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0BEFE0-FD0A-41A6-93A6-39B13B8A0FDE}" type="datetimeFigureOut">
              <a:rPr lang="en-US" smtClean="0"/>
              <a:pPr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A18D2C-1507-49F7-8CF2-70DF78AE14E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Innovaccer assignment for data Science Intern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57628"/>
            <a:ext cx="5686436" cy="1752600"/>
          </a:xfrm>
        </p:spPr>
        <p:txBody>
          <a:bodyPr/>
          <a:lstStyle/>
          <a:p>
            <a:r>
              <a:rPr lang="en-GB" dirty="0" smtClean="0"/>
              <a:t>Topic-</a:t>
            </a:r>
          </a:p>
          <a:p>
            <a:r>
              <a:rPr lang="en-GB" sz="1800" dirty="0" smtClean="0"/>
              <a:t>A)Build a model to predict scores of any new reviewer, where features of reviewers and hotels are</a:t>
            </a:r>
          </a:p>
          <a:p>
            <a:r>
              <a:rPr lang="en-GB" sz="1800" dirty="0" smtClean="0"/>
              <a:t>Given.</a:t>
            </a:r>
          </a:p>
          <a:p>
            <a:r>
              <a:rPr lang="en-GB" sz="1800" dirty="0" smtClean="0"/>
              <a:t>B)Identify the most relevant features in the model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00760" y="5286388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Submitted by-</a:t>
            </a:r>
          </a:p>
          <a:p>
            <a:r>
              <a:rPr lang="en-GB" dirty="0" smtClean="0"/>
              <a:t>Sourav Jaiswal</a:t>
            </a:r>
          </a:p>
          <a:p>
            <a:r>
              <a:rPr lang="en-GB" dirty="0" smtClean="0"/>
              <a:t>IIT(BHU) Varanasi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572560" cy="571504"/>
          </a:xfrm>
        </p:spPr>
        <p:txBody>
          <a:bodyPr>
            <a:normAutofit fontScale="90000"/>
          </a:bodyPr>
          <a:lstStyle/>
          <a:p>
            <a:r>
              <a:rPr lang="en-GB" sz="2400" u="sng" dirty="0" smtClean="0"/>
              <a:t>Importing libraries and external dependencies</a:t>
            </a:r>
            <a:br>
              <a:rPr lang="en-GB" sz="2400" u="sng" dirty="0" smtClean="0"/>
            </a:br>
            <a:r>
              <a:rPr lang="en-GB" sz="2400" u="sng" dirty="0" smtClean="0"/>
              <a:t/>
            </a:r>
            <a:br>
              <a:rPr lang="en-GB" sz="2400" u="sng" dirty="0" smtClean="0"/>
            </a:br>
            <a:endParaRPr lang="en-GB" sz="2400" u="sng" dirty="0"/>
          </a:p>
        </p:txBody>
      </p:sp>
      <p:pic>
        <p:nvPicPr>
          <p:cNvPr id="4" name="Content Placeholder 3" descr="Screenshot (365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1901" t="25624" r="12830" b="39684"/>
          <a:stretch>
            <a:fillRect/>
          </a:stretch>
        </p:blipFill>
        <p:spPr>
          <a:xfrm>
            <a:off x="214282" y="1785926"/>
            <a:ext cx="8786874" cy="1714512"/>
          </a:xfrm>
        </p:spPr>
      </p:pic>
      <p:sp>
        <p:nvSpPr>
          <p:cNvPr id="5" name="TextBox 4"/>
          <p:cNvSpPr txBox="1"/>
          <p:nvPr/>
        </p:nvSpPr>
        <p:spPr>
          <a:xfrm>
            <a:off x="500034" y="1142984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Libraries used were pandas ,</a:t>
            </a:r>
            <a:r>
              <a:rPr lang="en-GB" dirty="0" err="1" smtClean="0"/>
              <a:t>numpy</a:t>
            </a:r>
            <a:r>
              <a:rPr lang="en-GB" dirty="0" smtClean="0"/>
              <a:t> and matplotlib for basic functioning,</a:t>
            </a:r>
          </a:p>
          <a:p>
            <a:r>
              <a:rPr lang="en-GB" dirty="0" smtClean="0"/>
              <a:t>And dependencies were </a:t>
            </a:r>
            <a:r>
              <a:rPr lang="en-GB" dirty="0" err="1" smtClean="0"/>
              <a:t>keras</a:t>
            </a:r>
            <a:r>
              <a:rPr lang="en-GB" dirty="0" smtClean="0"/>
              <a:t>, tensorflow and </a:t>
            </a:r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844" y="3643314"/>
            <a:ext cx="8572560" cy="57150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 dataset and augment the dataset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357694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Dataset is imported through pandas and then we did some  augmentation to make</a:t>
            </a:r>
          </a:p>
          <a:p>
            <a:r>
              <a:rPr lang="en-GB" dirty="0"/>
              <a:t>t</a:t>
            </a:r>
            <a:r>
              <a:rPr lang="en-GB" dirty="0" smtClean="0"/>
              <a:t>he  dataset ready for training.</a:t>
            </a:r>
            <a:endParaRPr lang="en-GB" dirty="0"/>
          </a:p>
        </p:txBody>
      </p:sp>
      <p:pic>
        <p:nvPicPr>
          <p:cNvPr id="11" name="Picture 10" descr="Screenshot (365).png"/>
          <p:cNvPicPr>
            <a:picLocks noChangeAspect="1"/>
          </p:cNvPicPr>
          <p:nvPr/>
        </p:nvPicPr>
        <p:blipFill>
          <a:blip r:embed="rId2"/>
          <a:srcRect l="12500" t="62712" r="13281" b="28813"/>
          <a:stretch>
            <a:fillRect/>
          </a:stretch>
        </p:blipFill>
        <p:spPr>
          <a:xfrm>
            <a:off x="214282" y="4929198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8229600" cy="357174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AUGMENTATIONS</a:t>
            </a:r>
            <a:r>
              <a:rPr lang="en-GB" dirty="0" smtClean="0"/>
              <a:t>:-</a:t>
            </a:r>
            <a:endParaRPr lang="en-GB" dirty="0"/>
          </a:p>
        </p:txBody>
      </p:sp>
      <p:pic>
        <p:nvPicPr>
          <p:cNvPr id="4" name="Content Placeholder 3" descr="Screenshot (36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1901" t="33884" r="13759" b="54552"/>
          <a:stretch>
            <a:fillRect/>
          </a:stretch>
        </p:blipFill>
        <p:spPr>
          <a:xfrm>
            <a:off x="0" y="1785926"/>
            <a:ext cx="8980777" cy="785818"/>
          </a:xfrm>
        </p:spPr>
      </p:pic>
      <p:sp>
        <p:nvSpPr>
          <p:cNvPr id="5" name="TextBox 4"/>
          <p:cNvSpPr txBox="1"/>
          <p:nvPr/>
        </p:nvSpPr>
        <p:spPr>
          <a:xfrm>
            <a:off x="142844" y="1071546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a)</a:t>
            </a:r>
            <a:r>
              <a:rPr lang="en-GB" b="1" dirty="0" smtClean="0"/>
              <a:t>Combining the hotel name and hotel room features </a:t>
            </a:r>
            <a:r>
              <a:rPr lang="en-GB" dirty="0" smtClean="0"/>
              <a:t>as hotel name and hotel room are not independent, as Room 1 of hotel A is not same as Room  1 of hotel B.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786058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b)</a:t>
            </a:r>
            <a:r>
              <a:rPr lang="en-GB" b="1" dirty="0" smtClean="0"/>
              <a:t>Removing irrelevant data –  </a:t>
            </a:r>
            <a:r>
              <a:rPr lang="en-GB" dirty="0" smtClean="0"/>
              <a:t>The column ‘member years’ has an outlier having negative value. So we remove that row completely to rectify our dataset. </a:t>
            </a:r>
            <a:r>
              <a:rPr lang="en-GB" b="1" dirty="0" smtClean="0"/>
              <a:t>  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3714752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c) </a:t>
            </a:r>
            <a:r>
              <a:rPr lang="en-GB" b="1" dirty="0" smtClean="0"/>
              <a:t>One hot Encoding the Categorical Classes  </a:t>
            </a:r>
            <a:r>
              <a:rPr lang="en-GB" dirty="0"/>
              <a:t>For categorical quantities it is essential to one hot encode them (LabelBinarization). We cannot simply label encode them as they do not form an intrinsically continuous series</a:t>
            </a:r>
            <a:r>
              <a:rPr lang="en-GB" dirty="0" smtClean="0"/>
              <a:t>.</a:t>
            </a:r>
            <a:endParaRPr lang="en-GB" b="1" dirty="0"/>
          </a:p>
        </p:txBody>
      </p:sp>
      <p:pic>
        <p:nvPicPr>
          <p:cNvPr id="12" name="Picture 11" descr="Screenshot (370).png"/>
          <p:cNvPicPr>
            <a:picLocks noChangeAspect="1"/>
          </p:cNvPicPr>
          <p:nvPr/>
        </p:nvPicPr>
        <p:blipFill>
          <a:blip r:embed="rId3"/>
          <a:srcRect l="19531" t="25000" r="14844" b="43968"/>
          <a:stretch>
            <a:fillRect/>
          </a:stretch>
        </p:blipFill>
        <p:spPr>
          <a:xfrm>
            <a:off x="357158" y="4786322"/>
            <a:ext cx="8429684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14356"/>
            <a:ext cx="5572164" cy="500066"/>
          </a:xfrm>
        </p:spPr>
        <p:txBody>
          <a:bodyPr>
            <a:normAutofit/>
          </a:bodyPr>
          <a:lstStyle/>
          <a:p>
            <a:r>
              <a:rPr lang="en-GB" sz="2000" u="sng" dirty="0" smtClean="0">
                <a:solidFill>
                  <a:schemeClr val="tx1"/>
                </a:solidFill>
              </a:rPr>
              <a:t>Append ‘Score’ column to the end:-</a:t>
            </a:r>
            <a:endParaRPr lang="en-GB" sz="2000" u="sng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Screenshot (37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126" t="23588" r="14105" b="38685"/>
          <a:stretch>
            <a:fillRect/>
          </a:stretch>
        </p:blipFill>
        <p:spPr>
          <a:xfrm>
            <a:off x="357158" y="2857496"/>
            <a:ext cx="8358246" cy="2404427"/>
          </a:xfrm>
        </p:spPr>
      </p:pic>
      <p:sp>
        <p:nvSpPr>
          <p:cNvPr id="4" name="TextBox 3"/>
          <p:cNvSpPr txBox="1"/>
          <p:nvPr/>
        </p:nvSpPr>
        <p:spPr>
          <a:xfrm>
            <a:off x="142844" y="1214422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append the Score column to the end of the dataset as it is the data to be predicted.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844" y="1643050"/>
            <a:ext cx="5572164" cy="500066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u="sng" dirty="0" smtClean="0">
                <a:latin typeface="+mj-lt"/>
                <a:ea typeface="+mj-ea"/>
                <a:cs typeface="+mj-cs"/>
              </a:rPr>
              <a:t>Converting multiclass data to categorical format</a:t>
            </a:r>
            <a:r>
              <a:rPr kumimoji="0" lang="en-GB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:-</a:t>
            </a:r>
            <a:endParaRPr kumimoji="0" lang="en-GB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2143116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we know in </a:t>
            </a:r>
            <a:r>
              <a:rPr lang="en-GB" dirty="0" err="1" smtClean="0"/>
              <a:t>keras</a:t>
            </a:r>
            <a:r>
              <a:rPr lang="en-GB" dirty="0" smtClean="0"/>
              <a:t> we require the data to be in categorical format so we use</a:t>
            </a:r>
          </a:p>
          <a:p>
            <a:r>
              <a:rPr lang="en-GB" dirty="0" smtClean="0"/>
              <a:t>“y = np_utils.to_categorical(y, </a:t>
            </a:r>
            <a:r>
              <a:rPr lang="en-GB" dirty="0" err="1" smtClean="0"/>
              <a:t>len</a:t>
            </a:r>
            <a:r>
              <a:rPr lang="en-GB" dirty="0" smtClean="0"/>
              <a:t>(categories))”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564357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use counter to see the reviews of the reviewers and we find that 226  people out of 503 have given a score of 5,which is quite large.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5072074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229600" cy="785818"/>
          </a:xfrm>
        </p:spPr>
        <p:txBody>
          <a:bodyPr/>
          <a:lstStyle/>
          <a:p>
            <a:r>
              <a:rPr lang="en-GB" dirty="0" smtClean="0"/>
              <a:t>Train the model</a:t>
            </a:r>
            <a:endParaRPr lang="en-GB" dirty="0"/>
          </a:p>
        </p:txBody>
      </p:sp>
      <p:pic>
        <p:nvPicPr>
          <p:cNvPr id="6" name="Content Placeholder 5" descr="Screenshot (37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56914" t="22214" r="3573" b="70804"/>
          <a:stretch>
            <a:fillRect/>
          </a:stretch>
        </p:blipFill>
        <p:spPr>
          <a:xfrm>
            <a:off x="1142976" y="2143116"/>
            <a:ext cx="6715172" cy="571504"/>
          </a:xfrm>
        </p:spPr>
      </p:pic>
      <p:sp>
        <p:nvSpPr>
          <p:cNvPr id="7" name="TextBox 6"/>
          <p:cNvSpPr txBox="1"/>
          <p:nvPr/>
        </p:nvSpPr>
        <p:spPr>
          <a:xfrm>
            <a:off x="357158" y="1357298"/>
            <a:ext cx="82153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Split data into Train and Test sets:-</a:t>
            </a:r>
          </a:p>
          <a:p>
            <a:r>
              <a:rPr lang="en-GB" sz="1400" dirty="0" smtClean="0"/>
              <a:t>For validation we need to keep a portion of dataset to evaluate our model later.”train_test_split” automatically reshuffles the dataset.</a:t>
            </a:r>
            <a:endParaRPr lang="en-GB" sz="1400" dirty="0"/>
          </a:p>
        </p:txBody>
      </p:sp>
      <p:pic>
        <p:nvPicPr>
          <p:cNvPr id="8" name="Picture 7" descr="Screenshot (374).png"/>
          <p:cNvPicPr>
            <a:picLocks noChangeAspect="1"/>
          </p:cNvPicPr>
          <p:nvPr/>
        </p:nvPicPr>
        <p:blipFill>
          <a:blip r:embed="rId3"/>
          <a:srcRect l="23634" t="18487" r="10163" b="59674"/>
          <a:stretch>
            <a:fillRect/>
          </a:stretch>
        </p:blipFill>
        <p:spPr>
          <a:xfrm>
            <a:off x="285720" y="4643446"/>
            <a:ext cx="8643966" cy="1714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214686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Attempt with Random Forest learning method:-</a:t>
            </a:r>
          </a:p>
          <a:p>
            <a:r>
              <a:rPr lang="en-GB" dirty="0" smtClean="0"/>
              <a:t>When we used random forest as a learning method we found the accuracy to be 25% which is very poor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229600" cy="714380"/>
          </a:xfrm>
        </p:spPr>
        <p:txBody>
          <a:bodyPr>
            <a:normAutofit/>
          </a:bodyPr>
          <a:lstStyle/>
          <a:p>
            <a:r>
              <a:rPr lang="en-GB" sz="2800" u="sng" dirty="0" smtClean="0"/>
              <a:t>Attempt with Neural Network</a:t>
            </a:r>
            <a:endParaRPr lang="en-GB" sz="2800" u="sng" dirty="0"/>
          </a:p>
        </p:txBody>
      </p:sp>
      <p:pic>
        <p:nvPicPr>
          <p:cNvPr id="7" name="Content Placeholder 6" descr="Screenshot (37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7291" t="28928" r="46111" b="39154"/>
          <a:stretch>
            <a:fillRect/>
          </a:stretch>
        </p:blipFill>
        <p:spPr>
          <a:xfrm>
            <a:off x="0" y="1928802"/>
            <a:ext cx="4143372" cy="2330352"/>
          </a:xfrm>
        </p:spPr>
      </p:pic>
      <p:sp>
        <p:nvSpPr>
          <p:cNvPr id="6" name="TextBox 5"/>
          <p:cNvSpPr txBox="1"/>
          <p:nvPr/>
        </p:nvSpPr>
        <p:spPr>
          <a:xfrm>
            <a:off x="214282" y="1000108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Neural Net performs much better than random forest as its accuracy is much high.</a:t>
            </a:r>
          </a:p>
          <a:p>
            <a:r>
              <a:rPr lang="en-GB" dirty="0" smtClean="0"/>
              <a:t>In the neural network we have used “Stochastic Gradient Descent", model is Sequential and activation is softmax.</a:t>
            </a:r>
            <a:endParaRPr lang="en-GB" dirty="0"/>
          </a:p>
        </p:txBody>
      </p:sp>
      <p:pic>
        <p:nvPicPr>
          <p:cNvPr id="8" name="Picture 7" descr="Screenshot (378).png"/>
          <p:cNvPicPr>
            <a:picLocks noChangeAspect="1"/>
          </p:cNvPicPr>
          <p:nvPr/>
        </p:nvPicPr>
        <p:blipFill>
          <a:blip r:embed="rId2"/>
          <a:srcRect l="27344" t="61111" r="45848" b="7449"/>
          <a:stretch>
            <a:fillRect/>
          </a:stretch>
        </p:blipFill>
        <p:spPr>
          <a:xfrm>
            <a:off x="0" y="4214818"/>
            <a:ext cx="4071934" cy="2463891"/>
          </a:xfrm>
          <a:prstGeom prst="rect">
            <a:avLst/>
          </a:prstGeom>
        </p:spPr>
      </p:pic>
      <p:pic>
        <p:nvPicPr>
          <p:cNvPr id="9" name="Picture 8" descr="Screenshot (379).png"/>
          <p:cNvPicPr>
            <a:picLocks noChangeAspect="1"/>
          </p:cNvPicPr>
          <p:nvPr/>
        </p:nvPicPr>
        <p:blipFill>
          <a:blip r:embed="rId3"/>
          <a:srcRect l="27344" t="25551" r="37724" b="15278"/>
          <a:stretch>
            <a:fillRect/>
          </a:stretch>
        </p:blipFill>
        <p:spPr>
          <a:xfrm>
            <a:off x="4429124" y="1785926"/>
            <a:ext cx="4574374" cy="4500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9190" y="628652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Confusion Matrix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501122" cy="1071570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Identifying the most relevant features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1143008"/>
          </a:xfrm>
        </p:spPr>
        <p:txBody>
          <a:bodyPr/>
          <a:lstStyle/>
          <a:p>
            <a:r>
              <a:rPr lang="en-GB" sz="2000" b="1" u="sng" dirty="0" smtClean="0"/>
              <a:t>Tree based feature selection</a:t>
            </a:r>
            <a:r>
              <a:rPr lang="en-GB" b="1" u="sng" dirty="0" smtClean="0"/>
              <a:t>:-</a:t>
            </a:r>
            <a:r>
              <a:rPr lang="en-GB" dirty="0" smtClean="0"/>
              <a:t> </a:t>
            </a:r>
            <a:r>
              <a:rPr lang="en-GB" sz="1600" dirty="0" smtClean="0"/>
              <a:t>Tree based eliminators can be used to </a:t>
            </a:r>
          </a:p>
          <a:p>
            <a:pPr>
              <a:buNone/>
            </a:pPr>
            <a:r>
              <a:rPr lang="en-GB" sz="1600" dirty="0" smtClean="0"/>
              <a:t>compute feature importance and is helpful to discard the irrelevant features ,</a:t>
            </a:r>
          </a:p>
          <a:p>
            <a:pPr>
              <a:buNone/>
            </a:pPr>
            <a:r>
              <a:rPr lang="en-GB" sz="1600" dirty="0" smtClean="0"/>
              <a:t>Hence it is very good way to find the most relevant features. 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Screenshot (380).png"/>
          <p:cNvPicPr>
            <a:picLocks noChangeAspect="1"/>
          </p:cNvPicPr>
          <p:nvPr/>
        </p:nvPicPr>
        <p:blipFill>
          <a:blip r:embed="rId2"/>
          <a:srcRect l="27344" t="42153" r="2343" b="24792"/>
          <a:stretch>
            <a:fillRect/>
          </a:stretch>
        </p:blipFill>
        <p:spPr>
          <a:xfrm>
            <a:off x="275515" y="2928934"/>
            <a:ext cx="8582765" cy="20717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57422" y="364331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43372" y="342900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Sorting the 5 most dependent variables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286388"/>
            <a:ext cx="8786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Hence, We find that </a:t>
            </a:r>
            <a:r>
              <a:rPr lang="en-GB" sz="1600" b="1" dirty="0" smtClean="0"/>
              <a:t>“Nr. Reviews”, “Nr. Hotel reviews”, “Helpful votes”, “Member years” and “hotel stars” </a:t>
            </a:r>
            <a:r>
              <a:rPr lang="en-GB" sz="1600" dirty="0" smtClean="0"/>
              <a:t>are the most relevant features which decides the score given by a reviewer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670</TotalTime>
  <Words>478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Innovaccer assignment for data Science Intern </vt:lpstr>
      <vt:lpstr>Importing libraries and external dependencies  </vt:lpstr>
      <vt:lpstr>AUGMENTATIONS:-</vt:lpstr>
      <vt:lpstr>Append ‘Score’ column to the end:-</vt:lpstr>
      <vt:lpstr>Train the model</vt:lpstr>
      <vt:lpstr>Attempt with Neural Network</vt:lpstr>
      <vt:lpstr>Identifying the most relevant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41</cp:revision>
  <dcterms:created xsi:type="dcterms:W3CDTF">2018-10-10T04:50:27Z</dcterms:created>
  <dcterms:modified xsi:type="dcterms:W3CDTF">2018-10-10T20:53:04Z</dcterms:modified>
</cp:coreProperties>
</file>