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71173A7-5E44-4C8F-A402-8079FD05F3EB}">
  <a:tblStyle styleId="{F71173A7-5E44-4C8F-A402-8079FD05F3E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2ad8c018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2ad8c018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Manu se la come :v</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2ad8c018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2ad8c018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2ad8c018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2ad8c018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2ad8c018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2ad8c018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2ad8c018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2ad8c018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2ad8c018a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2ad8c018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Calidad de Datos Inherentes.- Se refiere a los datos que son importantes para la </a:t>
            </a:r>
            <a:r>
              <a:rPr lang="en"/>
              <a:t>obtención</a:t>
            </a:r>
            <a:r>
              <a:rPr lang="en"/>
              <a:t> de los resultados deseados, así como también los metadatos, etc.</a:t>
            </a:r>
            <a:endParaRPr/>
          </a:p>
          <a:p>
            <a:pPr indent="0" lvl="0" marL="0" rtl="0" algn="l">
              <a:spcBef>
                <a:spcPts val="0"/>
              </a:spcBef>
              <a:spcAft>
                <a:spcPts val="0"/>
              </a:spcAft>
              <a:buNone/>
            </a:pPr>
            <a:r>
              <a:rPr lang="en"/>
              <a:t>Calidad de Datos Dependientes del Sistema.- Se refiere a los datos que están presentes en cualquier parte del sistema, y que se caractericen por disponibilidad, portabilidad y </a:t>
            </a:r>
            <a:r>
              <a:rPr lang="en"/>
              <a:t>recuperabilidad</a:t>
            </a:r>
            <a:r>
              <a:rPr lang="en"/>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29afd47b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29afd47b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29afd47b2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29afd47b2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29afd47b2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29afd47b2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29afd47b2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29afd47b2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2ad8c018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2ad8c018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29afd47b2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29afd47b2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2ad8c018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2ad8c018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42ad8c018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42ad8c018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42ad8c018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42ad8c018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2ad8c018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2ad8c018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2ad8c018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2ad8c018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2ad8c018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42ad8c018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42154de3d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42154de3d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429afd47b2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429afd47b2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42154de3d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42154de3d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2ad8c018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2ad8c018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2154de3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2154de3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2154de3d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2154de3d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444444"/>
                </a:solidFill>
                <a:highlight>
                  <a:srgbClr val="FFFFFF"/>
                </a:highlight>
              </a:rPr>
              <a:t>SQuaRE (</a:t>
            </a:r>
            <a:r>
              <a:rPr i="1" lang="en" sz="1050">
                <a:solidFill>
                  <a:srgbClr val="444444"/>
                </a:solidFill>
              </a:rPr>
              <a:t>System and Software Quality Requirements and Evaluation</a:t>
            </a:r>
            <a:r>
              <a:rPr lang="en" sz="1050">
                <a:solidFill>
                  <a:srgbClr val="444444"/>
                </a:solidFill>
                <a:highlight>
                  <a:srgbClr val="FFFFFF"/>
                </a:highlight>
              </a:rPr>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2154de3d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2154de3d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2154de3d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2154de3d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444444"/>
                </a:solidFill>
              </a:rPr>
              <a:t>25022: Define específicamente las métricas para realizar la medición de la calidad en uso del producto.</a:t>
            </a:r>
            <a:endParaRPr sz="1400">
              <a:solidFill>
                <a:srgbClr val="444444"/>
              </a:solidFill>
            </a:endParaRPr>
          </a:p>
          <a:p>
            <a:pPr indent="0" lvl="0" marL="0" rtl="0" algn="l">
              <a:spcBef>
                <a:spcPts val="0"/>
              </a:spcBef>
              <a:spcAft>
                <a:spcPts val="0"/>
              </a:spcAft>
              <a:buNone/>
            </a:pPr>
            <a:r>
              <a:rPr lang="en" sz="1400">
                <a:solidFill>
                  <a:srgbClr val="444444"/>
                </a:solidFill>
              </a:rPr>
              <a:t>25023: Define específicamente las métricas para realizar la medición de la calidad de productos y sistemas software.</a:t>
            </a:r>
            <a:endParaRPr sz="1400">
              <a:solidFill>
                <a:srgbClr val="444444"/>
              </a:solidFill>
            </a:endParaRPr>
          </a:p>
          <a:p>
            <a:pPr indent="0" lvl="0" marL="0" rtl="0" algn="l">
              <a:spcBef>
                <a:spcPts val="0"/>
              </a:spcBef>
              <a:spcAft>
                <a:spcPts val="0"/>
              </a:spcAft>
              <a:buNone/>
            </a:pPr>
            <a:r>
              <a:rPr lang="en" sz="1400">
                <a:solidFill>
                  <a:srgbClr val="444444"/>
                </a:solidFill>
              </a:rPr>
              <a:t>25024: Define específicamente las métricas para realizar la medición de la calidad de datos.</a:t>
            </a:r>
            <a:endParaRPr b="1" sz="1400">
              <a:solidFill>
                <a:schemeClr val="dk1"/>
              </a:solidFill>
            </a:endParaRPr>
          </a:p>
          <a:p>
            <a:pPr indent="0" lvl="0" marL="0" rtl="0" algn="l">
              <a:spcBef>
                <a:spcPts val="0"/>
              </a:spcBef>
              <a:spcAft>
                <a:spcPts val="0"/>
              </a:spcAft>
              <a:buNone/>
            </a:pPr>
            <a:r>
              <a:t/>
            </a:r>
            <a:endParaRPr sz="1400">
              <a:solidFill>
                <a:srgbClr val="444444"/>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2154de3d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2154de3d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2154de3d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2154de3d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iso25000.com/index.php/en/iso-25000-standards/iso-25010" TargetMode="External"/><Relationship Id="rId4" Type="http://schemas.openxmlformats.org/officeDocument/2006/relationships/hyperlink" Target="https://iso25000.com/index.php/normas-iso-25000/iso-25040" TargetMode="External"/><Relationship Id="rId5" Type="http://schemas.openxmlformats.org/officeDocument/2006/relationships/hyperlink" Target="https://iso25000.com/index.php/en/iso-25000-standards/iso-25012" TargetMode="External"/><Relationship Id="rId6" Type="http://schemas.openxmlformats.org/officeDocument/2006/relationships/hyperlink" Target="http://www.economia-nmx.gob.mx/normasmx/consulta.nm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1.png"/><Relationship Id="rId6" Type="http://schemas.openxmlformats.org/officeDocument/2006/relationships/image" Target="../media/image14.png"/><Relationship Id="rId7"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ISO 25000</a:t>
            </a:r>
            <a:endParaRPr/>
          </a:p>
        </p:txBody>
      </p:sp>
      <p:sp>
        <p:nvSpPr>
          <p:cNvPr id="55" name="Google Shape;55;p13"/>
          <p:cNvSpPr txBox="1"/>
          <p:nvPr/>
        </p:nvSpPr>
        <p:spPr>
          <a:xfrm>
            <a:off x="2011625" y="3216200"/>
            <a:ext cx="5191800" cy="13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ISO/IEC 25010</a:t>
            </a:r>
            <a:endParaRPr/>
          </a:p>
        </p:txBody>
      </p:sp>
      <p:sp>
        <p:nvSpPr>
          <p:cNvPr id="141" name="Google Shape;14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 modelo de calidad es pieza clave para la un modelo de evaluación de calidad. Dicho modelo determina qué características serán tomadas en cuenta al evaluar un producto de software. </a:t>
            </a:r>
            <a:endParaRPr/>
          </a:p>
          <a:p>
            <a:pPr indent="0" lvl="0" marL="0" rtl="0" algn="l">
              <a:spcBef>
                <a:spcPts val="1600"/>
              </a:spcBef>
              <a:spcAft>
                <a:spcPts val="0"/>
              </a:spcAft>
              <a:buNone/>
            </a:pPr>
            <a:r>
              <a:rPr lang="en"/>
              <a:t>El modelo definido en este estándar define 8 aspectos que serán evaluadas: </a:t>
            </a:r>
            <a:endParaRPr/>
          </a:p>
          <a:p>
            <a:pPr indent="0" lvl="0" marL="457200" rtl="0" algn="l">
              <a:spcBef>
                <a:spcPts val="1600"/>
              </a:spcBef>
              <a:spcAft>
                <a:spcPts val="1600"/>
              </a:spcAft>
              <a:buNone/>
            </a:pPr>
            <a:r>
              <a:t/>
            </a:r>
            <a:endParaRPr/>
          </a:p>
        </p:txBody>
      </p:sp>
      <p:graphicFrame>
        <p:nvGraphicFramePr>
          <p:cNvPr id="142" name="Google Shape;142;p22"/>
          <p:cNvGraphicFramePr/>
          <p:nvPr/>
        </p:nvGraphicFramePr>
        <p:xfrm>
          <a:off x="926650" y="2648125"/>
          <a:ext cx="3000000" cy="3000000"/>
        </p:xfrm>
        <a:graphic>
          <a:graphicData uri="http://schemas.openxmlformats.org/drawingml/2006/table">
            <a:tbl>
              <a:tblPr>
                <a:noFill/>
                <a:tableStyleId>{F71173A7-5E44-4C8F-A402-8079FD05F3EB}</a:tableStyleId>
              </a:tblPr>
              <a:tblGrid>
                <a:gridCol w="3392425"/>
                <a:gridCol w="3392425"/>
              </a:tblGrid>
              <a:tr h="658375">
                <a:tc>
                  <a:txBody>
                    <a:bodyPr>
                      <a:noAutofit/>
                    </a:bodyPr>
                    <a:lstStyle/>
                    <a:p>
                      <a:pPr indent="-342900" lvl="0" marL="457200" rtl="0" algn="l">
                        <a:lnSpc>
                          <a:spcPct val="100000"/>
                        </a:lnSpc>
                        <a:spcBef>
                          <a:spcPts val="0"/>
                        </a:spcBef>
                        <a:spcAft>
                          <a:spcPts val="0"/>
                        </a:spcAft>
                        <a:buClr>
                          <a:schemeClr val="dk2"/>
                        </a:buClr>
                        <a:buSzPts val="1800"/>
                        <a:buChar char="●"/>
                      </a:pPr>
                      <a:r>
                        <a:rPr lang="en" sz="1800">
                          <a:solidFill>
                            <a:schemeClr val="dk2"/>
                          </a:solidFill>
                        </a:rPr>
                        <a:t>adecuación funcional</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342900" lvl="0" marL="457200" rtl="0" algn="l">
                        <a:lnSpc>
                          <a:spcPct val="100000"/>
                        </a:lnSpc>
                        <a:spcBef>
                          <a:spcPts val="0"/>
                        </a:spcBef>
                        <a:spcAft>
                          <a:spcPts val="0"/>
                        </a:spcAft>
                        <a:buClr>
                          <a:schemeClr val="dk2"/>
                        </a:buClr>
                        <a:buSzPts val="1800"/>
                        <a:buChar char="●"/>
                      </a:pPr>
                      <a:r>
                        <a:rPr lang="en" sz="1800">
                          <a:solidFill>
                            <a:schemeClr val="dk2"/>
                          </a:solidFill>
                        </a:rPr>
                        <a:t>fiabilidad</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658375">
                <a:tc>
                  <a:txBody>
                    <a:bodyPr>
                      <a:noAutofit/>
                    </a:bodyPr>
                    <a:lstStyle/>
                    <a:p>
                      <a:pPr indent="-342900" lvl="0" marL="457200" rtl="0" algn="l">
                        <a:lnSpc>
                          <a:spcPct val="100000"/>
                        </a:lnSpc>
                        <a:spcBef>
                          <a:spcPts val="0"/>
                        </a:spcBef>
                        <a:spcAft>
                          <a:spcPts val="0"/>
                        </a:spcAft>
                        <a:buClr>
                          <a:schemeClr val="dk2"/>
                        </a:buClr>
                        <a:buSzPts val="1800"/>
                        <a:buChar char="●"/>
                      </a:pPr>
                      <a:r>
                        <a:rPr lang="en" sz="1800">
                          <a:solidFill>
                            <a:schemeClr val="dk2"/>
                          </a:solidFill>
                        </a:rPr>
                        <a:t>eficiencia de desempeño</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342900" lvl="0" marL="457200" rtl="0" algn="l">
                        <a:lnSpc>
                          <a:spcPct val="100000"/>
                        </a:lnSpc>
                        <a:spcBef>
                          <a:spcPts val="0"/>
                        </a:spcBef>
                        <a:spcAft>
                          <a:spcPts val="0"/>
                        </a:spcAft>
                        <a:buClr>
                          <a:schemeClr val="dk2"/>
                        </a:buClr>
                        <a:buSzPts val="1800"/>
                        <a:buChar char="●"/>
                      </a:pPr>
                      <a:r>
                        <a:rPr lang="en" sz="1800">
                          <a:solidFill>
                            <a:schemeClr val="dk2"/>
                          </a:solidFill>
                        </a:rPr>
                        <a:t>seguridad</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658375">
                <a:tc>
                  <a:txBody>
                    <a:bodyPr>
                      <a:noAutofit/>
                    </a:bodyPr>
                    <a:lstStyle/>
                    <a:p>
                      <a:pPr indent="-342900" lvl="0" marL="457200" rtl="0" algn="l">
                        <a:lnSpc>
                          <a:spcPct val="100000"/>
                        </a:lnSpc>
                        <a:spcBef>
                          <a:spcPts val="0"/>
                        </a:spcBef>
                        <a:spcAft>
                          <a:spcPts val="0"/>
                        </a:spcAft>
                        <a:buClr>
                          <a:schemeClr val="dk2"/>
                        </a:buClr>
                        <a:buSzPts val="1800"/>
                        <a:buChar char="●"/>
                      </a:pPr>
                      <a:r>
                        <a:rPr lang="en" sz="1800">
                          <a:solidFill>
                            <a:schemeClr val="dk2"/>
                          </a:solidFill>
                        </a:rPr>
                        <a:t>compatibilidad</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342900" lvl="0" marL="457200" rtl="0" algn="l">
                        <a:lnSpc>
                          <a:spcPct val="100000"/>
                        </a:lnSpc>
                        <a:spcBef>
                          <a:spcPts val="0"/>
                        </a:spcBef>
                        <a:spcAft>
                          <a:spcPts val="0"/>
                        </a:spcAft>
                        <a:buClr>
                          <a:schemeClr val="dk2"/>
                        </a:buClr>
                        <a:buSzPts val="1800"/>
                        <a:buChar char="●"/>
                      </a:pPr>
                      <a:r>
                        <a:rPr lang="en" sz="1800">
                          <a:solidFill>
                            <a:schemeClr val="dk2"/>
                          </a:solidFill>
                        </a:rPr>
                        <a:t>mantenibilidad</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658375">
                <a:tc>
                  <a:txBody>
                    <a:bodyPr>
                      <a:noAutofit/>
                    </a:bodyPr>
                    <a:lstStyle/>
                    <a:p>
                      <a:pPr indent="-342900" lvl="0" marL="457200" rtl="0" algn="l">
                        <a:lnSpc>
                          <a:spcPct val="100000"/>
                        </a:lnSpc>
                        <a:spcBef>
                          <a:spcPts val="0"/>
                        </a:spcBef>
                        <a:spcAft>
                          <a:spcPts val="0"/>
                        </a:spcAft>
                        <a:buClr>
                          <a:schemeClr val="dk2"/>
                        </a:buClr>
                        <a:buSzPts val="1800"/>
                        <a:buChar char="●"/>
                      </a:pPr>
                      <a:r>
                        <a:rPr lang="en" sz="1800">
                          <a:solidFill>
                            <a:schemeClr val="dk2"/>
                          </a:solidFill>
                        </a:rPr>
                        <a:t>usabilidad</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342900" lvl="0" marL="457200" rtl="0" algn="l">
                        <a:lnSpc>
                          <a:spcPct val="100000"/>
                        </a:lnSpc>
                        <a:spcBef>
                          <a:spcPts val="0"/>
                        </a:spcBef>
                        <a:spcAft>
                          <a:spcPts val="0"/>
                        </a:spcAft>
                        <a:buClr>
                          <a:schemeClr val="dk2"/>
                        </a:buClr>
                        <a:buSzPts val="1800"/>
                        <a:buChar char="●"/>
                      </a:pPr>
                      <a:r>
                        <a:rPr lang="en" sz="1800">
                          <a:solidFill>
                            <a:schemeClr val="dk2"/>
                          </a:solidFill>
                        </a:rPr>
                        <a:t>portabilidad</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45025"/>
            <a:ext cx="399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Adecuación Funcional</a:t>
            </a:r>
            <a:endParaRPr sz="2400"/>
          </a:p>
        </p:txBody>
      </p:sp>
      <p:sp>
        <p:nvSpPr>
          <p:cNvPr id="148" name="Google Shape;148;p23"/>
          <p:cNvSpPr txBox="1"/>
          <p:nvPr>
            <p:ph idx="1" type="body"/>
          </p:nvPr>
        </p:nvSpPr>
        <p:spPr>
          <a:xfrm>
            <a:off x="311700" y="1152475"/>
            <a:ext cx="40842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Representa la capacidad del software para satisfacer necesidades cuando es usado en condiciones específicas. Se divide en:</a:t>
            </a:r>
            <a:endParaRPr/>
          </a:p>
          <a:p>
            <a:pPr indent="-317500" lvl="0" marL="457200" rtl="0" algn="just">
              <a:spcBef>
                <a:spcPts val="1600"/>
              </a:spcBef>
              <a:spcAft>
                <a:spcPts val="0"/>
              </a:spcAft>
              <a:buSzPts val="1400"/>
              <a:buChar char="●"/>
            </a:pPr>
            <a:r>
              <a:rPr lang="en"/>
              <a:t>Completitud funcional: Describe qué tantas tareas y objetivos del usuario cubre el software.</a:t>
            </a:r>
            <a:endParaRPr/>
          </a:p>
          <a:p>
            <a:pPr indent="-317500" lvl="0" marL="457200" rtl="0" algn="just">
              <a:spcBef>
                <a:spcPts val="0"/>
              </a:spcBef>
              <a:spcAft>
                <a:spcPts val="0"/>
              </a:spcAft>
              <a:buSzPts val="1400"/>
              <a:buChar char="●"/>
            </a:pPr>
            <a:r>
              <a:rPr lang="en"/>
              <a:t>Corrección funcional: Es la capacidad de que el software tenga resultados correctos con un nivel de precisión alto.</a:t>
            </a:r>
            <a:endParaRPr/>
          </a:p>
          <a:p>
            <a:pPr indent="-317500" lvl="0" marL="457200" rtl="0" algn="just">
              <a:spcBef>
                <a:spcPts val="0"/>
              </a:spcBef>
              <a:spcAft>
                <a:spcPts val="0"/>
              </a:spcAft>
              <a:buSzPts val="1400"/>
              <a:buChar char="●"/>
            </a:pPr>
            <a:r>
              <a:rPr lang="en"/>
              <a:t>Pertinencia funcional: Capacidad para proporcionar funciones apropiadas para la resolución de tareas y objetivos del usuario</a:t>
            </a:r>
            <a:endParaRPr/>
          </a:p>
        </p:txBody>
      </p:sp>
      <p:sp>
        <p:nvSpPr>
          <p:cNvPr id="149" name="Google Shape;149;p2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Trata sobre el desempeño relativo a los recursos utilizados. Se divide en:</a:t>
            </a:r>
            <a:endParaRPr/>
          </a:p>
          <a:p>
            <a:pPr indent="-317500" lvl="0" marL="457200" rtl="0" algn="just">
              <a:spcBef>
                <a:spcPts val="1600"/>
              </a:spcBef>
              <a:spcAft>
                <a:spcPts val="0"/>
              </a:spcAft>
              <a:buSzPts val="1400"/>
              <a:buChar char="●"/>
            </a:pPr>
            <a:r>
              <a:rPr lang="en"/>
              <a:t>Comportamiento temporal: Mide los tiempos de respuesta bajo condiciones determinadas</a:t>
            </a:r>
            <a:endParaRPr/>
          </a:p>
          <a:p>
            <a:pPr indent="-317500" lvl="0" marL="457200" rtl="0" algn="just">
              <a:spcBef>
                <a:spcPts val="0"/>
              </a:spcBef>
              <a:spcAft>
                <a:spcPts val="0"/>
              </a:spcAft>
              <a:buSzPts val="1400"/>
              <a:buChar char="●"/>
            </a:pPr>
            <a:r>
              <a:rPr lang="en"/>
              <a:t>Utilización de recursos: Qué tantos recursos utiliza y de qué tipo</a:t>
            </a:r>
            <a:endParaRPr/>
          </a:p>
          <a:p>
            <a:pPr indent="-317500" lvl="0" marL="457200" rtl="0" algn="just">
              <a:spcBef>
                <a:spcPts val="0"/>
              </a:spcBef>
              <a:spcAft>
                <a:spcPts val="0"/>
              </a:spcAft>
              <a:buSzPts val="1400"/>
              <a:buChar char="●"/>
            </a:pPr>
            <a:r>
              <a:rPr lang="en"/>
              <a:t>Capacidad: Si los límites del producto cumplen con los requisitos</a:t>
            </a:r>
            <a:endParaRPr/>
          </a:p>
        </p:txBody>
      </p:sp>
      <p:sp>
        <p:nvSpPr>
          <p:cNvPr id="150" name="Google Shape;150;p23"/>
          <p:cNvSpPr txBox="1"/>
          <p:nvPr>
            <p:ph type="title"/>
          </p:nvPr>
        </p:nvSpPr>
        <p:spPr>
          <a:xfrm>
            <a:off x="4832400" y="445025"/>
            <a:ext cx="399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Eficiencia de Desempeño</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45025"/>
            <a:ext cx="399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Compatibilidad</a:t>
            </a:r>
            <a:endParaRPr/>
          </a:p>
        </p:txBody>
      </p:sp>
      <p:sp>
        <p:nvSpPr>
          <p:cNvPr id="156" name="Google Shape;156;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Mide la capacidad de dos o más sistemas o componentes de intercambiar información o compartir recursos. Se divide en:</a:t>
            </a:r>
            <a:endParaRPr sz="1200"/>
          </a:p>
          <a:p>
            <a:pPr indent="-304800" lvl="0" marL="457200" rtl="0" algn="l">
              <a:spcBef>
                <a:spcPts val="1600"/>
              </a:spcBef>
              <a:spcAft>
                <a:spcPts val="0"/>
              </a:spcAft>
              <a:buSzPts val="1200"/>
              <a:buChar char="●"/>
            </a:pPr>
            <a:r>
              <a:rPr lang="en" sz="1200"/>
              <a:t>Coexistencia: Capacidad para coexistir con otro software independiente, compartiendo recursos en un entorno común</a:t>
            </a:r>
            <a:endParaRPr sz="1200"/>
          </a:p>
          <a:p>
            <a:pPr indent="-304800" lvl="0" marL="457200" rtl="0" algn="l">
              <a:spcBef>
                <a:spcPts val="0"/>
              </a:spcBef>
              <a:spcAft>
                <a:spcPts val="0"/>
              </a:spcAft>
              <a:buSzPts val="1200"/>
              <a:buChar char="●"/>
            </a:pPr>
            <a:r>
              <a:rPr lang="en" sz="1200"/>
              <a:t>Interoperabilidad: Capacidad de dos o más componentes para intercambiar y utilizar información compartida.</a:t>
            </a:r>
            <a:endParaRPr sz="1200"/>
          </a:p>
        </p:txBody>
      </p:sp>
      <p:sp>
        <p:nvSpPr>
          <p:cNvPr id="157" name="Google Shape;157;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Capacidad y facilidad del software para ser usado por el usuario. Se divide en:</a:t>
            </a:r>
            <a:endParaRPr sz="1200"/>
          </a:p>
          <a:p>
            <a:pPr indent="-304800" lvl="0" marL="457200" rtl="0" algn="l">
              <a:spcBef>
                <a:spcPts val="1600"/>
              </a:spcBef>
              <a:spcAft>
                <a:spcPts val="0"/>
              </a:spcAft>
              <a:buSzPts val="1200"/>
              <a:buChar char="●"/>
            </a:pPr>
            <a:r>
              <a:rPr lang="en" sz="1200"/>
              <a:t>Capacidad para reconocer adecuación: Permite al usuario entender si el software es apto para sus necesidades</a:t>
            </a:r>
            <a:endParaRPr sz="1200"/>
          </a:p>
          <a:p>
            <a:pPr indent="-304800" lvl="0" marL="457200" rtl="0" algn="l">
              <a:spcBef>
                <a:spcPts val="0"/>
              </a:spcBef>
              <a:spcAft>
                <a:spcPts val="0"/>
              </a:spcAft>
              <a:buSzPts val="1200"/>
              <a:buChar char="●"/>
            </a:pPr>
            <a:r>
              <a:rPr lang="en" sz="1200"/>
              <a:t>Capacidad de aprendizaje: Facilidad de aprender cómo usar el software</a:t>
            </a:r>
            <a:endParaRPr sz="1200"/>
          </a:p>
          <a:p>
            <a:pPr indent="-304800" lvl="0" marL="457200" rtl="0" algn="l">
              <a:spcBef>
                <a:spcPts val="0"/>
              </a:spcBef>
              <a:spcAft>
                <a:spcPts val="0"/>
              </a:spcAft>
              <a:buSzPts val="1200"/>
              <a:buChar char="●"/>
            </a:pPr>
            <a:r>
              <a:rPr lang="en" sz="1200"/>
              <a:t>Capacidad para ser usado: Qué tan fácil puede el usuario operar o controlarlo</a:t>
            </a:r>
            <a:endParaRPr sz="1200"/>
          </a:p>
          <a:p>
            <a:pPr indent="-304800" lvl="0" marL="457200" rtl="0" algn="l">
              <a:spcBef>
                <a:spcPts val="0"/>
              </a:spcBef>
              <a:spcAft>
                <a:spcPts val="0"/>
              </a:spcAft>
              <a:buSzPts val="1200"/>
              <a:buChar char="●"/>
            </a:pPr>
            <a:r>
              <a:rPr lang="en" sz="1200"/>
              <a:t>Protección contra errores del usuario: Proteger al usuario de hacer errores</a:t>
            </a:r>
            <a:endParaRPr sz="1200"/>
          </a:p>
          <a:p>
            <a:pPr indent="-304800" lvl="0" marL="457200" rtl="0" algn="l">
              <a:spcBef>
                <a:spcPts val="0"/>
              </a:spcBef>
              <a:spcAft>
                <a:spcPts val="0"/>
              </a:spcAft>
              <a:buSzPts val="1200"/>
              <a:buChar char="●"/>
            </a:pPr>
            <a:r>
              <a:rPr lang="en" sz="1200"/>
              <a:t>Estética: Qué tan agradable es a la vista</a:t>
            </a:r>
            <a:endParaRPr sz="1200"/>
          </a:p>
          <a:p>
            <a:pPr indent="-304800" lvl="0" marL="457200" rtl="0" algn="l">
              <a:spcBef>
                <a:spcPts val="0"/>
              </a:spcBef>
              <a:spcAft>
                <a:spcPts val="0"/>
              </a:spcAft>
              <a:buSzPts val="1200"/>
              <a:buChar char="●"/>
            </a:pPr>
            <a:r>
              <a:rPr lang="en" sz="1200"/>
              <a:t>Accesibilidad: Qué tanto se adapta a las necesidades y discapacidades del usuario.</a:t>
            </a:r>
            <a:endParaRPr sz="1200"/>
          </a:p>
        </p:txBody>
      </p:sp>
      <p:sp>
        <p:nvSpPr>
          <p:cNvPr id="158" name="Google Shape;158;p24"/>
          <p:cNvSpPr txBox="1"/>
          <p:nvPr>
            <p:ph type="title"/>
          </p:nvPr>
        </p:nvSpPr>
        <p:spPr>
          <a:xfrm>
            <a:off x="4832400" y="445025"/>
            <a:ext cx="399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Usabilidad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11700" y="445025"/>
            <a:ext cx="399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Fiabilidad</a:t>
            </a:r>
            <a:endParaRPr/>
          </a:p>
        </p:txBody>
      </p:sp>
      <p:sp>
        <p:nvSpPr>
          <p:cNvPr id="164" name="Google Shape;164;p2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Capacidad del sistema de realizar funciones bajo ciertas circunstancias. Se divide en:</a:t>
            </a:r>
            <a:endParaRPr/>
          </a:p>
          <a:p>
            <a:pPr indent="-317500" lvl="0" marL="457200" rtl="0" algn="l">
              <a:spcBef>
                <a:spcPts val="1600"/>
              </a:spcBef>
              <a:spcAft>
                <a:spcPts val="0"/>
              </a:spcAft>
              <a:buSzPts val="1400"/>
              <a:buChar char="●"/>
            </a:pPr>
            <a:r>
              <a:rPr lang="en"/>
              <a:t>Madurez: Mantenerse fiable en condiciones de uso normales</a:t>
            </a:r>
            <a:endParaRPr/>
          </a:p>
          <a:p>
            <a:pPr indent="-317500" lvl="0" marL="457200" rtl="0" algn="l">
              <a:spcBef>
                <a:spcPts val="0"/>
              </a:spcBef>
              <a:spcAft>
                <a:spcPts val="0"/>
              </a:spcAft>
              <a:buSzPts val="1400"/>
              <a:buChar char="●"/>
            </a:pPr>
            <a:r>
              <a:rPr lang="en"/>
              <a:t>Disponibilidad: Capacidad de estar accesible para cuando se requiera</a:t>
            </a:r>
            <a:endParaRPr/>
          </a:p>
          <a:p>
            <a:pPr indent="-317500" lvl="0" marL="457200" rtl="0" algn="l">
              <a:spcBef>
                <a:spcPts val="0"/>
              </a:spcBef>
              <a:spcAft>
                <a:spcPts val="0"/>
              </a:spcAft>
              <a:buSzPts val="1400"/>
              <a:buChar char="●"/>
            </a:pPr>
            <a:r>
              <a:rPr lang="en"/>
              <a:t>Tolerancia a fallas: Capacidad para operar aún con fallas de software y/o hardware</a:t>
            </a:r>
            <a:endParaRPr/>
          </a:p>
          <a:p>
            <a:pPr indent="-317500" lvl="0" marL="457200" rtl="0" algn="l">
              <a:spcBef>
                <a:spcPts val="0"/>
              </a:spcBef>
              <a:spcAft>
                <a:spcPts val="0"/>
              </a:spcAft>
              <a:buSzPts val="1400"/>
              <a:buChar char="●"/>
            </a:pPr>
            <a:r>
              <a:rPr lang="en"/>
              <a:t>Capacidad de recuperación: Capacidad para recuperar datos y restablecer funcionamiento después de un fallo.</a:t>
            </a:r>
            <a:endParaRPr/>
          </a:p>
        </p:txBody>
      </p:sp>
      <p:sp>
        <p:nvSpPr>
          <p:cNvPr id="165" name="Google Shape;165;p2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Protección de los datos del usuario y del producto. Se divide en:</a:t>
            </a:r>
            <a:endParaRPr/>
          </a:p>
          <a:p>
            <a:pPr indent="-317500" lvl="0" marL="457200" rtl="0" algn="l">
              <a:spcBef>
                <a:spcPts val="1600"/>
              </a:spcBef>
              <a:spcAft>
                <a:spcPts val="0"/>
              </a:spcAft>
              <a:buSzPts val="1400"/>
              <a:buChar char="●"/>
            </a:pPr>
            <a:r>
              <a:rPr lang="en"/>
              <a:t>Confidencialidad: Restringir el acceso de información no autorizado</a:t>
            </a:r>
            <a:endParaRPr/>
          </a:p>
          <a:p>
            <a:pPr indent="-317500" lvl="0" marL="457200" rtl="0" algn="l">
              <a:spcBef>
                <a:spcPts val="0"/>
              </a:spcBef>
              <a:spcAft>
                <a:spcPts val="0"/>
              </a:spcAft>
              <a:buSzPts val="1400"/>
              <a:buChar char="●"/>
            </a:pPr>
            <a:r>
              <a:rPr lang="en"/>
              <a:t>Integridad: Capacidad de prevenir acceso o modificaciones no autorizadas</a:t>
            </a:r>
            <a:endParaRPr/>
          </a:p>
          <a:p>
            <a:pPr indent="-317500" lvl="0" marL="457200" rtl="0" algn="l">
              <a:spcBef>
                <a:spcPts val="0"/>
              </a:spcBef>
              <a:spcAft>
                <a:spcPts val="0"/>
              </a:spcAft>
              <a:buSzPts val="1400"/>
              <a:buChar char="●"/>
            </a:pPr>
            <a:r>
              <a:rPr lang="en"/>
              <a:t>No repudio: Demostrar los eventos que han ocurrido para que no se repitan.</a:t>
            </a:r>
            <a:endParaRPr/>
          </a:p>
          <a:p>
            <a:pPr indent="-317500" lvl="0" marL="457200" rtl="0" algn="l">
              <a:spcBef>
                <a:spcPts val="0"/>
              </a:spcBef>
              <a:spcAft>
                <a:spcPts val="0"/>
              </a:spcAft>
              <a:buSzPts val="1400"/>
              <a:buChar char="●"/>
            </a:pPr>
            <a:r>
              <a:rPr lang="en"/>
              <a:t>Responsabilidad: Rastrear las acciones de una entidad</a:t>
            </a:r>
            <a:endParaRPr/>
          </a:p>
          <a:p>
            <a:pPr indent="-317500" lvl="0" marL="457200" rtl="0" algn="l">
              <a:spcBef>
                <a:spcPts val="0"/>
              </a:spcBef>
              <a:spcAft>
                <a:spcPts val="0"/>
              </a:spcAft>
              <a:buSzPts val="1400"/>
              <a:buChar char="●"/>
            </a:pPr>
            <a:r>
              <a:rPr lang="en"/>
              <a:t>Autenticidad: Demostrar la identidad y características de un sujeto o recurso.</a:t>
            </a:r>
            <a:endParaRPr/>
          </a:p>
        </p:txBody>
      </p:sp>
      <p:sp>
        <p:nvSpPr>
          <p:cNvPr id="166" name="Google Shape;166;p25"/>
          <p:cNvSpPr txBox="1"/>
          <p:nvPr>
            <p:ph type="title"/>
          </p:nvPr>
        </p:nvSpPr>
        <p:spPr>
          <a:xfrm>
            <a:off x="4832400" y="445025"/>
            <a:ext cx="399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Seguridad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311700" y="445025"/>
            <a:ext cx="399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Mantenibilidad</a:t>
            </a:r>
            <a:endParaRPr/>
          </a:p>
        </p:txBody>
      </p:sp>
      <p:sp>
        <p:nvSpPr>
          <p:cNvPr id="172" name="Google Shape;172;p2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Representa la capacidad para ser modificado efectivamente. Se divide en:</a:t>
            </a:r>
            <a:endParaRPr sz="1200"/>
          </a:p>
          <a:p>
            <a:pPr indent="-304800" lvl="0" marL="457200" rtl="0" algn="l">
              <a:spcBef>
                <a:spcPts val="1600"/>
              </a:spcBef>
              <a:spcAft>
                <a:spcPts val="0"/>
              </a:spcAft>
              <a:buSzPts val="1200"/>
              <a:buChar char="●"/>
            </a:pPr>
            <a:r>
              <a:rPr lang="en" sz="1200"/>
              <a:t>Modularidad: Que un cambio en un componente no afecte a los demás</a:t>
            </a:r>
            <a:endParaRPr sz="1200"/>
          </a:p>
          <a:p>
            <a:pPr indent="-304800" lvl="0" marL="457200" rtl="0" algn="l">
              <a:spcBef>
                <a:spcPts val="0"/>
              </a:spcBef>
              <a:spcAft>
                <a:spcPts val="0"/>
              </a:spcAft>
              <a:buSzPts val="1200"/>
              <a:buChar char="●"/>
            </a:pPr>
            <a:r>
              <a:rPr lang="en" sz="1200"/>
              <a:t>Reusabilidad: Permite que un recurso sea usado en más de un sistema</a:t>
            </a:r>
            <a:endParaRPr sz="1200"/>
          </a:p>
          <a:p>
            <a:pPr indent="-304800" lvl="0" marL="457200" rtl="0" algn="l">
              <a:spcBef>
                <a:spcPts val="0"/>
              </a:spcBef>
              <a:spcAft>
                <a:spcPts val="0"/>
              </a:spcAft>
              <a:buSzPts val="1200"/>
              <a:buChar char="●"/>
            </a:pPr>
            <a:r>
              <a:rPr lang="en" sz="1200"/>
              <a:t>Analizabilidad: Facilidad con la que se pueden evaluar cambios al sistema</a:t>
            </a:r>
            <a:endParaRPr sz="1200"/>
          </a:p>
          <a:p>
            <a:pPr indent="-304800" lvl="0" marL="457200" rtl="0" algn="l">
              <a:spcBef>
                <a:spcPts val="0"/>
              </a:spcBef>
              <a:spcAft>
                <a:spcPts val="0"/>
              </a:spcAft>
              <a:buSzPts val="1200"/>
              <a:buChar char="●"/>
            </a:pPr>
            <a:r>
              <a:rPr lang="en" sz="1200"/>
              <a:t>Capacidad de modificación: Si permite que sea modificado de forma efectiva sin cambiar la integridad del sistema</a:t>
            </a:r>
            <a:endParaRPr sz="1200"/>
          </a:p>
          <a:p>
            <a:pPr indent="-304800" lvl="0" marL="457200" rtl="0" algn="l">
              <a:spcBef>
                <a:spcPts val="0"/>
              </a:spcBef>
              <a:spcAft>
                <a:spcPts val="0"/>
              </a:spcAft>
              <a:buSzPts val="1200"/>
              <a:buChar char="●"/>
            </a:pPr>
            <a:r>
              <a:rPr lang="en" sz="1200"/>
              <a:t>Capacidad para ser probado: Facilidad con la que se pueden establecer criterios de evaluación para un componente</a:t>
            </a:r>
            <a:endParaRPr sz="1200"/>
          </a:p>
        </p:txBody>
      </p:sp>
      <p:sp>
        <p:nvSpPr>
          <p:cNvPr id="173" name="Google Shape;173;p2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Capacidad de ser transferido de forma efectiva a otro entorno. Se divide en:</a:t>
            </a:r>
            <a:endParaRPr sz="1200"/>
          </a:p>
          <a:p>
            <a:pPr indent="-304800" lvl="0" marL="457200" rtl="0" algn="l">
              <a:spcBef>
                <a:spcPts val="1600"/>
              </a:spcBef>
              <a:spcAft>
                <a:spcPts val="0"/>
              </a:spcAft>
              <a:buSzPts val="1200"/>
              <a:buChar char="●"/>
            </a:pPr>
            <a:r>
              <a:rPr lang="en" sz="1200"/>
              <a:t>Adaptabilidad: Capacidad para adaptarse de forma efectiva a diferente hardware, software o entorno operacional.</a:t>
            </a:r>
            <a:endParaRPr sz="1200"/>
          </a:p>
          <a:p>
            <a:pPr indent="-304800" lvl="0" marL="457200" rtl="0" algn="l">
              <a:spcBef>
                <a:spcPts val="0"/>
              </a:spcBef>
              <a:spcAft>
                <a:spcPts val="0"/>
              </a:spcAft>
              <a:buSzPts val="1200"/>
              <a:buChar char="●"/>
            </a:pPr>
            <a:r>
              <a:rPr lang="en" sz="1200"/>
              <a:t>Capacidad para ser instalado: Facilidad con la que se pueda instalar o desinstalar en un entorno determinado.</a:t>
            </a:r>
            <a:endParaRPr sz="1200"/>
          </a:p>
          <a:p>
            <a:pPr indent="-304800" lvl="0" marL="457200" rtl="0" algn="l">
              <a:spcBef>
                <a:spcPts val="0"/>
              </a:spcBef>
              <a:spcAft>
                <a:spcPts val="0"/>
              </a:spcAft>
              <a:buSzPts val="1200"/>
              <a:buChar char="●"/>
            </a:pPr>
            <a:r>
              <a:rPr lang="en" sz="1200"/>
              <a:t>Capacidad para ser reemplazado: La capacidad de que sea usado en lugar de otro software con el mismo propósito y el mismo entorno.</a:t>
            </a:r>
            <a:endParaRPr sz="1200"/>
          </a:p>
        </p:txBody>
      </p:sp>
      <p:sp>
        <p:nvSpPr>
          <p:cNvPr id="174" name="Google Shape;174;p26"/>
          <p:cNvSpPr txBox="1"/>
          <p:nvPr>
            <p:ph type="title"/>
          </p:nvPr>
        </p:nvSpPr>
        <p:spPr>
          <a:xfrm>
            <a:off x="4832400" y="445025"/>
            <a:ext cx="399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Portabilidad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ISO/IEC 25012</a:t>
            </a:r>
            <a:endParaRPr/>
          </a:p>
        </p:txBody>
      </p:sp>
      <p:sp>
        <p:nvSpPr>
          <p:cNvPr id="180" name="Google Shape;18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Este estándar representa la base sobre la cual se construye un sistema para la evaluación de software. En un modelo de Calidad de Datos se establecen las características que se deben tener en cuenta a la hora de evaluar dicho sistema. Está compuesto por 15 características.</a:t>
            </a:r>
            <a:endParaRPr/>
          </a:p>
        </p:txBody>
      </p:sp>
      <p:pic>
        <p:nvPicPr>
          <p:cNvPr id="181" name="Google Shape;181;p27"/>
          <p:cNvPicPr preferRelativeResize="0"/>
          <p:nvPr/>
        </p:nvPicPr>
        <p:blipFill>
          <a:blip r:embed="rId3">
            <a:alphaModFix/>
          </a:blip>
          <a:stretch>
            <a:fillRect/>
          </a:stretch>
        </p:blipFill>
        <p:spPr>
          <a:xfrm>
            <a:off x="2368123" y="1991875"/>
            <a:ext cx="3944700" cy="2833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Calidad de Datos Inherente</a:t>
            </a:r>
            <a:endParaRPr/>
          </a:p>
        </p:txBody>
      </p:sp>
      <p:sp>
        <p:nvSpPr>
          <p:cNvPr id="187" name="Google Shape;187;p28"/>
          <p:cNvSpPr txBox="1"/>
          <p:nvPr>
            <p:ph idx="1" type="body"/>
          </p:nvPr>
        </p:nvSpPr>
        <p:spPr>
          <a:xfrm>
            <a:off x="311700" y="1152475"/>
            <a:ext cx="2651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Exactitud</a:t>
            </a:r>
            <a:endParaRPr b="1"/>
          </a:p>
          <a:p>
            <a:pPr indent="-317500" lvl="0" marL="457200" rtl="0" algn="l">
              <a:spcBef>
                <a:spcPts val="1600"/>
              </a:spcBef>
              <a:spcAft>
                <a:spcPts val="0"/>
              </a:spcAft>
              <a:buSzPts val="1400"/>
              <a:buChar char="●"/>
            </a:pPr>
            <a:r>
              <a:rPr lang="en"/>
              <a:t>Representan correctamente el verdadero valor del atributo.</a:t>
            </a:r>
            <a:endParaRPr/>
          </a:p>
          <a:p>
            <a:pPr indent="-317500" lvl="0" marL="457200" rtl="0" algn="l">
              <a:spcBef>
                <a:spcPts val="0"/>
              </a:spcBef>
              <a:spcAft>
                <a:spcPts val="0"/>
              </a:spcAft>
              <a:buSzPts val="1400"/>
              <a:buChar char="●"/>
            </a:pPr>
            <a:r>
              <a:rPr lang="en"/>
              <a:t>Representan correctamente el verdadero valor del atributo en un contexto.</a:t>
            </a:r>
            <a:endParaRPr/>
          </a:p>
        </p:txBody>
      </p:sp>
      <p:sp>
        <p:nvSpPr>
          <p:cNvPr id="188" name="Google Shape;188;p28"/>
          <p:cNvSpPr txBox="1"/>
          <p:nvPr>
            <p:ph idx="2" type="body"/>
          </p:nvPr>
        </p:nvSpPr>
        <p:spPr>
          <a:xfrm>
            <a:off x="3246900" y="1152475"/>
            <a:ext cx="2510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Completitud</a:t>
            </a:r>
            <a:endParaRPr b="1" sz="1800"/>
          </a:p>
          <a:p>
            <a:pPr indent="-317500" lvl="0" marL="457200" rtl="0" algn="l">
              <a:spcBef>
                <a:spcPts val="1600"/>
              </a:spcBef>
              <a:spcAft>
                <a:spcPts val="0"/>
              </a:spcAft>
              <a:buSzPts val="1400"/>
              <a:buChar char="●"/>
            </a:pPr>
            <a:r>
              <a:rPr lang="en"/>
              <a:t>Los datos asociados con una entidad tienen valores para todo los atributos esperados.</a:t>
            </a:r>
            <a:endParaRPr/>
          </a:p>
        </p:txBody>
      </p:sp>
      <p:sp>
        <p:nvSpPr>
          <p:cNvPr id="189" name="Google Shape;189;p28"/>
          <p:cNvSpPr txBox="1"/>
          <p:nvPr>
            <p:ph idx="2" type="body"/>
          </p:nvPr>
        </p:nvSpPr>
        <p:spPr>
          <a:xfrm>
            <a:off x="6321900" y="1152475"/>
            <a:ext cx="2510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Consistencia</a:t>
            </a:r>
            <a:endParaRPr sz="1800"/>
          </a:p>
          <a:p>
            <a:pPr indent="-317500" lvl="0" marL="457200" rtl="0" algn="l">
              <a:spcBef>
                <a:spcPts val="1600"/>
              </a:spcBef>
              <a:spcAft>
                <a:spcPts val="0"/>
              </a:spcAft>
              <a:buSzPts val="1400"/>
              <a:buChar char="●"/>
            </a:pPr>
            <a:r>
              <a:rPr lang="en"/>
              <a:t>Los datos asociados son libres de contradicción y son coherentes con otros datos en el contexto.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Calidad de Datos Inherente</a:t>
            </a:r>
            <a:endParaRPr/>
          </a:p>
        </p:txBody>
      </p:sp>
      <p:sp>
        <p:nvSpPr>
          <p:cNvPr id="195" name="Google Shape;195;p29"/>
          <p:cNvSpPr txBox="1"/>
          <p:nvPr>
            <p:ph idx="1" type="body"/>
          </p:nvPr>
        </p:nvSpPr>
        <p:spPr>
          <a:xfrm>
            <a:off x="311700" y="1152475"/>
            <a:ext cx="3766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Credibilidad</a:t>
            </a:r>
            <a:endParaRPr b="1"/>
          </a:p>
          <a:p>
            <a:pPr indent="-317500" lvl="0" marL="457200" rtl="0" algn="l">
              <a:spcBef>
                <a:spcPts val="1600"/>
              </a:spcBef>
              <a:spcAft>
                <a:spcPts val="0"/>
              </a:spcAft>
              <a:buSzPts val="1400"/>
              <a:buChar char="●"/>
            </a:pPr>
            <a:r>
              <a:rPr lang="en"/>
              <a:t>Los datos son ciertos y creíbles en un contexto dado.</a:t>
            </a:r>
            <a:endParaRPr/>
          </a:p>
        </p:txBody>
      </p:sp>
      <p:sp>
        <p:nvSpPr>
          <p:cNvPr id="196" name="Google Shape;196;p29"/>
          <p:cNvSpPr txBox="1"/>
          <p:nvPr>
            <p:ph idx="2" type="body"/>
          </p:nvPr>
        </p:nvSpPr>
        <p:spPr>
          <a:xfrm>
            <a:off x="5065900" y="1152475"/>
            <a:ext cx="3766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Actualidad</a:t>
            </a:r>
            <a:endParaRPr b="1" sz="1800"/>
          </a:p>
          <a:p>
            <a:pPr indent="-317500" lvl="0" marL="457200" rtl="0" algn="l">
              <a:spcBef>
                <a:spcPts val="1600"/>
              </a:spcBef>
              <a:spcAft>
                <a:spcPts val="0"/>
              </a:spcAft>
              <a:buSzPts val="1400"/>
              <a:buChar char="●"/>
            </a:pPr>
            <a:r>
              <a:rPr lang="en"/>
              <a:t>Los datos son actualizados dependiendo de su uso y si sí deben ser actualizados.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Calidad de Datos Inherente y Dependiente del Sistema</a:t>
            </a:r>
            <a:endParaRPr/>
          </a:p>
        </p:txBody>
      </p:sp>
      <p:sp>
        <p:nvSpPr>
          <p:cNvPr id="202" name="Google Shape;202;p30"/>
          <p:cNvSpPr txBox="1"/>
          <p:nvPr>
            <p:ph idx="1" type="body"/>
          </p:nvPr>
        </p:nvSpPr>
        <p:spPr>
          <a:xfrm>
            <a:off x="311700" y="1411100"/>
            <a:ext cx="3999900" cy="142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Accesibilidad</a:t>
            </a:r>
            <a:endParaRPr b="1" sz="1800"/>
          </a:p>
          <a:p>
            <a:pPr indent="-317500" lvl="0" marL="457200" rtl="0" algn="l">
              <a:spcBef>
                <a:spcPts val="1600"/>
              </a:spcBef>
              <a:spcAft>
                <a:spcPts val="0"/>
              </a:spcAft>
              <a:buSzPts val="1400"/>
              <a:buChar char="●"/>
            </a:pPr>
            <a:r>
              <a:rPr lang="en"/>
              <a:t>Todos los datos pueden ser accedidos en un contexto para aquellas personas o usuarios que necesiten de ellos.</a:t>
            </a:r>
            <a:endParaRPr/>
          </a:p>
        </p:txBody>
      </p:sp>
      <p:sp>
        <p:nvSpPr>
          <p:cNvPr id="203" name="Google Shape;203;p30"/>
          <p:cNvSpPr txBox="1"/>
          <p:nvPr>
            <p:ph idx="2" type="body"/>
          </p:nvPr>
        </p:nvSpPr>
        <p:spPr>
          <a:xfrm>
            <a:off x="4832400" y="1411075"/>
            <a:ext cx="3999900" cy="142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Conformidad</a:t>
            </a:r>
            <a:endParaRPr/>
          </a:p>
          <a:p>
            <a:pPr indent="-317500" lvl="0" marL="457200" rtl="0" algn="l">
              <a:spcBef>
                <a:spcPts val="1600"/>
              </a:spcBef>
              <a:spcAft>
                <a:spcPts val="0"/>
              </a:spcAft>
              <a:buSzPts val="1400"/>
              <a:buChar char="●"/>
            </a:pPr>
            <a:r>
              <a:rPr lang="en"/>
              <a:t>Los datos tienen atributos que se adhieren a estándares, convenciones o normativas vigentes y reglas </a:t>
            </a:r>
            <a:r>
              <a:rPr lang="en"/>
              <a:t>similares.</a:t>
            </a:r>
            <a:endParaRPr/>
          </a:p>
        </p:txBody>
      </p:sp>
      <p:sp>
        <p:nvSpPr>
          <p:cNvPr id="204" name="Google Shape;204;p30"/>
          <p:cNvSpPr txBox="1"/>
          <p:nvPr>
            <p:ph idx="1" type="body"/>
          </p:nvPr>
        </p:nvSpPr>
        <p:spPr>
          <a:xfrm>
            <a:off x="311700" y="3229775"/>
            <a:ext cx="3999900" cy="142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Confidencialidad</a:t>
            </a:r>
            <a:endParaRPr b="1" sz="1800"/>
          </a:p>
          <a:p>
            <a:pPr indent="-317500" lvl="0" marL="457200" rtl="0" algn="l">
              <a:spcBef>
                <a:spcPts val="1600"/>
              </a:spcBef>
              <a:spcAft>
                <a:spcPts val="0"/>
              </a:spcAft>
              <a:buSzPts val="1400"/>
              <a:buChar char="●"/>
            </a:pPr>
            <a:r>
              <a:rPr lang="en"/>
              <a:t>Los datos son sólo accedidos o interpretados por aquellos usuarios autorizados.</a:t>
            </a:r>
            <a:endParaRPr/>
          </a:p>
        </p:txBody>
      </p:sp>
      <p:sp>
        <p:nvSpPr>
          <p:cNvPr id="205" name="Google Shape;205;p30"/>
          <p:cNvSpPr txBox="1"/>
          <p:nvPr>
            <p:ph idx="1" type="body"/>
          </p:nvPr>
        </p:nvSpPr>
        <p:spPr>
          <a:xfrm>
            <a:off x="4832400" y="3229725"/>
            <a:ext cx="3999900" cy="142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Eficiencia</a:t>
            </a:r>
            <a:endParaRPr b="1" sz="1800"/>
          </a:p>
          <a:p>
            <a:pPr indent="-317500" lvl="0" marL="457200" rtl="0" algn="l">
              <a:spcBef>
                <a:spcPts val="1600"/>
              </a:spcBef>
              <a:spcAft>
                <a:spcPts val="0"/>
              </a:spcAft>
              <a:buSzPts val="1400"/>
              <a:buChar char="●"/>
            </a:pPr>
            <a:r>
              <a:rPr lang="en"/>
              <a:t>Los datos pueden ser procesados y proporcionados con los niveles de rendimiento esperados.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Calidad de Datos Inherente y Dependiente del Sistema</a:t>
            </a:r>
            <a:endParaRPr/>
          </a:p>
        </p:txBody>
      </p:sp>
      <p:sp>
        <p:nvSpPr>
          <p:cNvPr id="211" name="Google Shape;211;p31"/>
          <p:cNvSpPr txBox="1"/>
          <p:nvPr>
            <p:ph idx="1" type="body"/>
          </p:nvPr>
        </p:nvSpPr>
        <p:spPr>
          <a:xfrm>
            <a:off x="311700" y="1411100"/>
            <a:ext cx="3999900" cy="142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Presición</a:t>
            </a:r>
            <a:endParaRPr b="1" sz="1800"/>
          </a:p>
          <a:p>
            <a:pPr indent="-317500" lvl="0" marL="457200" rtl="0" algn="l">
              <a:spcBef>
                <a:spcPts val="1600"/>
              </a:spcBef>
              <a:spcAft>
                <a:spcPts val="0"/>
              </a:spcAft>
              <a:buSzPts val="1400"/>
              <a:buChar char="●"/>
            </a:pPr>
            <a:r>
              <a:rPr lang="en"/>
              <a:t>Los datos son exactos.</a:t>
            </a:r>
            <a:endParaRPr/>
          </a:p>
        </p:txBody>
      </p:sp>
      <p:sp>
        <p:nvSpPr>
          <p:cNvPr id="212" name="Google Shape;212;p31"/>
          <p:cNvSpPr txBox="1"/>
          <p:nvPr>
            <p:ph idx="2" type="body"/>
          </p:nvPr>
        </p:nvSpPr>
        <p:spPr>
          <a:xfrm>
            <a:off x="4832400" y="1411075"/>
            <a:ext cx="3999900" cy="142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Trazabilidad</a:t>
            </a:r>
            <a:endParaRPr/>
          </a:p>
          <a:p>
            <a:pPr indent="-317500" lvl="0" marL="457200" rtl="0" algn="l">
              <a:spcBef>
                <a:spcPts val="1600"/>
              </a:spcBef>
              <a:spcAft>
                <a:spcPts val="0"/>
              </a:spcAft>
              <a:buSzPts val="1400"/>
              <a:buChar char="●"/>
            </a:pPr>
            <a:r>
              <a:rPr lang="en"/>
              <a:t>Los datos proporcionan información de si fueron modificados, creados, etc.</a:t>
            </a:r>
            <a:endParaRPr/>
          </a:p>
        </p:txBody>
      </p:sp>
      <p:sp>
        <p:nvSpPr>
          <p:cNvPr id="213" name="Google Shape;213;p31"/>
          <p:cNvSpPr txBox="1"/>
          <p:nvPr>
            <p:ph idx="1" type="body"/>
          </p:nvPr>
        </p:nvSpPr>
        <p:spPr>
          <a:xfrm>
            <a:off x="2572050" y="3229775"/>
            <a:ext cx="3999900" cy="142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Comprensibilidad</a:t>
            </a:r>
            <a:endParaRPr b="1" sz="1800"/>
          </a:p>
          <a:p>
            <a:pPr indent="-317500" lvl="0" marL="457200" rtl="0" algn="l">
              <a:spcBef>
                <a:spcPts val="1600"/>
              </a:spcBef>
              <a:spcAft>
                <a:spcPts val="0"/>
              </a:spcAft>
              <a:buSzPts val="1400"/>
              <a:buChar char="●"/>
            </a:pPr>
            <a:r>
              <a:rPr lang="en"/>
              <a:t>Los datos tienen atributos que permiten ser leídos e interpretados por los usuarios y son expresados utilizando lenguajes, símbolos, etc.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Introducción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ISO/IEC 25000, conocido también como SQuaRE (System and Software Quality Requirements and Evaluation) es una familia de normas que evalúan la calidad de un producto de software</a:t>
            </a:r>
            <a:endParaRPr/>
          </a:p>
          <a:p>
            <a:pPr indent="-342900" lvl="0" marL="457200" rtl="0" algn="l">
              <a:spcBef>
                <a:spcPts val="0"/>
              </a:spcBef>
              <a:spcAft>
                <a:spcPts val="0"/>
              </a:spcAft>
              <a:buSzPts val="1800"/>
              <a:buChar char="●"/>
            </a:pPr>
            <a:r>
              <a:rPr lang="en"/>
              <a:t>Este estándar es el resultado de la evolución de normas anteriores:</a:t>
            </a:r>
            <a:endParaRPr/>
          </a:p>
          <a:p>
            <a:pPr indent="-317500" lvl="1" marL="914400" rtl="0" algn="l">
              <a:spcBef>
                <a:spcPts val="0"/>
              </a:spcBef>
              <a:spcAft>
                <a:spcPts val="0"/>
              </a:spcAft>
              <a:buSzPts val="1400"/>
              <a:buChar char="○"/>
            </a:pPr>
            <a:r>
              <a:rPr lang="en"/>
              <a:t>ISO/IEC 9126, que define un modelo de calidad para la evaluación de software</a:t>
            </a:r>
            <a:endParaRPr/>
          </a:p>
          <a:p>
            <a:pPr indent="-317500" lvl="1" marL="914400" rtl="0" algn="l">
              <a:spcBef>
                <a:spcPts val="0"/>
              </a:spcBef>
              <a:spcAft>
                <a:spcPts val="0"/>
              </a:spcAft>
              <a:buSzPts val="1400"/>
              <a:buChar char="○"/>
            </a:pPr>
            <a:r>
              <a:rPr lang="en"/>
              <a:t>ISO/IEC 14598, que define el proceso para la evaluación de software</a:t>
            </a:r>
            <a:endParaRPr/>
          </a:p>
          <a:p>
            <a:pPr indent="-342900" lvl="0" marL="457200" rtl="0" algn="l">
              <a:spcBef>
                <a:spcPts val="0"/>
              </a:spcBef>
              <a:spcAft>
                <a:spcPts val="0"/>
              </a:spcAft>
              <a:buSzPts val="1800"/>
              <a:buChar char="●"/>
            </a:pPr>
            <a:r>
              <a:rPr lang="en"/>
              <a:t>Cubre dos procesos principales:</a:t>
            </a:r>
            <a:endParaRPr/>
          </a:p>
          <a:p>
            <a:pPr indent="-317500" lvl="1" marL="914400" rtl="0" algn="l">
              <a:spcBef>
                <a:spcPts val="0"/>
              </a:spcBef>
              <a:spcAft>
                <a:spcPts val="0"/>
              </a:spcAft>
              <a:buSzPts val="1400"/>
              <a:buChar char="○"/>
            </a:pPr>
            <a:r>
              <a:rPr lang="en"/>
              <a:t>Especificación de requisitos de calidad de software</a:t>
            </a:r>
            <a:endParaRPr/>
          </a:p>
          <a:p>
            <a:pPr indent="-317500" lvl="1" marL="914400" rtl="0" algn="l">
              <a:spcBef>
                <a:spcPts val="0"/>
              </a:spcBef>
              <a:spcAft>
                <a:spcPts val="0"/>
              </a:spcAft>
              <a:buSzPts val="1400"/>
              <a:buChar char="○"/>
            </a:pPr>
            <a:r>
              <a:rPr lang="en"/>
              <a:t>Evaluación de la calidad de software, detallando el proceso para dicha evaluación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Calidad de Datos Dependiente del Sistema</a:t>
            </a:r>
            <a:endParaRPr/>
          </a:p>
        </p:txBody>
      </p:sp>
      <p:sp>
        <p:nvSpPr>
          <p:cNvPr id="219" name="Google Shape;219;p32"/>
          <p:cNvSpPr txBox="1"/>
          <p:nvPr>
            <p:ph idx="1" type="body"/>
          </p:nvPr>
        </p:nvSpPr>
        <p:spPr>
          <a:xfrm>
            <a:off x="311700" y="1411100"/>
            <a:ext cx="3999900" cy="142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Disponibilidad</a:t>
            </a:r>
            <a:endParaRPr b="1" sz="1800"/>
          </a:p>
          <a:p>
            <a:pPr indent="-317500" lvl="0" marL="457200" rtl="0" algn="l">
              <a:spcBef>
                <a:spcPts val="1600"/>
              </a:spcBef>
              <a:spcAft>
                <a:spcPts val="0"/>
              </a:spcAft>
              <a:buSzPts val="1400"/>
              <a:buChar char="●"/>
            </a:pPr>
            <a:r>
              <a:rPr lang="en"/>
              <a:t>Los datos pueden ser obtenidos por usuarios y/o aplicaciones autorizados.</a:t>
            </a:r>
            <a:endParaRPr/>
          </a:p>
        </p:txBody>
      </p:sp>
      <p:sp>
        <p:nvSpPr>
          <p:cNvPr id="220" name="Google Shape;220;p32"/>
          <p:cNvSpPr txBox="1"/>
          <p:nvPr>
            <p:ph idx="2" type="body"/>
          </p:nvPr>
        </p:nvSpPr>
        <p:spPr>
          <a:xfrm>
            <a:off x="4832400" y="1411075"/>
            <a:ext cx="3999900" cy="142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Portabilidad</a:t>
            </a:r>
            <a:endParaRPr/>
          </a:p>
          <a:p>
            <a:pPr indent="-317500" lvl="0" marL="457200" rtl="0" algn="l">
              <a:spcBef>
                <a:spcPts val="1600"/>
              </a:spcBef>
              <a:spcAft>
                <a:spcPts val="0"/>
              </a:spcAft>
              <a:buSzPts val="1400"/>
              <a:buChar char="●"/>
            </a:pPr>
            <a:r>
              <a:rPr lang="en"/>
              <a:t>Los datos pueden ser movidos de sistema a otro preservando el nivel de calidad.</a:t>
            </a:r>
            <a:endParaRPr/>
          </a:p>
        </p:txBody>
      </p:sp>
      <p:sp>
        <p:nvSpPr>
          <p:cNvPr id="221" name="Google Shape;221;p32"/>
          <p:cNvSpPr txBox="1"/>
          <p:nvPr>
            <p:ph idx="1" type="body"/>
          </p:nvPr>
        </p:nvSpPr>
        <p:spPr>
          <a:xfrm>
            <a:off x="2572050" y="3229775"/>
            <a:ext cx="3999900" cy="142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Recuperabilidad</a:t>
            </a:r>
            <a:endParaRPr b="1" sz="1800"/>
          </a:p>
          <a:p>
            <a:pPr indent="-317500" lvl="0" marL="457200" rtl="0" algn="l">
              <a:spcBef>
                <a:spcPts val="1600"/>
              </a:spcBef>
              <a:spcAft>
                <a:spcPts val="0"/>
              </a:spcAft>
              <a:buSzPts val="1400"/>
              <a:buChar char="●"/>
            </a:pPr>
            <a:r>
              <a:rPr lang="en"/>
              <a:t>Incluso en caso de fallo, los datos permiten mantener y preservar un nivel de operaciones y calidad.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ISO/IEC 25040</a:t>
            </a:r>
            <a:endParaRPr/>
          </a:p>
        </p:txBody>
      </p:sp>
      <p:sp>
        <p:nvSpPr>
          <p:cNvPr id="227" name="Google Shape;227;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Define el proceso para llevar a cabo la evaluación de la calidad del software. Consiste de cinco actividades</a:t>
            </a:r>
            <a:endParaRPr/>
          </a:p>
        </p:txBody>
      </p:sp>
      <p:pic>
        <p:nvPicPr>
          <p:cNvPr id="228" name="Google Shape;228;p33"/>
          <p:cNvPicPr preferRelativeResize="0"/>
          <p:nvPr/>
        </p:nvPicPr>
        <p:blipFill>
          <a:blip r:embed="rId3">
            <a:alphaModFix/>
          </a:blip>
          <a:stretch>
            <a:fillRect/>
          </a:stretch>
        </p:blipFill>
        <p:spPr>
          <a:xfrm>
            <a:off x="3783875" y="1673275"/>
            <a:ext cx="4286250" cy="2895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arabicPeriod"/>
            </a:pPr>
            <a:r>
              <a:rPr lang="en"/>
              <a:t>Establecer requisitos de evaluación</a:t>
            </a:r>
            <a:endParaRPr/>
          </a:p>
        </p:txBody>
      </p:sp>
      <p:sp>
        <p:nvSpPr>
          <p:cNvPr id="234" name="Google Shape;234;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Consiste de 4 tareas:</a:t>
            </a:r>
            <a:endParaRPr/>
          </a:p>
          <a:p>
            <a:pPr indent="-342900" lvl="0" marL="457200" rtl="0" algn="l">
              <a:spcBef>
                <a:spcPts val="1600"/>
              </a:spcBef>
              <a:spcAft>
                <a:spcPts val="0"/>
              </a:spcAft>
              <a:buSzPts val="1800"/>
              <a:buAutoNum type="arabicPeriod"/>
            </a:pPr>
            <a:r>
              <a:rPr lang="en"/>
              <a:t>Establecer el propósito de la evaluación</a:t>
            </a:r>
            <a:endParaRPr/>
          </a:p>
          <a:p>
            <a:pPr indent="-342900" lvl="0" marL="457200" rtl="0" algn="l">
              <a:spcBef>
                <a:spcPts val="0"/>
              </a:spcBef>
              <a:spcAft>
                <a:spcPts val="0"/>
              </a:spcAft>
              <a:buSzPts val="1800"/>
              <a:buAutoNum type="arabicPeriod"/>
            </a:pPr>
            <a:r>
              <a:rPr lang="en"/>
              <a:t>Obtener los requisitos de calidad del producto</a:t>
            </a:r>
            <a:endParaRPr/>
          </a:p>
          <a:p>
            <a:pPr indent="-342900" lvl="0" marL="457200" rtl="0" algn="l">
              <a:spcBef>
                <a:spcPts val="0"/>
              </a:spcBef>
              <a:spcAft>
                <a:spcPts val="0"/>
              </a:spcAft>
              <a:buSzPts val="1800"/>
              <a:buAutoNum type="arabicPeriod"/>
            </a:pPr>
            <a:r>
              <a:rPr lang="en"/>
              <a:t>Identificar las partes del producto que se van a evaluar</a:t>
            </a:r>
            <a:endParaRPr/>
          </a:p>
          <a:p>
            <a:pPr indent="-342900" lvl="0" marL="457200" rtl="0" algn="l">
              <a:spcBef>
                <a:spcPts val="0"/>
              </a:spcBef>
              <a:spcAft>
                <a:spcPts val="0"/>
              </a:spcAft>
              <a:buSzPts val="1800"/>
              <a:buAutoNum type="arabicPeriod"/>
            </a:pPr>
            <a:r>
              <a:rPr lang="en"/>
              <a:t>Definir el rigor de la evaluación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Especificar la evaluación</a:t>
            </a:r>
            <a:endParaRPr/>
          </a:p>
        </p:txBody>
      </p:sp>
      <p:sp>
        <p:nvSpPr>
          <p:cNvPr id="240" name="Google Shape;24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Consiste de 3 tareas:</a:t>
            </a:r>
            <a:endParaRPr/>
          </a:p>
          <a:p>
            <a:pPr indent="-342900" lvl="0" marL="457200" rtl="0" algn="l">
              <a:spcBef>
                <a:spcPts val="1600"/>
              </a:spcBef>
              <a:spcAft>
                <a:spcPts val="0"/>
              </a:spcAft>
              <a:buSzPts val="1800"/>
              <a:buAutoNum type="arabicPeriod"/>
            </a:pPr>
            <a:r>
              <a:rPr lang="en"/>
              <a:t>Seleccionar los módulos de evaluación</a:t>
            </a:r>
            <a:endParaRPr/>
          </a:p>
          <a:p>
            <a:pPr indent="-317500" lvl="1" marL="914400" rtl="0" algn="l">
              <a:spcBef>
                <a:spcPts val="0"/>
              </a:spcBef>
              <a:spcAft>
                <a:spcPts val="0"/>
              </a:spcAft>
              <a:buSzPts val="1400"/>
              <a:buChar char="○"/>
            </a:pPr>
            <a:r>
              <a:rPr lang="en"/>
              <a:t>Deben cubrir todos los requerimientos de evaluación de calidad. El evaluador puede usar el estándar ISO/IEC 2502n como ayuda para esta tarea.</a:t>
            </a:r>
            <a:endParaRPr/>
          </a:p>
          <a:p>
            <a:pPr indent="-342900" lvl="0" marL="457200" rtl="0" algn="l">
              <a:spcBef>
                <a:spcPts val="0"/>
              </a:spcBef>
              <a:spcAft>
                <a:spcPts val="0"/>
              </a:spcAft>
              <a:buSzPts val="1800"/>
              <a:buAutoNum type="arabicPeriod"/>
            </a:pPr>
            <a:r>
              <a:rPr lang="en"/>
              <a:t>Definir los criterios de decisión para las métricas</a:t>
            </a:r>
            <a:endParaRPr/>
          </a:p>
          <a:p>
            <a:pPr indent="-317500" lvl="1" marL="914400" rtl="0" algn="l">
              <a:spcBef>
                <a:spcPts val="0"/>
              </a:spcBef>
              <a:spcAft>
                <a:spcPts val="0"/>
              </a:spcAft>
              <a:buSzPts val="1400"/>
              <a:buChar char="○"/>
            </a:pPr>
            <a:r>
              <a:rPr lang="en"/>
              <a:t>Las métricas son límites u objetivos numéricos que determinan la necesidad de describir el nivel de confianza o de investigar más a profundidad cierto resultado</a:t>
            </a:r>
            <a:endParaRPr/>
          </a:p>
          <a:p>
            <a:pPr indent="-342900" lvl="0" marL="457200" rtl="0" algn="l">
              <a:spcBef>
                <a:spcPts val="0"/>
              </a:spcBef>
              <a:spcAft>
                <a:spcPts val="0"/>
              </a:spcAft>
              <a:buSzPts val="1800"/>
              <a:buAutoNum type="arabicPeriod"/>
            </a:pPr>
            <a:r>
              <a:rPr lang="en"/>
              <a:t>Definir los criterios de decisión de la evaluación</a:t>
            </a:r>
            <a:endParaRPr/>
          </a:p>
          <a:p>
            <a:pPr indent="-317500" lvl="1" marL="914400" rtl="0" algn="l">
              <a:spcBef>
                <a:spcPts val="0"/>
              </a:spcBef>
              <a:spcAft>
                <a:spcPts val="0"/>
              </a:spcAft>
              <a:buSzPts val="1400"/>
              <a:buChar char="○"/>
            </a:pPr>
            <a:r>
              <a:rPr lang="en"/>
              <a:t>El evaluador debe preparar un procedimiento para la abstracción y resumen de los datos de evaluación, que se usará como base para la evaluación final de la calidad del software.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Diseñar la evaluación</a:t>
            </a:r>
            <a:endParaRPr/>
          </a:p>
        </p:txBody>
      </p:sp>
      <p:sp>
        <p:nvSpPr>
          <p:cNvPr id="246" name="Google Shape;246;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Consiste de una sola tarea: Planear las actividades de evaluación.</a:t>
            </a:r>
            <a:endParaRPr/>
          </a:p>
          <a:p>
            <a:pPr indent="0" lvl="0" marL="0" rtl="0" algn="l">
              <a:spcBef>
                <a:spcPts val="1600"/>
              </a:spcBef>
              <a:spcAft>
                <a:spcPts val="1600"/>
              </a:spcAft>
              <a:buNone/>
            </a:pPr>
            <a:r>
              <a:rPr lang="en"/>
              <a:t>Se deben tomar en cuenta la disponibilidad de recursos que serían necesarios para la evaluación, así como el presupuesto, métodos de evaluación y estándares adaptados.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Ejecutar la evaluación</a:t>
            </a:r>
            <a:endParaRPr/>
          </a:p>
        </p:txBody>
      </p:sp>
      <p:sp>
        <p:nvSpPr>
          <p:cNvPr id="252" name="Google Shape;252;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 subdivide en 3 tareas:</a:t>
            </a:r>
            <a:endParaRPr/>
          </a:p>
          <a:p>
            <a:pPr indent="-342900" lvl="0" marL="457200" rtl="0" algn="l">
              <a:spcBef>
                <a:spcPts val="1600"/>
              </a:spcBef>
              <a:spcAft>
                <a:spcPts val="0"/>
              </a:spcAft>
              <a:buSzPts val="1800"/>
              <a:buAutoNum type="arabicPeriod"/>
            </a:pPr>
            <a:r>
              <a:rPr lang="en"/>
              <a:t>Realizar las mediciones</a:t>
            </a:r>
            <a:endParaRPr/>
          </a:p>
          <a:p>
            <a:pPr indent="-342900" lvl="0" marL="457200" rtl="0" algn="l">
              <a:spcBef>
                <a:spcPts val="0"/>
              </a:spcBef>
              <a:spcAft>
                <a:spcPts val="0"/>
              </a:spcAft>
              <a:buSzPts val="1800"/>
              <a:buAutoNum type="arabicPeriod"/>
            </a:pPr>
            <a:r>
              <a:rPr lang="en"/>
              <a:t>Aplicar los criterios de decisión para las métricas</a:t>
            </a:r>
            <a:endParaRPr/>
          </a:p>
          <a:p>
            <a:pPr indent="-342900" lvl="0" marL="457200" rtl="0" algn="l">
              <a:spcBef>
                <a:spcPts val="0"/>
              </a:spcBef>
              <a:spcAft>
                <a:spcPts val="0"/>
              </a:spcAft>
              <a:buSzPts val="1800"/>
              <a:buAutoNum type="arabicPeriod"/>
            </a:pPr>
            <a:r>
              <a:rPr lang="en"/>
              <a:t>Aplicar los criterios de decisión de la evaluación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Concluir la evaluación</a:t>
            </a:r>
            <a:endParaRPr/>
          </a:p>
        </p:txBody>
      </p:sp>
      <p:sp>
        <p:nvSpPr>
          <p:cNvPr id="258" name="Google Shape;258;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Consta de 4 tareas:</a:t>
            </a:r>
            <a:endParaRPr/>
          </a:p>
          <a:p>
            <a:pPr indent="-342900" lvl="0" marL="457200" rtl="0" algn="l">
              <a:spcBef>
                <a:spcPts val="1600"/>
              </a:spcBef>
              <a:spcAft>
                <a:spcPts val="0"/>
              </a:spcAft>
              <a:buSzPts val="1800"/>
              <a:buAutoNum type="arabicPeriod"/>
            </a:pPr>
            <a:r>
              <a:rPr lang="en"/>
              <a:t>Revisar los resultados de la evaluación</a:t>
            </a:r>
            <a:endParaRPr/>
          </a:p>
          <a:p>
            <a:pPr indent="-317500" lvl="1" marL="914400" rtl="0" algn="l">
              <a:spcBef>
                <a:spcPts val="0"/>
              </a:spcBef>
              <a:spcAft>
                <a:spcPts val="0"/>
              </a:spcAft>
              <a:buSzPts val="1400"/>
              <a:buChar char="○"/>
            </a:pPr>
            <a:r>
              <a:rPr lang="en"/>
              <a:t>De esta manera se detectan errores y se interpretan resultados</a:t>
            </a:r>
            <a:endParaRPr/>
          </a:p>
          <a:p>
            <a:pPr indent="-342900" lvl="0" marL="457200" rtl="0" algn="l">
              <a:spcBef>
                <a:spcPts val="0"/>
              </a:spcBef>
              <a:spcAft>
                <a:spcPts val="0"/>
              </a:spcAft>
              <a:buSzPts val="1800"/>
              <a:buAutoNum type="arabicPeriod"/>
            </a:pPr>
            <a:r>
              <a:rPr lang="en"/>
              <a:t>Crear informe de evaluación</a:t>
            </a:r>
            <a:endParaRPr/>
          </a:p>
          <a:p>
            <a:pPr indent="-342900" lvl="0" marL="457200" rtl="0" algn="l">
              <a:spcBef>
                <a:spcPts val="0"/>
              </a:spcBef>
              <a:spcAft>
                <a:spcPts val="0"/>
              </a:spcAft>
              <a:buSzPts val="1800"/>
              <a:buAutoNum type="arabicPeriod"/>
            </a:pPr>
            <a:r>
              <a:rPr lang="en"/>
              <a:t>Revisar la calidad de evaluación y obtener feedback</a:t>
            </a:r>
            <a:endParaRPr/>
          </a:p>
          <a:p>
            <a:pPr indent="-317500" lvl="1" marL="914400" rtl="0" algn="l">
              <a:spcBef>
                <a:spcPts val="0"/>
              </a:spcBef>
              <a:spcAft>
                <a:spcPts val="0"/>
              </a:spcAft>
              <a:buSzPts val="1400"/>
              <a:buChar char="○"/>
            </a:pPr>
            <a:r>
              <a:rPr lang="en"/>
              <a:t>El feedback sirve para mejorar el proceso y técnicas de evaluación usadas.</a:t>
            </a:r>
            <a:endParaRPr/>
          </a:p>
          <a:p>
            <a:pPr indent="-342900" lvl="0" marL="457200" rtl="0" algn="l">
              <a:spcBef>
                <a:spcPts val="0"/>
              </a:spcBef>
              <a:spcAft>
                <a:spcPts val="0"/>
              </a:spcAft>
              <a:buSzPts val="1800"/>
              <a:buAutoNum type="arabicPeriod"/>
            </a:pPr>
            <a:r>
              <a:rPr lang="en"/>
              <a:t>Tratar los datos de la evaluación</a:t>
            </a:r>
            <a:endParaRPr/>
          </a:p>
          <a:p>
            <a:pPr indent="-317500" lvl="1" marL="914400" rtl="0" algn="l">
              <a:spcBef>
                <a:spcPts val="0"/>
              </a:spcBef>
              <a:spcAft>
                <a:spcPts val="0"/>
              </a:spcAft>
              <a:buSzPts val="1400"/>
              <a:buChar char="○"/>
            </a:pPr>
            <a:r>
              <a:rPr lang="en"/>
              <a:t>El evaluador debe, de acuerdo con lo acordado antes de realizar las pruebas, entregar, devolver, archivar o eliminar los datos resultantes.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Ventajas</a:t>
            </a:r>
            <a:endParaRPr/>
          </a:p>
        </p:txBody>
      </p:sp>
      <p:sp>
        <p:nvSpPr>
          <p:cNvPr id="264" name="Google Shape;264;p39"/>
          <p:cNvSpPr txBox="1"/>
          <p:nvPr>
            <p:ph idx="1" type="body"/>
          </p:nvPr>
        </p:nvSpPr>
        <p:spPr>
          <a:xfrm>
            <a:off x="954200" y="1010000"/>
            <a:ext cx="3502800" cy="34467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400">
                <a:solidFill>
                  <a:srgbClr val="222222"/>
                </a:solidFill>
              </a:rPr>
              <a:t>Para la organización:</a:t>
            </a:r>
            <a:endParaRPr b="1" sz="1400">
              <a:solidFill>
                <a:srgbClr val="222222"/>
              </a:solidFill>
            </a:endParaRPr>
          </a:p>
          <a:p>
            <a:pPr indent="-295275" lvl="0" marL="457200" rtl="0" algn="l">
              <a:spcBef>
                <a:spcPts val="1400"/>
              </a:spcBef>
              <a:spcAft>
                <a:spcPts val="0"/>
              </a:spcAft>
              <a:buClr>
                <a:srgbClr val="222222"/>
              </a:buClr>
              <a:buSzPts val="1050"/>
              <a:buChar char="●"/>
            </a:pPr>
            <a:r>
              <a:rPr lang="en" sz="1050">
                <a:solidFill>
                  <a:srgbClr val="222222"/>
                </a:solidFill>
              </a:rPr>
              <a:t>Alinea los objetivos del software con las necesidades reales que se le demandan.</a:t>
            </a:r>
            <a:endParaRPr sz="1050">
              <a:solidFill>
                <a:srgbClr val="222222"/>
              </a:solidFill>
            </a:endParaRPr>
          </a:p>
          <a:p>
            <a:pPr indent="-295275" lvl="0" marL="457200" rtl="0" algn="l">
              <a:spcBef>
                <a:spcPts val="0"/>
              </a:spcBef>
              <a:spcAft>
                <a:spcPts val="0"/>
              </a:spcAft>
              <a:buClr>
                <a:srgbClr val="222222"/>
              </a:buClr>
              <a:buSzPts val="1050"/>
              <a:buChar char="●"/>
            </a:pPr>
            <a:r>
              <a:rPr lang="en" sz="1050">
                <a:solidFill>
                  <a:srgbClr val="222222"/>
                </a:solidFill>
              </a:rPr>
              <a:t>Evitan ineficiencias y maximiza la rentabilidad y calidad</a:t>
            </a:r>
            <a:endParaRPr sz="1050">
              <a:solidFill>
                <a:srgbClr val="222222"/>
              </a:solidFill>
            </a:endParaRPr>
          </a:p>
          <a:p>
            <a:pPr indent="-295275" lvl="0" marL="457200" rtl="0" algn="l">
              <a:spcBef>
                <a:spcPts val="0"/>
              </a:spcBef>
              <a:spcAft>
                <a:spcPts val="0"/>
              </a:spcAft>
              <a:buClr>
                <a:srgbClr val="222222"/>
              </a:buClr>
              <a:buSzPts val="1050"/>
              <a:buChar char="●"/>
            </a:pPr>
            <a:r>
              <a:rPr lang="en" sz="1050">
                <a:solidFill>
                  <a:srgbClr val="222222"/>
                </a:solidFill>
              </a:rPr>
              <a:t>El proceso de evaluaciones periódicas ayuda a supervisar continuamente el rendimiento y la mejora.</a:t>
            </a:r>
            <a:endParaRPr sz="1050">
              <a:solidFill>
                <a:srgbClr val="222222"/>
              </a:solidFill>
            </a:endParaRPr>
          </a:p>
          <a:p>
            <a:pPr indent="-295275" lvl="0" marL="457200" rtl="0" algn="l">
              <a:spcBef>
                <a:spcPts val="0"/>
              </a:spcBef>
              <a:spcAft>
                <a:spcPts val="0"/>
              </a:spcAft>
              <a:buClr>
                <a:srgbClr val="222222"/>
              </a:buClr>
              <a:buSzPts val="1050"/>
              <a:buChar char="●"/>
            </a:pPr>
            <a:r>
              <a:rPr lang="en" sz="1050">
                <a:solidFill>
                  <a:srgbClr val="222222"/>
                </a:solidFill>
              </a:rPr>
              <a:t>M</a:t>
            </a:r>
            <a:r>
              <a:rPr lang="en" sz="1050">
                <a:solidFill>
                  <a:srgbClr val="222222"/>
                </a:solidFill>
              </a:rPr>
              <a:t>ejora la imagen de la empresa.</a:t>
            </a:r>
            <a:endParaRPr sz="1050">
              <a:solidFill>
                <a:srgbClr val="222222"/>
              </a:solidFill>
            </a:endParaRPr>
          </a:p>
          <a:p>
            <a:pPr indent="0" lvl="0" marL="0" rtl="0" algn="l">
              <a:spcBef>
                <a:spcPts val="800"/>
              </a:spcBef>
              <a:spcAft>
                <a:spcPts val="0"/>
              </a:spcAft>
              <a:buNone/>
            </a:pPr>
            <a:r>
              <a:t/>
            </a:r>
            <a:endParaRPr sz="1050">
              <a:solidFill>
                <a:srgbClr val="222222"/>
              </a:solidFill>
            </a:endParaRPr>
          </a:p>
          <a:p>
            <a:pPr indent="0" lvl="0" marL="0" rtl="0" algn="l">
              <a:spcBef>
                <a:spcPts val="100"/>
              </a:spcBef>
              <a:spcAft>
                <a:spcPts val="1600"/>
              </a:spcAft>
              <a:buNone/>
            </a:pPr>
            <a:r>
              <a:t/>
            </a:r>
            <a:endParaRPr/>
          </a:p>
        </p:txBody>
      </p:sp>
      <p:sp>
        <p:nvSpPr>
          <p:cNvPr id="265" name="Google Shape;265;p39"/>
          <p:cNvSpPr txBox="1"/>
          <p:nvPr>
            <p:ph idx="1" type="body"/>
          </p:nvPr>
        </p:nvSpPr>
        <p:spPr>
          <a:xfrm>
            <a:off x="4733550" y="1010000"/>
            <a:ext cx="3502800" cy="16863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400">
                <a:solidFill>
                  <a:srgbClr val="222222"/>
                </a:solidFill>
              </a:rPr>
              <a:t>Para los clientes:</a:t>
            </a:r>
            <a:endParaRPr b="1" sz="1400">
              <a:solidFill>
                <a:srgbClr val="222222"/>
              </a:solidFill>
            </a:endParaRPr>
          </a:p>
          <a:p>
            <a:pPr indent="-304800" lvl="0" marL="457200" rtl="0" algn="l">
              <a:spcBef>
                <a:spcPts val="1400"/>
              </a:spcBef>
              <a:spcAft>
                <a:spcPts val="0"/>
              </a:spcAft>
              <a:buClr>
                <a:srgbClr val="222222"/>
              </a:buClr>
              <a:buSzPts val="1200"/>
              <a:buChar char="●"/>
            </a:pPr>
            <a:r>
              <a:rPr lang="en" sz="1200">
                <a:solidFill>
                  <a:srgbClr val="222222"/>
                </a:solidFill>
              </a:rPr>
              <a:t>Al demostrar el compromiso de la organización con la calidad del software</a:t>
            </a:r>
            <a:endParaRPr sz="1200">
              <a:solidFill>
                <a:srgbClr val="222222"/>
              </a:solidFill>
            </a:endParaRPr>
          </a:p>
          <a:p>
            <a:pPr indent="-304800" lvl="0" marL="457200" rtl="0" algn="l">
              <a:spcBef>
                <a:spcPts val="0"/>
              </a:spcBef>
              <a:spcAft>
                <a:spcPts val="0"/>
              </a:spcAft>
              <a:buClr>
                <a:srgbClr val="222222"/>
              </a:buClr>
              <a:buSzPts val="1200"/>
              <a:buChar char="●"/>
            </a:pPr>
            <a:r>
              <a:rPr lang="en" sz="1200">
                <a:solidFill>
                  <a:srgbClr val="222222"/>
                </a:solidFill>
              </a:rPr>
              <a:t>C</a:t>
            </a:r>
            <a:r>
              <a:rPr lang="en" sz="1200">
                <a:solidFill>
                  <a:srgbClr val="222222"/>
                </a:solidFill>
              </a:rPr>
              <a:t>ertificar el software aumenta la satisfacción del cliente</a:t>
            </a:r>
            <a:r>
              <a:rPr lang="en" sz="1200">
                <a:solidFill>
                  <a:srgbClr val="222222"/>
                </a:solidFill>
              </a:rPr>
              <a:t>.</a:t>
            </a:r>
            <a:endParaRPr sz="1200">
              <a:solidFill>
                <a:srgbClr val="222222"/>
              </a:solidFill>
            </a:endParaRPr>
          </a:p>
          <a:p>
            <a:pPr indent="0" lvl="0" marL="0" rtl="0" algn="l">
              <a:spcBef>
                <a:spcPts val="100"/>
              </a:spcBef>
              <a:spcAft>
                <a:spcPts val="1600"/>
              </a:spcAft>
              <a:buNone/>
            </a:pPr>
            <a:r>
              <a:t/>
            </a:r>
            <a:endParaRPr b="1" sz="1050">
              <a:solidFill>
                <a:srgbClr val="222222"/>
              </a:solidFill>
            </a:endParaRPr>
          </a:p>
        </p:txBody>
      </p:sp>
      <p:pic>
        <p:nvPicPr>
          <p:cNvPr id="266" name="Google Shape;266;p39"/>
          <p:cNvPicPr preferRelativeResize="0"/>
          <p:nvPr/>
        </p:nvPicPr>
        <p:blipFill>
          <a:blip r:embed="rId3">
            <a:alphaModFix/>
          </a:blip>
          <a:stretch>
            <a:fillRect/>
          </a:stretch>
        </p:blipFill>
        <p:spPr>
          <a:xfrm>
            <a:off x="3822469" y="2770400"/>
            <a:ext cx="2108665" cy="1686301"/>
          </a:xfrm>
          <a:prstGeom prst="rect">
            <a:avLst/>
          </a:prstGeom>
          <a:noFill/>
          <a:ln>
            <a:noFill/>
          </a:ln>
        </p:spPr>
      </p:pic>
      <p:pic>
        <p:nvPicPr>
          <p:cNvPr id="267" name="Google Shape;267;p39"/>
          <p:cNvPicPr preferRelativeResize="0"/>
          <p:nvPr/>
        </p:nvPicPr>
        <p:blipFill>
          <a:blip r:embed="rId4">
            <a:alphaModFix/>
          </a:blip>
          <a:stretch>
            <a:fillRect/>
          </a:stretch>
        </p:blipFill>
        <p:spPr>
          <a:xfrm>
            <a:off x="954200" y="3310172"/>
            <a:ext cx="2679175" cy="1536075"/>
          </a:xfrm>
          <a:prstGeom prst="rect">
            <a:avLst/>
          </a:prstGeom>
          <a:noFill/>
          <a:ln>
            <a:noFill/>
          </a:ln>
        </p:spPr>
      </p:pic>
      <p:pic>
        <p:nvPicPr>
          <p:cNvPr id="268" name="Google Shape;268;p39"/>
          <p:cNvPicPr preferRelativeResize="0"/>
          <p:nvPr/>
        </p:nvPicPr>
        <p:blipFill>
          <a:blip r:embed="rId5">
            <a:alphaModFix/>
          </a:blip>
          <a:stretch>
            <a:fillRect/>
          </a:stretch>
        </p:blipFill>
        <p:spPr>
          <a:xfrm>
            <a:off x="6218809" y="2875775"/>
            <a:ext cx="1905000" cy="1905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Normas Mexicanas</a:t>
            </a:r>
            <a:endParaRPr/>
          </a:p>
        </p:txBody>
      </p:sp>
      <p:sp>
        <p:nvSpPr>
          <p:cNvPr id="274" name="Google Shape;274;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Son regulaciones técnicas de aplicación voluntaria expedidas por Economía, las cuales prevén para un uso común, aplicables a un producto, proceso, actividad, servicio o método de producción u operación.</a:t>
            </a:r>
            <a:endParaRPr/>
          </a:p>
        </p:txBody>
      </p:sp>
      <p:pic>
        <p:nvPicPr>
          <p:cNvPr descr="Resultado de imagen para nmx" id="275" name="Google Shape;275;p40"/>
          <p:cNvPicPr preferRelativeResize="0"/>
          <p:nvPr/>
        </p:nvPicPr>
        <p:blipFill>
          <a:blip r:embed="rId3">
            <a:alphaModFix/>
          </a:blip>
          <a:stretch>
            <a:fillRect/>
          </a:stretch>
        </p:blipFill>
        <p:spPr>
          <a:xfrm>
            <a:off x="781275" y="2246075"/>
            <a:ext cx="3365500" cy="2540000"/>
          </a:xfrm>
          <a:prstGeom prst="rect">
            <a:avLst/>
          </a:prstGeom>
          <a:noFill/>
          <a:ln>
            <a:noFill/>
          </a:ln>
        </p:spPr>
      </p:pic>
      <p:sp>
        <p:nvSpPr>
          <p:cNvPr id="276" name="Google Shape;276;p40"/>
          <p:cNvSpPr txBox="1"/>
          <p:nvPr/>
        </p:nvSpPr>
        <p:spPr>
          <a:xfrm>
            <a:off x="4485275" y="2354150"/>
            <a:ext cx="3692400" cy="22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En el caso de software, la NOM define los métodos de prueba y evaluación de software usados</a:t>
            </a:r>
            <a:r>
              <a:rPr lang="en" sz="1600"/>
              <a:t> en alguna actividad, así como los instrumentos que se utilizarán para su evaluación.</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Referencias</a:t>
            </a:r>
            <a:endParaRPr/>
          </a:p>
        </p:txBody>
      </p:sp>
      <p:sp>
        <p:nvSpPr>
          <p:cNvPr id="282" name="Google Shape;282;p41"/>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Autofit/>
          </a:bodyPr>
          <a:lstStyle/>
          <a:p>
            <a:pPr indent="-292100" lvl="0" marL="457200" rtl="0" algn="l">
              <a:spcBef>
                <a:spcPts val="0"/>
              </a:spcBef>
              <a:spcAft>
                <a:spcPts val="0"/>
              </a:spcAft>
              <a:buClr>
                <a:srgbClr val="333333"/>
              </a:buClr>
              <a:buSzPts val="1000"/>
              <a:buFont typeface="Roboto"/>
              <a:buChar char="●"/>
            </a:pPr>
            <a:r>
              <a:rPr lang="en" sz="1000">
                <a:solidFill>
                  <a:srgbClr val="333333"/>
                </a:solidFill>
                <a:highlight>
                  <a:srgbClr val="FFFFFF"/>
                </a:highlight>
                <a:latin typeface="Roboto"/>
                <a:ea typeface="Roboto"/>
                <a:cs typeface="Roboto"/>
                <a:sym typeface="Roboto"/>
              </a:rPr>
              <a:t>“ISO/IEC 2503n – División De Requisitos De Calidad.”</a:t>
            </a:r>
            <a:r>
              <a:rPr i="1" lang="en" sz="1000">
                <a:solidFill>
                  <a:srgbClr val="333333"/>
                </a:solidFill>
                <a:latin typeface="Roboto"/>
                <a:ea typeface="Roboto"/>
                <a:cs typeface="Roboto"/>
                <a:sym typeface="Roboto"/>
              </a:rPr>
              <a:t>,</a:t>
            </a:r>
            <a:r>
              <a:rPr lang="en" sz="1000">
                <a:solidFill>
                  <a:srgbClr val="333333"/>
                </a:solidFill>
                <a:highlight>
                  <a:srgbClr val="FFFFFF"/>
                </a:highlight>
                <a:latin typeface="Roboto"/>
                <a:ea typeface="Roboto"/>
                <a:cs typeface="Roboto"/>
                <a:sym typeface="Roboto"/>
              </a:rPr>
              <a:t> iso25000.com/index.php/normas-iso-25000?limit=4&amp;start=4.</a:t>
            </a:r>
            <a:endParaRPr sz="1000">
              <a:solidFill>
                <a:srgbClr val="333333"/>
              </a:solidFill>
              <a:highlight>
                <a:srgbClr val="FFFFFF"/>
              </a:highlight>
              <a:latin typeface="Roboto"/>
              <a:ea typeface="Roboto"/>
              <a:cs typeface="Roboto"/>
              <a:sym typeface="Roboto"/>
            </a:endParaRPr>
          </a:p>
          <a:p>
            <a:pPr indent="-292100" lvl="0" marL="457200" rtl="0" algn="l">
              <a:spcBef>
                <a:spcPts val="0"/>
              </a:spcBef>
              <a:spcAft>
                <a:spcPts val="0"/>
              </a:spcAft>
              <a:buClr>
                <a:srgbClr val="333333"/>
              </a:buClr>
              <a:buSzPts val="1000"/>
              <a:buFont typeface="Roboto"/>
              <a:buChar char="●"/>
            </a:pPr>
            <a:r>
              <a:rPr lang="en" sz="1000">
                <a:solidFill>
                  <a:srgbClr val="333333"/>
                </a:solidFill>
                <a:highlight>
                  <a:srgbClr val="FFFFFF"/>
                </a:highlight>
                <a:latin typeface="Roboto"/>
                <a:ea typeface="Roboto"/>
                <a:cs typeface="Roboto"/>
                <a:sym typeface="Roboto"/>
              </a:rPr>
              <a:t>“Tecnología Investigación y Academia.” </a:t>
            </a:r>
            <a:r>
              <a:rPr i="1" lang="en" sz="1000">
                <a:solidFill>
                  <a:srgbClr val="333333"/>
                </a:solidFill>
                <a:latin typeface="Roboto"/>
                <a:ea typeface="Roboto"/>
                <a:cs typeface="Roboto"/>
                <a:sym typeface="Roboto"/>
              </a:rPr>
              <a:t>Revista Científica</a:t>
            </a:r>
            <a:r>
              <a:rPr lang="en" sz="1000">
                <a:solidFill>
                  <a:srgbClr val="333333"/>
                </a:solidFill>
                <a:highlight>
                  <a:srgbClr val="FFFFFF"/>
                </a:highlight>
                <a:latin typeface="Roboto"/>
                <a:ea typeface="Roboto"/>
                <a:cs typeface="Roboto"/>
                <a:sym typeface="Roboto"/>
              </a:rPr>
              <a:t>, revistas.udistrital.edu.co/ojs/index.php/tia.</a:t>
            </a:r>
            <a:endParaRPr sz="1000">
              <a:solidFill>
                <a:srgbClr val="333333"/>
              </a:solidFill>
              <a:highlight>
                <a:srgbClr val="FFFFFF"/>
              </a:highlight>
              <a:latin typeface="Roboto"/>
              <a:ea typeface="Roboto"/>
              <a:cs typeface="Roboto"/>
              <a:sym typeface="Roboto"/>
            </a:endParaRPr>
          </a:p>
          <a:p>
            <a:pPr indent="-292100" lvl="0" marL="457200" rtl="0" algn="l">
              <a:spcBef>
                <a:spcPts val="0"/>
              </a:spcBef>
              <a:spcAft>
                <a:spcPts val="0"/>
              </a:spcAft>
              <a:buClr>
                <a:srgbClr val="333333"/>
              </a:buClr>
              <a:buSzPts val="1000"/>
              <a:buFont typeface="Roboto"/>
              <a:buChar char="●"/>
            </a:pPr>
            <a:r>
              <a:rPr lang="en" sz="1000" u="sng">
                <a:solidFill>
                  <a:schemeClr val="hlink"/>
                </a:solidFill>
                <a:highlight>
                  <a:srgbClr val="FFFFFF"/>
                </a:highlight>
                <a:latin typeface="Roboto"/>
                <a:ea typeface="Roboto"/>
                <a:cs typeface="Roboto"/>
                <a:sym typeface="Roboto"/>
                <a:hlinkClick r:id="rId3"/>
              </a:rPr>
              <a:t>https://iso25000.com/index.php/en/iso-25000-standards/iso-25010</a:t>
            </a:r>
            <a:endParaRPr sz="1000">
              <a:solidFill>
                <a:srgbClr val="333333"/>
              </a:solidFill>
              <a:highlight>
                <a:srgbClr val="FFFFFF"/>
              </a:highlight>
              <a:latin typeface="Roboto"/>
              <a:ea typeface="Roboto"/>
              <a:cs typeface="Roboto"/>
              <a:sym typeface="Roboto"/>
            </a:endParaRPr>
          </a:p>
          <a:p>
            <a:pPr indent="-292100" lvl="0" marL="457200" rtl="0" algn="l">
              <a:spcBef>
                <a:spcPts val="0"/>
              </a:spcBef>
              <a:spcAft>
                <a:spcPts val="0"/>
              </a:spcAft>
              <a:buClr>
                <a:srgbClr val="333333"/>
              </a:buClr>
              <a:buSzPts val="1000"/>
              <a:buFont typeface="Roboto"/>
              <a:buChar char="●"/>
            </a:pPr>
            <a:r>
              <a:rPr lang="en" sz="1000" u="sng">
                <a:solidFill>
                  <a:schemeClr val="hlink"/>
                </a:solidFill>
                <a:highlight>
                  <a:srgbClr val="FFFFFF"/>
                </a:highlight>
                <a:latin typeface="Roboto"/>
                <a:ea typeface="Roboto"/>
                <a:cs typeface="Roboto"/>
                <a:sym typeface="Roboto"/>
                <a:hlinkClick r:id="rId4"/>
              </a:rPr>
              <a:t>https://iso25000.com/index.php/normas-iso-25000/iso-25040</a:t>
            </a:r>
            <a:endParaRPr sz="1000">
              <a:solidFill>
                <a:srgbClr val="333333"/>
              </a:solidFill>
              <a:highlight>
                <a:srgbClr val="FFFFFF"/>
              </a:highlight>
              <a:latin typeface="Roboto"/>
              <a:ea typeface="Roboto"/>
              <a:cs typeface="Roboto"/>
              <a:sym typeface="Roboto"/>
            </a:endParaRPr>
          </a:p>
          <a:p>
            <a:pPr indent="-292100" lvl="0" marL="457200" rtl="0" algn="l">
              <a:spcBef>
                <a:spcPts val="0"/>
              </a:spcBef>
              <a:spcAft>
                <a:spcPts val="0"/>
              </a:spcAft>
              <a:buClr>
                <a:srgbClr val="333333"/>
              </a:buClr>
              <a:buSzPts val="1000"/>
              <a:buFont typeface="Roboto"/>
              <a:buChar char="●"/>
            </a:pPr>
            <a:r>
              <a:rPr lang="en" sz="1000" u="sng">
                <a:solidFill>
                  <a:schemeClr val="hlink"/>
                </a:solidFill>
                <a:highlight>
                  <a:srgbClr val="FFFFFF"/>
                </a:highlight>
                <a:latin typeface="Roboto"/>
                <a:ea typeface="Roboto"/>
                <a:cs typeface="Roboto"/>
                <a:sym typeface="Roboto"/>
                <a:hlinkClick r:id="rId5"/>
              </a:rPr>
              <a:t>https://iso25000.com/index.php/en/iso-25000-standards/iso-25012</a:t>
            </a:r>
            <a:endParaRPr sz="1000">
              <a:solidFill>
                <a:srgbClr val="333333"/>
              </a:solidFill>
              <a:highlight>
                <a:srgbClr val="FFFFFF"/>
              </a:highlight>
              <a:latin typeface="Roboto"/>
              <a:ea typeface="Roboto"/>
              <a:cs typeface="Roboto"/>
              <a:sym typeface="Roboto"/>
            </a:endParaRPr>
          </a:p>
          <a:p>
            <a:pPr indent="-292100" lvl="0" marL="457200" rtl="0" algn="l">
              <a:spcBef>
                <a:spcPts val="0"/>
              </a:spcBef>
              <a:spcAft>
                <a:spcPts val="0"/>
              </a:spcAft>
              <a:buClr>
                <a:srgbClr val="333333"/>
              </a:buClr>
              <a:buSzPts val="1000"/>
              <a:buFont typeface="Roboto"/>
              <a:buChar char="●"/>
            </a:pPr>
            <a:r>
              <a:rPr lang="en" sz="1000" u="sng">
                <a:solidFill>
                  <a:schemeClr val="hlink"/>
                </a:solidFill>
                <a:highlight>
                  <a:srgbClr val="FFFFFF"/>
                </a:highlight>
                <a:latin typeface="Roboto"/>
                <a:ea typeface="Roboto"/>
                <a:cs typeface="Roboto"/>
                <a:sym typeface="Roboto"/>
                <a:hlinkClick r:id="rId6"/>
              </a:rPr>
              <a:t>http://www.economia-nmx.gob.mx/normasmx/consulta.nmx</a:t>
            </a:r>
            <a:endParaRPr sz="1000">
              <a:solidFill>
                <a:srgbClr val="333333"/>
              </a:solidFill>
              <a:highlight>
                <a:srgbClr val="FFFFFF"/>
              </a:highlight>
              <a:latin typeface="Roboto"/>
              <a:ea typeface="Roboto"/>
              <a:cs typeface="Roboto"/>
              <a:sym typeface="Roboto"/>
            </a:endParaRPr>
          </a:p>
          <a:p>
            <a:pPr indent="-292100" lvl="0" marL="457200" rtl="0" algn="l">
              <a:spcBef>
                <a:spcPts val="0"/>
              </a:spcBef>
              <a:spcAft>
                <a:spcPts val="0"/>
              </a:spcAft>
              <a:buClr>
                <a:srgbClr val="333333"/>
              </a:buClr>
              <a:buSzPts val="1000"/>
              <a:buFont typeface="Roboto"/>
              <a:buChar char="●"/>
            </a:pPr>
            <a:r>
              <a:t/>
            </a:r>
            <a:endParaRPr sz="1000">
              <a:solidFill>
                <a:srgbClr val="333333"/>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Alcance</a:t>
            </a:r>
            <a:endParaRPr/>
          </a:p>
        </p:txBody>
      </p:sp>
      <p:sp>
        <p:nvSpPr>
          <p:cNvPr id="67" name="Google Shape;67;p15"/>
          <p:cNvSpPr txBox="1"/>
          <p:nvPr>
            <p:ph idx="1" type="body"/>
          </p:nvPr>
        </p:nvSpPr>
        <p:spPr>
          <a:xfrm>
            <a:off x="311700" y="1152475"/>
            <a:ext cx="4150800" cy="141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Va dirigido a empresas dedicadas al desarrollo de software, sin importar tamaño, presupuesto o alcance de la compañía.</a:t>
            </a:r>
            <a:endParaRPr/>
          </a:p>
        </p:txBody>
      </p:sp>
      <p:pic>
        <p:nvPicPr>
          <p:cNvPr id="68" name="Google Shape;68;p15"/>
          <p:cNvPicPr preferRelativeResize="0"/>
          <p:nvPr/>
        </p:nvPicPr>
        <p:blipFill>
          <a:blip r:embed="rId3">
            <a:alphaModFix/>
          </a:blip>
          <a:stretch>
            <a:fillRect/>
          </a:stretch>
        </p:blipFill>
        <p:spPr>
          <a:xfrm>
            <a:off x="5288350" y="1243328"/>
            <a:ext cx="2941550" cy="1818600"/>
          </a:xfrm>
          <a:prstGeom prst="rect">
            <a:avLst/>
          </a:prstGeom>
          <a:noFill/>
          <a:ln>
            <a:noFill/>
          </a:ln>
        </p:spPr>
      </p:pic>
      <p:pic>
        <p:nvPicPr>
          <p:cNvPr id="69" name="Google Shape;69;p15"/>
          <p:cNvPicPr preferRelativeResize="0"/>
          <p:nvPr/>
        </p:nvPicPr>
        <p:blipFill>
          <a:blip r:embed="rId4">
            <a:alphaModFix/>
          </a:blip>
          <a:stretch>
            <a:fillRect/>
          </a:stretch>
        </p:blipFill>
        <p:spPr>
          <a:xfrm>
            <a:off x="152400" y="2724175"/>
            <a:ext cx="4310100" cy="22240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Objetivo</a:t>
            </a:r>
            <a:endParaRPr/>
          </a:p>
        </p:txBody>
      </p:sp>
      <p:sp>
        <p:nvSpPr>
          <p:cNvPr id="75" name="Google Shape;75;p16"/>
          <p:cNvSpPr txBox="1"/>
          <p:nvPr>
            <p:ph idx="1" type="body"/>
          </p:nvPr>
        </p:nvSpPr>
        <p:spPr>
          <a:xfrm>
            <a:off x="155850" y="1056050"/>
            <a:ext cx="8832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444444"/>
                </a:solidFill>
                <a:highlight>
                  <a:srgbClr val="FFFFFF"/>
                </a:highlight>
              </a:rPr>
              <a:t>Tener un marco de trabajo común para evaluar la calidad de un de producto software</a:t>
            </a:r>
            <a:endParaRPr/>
          </a:p>
        </p:txBody>
      </p:sp>
      <p:sp>
        <p:nvSpPr>
          <p:cNvPr id="76" name="Google Shape;76;p16"/>
          <p:cNvSpPr/>
          <p:nvPr/>
        </p:nvSpPr>
        <p:spPr>
          <a:xfrm>
            <a:off x="3117450" y="2103925"/>
            <a:ext cx="2633100" cy="2495100"/>
          </a:xfrm>
          <a:prstGeom prst="ellipse">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p:nvPr/>
        </p:nvSpPr>
        <p:spPr>
          <a:xfrm>
            <a:off x="3616950" y="2419350"/>
            <a:ext cx="1634100" cy="15855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u="sng">
                <a:solidFill>
                  <a:srgbClr val="FFFFFF"/>
                </a:solidFill>
              </a:rPr>
              <a:t>2500n</a:t>
            </a:r>
            <a:r>
              <a:rPr lang="en" sz="1800">
                <a:solidFill>
                  <a:srgbClr val="FFFFFF"/>
                </a:solidFill>
              </a:rPr>
              <a:t> Gestión de la calidad</a:t>
            </a:r>
            <a:endParaRPr sz="1800">
              <a:solidFill>
                <a:srgbClr val="FFFFFF"/>
              </a:solidFill>
            </a:endParaRPr>
          </a:p>
        </p:txBody>
      </p:sp>
      <p:sp>
        <p:nvSpPr>
          <p:cNvPr id="78" name="Google Shape;78;p16"/>
          <p:cNvSpPr/>
          <p:nvPr/>
        </p:nvSpPr>
        <p:spPr>
          <a:xfrm>
            <a:off x="2506787" y="1770375"/>
            <a:ext cx="1348200" cy="12657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u="sng">
                <a:solidFill>
                  <a:srgbClr val="FFFFFF"/>
                </a:solidFill>
              </a:rPr>
              <a:t>2501n</a:t>
            </a:r>
            <a:r>
              <a:rPr lang="en">
                <a:solidFill>
                  <a:srgbClr val="FFFFFF"/>
                </a:solidFill>
              </a:rPr>
              <a:t> Modelo de calidad</a:t>
            </a:r>
            <a:endParaRPr>
              <a:solidFill>
                <a:srgbClr val="FFFFFF"/>
              </a:solidFill>
            </a:endParaRPr>
          </a:p>
        </p:txBody>
      </p:sp>
      <p:sp>
        <p:nvSpPr>
          <p:cNvPr id="79" name="Google Shape;79;p16"/>
          <p:cNvSpPr/>
          <p:nvPr/>
        </p:nvSpPr>
        <p:spPr>
          <a:xfrm>
            <a:off x="5013006" y="1770370"/>
            <a:ext cx="1348200" cy="12657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u="sng">
                <a:solidFill>
                  <a:srgbClr val="FFFFFF"/>
                </a:solidFill>
              </a:rPr>
              <a:t>2502n</a:t>
            </a:r>
            <a:r>
              <a:rPr lang="en">
                <a:solidFill>
                  <a:srgbClr val="FFFFFF"/>
                </a:solidFill>
              </a:rPr>
              <a:t> Medición de calidad</a:t>
            </a:r>
            <a:endParaRPr>
              <a:solidFill>
                <a:srgbClr val="FFFFFF"/>
              </a:solidFill>
            </a:endParaRPr>
          </a:p>
        </p:txBody>
      </p:sp>
      <p:sp>
        <p:nvSpPr>
          <p:cNvPr id="80" name="Google Shape;80;p16"/>
          <p:cNvSpPr/>
          <p:nvPr/>
        </p:nvSpPr>
        <p:spPr>
          <a:xfrm>
            <a:off x="2411525" y="3580055"/>
            <a:ext cx="1538700" cy="15057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u="sng">
                <a:solidFill>
                  <a:srgbClr val="FFFFFF"/>
                </a:solidFill>
              </a:rPr>
              <a:t>2503n</a:t>
            </a:r>
            <a:r>
              <a:rPr lang="en">
                <a:solidFill>
                  <a:srgbClr val="FFFFFF"/>
                </a:solidFill>
              </a:rPr>
              <a:t> Requisitos de calidad</a:t>
            </a:r>
            <a:endParaRPr>
              <a:solidFill>
                <a:srgbClr val="FFFFFF"/>
              </a:solidFill>
            </a:endParaRPr>
          </a:p>
        </p:txBody>
      </p:sp>
      <p:sp>
        <p:nvSpPr>
          <p:cNvPr id="81" name="Google Shape;81;p16"/>
          <p:cNvSpPr/>
          <p:nvPr/>
        </p:nvSpPr>
        <p:spPr>
          <a:xfrm>
            <a:off x="4917742" y="3580050"/>
            <a:ext cx="1538700" cy="15057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u="sng">
                <a:solidFill>
                  <a:srgbClr val="FFFFFF"/>
                </a:solidFill>
              </a:rPr>
              <a:t>2504n</a:t>
            </a:r>
            <a:r>
              <a:rPr lang="en">
                <a:solidFill>
                  <a:srgbClr val="FFFFFF"/>
                </a:solidFill>
              </a:rPr>
              <a:t> Evaluación de calidad</a:t>
            </a:r>
            <a:endParaRPr>
              <a:solidFill>
                <a:srgbClr val="FFFFFF"/>
              </a:solidFill>
            </a:endParaRPr>
          </a:p>
        </p:txBody>
      </p:sp>
      <p:sp>
        <p:nvSpPr>
          <p:cNvPr id="82" name="Google Shape;82;p16"/>
          <p:cNvSpPr/>
          <p:nvPr/>
        </p:nvSpPr>
        <p:spPr>
          <a:xfrm>
            <a:off x="572175" y="1770375"/>
            <a:ext cx="1839600" cy="396900"/>
          </a:xfrm>
          <a:prstGeom prst="roundRect">
            <a:avLst>
              <a:gd fmla="val 16667" name="adj"/>
            </a:avLst>
          </a:prstGeom>
          <a:solidFill>
            <a:srgbClr val="FF0000">
              <a:alpha val="57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Objetivo Específico</a:t>
            </a:r>
            <a:endParaRPr/>
          </a:p>
        </p:txBody>
      </p:sp>
      <p:sp>
        <p:nvSpPr>
          <p:cNvPr id="83" name="Google Shape;83;p16"/>
          <p:cNvSpPr/>
          <p:nvPr/>
        </p:nvSpPr>
        <p:spPr>
          <a:xfrm>
            <a:off x="329125" y="4134450"/>
            <a:ext cx="1839600" cy="396900"/>
          </a:xfrm>
          <a:prstGeom prst="roundRect">
            <a:avLst>
              <a:gd fmla="val 16667" name="adj"/>
            </a:avLst>
          </a:prstGeom>
          <a:solidFill>
            <a:srgbClr val="FF0000">
              <a:alpha val="57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Objetivo Específico</a:t>
            </a:r>
            <a:endParaRPr/>
          </a:p>
        </p:txBody>
      </p:sp>
      <p:sp>
        <p:nvSpPr>
          <p:cNvPr id="84" name="Google Shape;84;p16"/>
          <p:cNvSpPr/>
          <p:nvPr/>
        </p:nvSpPr>
        <p:spPr>
          <a:xfrm>
            <a:off x="6455800" y="1798275"/>
            <a:ext cx="1839600" cy="396900"/>
          </a:xfrm>
          <a:prstGeom prst="roundRect">
            <a:avLst>
              <a:gd fmla="val 16667" name="adj"/>
            </a:avLst>
          </a:prstGeom>
          <a:solidFill>
            <a:srgbClr val="FF0000">
              <a:alpha val="57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Objetivo Específico</a:t>
            </a:r>
            <a:endParaRPr/>
          </a:p>
        </p:txBody>
      </p:sp>
      <p:sp>
        <p:nvSpPr>
          <p:cNvPr id="85" name="Google Shape;85;p16"/>
          <p:cNvSpPr/>
          <p:nvPr/>
        </p:nvSpPr>
        <p:spPr>
          <a:xfrm>
            <a:off x="6699275" y="4134450"/>
            <a:ext cx="1839600" cy="396900"/>
          </a:xfrm>
          <a:prstGeom prst="roundRect">
            <a:avLst>
              <a:gd fmla="val 16667" name="adj"/>
            </a:avLst>
          </a:prstGeom>
          <a:solidFill>
            <a:srgbClr val="FF0000">
              <a:alpha val="57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Objetivo Específico</a:t>
            </a:r>
            <a:endParaRPr/>
          </a:p>
        </p:txBody>
      </p:sp>
      <p:sp>
        <p:nvSpPr>
          <p:cNvPr id="86" name="Google Shape;86;p16"/>
          <p:cNvSpPr/>
          <p:nvPr/>
        </p:nvSpPr>
        <p:spPr>
          <a:xfrm>
            <a:off x="6847775" y="3153028"/>
            <a:ext cx="1538700" cy="396900"/>
          </a:xfrm>
          <a:prstGeom prst="roundRect">
            <a:avLst>
              <a:gd fmla="val 16667" name="adj"/>
            </a:avLst>
          </a:prstGeom>
          <a:solidFill>
            <a:srgbClr val="B60000">
              <a:alpha val="57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Objetivo Común</a:t>
            </a:r>
            <a:endParaRPr/>
          </a:p>
        </p:txBody>
      </p:sp>
      <p:cxnSp>
        <p:nvCxnSpPr>
          <p:cNvPr id="87" name="Google Shape;87;p16"/>
          <p:cNvCxnSpPr>
            <a:stCxn id="76" idx="6"/>
            <a:endCxn id="86" idx="1"/>
          </p:cNvCxnSpPr>
          <p:nvPr/>
        </p:nvCxnSpPr>
        <p:spPr>
          <a:xfrm>
            <a:off x="5750550" y="3351475"/>
            <a:ext cx="1097100" cy="0"/>
          </a:xfrm>
          <a:prstGeom prst="straightConnector1">
            <a:avLst/>
          </a:prstGeom>
          <a:noFill/>
          <a:ln cap="flat" cmpd="sng" w="28575">
            <a:solidFill>
              <a:srgbClr val="000000"/>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Objetivo: 2500n División de Gestión para la Calidad</a:t>
            </a:r>
            <a:endParaRPr/>
          </a:p>
        </p:txBody>
      </p:sp>
      <p:sp>
        <p:nvSpPr>
          <p:cNvPr id="93" name="Google Shape;93;p17"/>
          <p:cNvSpPr txBox="1"/>
          <p:nvPr>
            <p:ph idx="1" type="body"/>
          </p:nvPr>
        </p:nvSpPr>
        <p:spPr>
          <a:xfrm>
            <a:off x="311700" y="1395950"/>
            <a:ext cx="55212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solidFill>
                  <a:srgbClr val="000000"/>
                </a:solidFill>
              </a:rPr>
              <a:t>ISO/IEC 25000</a:t>
            </a:r>
            <a:r>
              <a:rPr lang="en" sz="1400">
                <a:solidFill>
                  <a:srgbClr val="444444"/>
                </a:solidFill>
              </a:rPr>
              <a:t> - </a:t>
            </a:r>
            <a:r>
              <a:rPr i="1" lang="en" sz="1400">
                <a:solidFill>
                  <a:srgbClr val="444444"/>
                </a:solidFill>
              </a:rPr>
              <a:t>Guide to SQuaRE</a:t>
            </a:r>
            <a:endParaRPr sz="1400">
              <a:solidFill>
                <a:srgbClr val="444444"/>
              </a:solidFill>
            </a:endParaRPr>
          </a:p>
          <a:p>
            <a:pPr indent="-317500" lvl="0" marL="914400" rtl="0" algn="l">
              <a:spcBef>
                <a:spcPts val="0"/>
              </a:spcBef>
              <a:spcAft>
                <a:spcPts val="0"/>
              </a:spcAft>
              <a:buSzPts val="1400"/>
              <a:buChar char="●"/>
            </a:pPr>
            <a:r>
              <a:rPr lang="en" sz="1400">
                <a:solidFill>
                  <a:srgbClr val="444444"/>
                </a:solidFill>
              </a:rPr>
              <a:t>Describe:</a:t>
            </a:r>
            <a:endParaRPr sz="1400">
              <a:solidFill>
                <a:srgbClr val="444444"/>
              </a:solidFill>
            </a:endParaRPr>
          </a:p>
          <a:p>
            <a:pPr indent="-317500" lvl="1" marL="1371600" rtl="0" algn="l">
              <a:spcBef>
                <a:spcPts val="0"/>
              </a:spcBef>
              <a:spcAft>
                <a:spcPts val="0"/>
              </a:spcAft>
              <a:buSzPts val="1400"/>
              <a:buChar char="○"/>
            </a:pPr>
            <a:r>
              <a:rPr lang="en">
                <a:solidFill>
                  <a:srgbClr val="444444"/>
                </a:solidFill>
              </a:rPr>
              <a:t>L</a:t>
            </a:r>
            <a:r>
              <a:rPr lang="en" sz="1400">
                <a:solidFill>
                  <a:srgbClr val="444444"/>
                </a:solidFill>
              </a:rPr>
              <a:t>a </a:t>
            </a:r>
            <a:r>
              <a:rPr b="1" lang="en" sz="1400">
                <a:solidFill>
                  <a:srgbClr val="444444"/>
                </a:solidFill>
              </a:rPr>
              <a:t>arquitectura</a:t>
            </a:r>
            <a:r>
              <a:rPr lang="en" sz="1400">
                <a:solidFill>
                  <a:srgbClr val="444444"/>
                </a:solidFill>
              </a:rPr>
              <a:t> del modelo SQuaRE.</a:t>
            </a:r>
            <a:endParaRPr>
              <a:solidFill>
                <a:srgbClr val="444444"/>
              </a:solidFill>
            </a:endParaRPr>
          </a:p>
          <a:p>
            <a:pPr indent="-317500" lvl="1" marL="1371600" rtl="0" algn="l">
              <a:spcBef>
                <a:spcPts val="0"/>
              </a:spcBef>
              <a:spcAft>
                <a:spcPts val="0"/>
              </a:spcAft>
              <a:buSzPts val="1400"/>
              <a:buChar char="○"/>
            </a:pPr>
            <a:r>
              <a:rPr lang="en">
                <a:solidFill>
                  <a:srgbClr val="444444"/>
                </a:solidFill>
              </a:rPr>
              <a:t>L</a:t>
            </a:r>
            <a:r>
              <a:rPr lang="en" sz="1400">
                <a:solidFill>
                  <a:srgbClr val="444444"/>
                </a:solidFill>
              </a:rPr>
              <a:t>a </a:t>
            </a:r>
            <a:r>
              <a:rPr b="1" lang="en" sz="1400">
                <a:solidFill>
                  <a:srgbClr val="444444"/>
                </a:solidFill>
              </a:rPr>
              <a:t>terminología</a:t>
            </a:r>
            <a:r>
              <a:rPr lang="en" sz="1400">
                <a:solidFill>
                  <a:srgbClr val="444444"/>
                </a:solidFill>
              </a:rPr>
              <a:t> de la familia.</a:t>
            </a:r>
            <a:endParaRPr>
              <a:solidFill>
                <a:srgbClr val="444444"/>
              </a:solidFill>
            </a:endParaRPr>
          </a:p>
          <a:p>
            <a:pPr indent="-317500" lvl="1" marL="1371600" rtl="0" algn="l">
              <a:spcBef>
                <a:spcPts val="0"/>
              </a:spcBef>
              <a:spcAft>
                <a:spcPts val="0"/>
              </a:spcAft>
              <a:buSzPts val="1400"/>
              <a:buChar char="○"/>
            </a:pPr>
            <a:r>
              <a:rPr lang="en">
                <a:solidFill>
                  <a:srgbClr val="444444"/>
                </a:solidFill>
              </a:rPr>
              <a:t>U</a:t>
            </a:r>
            <a:r>
              <a:rPr lang="en" sz="1400">
                <a:solidFill>
                  <a:srgbClr val="444444"/>
                </a:solidFill>
              </a:rPr>
              <a:t>n </a:t>
            </a:r>
            <a:r>
              <a:rPr b="1" lang="en" sz="1400">
                <a:solidFill>
                  <a:srgbClr val="444444"/>
                </a:solidFill>
              </a:rPr>
              <a:t>resumen.</a:t>
            </a:r>
            <a:endParaRPr>
              <a:solidFill>
                <a:srgbClr val="444444"/>
              </a:solidFill>
            </a:endParaRPr>
          </a:p>
          <a:p>
            <a:pPr indent="-317500" lvl="1" marL="1371600" rtl="0" algn="l">
              <a:spcBef>
                <a:spcPts val="0"/>
              </a:spcBef>
              <a:spcAft>
                <a:spcPts val="0"/>
              </a:spcAft>
              <a:buSzPts val="1400"/>
              <a:buChar char="○"/>
            </a:pPr>
            <a:r>
              <a:rPr lang="en">
                <a:solidFill>
                  <a:srgbClr val="444444"/>
                </a:solidFill>
              </a:rPr>
              <a:t>L</a:t>
            </a:r>
            <a:r>
              <a:rPr lang="en" sz="1400">
                <a:solidFill>
                  <a:srgbClr val="444444"/>
                </a:solidFill>
              </a:rPr>
              <a:t>os </a:t>
            </a:r>
            <a:r>
              <a:rPr b="1" lang="en" sz="1400">
                <a:solidFill>
                  <a:srgbClr val="444444"/>
                </a:solidFill>
              </a:rPr>
              <a:t>usuarios</a:t>
            </a:r>
            <a:r>
              <a:rPr lang="en" sz="1400">
                <a:solidFill>
                  <a:srgbClr val="444444"/>
                </a:solidFill>
              </a:rPr>
              <a:t> y partes asociadas</a:t>
            </a:r>
            <a:r>
              <a:rPr lang="en">
                <a:solidFill>
                  <a:srgbClr val="444444"/>
                </a:solidFill>
              </a:rPr>
              <a:t>.</a:t>
            </a:r>
            <a:endParaRPr sz="1400">
              <a:solidFill>
                <a:srgbClr val="444444"/>
              </a:solidFill>
            </a:endParaRPr>
          </a:p>
          <a:p>
            <a:pPr indent="-317500" lvl="1" marL="1371600" rtl="0" algn="l">
              <a:spcBef>
                <a:spcPts val="0"/>
              </a:spcBef>
              <a:spcAft>
                <a:spcPts val="0"/>
              </a:spcAft>
              <a:buSzPts val="1400"/>
              <a:buChar char="○"/>
            </a:pPr>
            <a:r>
              <a:rPr lang="en">
                <a:solidFill>
                  <a:srgbClr val="444444"/>
                </a:solidFill>
              </a:rPr>
              <a:t>M</a:t>
            </a:r>
            <a:r>
              <a:rPr lang="en" sz="1400">
                <a:solidFill>
                  <a:srgbClr val="444444"/>
                </a:solidFill>
              </a:rPr>
              <a:t>odelos de </a:t>
            </a:r>
            <a:r>
              <a:rPr b="1" lang="en" sz="1400">
                <a:solidFill>
                  <a:srgbClr val="444444"/>
                </a:solidFill>
              </a:rPr>
              <a:t>referencia</a:t>
            </a:r>
            <a:r>
              <a:rPr lang="en" sz="1400">
                <a:solidFill>
                  <a:srgbClr val="444444"/>
                </a:solidFill>
              </a:rPr>
              <a:t>.</a:t>
            </a:r>
            <a:endParaRPr>
              <a:solidFill>
                <a:srgbClr val="444444"/>
              </a:solidFill>
            </a:endParaRPr>
          </a:p>
          <a:p>
            <a:pPr indent="0" lvl="0" marL="457200" rtl="0" algn="l">
              <a:spcBef>
                <a:spcPts val="800"/>
              </a:spcBef>
              <a:spcAft>
                <a:spcPts val="0"/>
              </a:spcAft>
              <a:buNone/>
            </a:pPr>
            <a:r>
              <a:t/>
            </a:r>
            <a:endParaRPr b="1" sz="1400" u="sng">
              <a:solidFill>
                <a:srgbClr val="000000"/>
              </a:solidFill>
            </a:endParaRPr>
          </a:p>
          <a:p>
            <a:pPr indent="-317500" lvl="0" marL="457200" rtl="0" algn="l">
              <a:spcBef>
                <a:spcPts val="800"/>
              </a:spcBef>
              <a:spcAft>
                <a:spcPts val="0"/>
              </a:spcAft>
              <a:buSzPts val="1400"/>
              <a:buChar char="●"/>
            </a:pPr>
            <a:r>
              <a:rPr b="1" lang="en" sz="1400">
                <a:solidFill>
                  <a:srgbClr val="000000"/>
                </a:solidFill>
              </a:rPr>
              <a:t>ISO/IEC 25001</a:t>
            </a:r>
            <a:r>
              <a:rPr lang="en" sz="1400">
                <a:solidFill>
                  <a:srgbClr val="444444"/>
                </a:solidFill>
              </a:rPr>
              <a:t> - </a:t>
            </a:r>
            <a:r>
              <a:rPr i="1" lang="en" sz="1400">
                <a:solidFill>
                  <a:srgbClr val="444444"/>
                </a:solidFill>
              </a:rPr>
              <a:t>Planning and Management</a:t>
            </a:r>
            <a:r>
              <a:rPr lang="en" sz="1400">
                <a:solidFill>
                  <a:srgbClr val="444444"/>
                </a:solidFill>
              </a:rPr>
              <a:t> </a:t>
            </a:r>
            <a:endParaRPr sz="1400">
              <a:solidFill>
                <a:srgbClr val="444444"/>
              </a:solidFill>
            </a:endParaRPr>
          </a:p>
          <a:p>
            <a:pPr indent="-317500" lvl="1" marL="914400" rtl="0" algn="l">
              <a:spcBef>
                <a:spcPts val="0"/>
              </a:spcBef>
              <a:spcAft>
                <a:spcPts val="0"/>
              </a:spcAft>
              <a:buSzPts val="1400"/>
              <a:buChar char="○"/>
            </a:pPr>
            <a:r>
              <a:rPr lang="en" sz="1400">
                <a:solidFill>
                  <a:srgbClr val="444444"/>
                </a:solidFill>
              </a:rPr>
              <a:t>Establece los </a:t>
            </a:r>
            <a:r>
              <a:rPr b="1" lang="en" sz="1400">
                <a:solidFill>
                  <a:srgbClr val="444444"/>
                </a:solidFill>
              </a:rPr>
              <a:t>requisitos </a:t>
            </a:r>
            <a:r>
              <a:rPr lang="en" sz="1400">
                <a:solidFill>
                  <a:srgbClr val="444444"/>
                </a:solidFill>
              </a:rPr>
              <a:t>y </a:t>
            </a:r>
            <a:r>
              <a:rPr b="1" lang="en" sz="1400">
                <a:solidFill>
                  <a:srgbClr val="444444"/>
                </a:solidFill>
              </a:rPr>
              <a:t>orientaciones </a:t>
            </a:r>
            <a:r>
              <a:rPr lang="en" sz="1400">
                <a:solidFill>
                  <a:srgbClr val="444444"/>
                </a:solidFill>
              </a:rPr>
              <a:t>para gestionar la </a:t>
            </a:r>
            <a:r>
              <a:rPr b="1" lang="en" sz="1400">
                <a:solidFill>
                  <a:srgbClr val="444444"/>
                </a:solidFill>
              </a:rPr>
              <a:t>evaluación </a:t>
            </a:r>
            <a:r>
              <a:rPr lang="en" sz="1400">
                <a:solidFill>
                  <a:srgbClr val="444444"/>
                </a:solidFill>
              </a:rPr>
              <a:t>y </a:t>
            </a:r>
            <a:r>
              <a:rPr b="1" lang="en" sz="1400">
                <a:solidFill>
                  <a:srgbClr val="444444"/>
                </a:solidFill>
              </a:rPr>
              <a:t>especificación </a:t>
            </a:r>
            <a:r>
              <a:rPr lang="en" sz="1400">
                <a:solidFill>
                  <a:srgbClr val="444444"/>
                </a:solidFill>
              </a:rPr>
              <a:t>de los requisitos del producto software.</a:t>
            </a:r>
            <a:endParaRPr sz="1400">
              <a:solidFill>
                <a:srgbClr val="444444"/>
              </a:solidFill>
            </a:endParaRPr>
          </a:p>
          <a:p>
            <a:pPr indent="0" lvl="0" marL="0" rtl="0" algn="l">
              <a:spcBef>
                <a:spcPts val="800"/>
              </a:spcBef>
              <a:spcAft>
                <a:spcPts val="1600"/>
              </a:spcAft>
              <a:buNone/>
            </a:pPr>
            <a:r>
              <a:t/>
            </a:r>
            <a:endParaRPr/>
          </a:p>
        </p:txBody>
      </p:sp>
      <p:pic>
        <p:nvPicPr>
          <p:cNvPr id="94" name="Google Shape;94;p17"/>
          <p:cNvPicPr preferRelativeResize="0"/>
          <p:nvPr/>
        </p:nvPicPr>
        <p:blipFill>
          <a:blip r:embed="rId3">
            <a:alphaModFix/>
          </a:blip>
          <a:stretch>
            <a:fillRect/>
          </a:stretch>
        </p:blipFill>
        <p:spPr>
          <a:xfrm>
            <a:off x="5734137" y="1395950"/>
            <a:ext cx="1292250" cy="1292250"/>
          </a:xfrm>
          <a:prstGeom prst="rect">
            <a:avLst/>
          </a:prstGeom>
          <a:noFill/>
          <a:ln>
            <a:noFill/>
          </a:ln>
        </p:spPr>
      </p:pic>
      <p:pic>
        <p:nvPicPr>
          <p:cNvPr id="95" name="Google Shape;95;p17"/>
          <p:cNvPicPr preferRelativeResize="0"/>
          <p:nvPr/>
        </p:nvPicPr>
        <p:blipFill>
          <a:blip r:embed="rId4">
            <a:alphaModFix/>
          </a:blip>
          <a:stretch>
            <a:fillRect/>
          </a:stretch>
        </p:blipFill>
        <p:spPr>
          <a:xfrm>
            <a:off x="7160113" y="1414225"/>
            <a:ext cx="572700" cy="572700"/>
          </a:xfrm>
          <a:prstGeom prst="rect">
            <a:avLst/>
          </a:prstGeom>
          <a:noFill/>
          <a:ln>
            <a:noFill/>
          </a:ln>
        </p:spPr>
      </p:pic>
      <p:pic>
        <p:nvPicPr>
          <p:cNvPr id="96" name="Google Shape;96;p17"/>
          <p:cNvPicPr preferRelativeResize="0"/>
          <p:nvPr/>
        </p:nvPicPr>
        <p:blipFill>
          <a:blip r:embed="rId5">
            <a:alphaModFix/>
          </a:blip>
          <a:stretch>
            <a:fillRect/>
          </a:stretch>
        </p:blipFill>
        <p:spPr>
          <a:xfrm>
            <a:off x="7805059" y="1510475"/>
            <a:ext cx="907250" cy="673950"/>
          </a:xfrm>
          <a:prstGeom prst="rect">
            <a:avLst/>
          </a:prstGeom>
          <a:noFill/>
          <a:ln>
            <a:noFill/>
          </a:ln>
        </p:spPr>
      </p:pic>
      <p:pic>
        <p:nvPicPr>
          <p:cNvPr id="97" name="Google Shape;97;p17"/>
          <p:cNvPicPr preferRelativeResize="0"/>
          <p:nvPr/>
        </p:nvPicPr>
        <p:blipFill>
          <a:blip r:embed="rId6">
            <a:alphaModFix/>
          </a:blip>
          <a:stretch>
            <a:fillRect/>
          </a:stretch>
        </p:blipFill>
        <p:spPr>
          <a:xfrm>
            <a:off x="7206794" y="2099300"/>
            <a:ext cx="774569" cy="501525"/>
          </a:xfrm>
          <a:prstGeom prst="rect">
            <a:avLst/>
          </a:prstGeom>
          <a:noFill/>
          <a:ln>
            <a:noFill/>
          </a:ln>
        </p:spPr>
      </p:pic>
      <p:cxnSp>
        <p:nvCxnSpPr>
          <p:cNvPr id="98" name="Google Shape;98;p17"/>
          <p:cNvCxnSpPr/>
          <p:nvPr/>
        </p:nvCxnSpPr>
        <p:spPr>
          <a:xfrm flipH="1">
            <a:off x="6772300" y="1992925"/>
            <a:ext cx="1055100" cy="9000"/>
          </a:xfrm>
          <a:prstGeom prst="straightConnector1">
            <a:avLst/>
          </a:prstGeom>
          <a:noFill/>
          <a:ln cap="flat" cmpd="sng" w="9525">
            <a:solidFill>
              <a:schemeClr val="dk2"/>
            </a:solidFill>
            <a:prstDash val="solid"/>
            <a:round/>
            <a:headEnd len="med" w="med" type="none"/>
            <a:tailEnd len="med" w="med" type="none"/>
          </a:ln>
        </p:spPr>
      </p:cxnSp>
      <p:cxnSp>
        <p:nvCxnSpPr>
          <p:cNvPr id="99" name="Google Shape;99;p17"/>
          <p:cNvCxnSpPr>
            <a:stCxn id="95" idx="1"/>
          </p:cNvCxnSpPr>
          <p:nvPr/>
        </p:nvCxnSpPr>
        <p:spPr>
          <a:xfrm flipH="1">
            <a:off x="6736213" y="1700575"/>
            <a:ext cx="423900" cy="3900"/>
          </a:xfrm>
          <a:prstGeom prst="straightConnector1">
            <a:avLst/>
          </a:prstGeom>
          <a:noFill/>
          <a:ln cap="flat" cmpd="sng" w="9525">
            <a:solidFill>
              <a:schemeClr val="dk2"/>
            </a:solidFill>
            <a:prstDash val="solid"/>
            <a:round/>
            <a:headEnd len="med" w="med" type="none"/>
            <a:tailEnd len="med" w="med" type="none"/>
          </a:ln>
        </p:spPr>
      </p:cxnSp>
      <p:cxnSp>
        <p:nvCxnSpPr>
          <p:cNvPr id="100" name="Google Shape;100;p17"/>
          <p:cNvCxnSpPr>
            <a:stCxn id="97" idx="1"/>
          </p:cNvCxnSpPr>
          <p:nvPr/>
        </p:nvCxnSpPr>
        <p:spPr>
          <a:xfrm flipH="1">
            <a:off x="6853394" y="2350062"/>
            <a:ext cx="353400" cy="12600"/>
          </a:xfrm>
          <a:prstGeom prst="straightConnector1">
            <a:avLst/>
          </a:prstGeom>
          <a:noFill/>
          <a:ln cap="flat" cmpd="sng" w="9525">
            <a:solidFill>
              <a:schemeClr val="dk2"/>
            </a:solidFill>
            <a:prstDash val="solid"/>
            <a:round/>
            <a:headEnd len="med" w="med" type="none"/>
            <a:tailEnd len="med" w="med" type="none"/>
          </a:ln>
        </p:spPr>
      </p:cxnSp>
      <p:pic>
        <p:nvPicPr>
          <p:cNvPr id="101" name="Google Shape;101;p17"/>
          <p:cNvPicPr preferRelativeResize="0"/>
          <p:nvPr/>
        </p:nvPicPr>
        <p:blipFill>
          <a:blip r:embed="rId7">
            <a:alphaModFix/>
          </a:blip>
          <a:stretch>
            <a:fillRect/>
          </a:stretch>
        </p:blipFill>
        <p:spPr>
          <a:xfrm>
            <a:off x="6506526" y="2780075"/>
            <a:ext cx="1811900" cy="1811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Objetivo: 2501n División de Modelo de Calidad</a:t>
            </a:r>
            <a:endParaRPr/>
          </a:p>
        </p:txBody>
      </p:sp>
      <p:sp>
        <p:nvSpPr>
          <p:cNvPr id="107" name="Google Shape;107;p18"/>
          <p:cNvSpPr txBox="1"/>
          <p:nvPr>
            <p:ph idx="1" type="body"/>
          </p:nvPr>
        </p:nvSpPr>
        <p:spPr>
          <a:xfrm>
            <a:off x="311700" y="1152475"/>
            <a:ext cx="54237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solidFill>
                  <a:srgbClr val="000000"/>
                </a:solidFill>
              </a:rPr>
              <a:t>ISO/IEC 25010</a:t>
            </a:r>
            <a:r>
              <a:rPr lang="en" sz="1400">
                <a:solidFill>
                  <a:srgbClr val="444444"/>
                </a:solidFill>
              </a:rPr>
              <a:t> - </a:t>
            </a:r>
            <a:r>
              <a:rPr i="1" lang="en" sz="1400">
                <a:solidFill>
                  <a:srgbClr val="444444"/>
                </a:solidFill>
              </a:rPr>
              <a:t>System and software quality models</a:t>
            </a:r>
            <a:r>
              <a:rPr lang="en" sz="1400">
                <a:solidFill>
                  <a:srgbClr val="444444"/>
                </a:solidFill>
              </a:rPr>
              <a:t> </a:t>
            </a:r>
            <a:endParaRPr sz="1400">
              <a:solidFill>
                <a:srgbClr val="444444"/>
              </a:solidFill>
            </a:endParaRPr>
          </a:p>
          <a:p>
            <a:pPr indent="-317500" lvl="0" marL="914400" rtl="0" algn="l">
              <a:spcBef>
                <a:spcPts val="0"/>
              </a:spcBef>
              <a:spcAft>
                <a:spcPts val="0"/>
              </a:spcAft>
              <a:buSzPts val="1400"/>
              <a:buChar char="●"/>
            </a:pPr>
            <a:r>
              <a:rPr lang="en" sz="1400">
                <a:solidFill>
                  <a:srgbClr val="444444"/>
                </a:solidFill>
              </a:rPr>
              <a:t>Describe el modelo de calidad para el producto software y para la calidad en uso. Esta Norma presenta las </a:t>
            </a:r>
            <a:r>
              <a:rPr b="1" lang="en" sz="1400">
                <a:solidFill>
                  <a:srgbClr val="444444"/>
                </a:solidFill>
              </a:rPr>
              <a:t>características </a:t>
            </a:r>
            <a:r>
              <a:rPr lang="en" sz="1400">
                <a:solidFill>
                  <a:srgbClr val="444444"/>
                </a:solidFill>
              </a:rPr>
              <a:t>y subcaracterísticas de </a:t>
            </a:r>
            <a:r>
              <a:rPr b="1" lang="en" sz="1400">
                <a:solidFill>
                  <a:srgbClr val="444444"/>
                </a:solidFill>
              </a:rPr>
              <a:t>calidad </a:t>
            </a:r>
            <a:r>
              <a:rPr lang="en" sz="1400">
                <a:solidFill>
                  <a:srgbClr val="444444"/>
                </a:solidFill>
              </a:rPr>
              <a:t>frente a las cuales </a:t>
            </a:r>
            <a:r>
              <a:rPr b="1" lang="en" sz="1400">
                <a:solidFill>
                  <a:srgbClr val="444444"/>
                </a:solidFill>
              </a:rPr>
              <a:t>evaluar </a:t>
            </a:r>
            <a:r>
              <a:rPr lang="en" sz="1400">
                <a:solidFill>
                  <a:srgbClr val="444444"/>
                </a:solidFill>
              </a:rPr>
              <a:t>el producto software.</a:t>
            </a:r>
            <a:endParaRPr sz="1400">
              <a:solidFill>
                <a:srgbClr val="444444"/>
              </a:solidFill>
            </a:endParaRPr>
          </a:p>
          <a:p>
            <a:pPr indent="0" lvl="0" marL="0" rtl="0" algn="l">
              <a:spcBef>
                <a:spcPts val="800"/>
              </a:spcBef>
              <a:spcAft>
                <a:spcPts val="0"/>
              </a:spcAft>
              <a:buNone/>
            </a:pPr>
            <a:r>
              <a:t/>
            </a:r>
            <a:endParaRPr sz="1400">
              <a:solidFill>
                <a:srgbClr val="444444"/>
              </a:solidFill>
            </a:endParaRPr>
          </a:p>
          <a:p>
            <a:pPr indent="-317500" lvl="0" marL="457200" rtl="0" algn="l">
              <a:spcBef>
                <a:spcPts val="800"/>
              </a:spcBef>
              <a:spcAft>
                <a:spcPts val="0"/>
              </a:spcAft>
              <a:buSzPts val="1400"/>
              <a:buChar char="●"/>
            </a:pPr>
            <a:r>
              <a:rPr b="1" lang="en" sz="1400">
                <a:solidFill>
                  <a:srgbClr val="444444"/>
                </a:solidFill>
              </a:rPr>
              <a:t>ISO/IEC 25012</a:t>
            </a:r>
            <a:r>
              <a:rPr lang="en" sz="1400">
                <a:solidFill>
                  <a:srgbClr val="444444"/>
                </a:solidFill>
              </a:rPr>
              <a:t> - </a:t>
            </a:r>
            <a:r>
              <a:rPr i="1" lang="en" sz="1400">
                <a:solidFill>
                  <a:srgbClr val="444444"/>
                </a:solidFill>
              </a:rPr>
              <a:t>Data Quality model</a:t>
            </a:r>
            <a:r>
              <a:rPr lang="en" sz="1400">
                <a:solidFill>
                  <a:srgbClr val="444444"/>
                </a:solidFill>
              </a:rPr>
              <a:t>: </a:t>
            </a:r>
            <a:endParaRPr sz="1400">
              <a:solidFill>
                <a:srgbClr val="444444"/>
              </a:solidFill>
            </a:endParaRPr>
          </a:p>
          <a:p>
            <a:pPr indent="-317500" lvl="0" marL="914400" rtl="0" algn="l">
              <a:spcBef>
                <a:spcPts val="0"/>
              </a:spcBef>
              <a:spcAft>
                <a:spcPts val="0"/>
              </a:spcAft>
              <a:buSzPts val="1400"/>
              <a:buChar char="●"/>
            </a:pPr>
            <a:r>
              <a:rPr lang="en" sz="1400">
                <a:solidFill>
                  <a:srgbClr val="444444"/>
                </a:solidFill>
              </a:rPr>
              <a:t>Define un modelo general para la calidad de los datos, </a:t>
            </a:r>
            <a:r>
              <a:rPr b="1" lang="en" sz="1400">
                <a:solidFill>
                  <a:srgbClr val="444444"/>
                </a:solidFill>
              </a:rPr>
              <a:t>aplicable a aquellos datos que se encuentran almacenados</a:t>
            </a:r>
            <a:r>
              <a:rPr lang="en" sz="1400">
                <a:solidFill>
                  <a:srgbClr val="444444"/>
                </a:solidFill>
              </a:rPr>
              <a:t> de manera estructurada y forman parte de un Sistema de Información.</a:t>
            </a:r>
            <a:endParaRPr sz="1400">
              <a:solidFill>
                <a:srgbClr val="444444"/>
              </a:solidFill>
            </a:endParaRPr>
          </a:p>
          <a:p>
            <a:pPr indent="0" lvl="0" marL="0" rtl="0" algn="l">
              <a:spcBef>
                <a:spcPts val="800"/>
              </a:spcBef>
              <a:spcAft>
                <a:spcPts val="1600"/>
              </a:spcAft>
              <a:buNone/>
            </a:pPr>
            <a:r>
              <a:t/>
            </a:r>
            <a:endParaRPr/>
          </a:p>
        </p:txBody>
      </p:sp>
      <p:pic>
        <p:nvPicPr>
          <p:cNvPr id="108" name="Google Shape;108;p18"/>
          <p:cNvPicPr preferRelativeResize="0"/>
          <p:nvPr/>
        </p:nvPicPr>
        <p:blipFill>
          <a:blip r:embed="rId3">
            <a:alphaModFix/>
          </a:blip>
          <a:stretch>
            <a:fillRect/>
          </a:stretch>
        </p:blipFill>
        <p:spPr>
          <a:xfrm>
            <a:off x="6168150" y="1089350"/>
            <a:ext cx="1756775" cy="1829750"/>
          </a:xfrm>
          <a:prstGeom prst="rect">
            <a:avLst/>
          </a:prstGeom>
          <a:noFill/>
          <a:ln>
            <a:noFill/>
          </a:ln>
        </p:spPr>
      </p:pic>
      <p:pic>
        <p:nvPicPr>
          <p:cNvPr id="109" name="Google Shape;109;p18"/>
          <p:cNvPicPr preferRelativeResize="0"/>
          <p:nvPr/>
        </p:nvPicPr>
        <p:blipFill>
          <a:blip r:embed="rId4">
            <a:alphaModFix/>
          </a:blip>
          <a:stretch>
            <a:fillRect/>
          </a:stretch>
        </p:blipFill>
        <p:spPr>
          <a:xfrm>
            <a:off x="6086125" y="2919100"/>
            <a:ext cx="1780961" cy="19195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Objetivo: 2502n División de Medición de Calidad</a:t>
            </a:r>
            <a:endParaRPr/>
          </a:p>
        </p:txBody>
      </p:sp>
      <p:sp>
        <p:nvSpPr>
          <p:cNvPr id="115" name="Google Shape;115;p19"/>
          <p:cNvSpPr txBox="1"/>
          <p:nvPr>
            <p:ph idx="1" type="body"/>
          </p:nvPr>
        </p:nvSpPr>
        <p:spPr>
          <a:xfrm>
            <a:off x="0" y="1152600"/>
            <a:ext cx="9144000" cy="1631400"/>
          </a:xfrm>
          <a:prstGeom prst="rect">
            <a:avLst/>
          </a:prstGeom>
        </p:spPr>
        <p:txBody>
          <a:bodyPr anchorCtr="0" anchor="t" bIns="91425" lIns="91425" spcFirstLastPara="1" rIns="91425" wrap="square" tIns="91425">
            <a:noAutofit/>
          </a:bodyPr>
          <a:lstStyle/>
          <a:p>
            <a:pPr indent="-317500" lvl="0" marL="914400" rtl="0" algn="l">
              <a:spcBef>
                <a:spcPts val="0"/>
              </a:spcBef>
              <a:spcAft>
                <a:spcPts val="0"/>
              </a:spcAft>
              <a:buClr>
                <a:srgbClr val="444444"/>
              </a:buClr>
              <a:buSzPts val="1400"/>
              <a:buChar char="●"/>
            </a:pPr>
            <a:r>
              <a:rPr b="1" lang="en" sz="1400">
                <a:solidFill>
                  <a:srgbClr val="000000"/>
                </a:solidFill>
              </a:rPr>
              <a:t>ISO/IEC 25020</a:t>
            </a:r>
            <a:r>
              <a:rPr lang="en" sz="1400">
                <a:solidFill>
                  <a:srgbClr val="444444"/>
                </a:solidFill>
              </a:rPr>
              <a:t> - </a:t>
            </a:r>
            <a:r>
              <a:rPr i="1" lang="en" sz="1400">
                <a:solidFill>
                  <a:srgbClr val="444444"/>
                </a:solidFill>
              </a:rPr>
              <a:t>Measurement reference model and guide</a:t>
            </a:r>
            <a:r>
              <a:rPr lang="en" sz="1400">
                <a:solidFill>
                  <a:srgbClr val="444444"/>
                </a:solidFill>
              </a:rPr>
              <a:t>: </a:t>
            </a:r>
            <a:endParaRPr sz="1400">
              <a:solidFill>
                <a:srgbClr val="444444"/>
              </a:solidFill>
            </a:endParaRPr>
          </a:p>
          <a:p>
            <a:pPr indent="-317500" lvl="1" marL="1371600" rtl="0" algn="l">
              <a:spcBef>
                <a:spcPts val="0"/>
              </a:spcBef>
              <a:spcAft>
                <a:spcPts val="0"/>
              </a:spcAft>
              <a:buClr>
                <a:srgbClr val="444444"/>
              </a:buClr>
              <a:buSzPts val="1400"/>
              <a:buChar char="○"/>
            </a:pPr>
            <a:r>
              <a:rPr lang="en">
                <a:solidFill>
                  <a:srgbClr val="444444"/>
                </a:solidFill>
              </a:rPr>
              <a:t>Proporciona una guía para que los </a:t>
            </a:r>
            <a:r>
              <a:rPr b="1" lang="en">
                <a:solidFill>
                  <a:srgbClr val="444444"/>
                </a:solidFill>
              </a:rPr>
              <a:t>usuarios seleccionen</a:t>
            </a:r>
            <a:r>
              <a:rPr lang="en">
                <a:solidFill>
                  <a:srgbClr val="444444"/>
                </a:solidFill>
              </a:rPr>
              <a:t> o desarrollen medidas propuestas por </a:t>
            </a:r>
            <a:r>
              <a:rPr b="1" lang="en">
                <a:solidFill>
                  <a:srgbClr val="444444"/>
                </a:solidFill>
              </a:rPr>
              <a:t>normas ISO</a:t>
            </a:r>
            <a:r>
              <a:rPr lang="en">
                <a:solidFill>
                  <a:srgbClr val="444444"/>
                </a:solidFill>
              </a:rPr>
              <a:t>.</a:t>
            </a:r>
            <a:endParaRPr>
              <a:solidFill>
                <a:srgbClr val="444444"/>
              </a:solidFill>
            </a:endParaRPr>
          </a:p>
          <a:p>
            <a:pPr indent="-317500" lvl="0" marL="914400" rtl="0" algn="l">
              <a:spcBef>
                <a:spcPts val="0"/>
              </a:spcBef>
              <a:spcAft>
                <a:spcPts val="0"/>
              </a:spcAft>
              <a:buClr>
                <a:srgbClr val="444444"/>
              </a:buClr>
              <a:buSzPts val="1400"/>
              <a:buChar char="●"/>
            </a:pPr>
            <a:r>
              <a:rPr b="1" lang="en" sz="1400">
                <a:solidFill>
                  <a:schemeClr val="dk1"/>
                </a:solidFill>
              </a:rPr>
              <a:t>ISO/IEC 25021</a:t>
            </a:r>
            <a:r>
              <a:rPr lang="en" sz="1400">
                <a:solidFill>
                  <a:srgbClr val="444444"/>
                </a:solidFill>
              </a:rPr>
              <a:t> - </a:t>
            </a:r>
            <a:r>
              <a:rPr i="1" lang="en" sz="1400">
                <a:solidFill>
                  <a:srgbClr val="444444"/>
                </a:solidFill>
              </a:rPr>
              <a:t>Quality measure elements</a:t>
            </a:r>
            <a:r>
              <a:rPr lang="en" sz="1400">
                <a:solidFill>
                  <a:srgbClr val="444444"/>
                </a:solidFill>
              </a:rPr>
              <a:t>: </a:t>
            </a:r>
            <a:endParaRPr sz="1400">
              <a:solidFill>
                <a:srgbClr val="444444"/>
              </a:solidFill>
            </a:endParaRPr>
          </a:p>
          <a:p>
            <a:pPr indent="-317500" lvl="1" marL="1371600" rtl="0" algn="l">
              <a:spcBef>
                <a:spcPts val="0"/>
              </a:spcBef>
              <a:spcAft>
                <a:spcPts val="0"/>
              </a:spcAft>
              <a:buClr>
                <a:srgbClr val="444444"/>
              </a:buClr>
              <a:buSzPts val="1400"/>
              <a:buChar char="○"/>
            </a:pPr>
            <a:r>
              <a:rPr lang="en">
                <a:solidFill>
                  <a:srgbClr val="444444"/>
                </a:solidFill>
              </a:rPr>
              <a:t>Especifica un </a:t>
            </a:r>
            <a:r>
              <a:rPr b="1" lang="en">
                <a:solidFill>
                  <a:srgbClr val="444444"/>
                </a:solidFill>
              </a:rPr>
              <a:t>conjunto de métricas </a:t>
            </a:r>
            <a:r>
              <a:rPr lang="en">
                <a:solidFill>
                  <a:srgbClr val="444444"/>
                </a:solidFill>
              </a:rPr>
              <a:t>para ser usadas a lo largo de todo el ciclo de vida del desarrollo de software.</a:t>
            </a:r>
            <a:endParaRPr>
              <a:solidFill>
                <a:srgbClr val="444444"/>
              </a:solidFill>
            </a:endParaRPr>
          </a:p>
          <a:p>
            <a:pPr indent="0" lvl="0" marL="0" marR="0" rtl="0" algn="l">
              <a:lnSpc>
                <a:spcPct val="115000"/>
              </a:lnSpc>
              <a:spcBef>
                <a:spcPts val="800"/>
              </a:spcBef>
              <a:spcAft>
                <a:spcPts val="0"/>
              </a:spcAft>
              <a:buNone/>
            </a:pPr>
            <a:r>
              <a:t/>
            </a:r>
            <a:endParaRPr>
              <a:solidFill>
                <a:srgbClr val="444444"/>
              </a:solidFill>
            </a:endParaRPr>
          </a:p>
          <a:p>
            <a:pPr indent="0" lvl="0" marL="914400" rtl="0" algn="l">
              <a:spcBef>
                <a:spcPts val="800"/>
              </a:spcBef>
              <a:spcAft>
                <a:spcPts val="0"/>
              </a:spcAft>
              <a:buNone/>
            </a:pPr>
            <a:r>
              <a:t/>
            </a:r>
            <a:endParaRPr b="1" sz="1400">
              <a:solidFill>
                <a:srgbClr val="000000"/>
              </a:solidFill>
            </a:endParaRPr>
          </a:p>
          <a:p>
            <a:pPr indent="0" lvl="0" marL="0" rtl="0" algn="l">
              <a:spcBef>
                <a:spcPts val="800"/>
              </a:spcBef>
              <a:spcAft>
                <a:spcPts val="1600"/>
              </a:spcAft>
              <a:buNone/>
            </a:pPr>
            <a:r>
              <a:t/>
            </a:r>
            <a:endParaRPr/>
          </a:p>
        </p:txBody>
      </p:sp>
      <p:sp>
        <p:nvSpPr>
          <p:cNvPr id="116" name="Google Shape;116;p19"/>
          <p:cNvSpPr/>
          <p:nvPr/>
        </p:nvSpPr>
        <p:spPr>
          <a:xfrm>
            <a:off x="1057392" y="2784000"/>
            <a:ext cx="2168400" cy="2008200"/>
          </a:xfrm>
          <a:prstGeom prst="ellipse">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u="sng">
                <a:solidFill>
                  <a:srgbClr val="FFFFFF"/>
                </a:solidFill>
              </a:rPr>
              <a:t>25022</a:t>
            </a:r>
            <a:r>
              <a:rPr lang="en">
                <a:solidFill>
                  <a:srgbClr val="FFFFFF"/>
                </a:solidFill>
              </a:rPr>
              <a:t> Measurement of quality in use</a:t>
            </a:r>
            <a:endParaRPr>
              <a:solidFill>
                <a:srgbClr val="FFFFFF"/>
              </a:solidFill>
            </a:endParaRPr>
          </a:p>
        </p:txBody>
      </p:sp>
      <p:sp>
        <p:nvSpPr>
          <p:cNvPr id="117" name="Google Shape;117;p19"/>
          <p:cNvSpPr/>
          <p:nvPr/>
        </p:nvSpPr>
        <p:spPr>
          <a:xfrm>
            <a:off x="3487792" y="2784000"/>
            <a:ext cx="2168400" cy="20082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u="sng">
                <a:solidFill>
                  <a:srgbClr val="FFFFFF"/>
                </a:solidFill>
              </a:rPr>
              <a:t>25023</a:t>
            </a:r>
            <a:r>
              <a:rPr lang="en">
                <a:solidFill>
                  <a:srgbClr val="FFFFFF"/>
                </a:solidFill>
              </a:rPr>
              <a:t> Measurement of system and software are product quality</a:t>
            </a:r>
            <a:endParaRPr>
              <a:solidFill>
                <a:srgbClr val="FFFFFF"/>
              </a:solidFill>
            </a:endParaRPr>
          </a:p>
        </p:txBody>
      </p:sp>
      <p:sp>
        <p:nvSpPr>
          <p:cNvPr id="118" name="Google Shape;118;p19"/>
          <p:cNvSpPr/>
          <p:nvPr/>
        </p:nvSpPr>
        <p:spPr>
          <a:xfrm>
            <a:off x="5984292" y="2784000"/>
            <a:ext cx="2168400" cy="2008200"/>
          </a:xfrm>
          <a:prstGeom prst="ellipse">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u="sng">
                <a:solidFill>
                  <a:srgbClr val="FFFFFF"/>
                </a:solidFill>
              </a:rPr>
              <a:t>25024</a:t>
            </a:r>
            <a:r>
              <a:rPr lang="en">
                <a:solidFill>
                  <a:srgbClr val="FFFFFF"/>
                </a:solidFill>
              </a:rPr>
              <a:t> Measurement of data quality </a:t>
            </a:r>
            <a:endParaRPr>
              <a:solidFill>
                <a:srgbClr val="FFFFFF"/>
              </a:solidFill>
            </a:endParaRPr>
          </a:p>
        </p:txBody>
      </p:sp>
      <p:sp>
        <p:nvSpPr>
          <p:cNvPr id="119" name="Google Shape;119;p19"/>
          <p:cNvSpPr/>
          <p:nvPr/>
        </p:nvSpPr>
        <p:spPr>
          <a:xfrm>
            <a:off x="1208299" y="2918872"/>
            <a:ext cx="1866600" cy="17505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u="sng">
                <a:solidFill>
                  <a:srgbClr val="FFFFFF"/>
                </a:solidFill>
              </a:rPr>
              <a:t>25022</a:t>
            </a:r>
            <a:r>
              <a:rPr lang="en">
                <a:solidFill>
                  <a:srgbClr val="FFFFFF"/>
                </a:solidFill>
              </a:rPr>
              <a:t> Measurement of quality in use</a:t>
            </a:r>
            <a:endParaRPr>
              <a:solidFill>
                <a:srgbClr val="FFFFFF"/>
              </a:solidFill>
            </a:endParaRPr>
          </a:p>
        </p:txBody>
      </p:sp>
      <p:sp>
        <p:nvSpPr>
          <p:cNvPr id="120" name="Google Shape;120;p19"/>
          <p:cNvSpPr/>
          <p:nvPr/>
        </p:nvSpPr>
        <p:spPr>
          <a:xfrm>
            <a:off x="6154100" y="2873700"/>
            <a:ext cx="1828800" cy="18288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u="sng">
                <a:solidFill>
                  <a:srgbClr val="FFFFFF"/>
                </a:solidFill>
              </a:rPr>
              <a:t>25024</a:t>
            </a:r>
            <a:r>
              <a:rPr lang="en">
                <a:solidFill>
                  <a:srgbClr val="FFFFFF"/>
                </a:solidFill>
              </a:rPr>
              <a:t> Measurement of data quality </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Objetivo: 2503n División de Requisitos de Calidad</a:t>
            </a:r>
            <a:endParaRPr/>
          </a:p>
        </p:txBody>
      </p:sp>
      <p:sp>
        <p:nvSpPr>
          <p:cNvPr id="126" name="Google Shape;126;p20"/>
          <p:cNvSpPr txBox="1"/>
          <p:nvPr>
            <p:ph idx="1" type="body"/>
          </p:nvPr>
        </p:nvSpPr>
        <p:spPr>
          <a:xfrm>
            <a:off x="311700" y="1152475"/>
            <a:ext cx="8688000" cy="1002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solidFill>
                  <a:srgbClr val="000000"/>
                </a:solidFill>
              </a:rPr>
              <a:t>ISO/IEC 25030</a:t>
            </a:r>
            <a:r>
              <a:rPr lang="en" sz="1400">
                <a:solidFill>
                  <a:srgbClr val="444444"/>
                </a:solidFill>
              </a:rPr>
              <a:t> - </a:t>
            </a:r>
            <a:r>
              <a:rPr i="1" lang="en" sz="1400">
                <a:solidFill>
                  <a:srgbClr val="444444"/>
                </a:solidFill>
              </a:rPr>
              <a:t>Quality requirements</a:t>
            </a:r>
            <a:r>
              <a:rPr lang="en" sz="1400">
                <a:solidFill>
                  <a:srgbClr val="444444"/>
                </a:solidFill>
              </a:rPr>
              <a:t>: </a:t>
            </a:r>
            <a:endParaRPr sz="1400">
              <a:solidFill>
                <a:srgbClr val="444444"/>
              </a:solidFill>
            </a:endParaRPr>
          </a:p>
          <a:p>
            <a:pPr indent="-317500" lvl="1" marL="1371600" rtl="0" algn="l">
              <a:spcBef>
                <a:spcPts val="0"/>
              </a:spcBef>
              <a:spcAft>
                <a:spcPts val="0"/>
              </a:spcAft>
              <a:buSzPts val="1400"/>
              <a:buChar char="○"/>
            </a:pPr>
            <a:r>
              <a:rPr lang="en">
                <a:solidFill>
                  <a:srgbClr val="444444"/>
                </a:solidFill>
              </a:rPr>
              <a:t>P</a:t>
            </a:r>
            <a:r>
              <a:rPr lang="en" sz="1400">
                <a:solidFill>
                  <a:srgbClr val="444444"/>
                </a:solidFill>
              </a:rPr>
              <a:t>rovee de un conjunto de recomendaciones para realizar la especificación de los requisitos de calidad del producto software.</a:t>
            </a:r>
            <a:endParaRPr sz="1400">
              <a:solidFill>
                <a:srgbClr val="444444"/>
              </a:solidFill>
            </a:endParaRPr>
          </a:p>
        </p:txBody>
      </p:sp>
      <p:pic>
        <p:nvPicPr>
          <p:cNvPr id="127" name="Google Shape;127;p20"/>
          <p:cNvPicPr preferRelativeResize="0"/>
          <p:nvPr/>
        </p:nvPicPr>
        <p:blipFill>
          <a:blip r:embed="rId3">
            <a:alphaModFix/>
          </a:blip>
          <a:stretch>
            <a:fillRect/>
          </a:stretch>
        </p:blipFill>
        <p:spPr>
          <a:xfrm>
            <a:off x="5445825" y="2155375"/>
            <a:ext cx="2438400" cy="2438400"/>
          </a:xfrm>
          <a:prstGeom prst="rect">
            <a:avLst/>
          </a:prstGeom>
          <a:noFill/>
          <a:ln>
            <a:noFill/>
          </a:ln>
        </p:spPr>
      </p:pic>
      <p:pic>
        <p:nvPicPr>
          <p:cNvPr id="128" name="Google Shape;128;p20"/>
          <p:cNvPicPr preferRelativeResize="0"/>
          <p:nvPr/>
        </p:nvPicPr>
        <p:blipFill>
          <a:blip r:embed="rId4">
            <a:alphaModFix/>
          </a:blip>
          <a:stretch>
            <a:fillRect/>
          </a:stretch>
        </p:blipFill>
        <p:spPr>
          <a:xfrm>
            <a:off x="1021725" y="2191425"/>
            <a:ext cx="3629025" cy="2343150"/>
          </a:xfrm>
          <a:prstGeom prst="rect">
            <a:avLst/>
          </a:prstGeom>
          <a:noFill/>
          <a:ln>
            <a:noFill/>
          </a:ln>
        </p:spPr>
      </p:pic>
      <p:sp>
        <p:nvSpPr>
          <p:cNvPr id="129" name="Google Shape;129;p20"/>
          <p:cNvSpPr/>
          <p:nvPr/>
        </p:nvSpPr>
        <p:spPr>
          <a:xfrm>
            <a:off x="4409675" y="3093100"/>
            <a:ext cx="613200" cy="613200"/>
          </a:xfrm>
          <a:prstGeom prst="mathPlus">
            <a:avLst>
              <a:gd fmla="val 23520" name="adj1"/>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Objetivo: 2504n División de Evaluación de Calidad</a:t>
            </a:r>
            <a:endParaRPr/>
          </a:p>
        </p:txBody>
      </p:sp>
      <p:sp>
        <p:nvSpPr>
          <p:cNvPr id="135" name="Google Shape;135;p21"/>
          <p:cNvSpPr txBox="1"/>
          <p:nvPr>
            <p:ph idx="1" type="body"/>
          </p:nvPr>
        </p:nvSpPr>
        <p:spPr>
          <a:xfrm>
            <a:off x="311700" y="1152475"/>
            <a:ext cx="85707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solidFill>
                  <a:srgbClr val="000000"/>
                </a:solidFill>
              </a:rPr>
              <a:t>ISO/IEC 25040 </a:t>
            </a:r>
            <a:r>
              <a:rPr lang="en" sz="1400">
                <a:solidFill>
                  <a:srgbClr val="444444"/>
                </a:solidFill>
              </a:rPr>
              <a:t>- </a:t>
            </a:r>
            <a:r>
              <a:rPr i="1" lang="en" sz="1400">
                <a:solidFill>
                  <a:srgbClr val="444444"/>
                </a:solidFill>
              </a:rPr>
              <a:t>Evaluation reference model and guide</a:t>
            </a:r>
            <a:r>
              <a:rPr lang="en" sz="1400">
                <a:solidFill>
                  <a:srgbClr val="444444"/>
                </a:solidFill>
              </a:rPr>
              <a:t>: </a:t>
            </a:r>
            <a:endParaRPr sz="1400">
              <a:solidFill>
                <a:srgbClr val="444444"/>
              </a:solidFill>
            </a:endParaRPr>
          </a:p>
          <a:p>
            <a:pPr indent="-317500" lvl="1" marL="914400" rtl="0" algn="l">
              <a:spcBef>
                <a:spcPts val="0"/>
              </a:spcBef>
              <a:spcAft>
                <a:spcPts val="0"/>
              </a:spcAft>
              <a:buSzPts val="1400"/>
              <a:buChar char="○"/>
            </a:pPr>
            <a:r>
              <a:rPr lang="en" sz="1400">
                <a:solidFill>
                  <a:srgbClr val="444444"/>
                </a:solidFill>
              </a:rPr>
              <a:t>Propone un </a:t>
            </a:r>
            <a:r>
              <a:rPr b="1" lang="en" sz="1400">
                <a:solidFill>
                  <a:srgbClr val="444444"/>
                </a:solidFill>
              </a:rPr>
              <a:t>modelo de referencia</a:t>
            </a:r>
            <a:r>
              <a:rPr lang="en" sz="1400">
                <a:solidFill>
                  <a:srgbClr val="444444"/>
                </a:solidFill>
              </a:rPr>
              <a:t> general para la evaluación, que considera las entradas al proceso de evaluación, las restricciones y los </a:t>
            </a:r>
            <a:r>
              <a:rPr b="1" lang="en" sz="1400">
                <a:solidFill>
                  <a:srgbClr val="444444"/>
                </a:solidFill>
              </a:rPr>
              <a:t>recursos necesarios</a:t>
            </a:r>
            <a:r>
              <a:rPr lang="en" sz="1400">
                <a:solidFill>
                  <a:srgbClr val="444444"/>
                </a:solidFill>
              </a:rPr>
              <a:t> para obtener las correspondientes </a:t>
            </a:r>
            <a:r>
              <a:rPr b="1" lang="en" sz="1400">
                <a:solidFill>
                  <a:srgbClr val="444444"/>
                </a:solidFill>
              </a:rPr>
              <a:t>salidas</a:t>
            </a:r>
            <a:r>
              <a:rPr lang="en" sz="1400">
                <a:solidFill>
                  <a:srgbClr val="444444"/>
                </a:solidFill>
              </a:rPr>
              <a:t>.</a:t>
            </a:r>
            <a:endParaRPr sz="1400">
              <a:solidFill>
                <a:srgbClr val="444444"/>
              </a:solidFill>
            </a:endParaRPr>
          </a:p>
          <a:p>
            <a:pPr indent="-317500" lvl="0" marL="457200" rtl="0" algn="l">
              <a:spcBef>
                <a:spcPts val="0"/>
              </a:spcBef>
              <a:spcAft>
                <a:spcPts val="0"/>
              </a:spcAft>
              <a:buSzPts val="1400"/>
              <a:buChar char="●"/>
            </a:pPr>
            <a:r>
              <a:rPr b="1" lang="en" sz="1400">
                <a:solidFill>
                  <a:srgbClr val="000000"/>
                </a:solidFill>
              </a:rPr>
              <a:t>ISO/IEC 25041</a:t>
            </a:r>
            <a:r>
              <a:rPr lang="en" sz="1400">
                <a:solidFill>
                  <a:srgbClr val="444444"/>
                </a:solidFill>
              </a:rPr>
              <a:t> - </a:t>
            </a:r>
            <a:r>
              <a:rPr i="1" lang="en" sz="1400">
                <a:solidFill>
                  <a:srgbClr val="444444"/>
                </a:solidFill>
              </a:rPr>
              <a:t>Evaluation guide for developers, acquirers and independent evaluators</a:t>
            </a:r>
            <a:r>
              <a:rPr lang="en" sz="1400">
                <a:solidFill>
                  <a:srgbClr val="444444"/>
                </a:solidFill>
              </a:rPr>
              <a:t>: </a:t>
            </a:r>
            <a:endParaRPr sz="1400">
              <a:solidFill>
                <a:srgbClr val="444444"/>
              </a:solidFill>
            </a:endParaRPr>
          </a:p>
          <a:p>
            <a:pPr indent="-317500" lvl="1" marL="914400" rtl="0" algn="l">
              <a:spcBef>
                <a:spcPts val="0"/>
              </a:spcBef>
              <a:spcAft>
                <a:spcPts val="0"/>
              </a:spcAft>
              <a:buSzPts val="1400"/>
              <a:buChar char="○"/>
            </a:pPr>
            <a:r>
              <a:rPr lang="en">
                <a:solidFill>
                  <a:srgbClr val="444444"/>
                </a:solidFill>
              </a:rPr>
              <a:t>D</a:t>
            </a:r>
            <a:r>
              <a:rPr lang="en" sz="1400">
                <a:solidFill>
                  <a:srgbClr val="444444"/>
                </a:solidFill>
              </a:rPr>
              <a:t>escribe los </a:t>
            </a:r>
            <a:r>
              <a:rPr b="1" lang="en" sz="1400">
                <a:solidFill>
                  <a:srgbClr val="444444"/>
                </a:solidFill>
              </a:rPr>
              <a:t>requisitos y recomendaciones</a:t>
            </a:r>
            <a:r>
              <a:rPr lang="en" sz="1400">
                <a:solidFill>
                  <a:srgbClr val="444444"/>
                </a:solidFill>
              </a:rPr>
              <a:t> para la implementación práctica de la evaluación del producto software </a:t>
            </a:r>
            <a:r>
              <a:rPr b="1" lang="en" sz="1400">
                <a:solidFill>
                  <a:srgbClr val="444444"/>
                </a:solidFill>
              </a:rPr>
              <a:t>desde el punto de vista de los desarrolladores</a:t>
            </a:r>
            <a:r>
              <a:rPr lang="en" sz="1400">
                <a:solidFill>
                  <a:srgbClr val="444444"/>
                </a:solidFill>
              </a:rPr>
              <a:t>, de los adquirentes y de los evaluadores independientes.</a:t>
            </a:r>
            <a:endParaRPr sz="1400">
              <a:solidFill>
                <a:srgbClr val="444444"/>
              </a:solidFill>
            </a:endParaRPr>
          </a:p>
          <a:p>
            <a:pPr indent="-317500" lvl="0" marL="457200" rtl="0" algn="l">
              <a:spcBef>
                <a:spcPts val="0"/>
              </a:spcBef>
              <a:spcAft>
                <a:spcPts val="0"/>
              </a:spcAft>
              <a:buSzPts val="1400"/>
              <a:buChar char="●"/>
            </a:pPr>
            <a:r>
              <a:rPr b="1" lang="en" sz="1400">
                <a:solidFill>
                  <a:srgbClr val="000000"/>
                </a:solidFill>
              </a:rPr>
              <a:t>ISO/IEC 25042</a:t>
            </a:r>
            <a:r>
              <a:rPr lang="en" sz="1400">
                <a:solidFill>
                  <a:srgbClr val="444444"/>
                </a:solidFill>
              </a:rPr>
              <a:t> - </a:t>
            </a:r>
            <a:r>
              <a:rPr i="1" lang="en" sz="1400">
                <a:solidFill>
                  <a:srgbClr val="444444"/>
                </a:solidFill>
              </a:rPr>
              <a:t>Evaluation modules</a:t>
            </a:r>
            <a:r>
              <a:rPr lang="en" sz="1400">
                <a:solidFill>
                  <a:srgbClr val="444444"/>
                </a:solidFill>
              </a:rPr>
              <a:t>: </a:t>
            </a:r>
            <a:endParaRPr sz="1400">
              <a:solidFill>
                <a:srgbClr val="444444"/>
              </a:solidFill>
            </a:endParaRPr>
          </a:p>
          <a:p>
            <a:pPr indent="-317500" lvl="1" marL="914400" rtl="0" algn="l">
              <a:spcBef>
                <a:spcPts val="0"/>
              </a:spcBef>
              <a:spcAft>
                <a:spcPts val="0"/>
              </a:spcAft>
              <a:buSzPts val="1400"/>
              <a:buChar char="○"/>
            </a:pPr>
            <a:r>
              <a:rPr lang="en">
                <a:solidFill>
                  <a:srgbClr val="444444"/>
                </a:solidFill>
              </a:rPr>
              <a:t>D</a:t>
            </a:r>
            <a:r>
              <a:rPr lang="en" sz="1400">
                <a:solidFill>
                  <a:srgbClr val="444444"/>
                </a:solidFill>
              </a:rPr>
              <a:t>efine lo que la Norma considera un módulo de evaluación y la </a:t>
            </a:r>
            <a:r>
              <a:rPr b="1" lang="en" sz="1400">
                <a:solidFill>
                  <a:srgbClr val="444444"/>
                </a:solidFill>
              </a:rPr>
              <a:t>documentación, estructura y contenido que se debe utilizar</a:t>
            </a:r>
            <a:r>
              <a:rPr lang="en" sz="1400">
                <a:solidFill>
                  <a:srgbClr val="444444"/>
                </a:solidFill>
              </a:rPr>
              <a:t> a la hora de definir uno de estos </a:t>
            </a:r>
            <a:r>
              <a:rPr b="1" lang="en" sz="1400">
                <a:solidFill>
                  <a:srgbClr val="444444"/>
                </a:solidFill>
              </a:rPr>
              <a:t>módulos</a:t>
            </a:r>
            <a:r>
              <a:rPr lang="en" sz="1400">
                <a:solidFill>
                  <a:srgbClr val="444444"/>
                </a:solidFill>
              </a:rPr>
              <a:t>.</a:t>
            </a:r>
            <a:endParaRPr sz="1400">
              <a:solidFill>
                <a:srgbClr val="444444"/>
              </a:solidFill>
            </a:endParaRPr>
          </a:p>
          <a:p>
            <a:pPr indent="-317500" lvl="0" marL="457200" rtl="0" algn="l">
              <a:spcBef>
                <a:spcPts val="0"/>
              </a:spcBef>
              <a:spcAft>
                <a:spcPts val="0"/>
              </a:spcAft>
              <a:buSzPts val="1400"/>
              <a:buChar char="●"/>
            </a:pPr>
            <a:r>
              <a:rPr b="1" lang="en" sz="1400">
                <a:solidFill>
                  <a:srgbClr val="000000"/>
                </a:solidFill>
              </a:rPr>
              <a:t>ISO/IEC 25045</a:t>
            </a:r>
            <a:r>
              <a:rPr lang="en" sz="1400">
                <a:solidFill>
                  <a:srgbClr val="444444"/>
                </a:solidFill>
              </a:rPr>
              <a:t> - </a:t>
            </a:r>
            <a:r>
              <a:rPr i="1" lang="en" sz="1400">
                <a:solidFill>
                  <a:srgbClr val="444444"/>
                </a:solidFill>
              </a:rPr>
              <a:t>Evaluation module for recoverability</a:t>
            </a:r>
            <a:r>
              <a:rPr lang="en" sz="1400">
                <a:solidFill>
                  <a:srgbClr val="444444"/>
                </a:solidFill>
              </a:rPr>
              <a:t>: </a:t>
            </a:r>
            <a:endParaRPr sz="1400">
              <a:solidFill>
                <a:srgbClr val="444444"/>
              </a:solidFill>
            </a:endParaRPr>
          </a:p>
          <a:p>
            <a:pPr indent="-317500" lvl="1" marL="914400" rtl="0" algn="l">
              <a:spcBef>
                <a:spcPts val="0"/>
              </a:spcBef>
              <a:spcAft>
                <a:spcPts val="0"/>
              </a:spcAft>
              <a:buSzPts val="1400"/>
              <a:buChar char="○"/>
            </a:pPr>
            <a:r>
              <a:rPr lang="en" sz="1400">
                <a:solidFill>
                  <a:srgbClr val="444444"/>
                </a:solidFill>
              </a:rPr>
              <a:t>Define un módulo para la evaluación de la sub-característica </a:t>
            </a:r>
            <a:r>
              <a:rPr lang="en">
                <a:solidFill>
                  <a:srgbClr val="444444"/>
                </a:solidFill>
              </a:rPr>
              <a:t>para la </a:t>
            </a:r>
            <a:r>
              <a:rPr b="1" lang="en">
                <a:solidFill>
                  <a:srgbClr val="444444"/>
                </a:solidFill>
              </a:rPr>
              <a:t>r</a:t>
            </a:r>
            <a:r>
              <a:rPr b="1" lang="en" sz="1400">
                <a:solidFill>
                  <a:srgbClr val="444444"/>
                </a:solidFill>
              </a:rPr>
              <a:t>ecuperabilidad</a:t>
            </a:r>
            <a:endParaRPr b="1"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