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13717575" cx="24385575"/>
  <p:notesSz cx="6858000" cy="9144000"/>
  <p:embeddedFontLst>
    <p:embeddedFont>
      <p:font typeface="Helvetica Neue"/>
      <p:regular r:id="rId33"/>
      <p:bold r:id="rId34"/>
      <p:italic r:id="rId35"/>
      <p:boldItalic r:id="rId36"/>
    </p:embeddedFont>
    <p:embeddedFont>
      <p:font typeface="Arial Black"/>
      <p:regular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4321">
          <p15:clr>
            <a:srgbClr val="A4A3A4"/>
          </p15:clr>
        </p15:guide>
        <p15:guide id="2" pos="768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321" orient="horz"/>
        <p:guide pos="7681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HelveticaNeue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HelveticaNeue-italic.fntdata"/><Relationship Id="rId12" Type="http://schemas.openxmlformats.org/officeDocument/2006/relationships/slide" Target="slides/slide7.xml"/><Relationship Id="rId34" Type="http://schemas.openxmlformats.org/officeDocument/2006/relationships/font" Target="fonts/HelveticaNeue-bold.fntdata"/><Relationship Id="rId15" Type="http://schemas.openxmlformats.org/officeDocument/2006/relationships/slide" Target="slides/slide10.xml"/><Relationship Id="rId37" Type="http://schemas.openxmlformats.org/officeDocument/2006/relationships/font" Target="fonts/ArialBlack-regular.fntdata"/><Relationship Id="rId14" Type="http://schemas.openxmlformats.org/officeDocument/2006/relationships/slide" Target="slides/slide9.xml"/><Relationship Id="rId36" Type="http://schemas.openxmlformats.org/officeDocument/2006/relationships/font" Target="fonts/HelveticaNeue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0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1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2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3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4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5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6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7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1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2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3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4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5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6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7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42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43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44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3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4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5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6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7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8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9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1676509" y="730336"/>
            <a:ext cx="21032570" cy="26514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1676509" y="3651673"/>
            <a:ext cx="21032570" cy="87036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1676509" y="12714173"/>
            <a:ext cx="5486757" cy="7303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8077726" y="12714173"/>
            <a:ext cx="8230136" cy="7303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17222322" y="12714173"/>
            <a:ext cx="5486757" cy="7303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1676509" y="730336"/>
            <a:ext cx="21032570" cy="26514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7840953" y="-2512770"/>
            <a:ext cx="8703684" cy="210325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1676509" y="12714173"/>
            <a:ext cx="5486757" cy="7303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8077726" y="12714173"/>
            <a:ext cx="8230136" cy="7303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17222322" y="12714173"/>
            <a:ext cx="5486757" cy="7303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14267498" y="3913774"/>
            <a:ext cx="11625022" cy="5258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3598801" y="-1191958"/>
            <a:ext cx="11625022" cy="154696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1676509" y="12714173"/>
            <a:ext cx="5486757" cy="7303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8077726" y="12714173"/>
            <a:ext cx="8230136" cy="7303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17222322" y="12714173"/>
            <a:ext cx="5486757" cy="7303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ctrTitle"/>
          </p:nvPr>
        </p:nvSpPr>
        <p:spPr>
          <a:xfrm>
            <a:off x="3048199" y="2244986"/>
            <a:ext cx="18289191" cy="47757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1"/>
              <a:buFont typeface="Calibri"/>
              <a:buNone/>
              <a:defRPr sz="1200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3048199" y="7204910"/>
            <a:ext cx="18289191" cy="33119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1676509" y="12714173"/>
            <a:ext cx="5486757" cy="7303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8077726" y="12714173"/>
            <a:ext cx="8230136" cy="7303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17222322" y="12714173"/>
            <a:ext cx="5486757" cy="7303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1663808" y="3419873"/>
            <a:ext cx="21032570" cy="57061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1"/>
              <a:buFont typeface="Calibri"/>
              <a:buNone/>
              <a:defRPr sz="1200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1663808" y="9179990"/>
            <a:ext cx="21032570" cy="3000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1676509" y="12714173"/>
            <a:ext cx="5486757" cy="7303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8077726" y="12714173"/>
            <a:ext cx="8230136" cy="7303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17222322" y="12714173"/>
            <a:ext cx="5486757" cy="7303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1676509" y="730336"/>
            <a:ext cx="21032570" cy="26514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1676509" y="3651673"/>
            <a:ext cx="10363875" cy="87036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12345204" y="3651673"/>
            <a:ext cx="10363875" cy="87036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1676509" y="12714173"/>
            <a:ext cx="5486757" cy="7303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8077726" y="12714173"/>
            <a:ext cx="8230136" cy="7303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17222322" y="12714173"/>
            <a:ext cx="5486757" cy="7303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1679685" y="730336"/>
            <a:ext cx="21032570" cy="26514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1679686" y="3362715"/>
            <a:ext cx="10316246" cy="164801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1679686" y="5010730"/>
            <a:ext cx="10316246" cy="73700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12345204" y="3362715"/>
            <a:ext cx="10367051" cy="164801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12345204" y="5010730"/>
            <a:ext cx="10367051" cy="73700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1676509" y="12714173"/>
            <a:ext cx="5486757" cy="7303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8077726" y="12714173"/>
            <a:ext cx="8230136" cy="7303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17222322" y="12714173"/>
            <a:ext cx="5486757" cy="7303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1676509" y="730336"/>
            <a:ext cx="21032570" cy="26514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1676509" y="12714173"/>
            <a:ext cx="5486757" cy="7303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8077726" y="12714173"/>
            <a:ext cx="8230136" cy="7303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17222322" y="12714173"/>
            <a:ext cx="5486757" cy="7303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1676509" y="12714173"/>
            <a:ext cx="5486757" cy="7303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8077726" y="12714173"/>
            <a:ext cx="8230136" cy="7303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17222322" y="12714173"/>
            <a:ext cx="5486757" cy="7303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1679686" y="914506"/>
            <a:ext cx="7864986" cy="32007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10367051" y="1975079"/>
            <a:ext cx="12345204" cy="97483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6350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1pPr>
            <a:lvl2pPr indent="-584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  <a:defRPr sz="5600"/>
            </a:lvl2pPr>
            <a:lvl3pPr indent="-533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3pPr>
            <a:lvl4pPr indent="-482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482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6pPr>
            <a:lvl7pPr indent="-482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7pPr>
            <a:lvl8pPr indent="-482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8pPr>
            <a:lvl9pPr indent="-482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1679686" y="4115276"/>
            <a:ext cx="7864986" cy="76240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1676509" y="12714173"/>
            <a:ext cx="5486757" cy="7303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8077726" y="12714173"/>
            <a:ext cx="8230136" cy="7303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17222322" y="12714173"/>
            <a:ext cx="5486757" cy="7303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679686" y="914506"/>
            <a:ext cx="7864986" cy="32007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0367051" y="1975079"/>
            <a:ext cx="12345204" cy="97483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679686" y="4115276"/>
            <a:ext cx="7864986" cy="76240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1676509" y="12714173"/>
            <a:ext cx="5486757" cy="7303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8077726" y="12714173"/>
            <a:ext cx="8230136" cy="7303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17222322" y="12714173"/>
            <a:ext cx="5486757" cy="7303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1676509" y="730336"/>
            <a:ext cx="21032570" cy="26514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1676509" y="3651673"/>
            <a:ext cx="21032570" cy="87036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5842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1676509" y="12714173"/>
            <a:ext cx="5486757" cy="7303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8077726" y="12714173"/>
            <a:ext cx="8230136" cy="7303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17222322" y="12714173"/>
            <a:ext cx="5486757" cy="7303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6.jpg"/><Relationship Id="rId4" Type="http://schemas.openxmlformats.org/officeDocument/2006/relationships/image" Target="../media/image32.jpg"/><Relationship Id="rId5" Type="http://schemas.openxmlformats.org/officeDocument/2006/relationships/image" Target="../media/image20.jpg"/><Relationship Id="rId6" Type="http://schemas.openxmlformats.org/officeDocument/2006/relationships/image" Target="../media/image21.png"/><Relationship Id="rId7" Type="http://schemas.openxmlformats.org/officeDocument/2006/relationships/image" Target="../media/image33.jpg"/><Relationship Id="rId8" Type="http://schemas.openxmlformats.org/officeDocument/2006/relationships/image" Target="../media/image18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6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19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4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jpg"/></Relationships>
</file>

<file path=ppt/slides/_rels/slide23.xml.rels><?xml version="1.0" encoding="UTF-8" standalone="yes"?><Relationships xmlns="http://schemas.openxmlformats.org/package/2006/relationships"><Relationship Id="rId11" Type="http://schemas.openxmlformats.org/officeDocument/2006/relationships/image" Target="../media/image39.png"/><Relationship Id="rId10" Type="http://schemas.openxmlformats.org/officeDocument/2006/relationships/image" Target="../media/image37.png"/><Relationship Id="rId13" Type="http://schemas.openxmlformats.org/officeDocument/2006/relationships/image" Target="../media/image35.png"/><Relationship Id="rId1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1.png"/><Relationship Id="rId4" Type="http://schemas.openxmlformats.org/officeDocument/2006/relationships/image" Target="../media/image29.png"/><Relationship Id="rId9" Type="http://schemas.openxmlformats.org/officeDocument/2006/relationships/image" Target="../media/image28.png"/><Relationship Id="rId5" Type="http://schemas.openxmlformats.org/officeDocument/2006/relationships/image" Target="../media/image38.png"/><Relationship Id="rId6" Type="http://schemas.openxmlformats.org/officeDocument/2006/relationships/image" Target="../media/image22.png"/><Relationship Id="rId7" Type="http://schemas.openxmlformats.org/officeDocument/2006/relationships/image" Target="../media/image34.png"/><Relationship Id="rId8" Type="http://schemas.openxmlformats.org/officeDocument/2006/relationships/image" Target="../media/image2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0.png"/><Relationship Id="rId4" Type="http://schemas.openxmlformats.org/officeDocument/2006/relationships/image" Target="../media/image22.png"/><Relationship Id="rId5" Type="http://schemas.openxmlformats.org/officeDocument/2006/relationships/image" Target="../media/image2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1" Type="http://schemas.openxmlformats.org/officeDocument/2006/relationships/hyperlink" Target="http://www.pixeljoint.com/forum/forum_posts.asp?TID=11299" TargetMode="External"/><Relationship Id="rId10" Type="http://schemas.openxmlformats.org/officeDocument/2006/relationships/hyperlink" Target="http://gas13.ru/v3/tutorials/sywtbapa_almighty_grass_tile.php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www.idigitalemotion.com/tutorials/guest/pixel/pixel.html" TargetMode="External"/><Relationship Id="rId4" Type="http://schemas.openxmlformats.org/officeDocument/2006/relationships/hyperlink" Target="http://fc08.deviantart.net/fs24/f/2007/317/b/9/DITHERING_TUTORIAL___Basics_by_kitted.png" TargetMode="External"/><Relationship Id="rId9" Type="http://schemas.openxmlformats.org/officeDocument/2006/relationships/hyperlink" Target="http://fc06.deviantart.net/fs15/f/2007/104/d/2/Titan_Statue__Tutorial_by_The_Titan.png" TargetMode="External"/><Relationship Id="rId5" Type="http://schemas.openxmlformats.org/officeDocument/2006/relationships/hyperlink" Target="http://fc05.deviantart.net/fs71/f/2012/127/e/0/pixel_eye_tutorial_by_topachi-d4yui7a.png" TargetMode="External"/><Relationship Id="rId6" Type="http://schemas.openxmlformats.org/officeDocument/2006/relationships/hyperlink" Target="http://design.tutsplus.com/tutorials/create-an-isometric-pixel-art-apartment-building-in-adobe-photoshop--cms-23006" TargetMode="External"/><Relationship Id="rId7" Type="http://schemas.openxmlformats.org/officeDocument/2006/relationships/hyperlink" Target="http://design.tutsplus.com/tutorials/how-to-create-an-isometric-pixel-art-vehicle-in-adobe-photoshop--cms-22550" TargetMode="External"/><Relationship Id="rId8" Type="http://schemas.openxmlformats.org/officeDocument/2006/relationships/hyperlink" Target="http://design.tutsplus.com/tutorials/create-an-isometric-pixel-art-character-in-adobe-photoshop--cms-21825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Relationship Id="rId4" Type="http://schemas.openxmlformats.org/officeDocument/2006/relationships/hyperlink" Target="https://color.adobe.com/" TargetMode="External"/><Relationship Id="rId5" Type="http://schemas.openxmlformats.org/officeDocument/2006/relationships/image" Target="../media/image23.jpg"/><Relationship Id="rId6" Type="http://schemas.openxmlformats.org/officeDocument/2006/relationships/image" Target="../media/image3.jpg"/><Relationship Id="rId7" Type="http://schemas.openxmlformats.org/officeDocument/2006/relationships/image" Target="../media/image1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Relationship Id="rId4" Type="http://schemas.openxmlformats.org/officeDocument/2006/relationships/image" Target="../media/image6.gif"/><Relationship Id="rId5" Type="http://schemas.openxmlformats.org/officeDocument/2006/relationships/image" Target="../media/image14.jpg"/><Relationship Id="rId6" Type="http://schemas.openxmlformats.org/officeDocument/2006/relationships/image" Target="../media/image25.jpg"/><Relationship Id="rId7" Type="http://schemas.openxmlformats.org/officeDocument/2006/relationships/image" Target="../media/image16.jpg"/><Relationship Id="rId8" Type="http://schemas.openxmlformats.org/officeDocument/2006/relationships/image" Target="../media/image1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24385589" cy="13718171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/>
          <p:nvPr/>
        </p:nvSpPr>
        <p:spPr>
          <a:xfrm>
            <a:off x="8880211" y="7511334"/>
            <a:ext cx="11738068" cy="52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40625" wrap="square" tIns="0">
            <a:noAutofit/>
          </a:bodyPr>
          <a:lstStyle/>
          <a:p>
            <a:pPr indent="0" lvl="0" marL="39687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6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3"/>
          <p:cNvSpPr/>
          <p:nvPr/>
        </p:nvSpPr>
        <p:spPr>
          <a:xfrm>
            <a:off x="0" y="1018633"/>
            <a:ext cx="24385589" cy="2095745"/>
          </a:xfrm>
          <a:prstGeom prst="rect">
            <a:avLst/>
          </a:prstGeom>
          <a:solidFill>
            <a:srgbClr val="87051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9E092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-408606" y="1242170"/>
            <a:ext cx="25259823" cy="1617729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243775" spcFirstLastPara="1" rIns="243775" wrap="square" tIns="1218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Arial"/>
              <a:buNone/>
            </a:pPr>
            <a:r>
              <a:rPr b="0" lang="en-US" sz="9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Game Art Intensive</a:t>
            </a:r>
            <a:endParaRPr b="0" sz="96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2"/>
          <p:cNvSpPr/>
          <p:nvPr/>
        </p:nvSpPr>
        <p:spPr>
          <a:xfrm>
            <a:off x="0" y="1848664"/>
            <a:ext cx="9096450" cy="977682"/>
          </a:xfrm>
          <a:prstGeom prst="rect">
            <a:avLst/>
          </a:prstGeom>
          <a:solidFill>
            <a:srgbClr val="87051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9E092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2"/>
          <p:cNvSpPr txBox="1"/>
          <p:nvPr/>
        </p:nvSpPr>
        <p:spPr>
          <a:xfrm>
            <a:off x="1888449" y="1746226"/>
            <a:ext cx="20673497" cy="1846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#SPRITES</a:t>
            </a:r>
            <a:endParaRPr b="1" sz="6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Sheets.  Sheets and and sheets of SPRITES!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22"/>
          <p:cNvSpPr txBox="1"/>
          <p:nvPr/>
        </p:nvSpPr>
        <p:spPr>
          <a:xfrm>
            <a:off x="1895651" y="4924440"/>
            <a:ext cx="9361040" cy="80945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-Sprite sheets are a single “texture map” 	that can contain multiple images or 	animation frames.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-This sprite sheet is a single character sheet.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By the looks of it, it’s from Metal Slug.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-This sheet is an example of a single 	character, in an animated sequence.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-This is the simplest type of animated sprite 	sheet.  It also is one of the lowest cost 	to performance!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ingle robot sprite" id="169" name="Google Shape;16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56690" y="546335"/>
            <a:ext cx="12649163" cy="12649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3"/>
          <p:cNvSpPr/>
          <p:nvPr/>
        </p:nvSpPr>
        <p:spPr>
          <a:xfrm>
            <a:off x="0" y="1848664"/>
            <a:ext cx="9096450" cy="977682"/>
          </a:xfrm>
          <a:prstGeom prst="rect">
            <a:avLst/>
          </a:prstGeom>
          <a:solidFill>
            <a:srgbClr val="87051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9E092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3"/>
          <p:cNvSpPr txBox="1"/>
          <p:nvPr/>
        </p:nvSpPr>
        <p:spPr>
          <a:xfrm>
            <a:off x="1888449" y="1746226"/>
            <a:ext cx="20673497" cy="1846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#SPRITES</a:t>
            </a:r>
            <a:endParaRPr b="1" sz="6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Sheets.  Sheets and and sheets of SPRITES!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3"/>
          <p:cNvSpPr txBox="1"/>
          <p:nvPr/>
        </p:nvSpPr>
        <p:spPr>
          <a:xfrm>
            <a:off x="1895651" y="4924440"/>
            <a:ext cx="9361040" cy="80945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Another type of sprite sheet is a Composite sheet. This is two sprites fixed one on top of another.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Usually used to add more detail to a character, or for things such as damage or armor.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each part that breaks apart, that specific part would have to be saved out in it’s own specific image file. This can get pretty processing intensive.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hariotboss3" id="177" name="Google Shape;17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88738" y="391776"/>
            <a:ext cx="12352701" cy="130197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4"/>
          <p:cNvSpPr/>
          <p:nvPr/>
        </p:nvSpPr>
        <p:spPr>
          <a:xfrm>
            <a:off x="0" y="1848664"/>
            <a:ext cx="9096450" cy="977682"/>
          </a:xfrm>
          <a:prstGeom prst="rect">
            <a:avLst/>
          </a:prstGeom>
          <a:solidFill>
            <a:srgbClr val="87051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9E092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4"/>
          <p:cNvSpPr txBox="1"/>
          <p:nvPr/>
        </p:nvSpPr>
        <p:spPr>
          <a:xfrm>
            <a:off x="1888449" y="1746226"/>
            <a:ext cx="20673497" cy="1846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#SPRITES</a:t>
            </a:r>
            <a:endParaRPr b="1" sz="6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Sheets.  Sheets and and sheets of SPRITES!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24"/>
          <p:cNvSpPr txBox="1"/>
          <p:nvPr/>
        </p:nvSpPr>
        <p:spPr>
          <a:xfrm>
            <a:off x="1895651" y="4924440"/>
            <a:ext cx="9361040" cy="68634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character that is entirely made drawn as a background.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must draw every part every frame. There is nothing behind the mouth or eyes. So if you wanted the mouth to be destroyed, a artist would have to draw the mouth in a destroyed state.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-The best choice if you had a boss character that was the entire screen/level.</a:t>
            </a:r>
            <a:endParaRPr/>
          </a:p>
        </p:txBody>
      </p:sp>
      <p:pic>
        <p:nvPicPr>
          <p:cNvPr descr="chariotboss2" id="185" name="Google Shape;18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527016" y="338251"/>
            <a:ext cx="10475091" cy="130732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5"/>
          <p:cNvSpPr/>
          <p:nvPr/>
        </p:nvSpPr>
        <p:spPr>
          <a:xfrm>
            <a:off x="0" y="1848664"/>
            <a:ext cx="9096450" cy="977682"/>
          </a:xfrm>
          <a:prstGeom prst="rect">
            <a:avLst/>
          </a:prstGeom>
          <a:solidFill>
            <a:srgbClr val="87051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9E092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25"/>
          <p:cNvSpPr txBox="1"/>
          <p:nvPr/>
        </p:nvSpPr>
        <p:spPr>
          <a:xfrm>
            <a:off x="1888449" y="1746226"/>
            <a:ext cx="20673497" cy="1846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#SPRITES</a:t>
            </a:r>
            <a:endParaRPr b="1" sz="6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Sheets.  Sheets and and sheets of SPRITES!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25"/>
          <p:cNvSpPr txBox="1"/>
          <p:nvPr/>
        </p:nvSpPr>
        <p:spPr>
          <a:xfrm>
            <a:off x="1895651" y="4924440"/>
            <a:ext cx="9361040" cy="50167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Hierarchal sprite sheets.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group of sprites clustered together to appear to be a single bigger sprite.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These are usually animated programmatically, this is the fastest known way to be hated by  programmers.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GGBoss4Hydra" id="193" name="Google Shape;19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60746" y="4050482"/>
            <a:ext cx="12250611" cy="7697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6"/>
          <p:cNvSpPr/>
          <p:nvPr/>
        </p:nvSpPr>
        <p:spPr>
          <a:xfrm>
            <a:off x="0" y="1848664"/>
            <a:ext cx="9096450" cy="977682"/>
          </a:xfrm>
          <a:prstGeom prst="rect">
            <a:avLst/>
          </a:prstGeom>
          <a:solidFill>
            <a:srgbClr val="87051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9E092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26"/>
          <p:cNvSpPr txBox="1"/>
          <p:nvPr/>
        </p:nvSpPr>
        <p:spPr>
          <a:xfrm>
            <a:off x="1888449" y="1746226"/>
            <a:ext cx="20673497" cy="1846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#SPRITES</a:t>
            </a:r>
            <a:endParaRPr b="1" sz="6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Sheets.  Sheets and and sheets of SPRITES!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26"/>
          <p:cNvSpPr txBox="1"/>
          <p:nvPr/>
        </p:nvSpPr>
        <p:spPr>
          <a:xfrm>
            <a:off x="1895650" y="4924440"/>
            <a:ext cx="20666295" cy="3170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Background Hybrid: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-Background and sprites are used together to achieve extremely large characters (Or bosses). 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-Works great for large characters or characters that have destructible parts.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-Works like a puppet on strings, each part can move independently on it’s own pivot.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-Unlike the Hierarchal sprite, this character is made up of both sprites and background.</a:t>
            </a:r>
            <a:endParaRPr/>
          </a:p>
        </p:txBody>
      </p:sp>
      <p:pic>
        <p:nvPicPr>
          <p:cNvPr descr="SGGBoss8Saurdis" id="201" name="Google Shape;20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77940" y="8199299"/>
            <a:ext cx="16824174" cy="53562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7"/>
          <p:cNvSpPr/>
          <p:nvPr/>
        </p:nvSpPr>
        <p:spPr>
          <a:xfrm>
            <a:off x="0" y="1848664"/>
            <a:ext cx="9096450" cy="977682"/>
          </a:xfrm>
          <a:prstGeom prst="rect">
            <a:avLst/>
          </a:prstGeom>
          <a:solidFill>
            <a:srgbClr val="87051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9E092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27"/>
          <p:cNvSpPr txBox="1"/>
          <p:nvPr/>
        </p:nvSpPr>
        <p:spPr>
          <a:xfrm>
            <a:off x="1888449" y="1746226"/>
            <a:ext cx="20673497" cy="1846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#SPRITES</a:t>
            </a:r>
            <a:endParaRPr b="1" sz="6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is this important to a you ?</a:t>
            </a:r>
            <a:endParaRPr/>
          </a:p>
        </p:txBody>
      </p:sp>
      <p:sp>
        <p:nvSpPr>
          <p:cNvPr id="208" name="Google Shape;208;p27"/>
          <p:cNvSpPr txBox="1"/>
          <p:nvPr/>
        </p:nvSpPr>
        <p:spPr>
          <a:xfrm>
            <a:off x="1895650" y="4924440"/>
            <a:ext cx="20666295" cy="3170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Know what you have to work with, and know what you’re asking for from your programmers/designers.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situation is different, knowing what type of sprites to use, and how much memory you are using can make or break a design.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8"/>
          <p:cNvSpPr/>
          <p:nvPr/>
        </p:nvSpPr>
        <p:spPr>
          <a:xfrm>
            <a:off x="0" y="1848664"/>
            <a:ext cx="9096450" cy="977682"/>
          </a:xfrm>
          <a:prstGeom prst="rect">
            <a:avLst/>
          </a:prstGeom>
          <a:solidFill>
            <a:srgbClr val="87051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9E092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28"/>
          <p:cNvSpPr txBox="1"/>
          <p:nvPr/>
        </p:nvSpPr>
        <p:spPr>
          <a:xfrm>
            <a:off x="1888449" y="1746226"/>
            <a:ext cx="20673497" cy="1846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#SPRITES</a:t>
            </a:r>
            <a:endParaRPr b="1" sz="6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is this important to a you ?</a:t>
            </a:r>
            <a:endParaRPr/>
          </a:p>
        </p:txBody>
      </p:sp>
      <p:sp>
        <p:nvSpPr>
          <p:cNvPr id="215" name="Google Shape;215;p28"/>
          <p:cNvSpPr txBox="1"/>
          <p:nvPr/>
        </p:nvSpPr>
        <p:spPr>
          <a:xfrm>
            <a:off x="1895650" y="4924440"/>
            <a:ext cx="20666295" cy="4401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extremely costly for artist to fix or redo art due to a design error. Sometimes it can’t be avoided, but if a designer understands the fundamentals then the frustration level is kept to a minimum leaving more time for improvements and leading to less design cuts at the end.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important to understand how memory and frame-rate will affect a game experience when making 2D games.  The designer must always have a clear vision of the scope of their game and be flexible enough to make design changes when necessary.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9"/>
          <p:cNvSpPr/>
          <p:nvPr/>
        </p:nvSpPr>
        <p:spPr>
          <a:xfrm>
            <a:off x="0" y="0"/>
            <a:ext cx="24385589" cy="1371758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29"/>
          <p:cNvSpPr/>
          <p:nvPr/>
        </p:nvSpPr>
        <p:spPr>
          <a:xfrm>
            <a:off x="0" y="1848664"/>
            <a:ext cx="9096450" cy="977682"/>
          </a:xfrm>
          <a:prstGeom prst="rect">
            <a:avLst/>
          </a:prstGeom>
          <a:solidFill>
            <a:srgbClr val="87051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9E092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29"/>
          <p:cNvSpPr txBox="1"/>
          <p:nvPr/>
        </p:nvSpPr>
        <p:spPr>
          <a:xfrm>
            <a:off x="1888449" y="1746226"/>
            <a:ext cx="20673497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Rendered Sprites</a:t>
            </a:r>
            <a:endParaRPr sz="6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ountry2" id="223" name="Google Shape;22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458" y="3008736"/>
            <a:ext cx="5739559" cy="500218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killer2-1" id="224" name="Google Shape;224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84282" y="2898354"/>
            <a:ext cx="6845620" cy="521144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2" id="225" name="Google Shape;225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585281" y="2904107"/>
            <a:ext cx="7413597" cy="521144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ortal_kombat" id="226" name="Google Shape;226;p2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67458" y="8522867"/>
            <a:ext cx="5978707" cy="52064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664552" id="227" name="Google Shape;227;p2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584246" y="8450416"/>
            <a:ext cx="6935300" cy="520147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aturn1b" id="228" name="Google Shape;228;p2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6493380" y="8370962"/>
            <a:ext cx="7652743" cy="52064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0"/>
          <p:cNvSpPr/>
          <p:nvPr/>
        </p:nvSpPr>
        <p:spPr>
          <a:xfrm>
            <a:off x="0" y="1848664"/>
            <a:ext cx="9096450" cy="977682"/>
          </a:xfrm>
          <a:prstGeom prst="rect">
            <a:avLst/>
          </a:prstGeom>
          <a:solidFill>
            <a:srgbClr val="87051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9E092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30"/>
          <p:cNvSpPr txBox="1"/>
          <p:nvPr/>
        </p:nvSpPr>
        <p:spPr>
          <a:xfrm>
            <a:off x="1888449" y="1746226"/>
            <a:ext cx="20673497" cy="1846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#GIF</a:t>
            </a:r>
            <a:endParaRPr b="1" sz="6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old school animated GIF!</a:t>
            </a:r>
            <a:endParaRPr/>
          </a:p>
        </p:txBody>
      </p:sp>
      <p:sp>
        <p:nvSpPr>
          <p:cNvPr id="235" name="Google Shape;235;p30"/>
          <p:cNvSpPr txBox="1"/>
          <p:nvPr/>
        </p:nvSpPr>
        <p:spPr>
          <a:xfrm>
            <a:off x="1895650" y="4924440"/>
            <a:ext cx="20673497" cy="50167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thank the internet for the animated GIF file.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“Graphics Interchange Format” was introduced in 1987.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has a limited color palette of 256 colors, and yet it supports animation!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Photoshop allows us to output our animations as GIF images.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19478" y="503806"/>
            <a:ext cx="16946633" cy="12709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/>
        </p:nvSpPr>
        <p:spPr>
          <a:xfrm>
            <a:off x="5122663" y="5512554"/>
            <a:ext cx="11102579" cy="65556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Words of the day: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#OUTLINE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#PALETTE </a:t>
            </a:r>
            <a:endParaRPr b="1" sz="7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#SPRITES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	#GIF</a:t>
            </a:r>
            <a:endParaRPr b="1" sz="7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1888449" y="1746226"/>
            <a:ext cx="20673497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Today we’re going get accustomed to some concepts for 2D game art!</a:t>
            </a:r>
            <a:endParaRPr sz="6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" name="Google Shape;9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14785082" y="7290842"/>
            <a:ext cx="2986207" cy="3927067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310967">
            <a:off x="154985" y="6013467"/>
            <a:ext cx="5485714" cy="63492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0170" y="-16624"/>
            <a:ext cx="24445930" cy="13750835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32"/>
          <p:cNvSpPr/>
          <p:nvPr/>
        </p:nvSpPr>
        <p:spPr>
          <a:xfrm>
            <a:off x="-30170" y="1848664"/>
            <a:ext cx="9126620" cy="977682"/>
          </a:xfrm>
          <a:prstGeom prst="rect">
            <a:avLst/>
          </a:prstGeom>
          <a:solidFill>
            <a:srgbClr val="87051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9E092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32"/>
          <p:cNvSpPr txBox="1"/>
          <p:nvPr/>
        </p:nvSpPr>
        <p:spPr>
          <a:xfrm>
            <a:off x="1895650" y="1746226"/>
            <a:ext cx="20673497" cy="93256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r>
              <a:rPr b="1" lang="en-US" sz="60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INTERMISSION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Time for a little Q &amp; A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3"/>
          <p:cNvSpPr/>
          <p:nvPr/>
        </p:nvSpPr>
        <p:spPr>
          <a:xfrm>
            <a:off x="0" y="1848664"/>
            <a:ext cx="9096450" cy="977682"/>
          </a:xfrm>
          <a:prstGeom prst="rect">
            <a:avLst/>
          </a:prstGeom>
          <a:solidFill>
            <a:srgbClr val="87051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9E092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33"/>
          <p:cNvSpPr txBox="1"/>
          <p:nvPr/>
        </p:nvSpPr>
        <p:spPr>
          <a:xfrm>
            <a:off x="1888449" y="1746226"/>
            <a:ext cx="20673497" cy="1846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#PALETTES</a:t>
            </a:r>
            <a:endParaRPr b="1" sz="6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Palette is an artist’s box of crayons.</a:t>
            </a:r>
            <a:endParaRPr sz="5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33"/>
          <p:cNvSpPr txBox="1"/>
          <p:nvPr/>
        </p:nvSpPr>
        <p:spPr>
          <a:xfrm>
            <a:off x="1895650" y="4924440"/>
            <a:ext cx="20673497" cy="62478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Creating a Palette in Photoshop is actually pretty easy.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easiest way to create a palette is to take one from an image that has colors you like.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do that by loading the image in Photoshop, and forcing Photoshop to compress the colors.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I’ll give it a quick demo, and we’ll extract a palette in class.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also use the Adobe online palette picker tool to pick key colors from any image.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also save out our palette/swatches for use later!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5" name="Google Shape;255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16513274" y="-53974"/>
            <a:ext cx="7860221" cy="513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4"/>
          <p:cNvSpPr/>
          <p:nvPr/>
        </p:nvSpPr>
        <p:spPr>
          <a:xfrm>
            <a:off x="0" y="1848664"/>
            <a:ext cx="9096450" cy="977682"/>
          </a:xfrm>
          <a:prstGeom prst="rect">
            <a:avLst/>
          </a:prstGeom>
          <a:solidFill>
            <a:srgbClr val="87051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9E092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34"/>
          <p:cNvSpPr txBox="1"/>
          <p:nvPr/>
        </p:nvSpPr>
        <p:spPr>
          <a:xfrm>
            <a:off x="1888449" y="1746226"/>
            <a:ext cx="20673497" cy="1846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#SPRITES</a:t>
            </a:r>
            <a:endParaRPr b="1" sz="6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Originally the art form was created out of limitations and necessity.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34"/>
          <p:cNvSpPr txBox="1"/>
          <p:nvPr/>
        </p:nvSpPr>
        <p:spPr>
          <a:xfrm>
            <a:off x="1895650" y="4924440"/>
            <a:ext cx="20673497" cy="56323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Let’s create some pixel art sprites!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We’re going to go over making a simple isometric building in class.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Our first assignment will be to make an isometric avatar of ourselves, so pay attention.  ☺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a small blank image in Photoshop (64x64 is fine for this exercise.  Power of 2!!!)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Let’s turn on our grid to give us a hand with placing our pixels, and then get to work!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Let’s set our color palette in the “Mode” menu, and start painting.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this, and our assignment, we will limit our palette to just 16 colors.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3" name="Google Shape;263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19465602" y="1530202"/>
            <a:ext cx="3422650" cy="391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5"/>
          <p:cNvSpPr/>
          <p:nvPr/>
        </p:nvSpPr>
        <p:spPr>
          <a:xfrm>
            <a:off x="0" y="1848664"/>
            <a:ext cx="9096450" cy="977682"/>
          </a:xfrm>
          <a:prstGeom prst="rect">
            <a:avLst/>
          </a:prstGeom>
          <a:solidFill>
            <a:srgbClr val="87051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9E092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35"/>
          <p:cNvSpPr txBox="1"/>
          <p:nvPr/>
        </p:nvSpPr>
        <p:spPr>
          <a:xfrm>
            <a:off x="1888449" y="1746226"/>
            <a:ext cx="20673497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#SPRITES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 what if I can’t draw???</a:t>
            </a:r>
            <a:endParaRPr/>
          </a:p>
        </p:txBody>
      </p:sp>
      <p:sp>
        <p:nvSpPr>
          <p:cNvPr id="270" name="Google Shape;270;p35"/>
          <p:cNvSpPr txBox="1"/>
          <p:nvPr/>
        </p:nvSpPr>
        <p:spPr>
          <a:xfrm>
            <a:off x="1895650" y="4924440"/>
            <a:ext cx="20673497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with any problem, this is easiest when broken down into bite sized chunks!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orso_form2.gif" id="271" name="Google Shape;271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59078" y="8933915"/>
            <a:ext cx="2371719" cy="411756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orso_form3.gif" id="272" name="Google Shape;272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68211" y="8933915"/>
            <a:ext cx="2371719" cy="411756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orso_form4.gif" id="273" name="Google Shape;273;p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159487" y="8933915"/>
            <a:ext cx="2371719" cy="411756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orso_form3A.gif" id="274" name="Google Shape;274;p3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780439" y="8933915"/>
            <a:ext cx="2371719" cy="411756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usclyman1.gif" id="275" name="Google Shape;275;p3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549267" y="8933915"/>
            <a:ext cx="2371719" cy="411756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usclyman2.gif" id="276" name="Google Shape;276;p3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4285570" y="8933915"/>
            <a:ext cx="2371719" cy="411756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egs_form1.gif" id="277" name="Google Shape;277;p3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255690" y="6210722"/>
            <a:ext cx="1383503" cy="220701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egs_form2.gif" id="278" name="Google Shape;278;p3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939359" y="6210722"/>
            <a:ext cx="1383503" cy="220701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egs_form3.gif" id="279" name="Google Shape;279;p35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5565455" y="6210722"/>
            <a:ext cx="1383503" cy="220701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egs_form3A.gif" id="280" name="Google Shape;280;p35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7195743" y="6210722"/>
            <a:ext cx="1383503" cy="220701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egs_form4.gif" id="281" name="Google Shape;281;p35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8821267" y="6210722"/>
            <a:ext cx="1383503" cy="22070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6"/>
          <p:cNvSpPr/>
          <p:nvPr/>
        </p:nvSpPr>
        <p:spPr>
          <a:xfrm>
            <a:off x="0" y="1848664"/>
            <a:ext cx="9096450" cy="977682"/>
          </a:xfrm>
          <a:prstGeom prst="rect">
            <a:avLst/>
          </a:prstGeom>
          <a:solidFill>
            <a:srgbClr val="87051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9E092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36"/>
          <p:cNvSpPr txBox="1"/>
          <p:nvPr/>
        </p:nvSpPr>
        <p:spPr>
          <a:xfrm>
            <a:off x="1888449" y="1746226"/>
            <a:ext cx="20673497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#SPRITES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 what if I can’t draw???</a:t>
            </a:r>
            <a:endParaRPr/>
          </a:p>
        </p:txBody>
      </p:sp>
      <p:sp>
        <p:nvSpPr>
          <p:cNvPr id="288" name="Google Shape;288;p36"/>
          <p:cNvSpPr txBox="1"/>
          <p:nvPr/>
        </p:nvSpPr>
        <p:spPr>
          <a:xfrm>
            <a:off x="1895650" y="4924440"/>
            <a:ext cx="20673497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Zoom in close in Photoshop an check out the actual pixels of the images.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egs_form3A.gif" id="289" name="Google Shape;289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58932" y="9556463"/>
            <a:ext cx="2462087" cy="392706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orso_form3A.gif" id="290" name="Google Shape;290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32846" y="6216430"/>
            <a:ext cx="4049789" cy="703088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usclyman2.gif" id="291" name="Google Shape;291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825934" y="6082839"/>
            <a:ext cx="4049789" cy="70308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7"/>
          <p:cNvSpPr/>
          <p:nvPr/>
        </p:nvSpPr>
        <p:spPr>
          <a:xfrm>
            <a:off x="0" y="1848664"/>
            <a:ext cx="9096450" cy="977682"/>
          </a:xfrm>
          <a:prstGeom prst="rect">
            <a:avLst/>
          </a:prstGeom>
          <a:solidFill>
            <a:srgbClr val="87051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9E092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37"/>
          <p:cNvSpPr txBox="1"/>
          <p:nvPr/>
        </p:nvSpPr>
        <p:spPr>
          <a:xfrm>
            <a:off x="1888449" y="1746226"/>
            <a:ext cx="20673497" cy="1846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#GIF</a:t>
            </a:r>
            <a:endParaRPr b="1" sz="6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old school animated GIF!</a:t>
            </a:r>
            <a:endParaRPr/>
          </a:p>
        </p:txBody>
      </p:sp>
      <p:sp>
        <p:nvSpPr>
          <p:cNvPr id="298" name="Google Shape;298;p37"/>
          <p:cNvSpPr txBox="1"/>
          <p:nvPr/>
        </p:nvSpPr>
        <p:spPr>
          <a:xfrm>
            <a:off x="1895650" y="4924440"/>
            <a:ext cx="20673497" cy="2554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We’ll briefly go over creating animation frames in Photoshop, and how to save out the GIF file.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It’s pretty easy to do, but as with anything, you need to do it a couple of times to get it.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Let’s do a simple ball bounce in class!!!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8"/>
          <p:cNvSpPr/>
          <p:nvPr/>
        </p:nvSpPr>
        <p:spPr>
          <a:xfrm>
            <a:off x="0" y="1848664"/>
            <a:ext cx="9096450" cy="977682"/>
          </a:xfrm>
          <a:prstGeom prst="rect">
            <a:avLst/>
          </a:prstGeom>
          <a:solidFill>
            <a:srgbClr val="87051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9E092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38"/>
          <p:cNvSpPr txBox="1"/>
          <p:nvPr/>
        </p:nvSpPr>
        <p:spPr>
          <a:xfrm>
            <a:off x="1895650" y="1746226"/>
            <a:ext cx="20673497" cy="96334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RESOURCES</a:t>
            </a:r>
            <a:br>
              <a:rPr b="1" lang="en-US" sz="6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1" sz="60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 a Pixel Building: </a:t>
            </a:r>
            <a:r>
              <a:rPr lang="en-US" sz="4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http://www.idigitalemotion.com/tutorials/guest/pixel/pixel.html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Dithering/Shading: </a:t>
            </a:r>
            <a:r>
              <a:rPr lang="en-US" sz="3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http://fc08.deviantart.net/fs24/f/2007/317/b/9/DITHERING_TUTORIAL___Basics_by_kitted.png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Pixel art anime eyes: </a:t>
            </a:r>
            <a:r>
              <a:rPr lang="en-US" sz="3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http://fc05.deviantart.net/fs71/f/2012/127/e/0/pixel_eye_tutorial_by_topachi-d4yui7a.png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Isometric building: </a:t>
            </a:r>
            <a:r>
              <a:rPr lang="en-US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http://design.tutsplus.com/tutorials/create-an-isometric-pixel-art-apartment-building-in-adobe-photoshop--cms-23006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Isometric car: </a:t>
            </a:r>
            <a:r>
              <a:rPr lang="en-US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http://design.tutsplus.com/tutorials/how-to-create-an-isometric-pixel-art-vehicle-in-adobe-photoshop--cms-22550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Isometric character: </a:t>
            </a:r>
            <a:r>
              <a:rPr lang="en-US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http://design.tutsplus.com/tutorials/create-an-isometric-pixel-art-character-in-adobe-photoshop--cms-21825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Funny tutorial: </a:t>
            </a:r>
            <a:r>
              <a:rPr lang="en-US" sz="36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9"/>
              </a:rPr>
              <a:t>http://fc06.deviantart.net/fs15/f/2007/104/d/2/Titan_Statue__Tutorial_by_The_Titan.png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Great read:  </a:t>
            </a:r>
            <a:r>
              <a:rPr lang="en-US" sz="4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10"/>
              </a:rPr>
              <a:t>http://gas13.ru/v3/tutorials/sywtbapa_almighty_grass_tile.php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Great read: </a:t>
            </a:r>
            <a:r>
              <a:rPr lang="en-US" sz="4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11"/>
              </a:rPr>
              <a:t>http://www.pixeljoint.com/forum/forum_posts.asp?TID=11299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9"/>
          <p:cNvSpPr/>
          <p:nvPr/>
        </p:nvSpPr>
        <p:spPr>
          <a:xfrm>
            <a:off x="0" y="1746226"/>
            <a:ext cx="24385589" cy="3068381"/>
          </a:xfrm>
          <a:prstGeom prst="rect">
            <a:avLst/>
          </a:prstGeom>
          <a:solidFill>
            <a:srgbClr val="87051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9E092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39"/>
          <p:cNvSpPr txBox="1"/>
          <p:nvPr/>
        </p:nvSpPr>
        <p:spPr>
          <a:xfrm>
            <a:off x="-292746" y="1672471"/>
            <a:ext cx="25014931" cy="3170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Build an Avatar!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/>
          <p:nvPr/>
        </p:nvSpPr>
        <p:spPr>
          <a:xfrm>
            <a:off x="0" y="1848664"/>
            <a:ext cx="9096450" cy="977682"/>
          </a:xfrm>
          <a:prstGeom prst="rect">
            <a:avLst/>
          </a:prstGeom>
          <a:solidFill>
            <a:srgbClr val="87051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9E092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5"/>
          <p:cNvSpPr txBox="1"/>
          <p:nvPr/>
        </p:nvSpPr>
        <p:spPr>
          <a:xfrm>
            <a:off x="1888449" y="1746226"/>
            <a:ext cx="20673497" cy="1846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#PALETTES</a:t>
            </a:r>
            <a:endParaRPr b="1" sz="6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palette is an artist’s crayon box.</a:t>
            </a:r>
            <a:endParaRPr sz="5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5"/>
          <p:cNvSpPr txBox="1"/>
          <p:nvPr/>
        </p:nvSpPr>
        <p:spPr>
          <a:xfrm>
            <a:off x="1895650" y="4924440"/>
            <a:ext cx="20673497" cy="3785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palette is by definition a place to keep your colors.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Originally a palette was nothing more than a bit of wood where an artist would place their 	paints, and mix them as well.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default, Photoshop allows us to work with a full 24bit color palette (Bajillions of colors!).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Just think of what a renaissance painter would have thought of Photoshop.</a:t>
            </a:r>
            <a:endParaRPr/>
          </a:p>
        </p:txBody>
      </p:sp>
      <p:pic>
        <p:nvPicPr>
          <p:cNvPr id="107" name="Google Shape;10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16513274" y="-53974"/>
            <a:ext cx="7860221" cy="513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/>
          <p:nvPr/>
        </p:nvSpPr>
        <p:spPr>
          <a:xfrm>
            <a:off x="0" y="1848664"/>
            <a:ext cx="9096450" cy="977682"/>
          </a:xfrm>
          <a:prstGeom prst="rect">
            <a:avLst/>
          </a:prstGeom>
          <a:solidFill>
            <a:srgbClr val="87051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9E092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6"/>
          <p:cNvSpPr txBox="1"/>
          <p:nvPr/>
        </p:nvSpPr>
        <p:spPr>
          <a:xfrm>
            <a:off x="1888449" y="1746226"/>
            <a:ext cx="20673497" cy="1846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#PALETTES</a:t>
            </a:r>
            <a:endParaRPr b="1" sz="6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palette is an artist’s crayon box.</a:t>
            </a:r>
            <a:endParaRPr sz="5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6"/>
          <p:cNvSpPr txBox="1"/>
          <p:nvPr/>
        </p:nvSpPr>
        <p:spPr>
          <a:xfrm>
            <a:off x="1895650" y="4924440"/>
            <a:ext cx="20673497" cy="3785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older games, and pixel art games of today, color palettes are much more restrictive.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In general, during the 8-Bit NES days, the average color depth allowed for 12 colors per sprite.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During the 16-Bit SNES/Genesis days, the color depth allowed for 256 colors per sprite.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Photoshop lets us set our color depth from “RGB” to “Indexed Color” with a max of 256 colors.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Indexed Color mode also allows us to create our own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Palettes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as well!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/>
          <p:nvPr/>
        </p:nvSpPr>
        <p:spPr>
          <a:xfrm>
            <a:off x="-8365" y="0"/>
            <a:ext cx="24393954" cy="1371758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0" name="Google Shape;12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40507" y="4251839"/>
            <a:ext cx="8312727" cy="635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7"/>
          <p:cNvSpPr/>
          <p:nvPr/>
        </p:nvSpPr>
        <p:spPr>
          <a:xfrm>
            <a:off x="0" y="1848664"/>
            <a:ext cx="9096450" cy="977682"/>
          </a:xfrm>
          <a:prstGeom prst="rect">
            <a:avLst/>
          </a:prstGeom>
          <a:solidFill>
            <a:srgbClr val="87051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9E092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7"/>
          <p:cNvSpPr txBox="1"/>
          <p:nvPr/>
        </p:nvSpPr>
        <p:spPr>
          <a:xfrm>
            <a:off x="1888449" y="1746226"/>
            <a:ext cx="13328681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#PALETTES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https://color.adobe.com</a:t>
            </a:r>
            <a:r>
              <a:rPr lang="en-US"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allows you to create a palette from any image file.</a:t>
            </a:r>
            <a:endParaRPr sz="5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3" name="Google Shape;123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043414" y="0"/>
            <a:ext cx="8312727" cy="63513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-8365" y="7708223"/>
            <a:ext cx="8312727" cy="63513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6043414" y="7366217"/>
            <a:ext cx="8312727" cy="63513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/>
          <p:nvPr/>
        </p:nvSpPr>
        <p:spPr>
          <a:xfrm>
            <a:off x="0" y="1848664"/>
            <a:ext cx="9096450" cy="977682"/>
          </a:xfrm>
          <a:prstGeom prst="rect">
            <a:avLst/>
          </a:prstGeom>
          <a:solidFill>
            <a:srgbClr val="87051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9E092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8"/>
          <p:cNvSpPr txBox="1"/>
          <p:nvPr/>
        </p:nvSpPr>
        <p:spPr>
          <a:xfrm>
            <a:off x="1888449" y="1746226"/>
            <a:ext cx="20673497" cy="1846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#SPRITES</a:t>
            </a:r>
            <a:endParaRPr b="1" sz="6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Originally the art form was created out of limitations and necessity.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8"/>
          <p:cNvSpPr txBox="1"/>
          <p:nvPr/>
        </p:nvSpPr>
        <p:spPr>
          <a:xfrm>
            <a:off x="1895650" y="4924440"/>
            <a:ext cx="20673497" cy="3785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Today 2D game art is a stylistic choice or sometimes even a budgeting choice.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Sprites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are collections of 2D images which can then be combined in engine to create the game assets.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can have sheets of animated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Sprites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as well as static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Sprites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props and backgrounds.</a:t>
            </a:r>
            <a:endParaRPr/>
          </a:p>
        </p:txBody>
      </p:sp>
      <p:pic>
        <p:nvPicPr>
          <p:cNvPr id="133" name="Google Shape;13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19465602" y="1530202"/>
            <a:ext cx="3422650" cy="391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/>
          <p:nvPr/>
        </p:nvSpPr>
        <p:spPr>
          <a:xfrm>
            <a:off x="0" y="1848664"/>
            <a:ext cx="9096450" cy="977682"/>
          </a:xfrm>
          <a:prstGeom prst="rect">
            <a:avLst/>
          </a:prstGeom>
          <a:solidFill>
            <a:srgbClr val="87051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9E092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9"/>
          <p:cNvSpPr txBox="1"/>
          <p:nvPr/>
        </p:nvSpPr>
        <p:spPr>
          <a:xfrm>
            <a:off x="1888449" y="1746226"/>
            <a:ext cx="20673497" cy="1846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#SPRITES</a:t>
            </a:r>
            <a:endParaRPr b="1" sz="6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Originally the art form was created out of limitations and necessity.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9"/>
          <p:cNvSpPr txBox="1"/>
          <p:nvPr/>
        </p:nvSpPr>
        <p:spPr>
          <a:xfrm>
            <a:off x="1895650" y="4924440"/>
            <a:ext cx="20673497" cy="3785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Sprites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can be based on 2D Pixel art, pre-rendered 3D images, or even captured film performance.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Think of Mario Brothers, Donkey Kong Country, or the old Mortal Kombat games.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Sprite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sizes (*And also texture sizes for 3D art) use “Power of 2” or square sizing.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Computers REALLY like powers of 2.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Sprites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texture size range from 16x16, 32x32, 64x64, 128x128, 256x256, etc. pixels.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/>
          <p:nvPr/>
        </p:nvSpPr>
        <p:spPr>
          <a:xfrm>
            <a:off x="0" y="0"/>
            <a:ext cx="24385589" cy="13718239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20"/>
          <p:cNvSpPr/>
          <p:nvPr/>
        </p:nvSpPr>
        <p:spPr>
          <a:xfrm>
            <a:off x="0" y="1848664"/>
            <a:ext cx="9096450" cy="977682"/>
          </a:xfrm>
          <a:prstGeom prst="rect">
            <a:avLst/>
          </a:prstGeom>
          <a:solidFill>
            <a:srgbClr val="87051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9E092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20"/>
          <p:cNvSpPr txBox="1"/>
          <p:nvPr/>
        </p:nvSpPr>
        <p:spPr>
          <a:xfrm>
            <a:off x="1888449" y="1746226"/>
            <a:ext cx="20673497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Painted Sprites</a:t>
            </a:r>
            <a:endParaRPr sz="6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8" name="Google Shape;14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12172" y="1034742"/>
            <a:ext cx="4826049" cy="56217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209019" y="132505"/>
            <a:ext cx="10058400" cy="65102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327188" y="7052126"/>
            <a:ext cx="10058400" cy="66661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223254" y="9340759"/>
            <a:ext cx="9617612" cy="4369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97682" y="4554538"/>
            <a:ext cx="6505704" cy="365620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_ml_01" id="153" name="Google Shape;153;p2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3442" y="9355522"/>
            <a:ext cx="6522227" cy="43440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/>
          <p:nvPr/>
        </p:nvSpPr>
        <p:spPr>
          <a:xfrm>
            <a:off x="0" y="1848664"/>
            <a:ext cx="9096450" cy="977682"/>
          </a:xfrm>
          <a:prstGeom prst="rect">
            <a:avLst/>
          </a:prstGeom>
          <a:solidFill>
            <a:srgbClr val="87051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9E092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1"/>
          <p:cNvSpPr txBox="1"/>
          <p:nvPr/>
        </p:nvSpPr>
        <p:spPr>
          <a:xfrm>
            <a:off x="1888449" y="1746226"/>
            <a:ext cx="20673497" cy="1846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#SPRITES</a:t>
            </a:r>
            <a:endParaRPr b="1" sz="6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Originally the art form was created out of limitations and necessity.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21"/>
          <p:cNvSpPr txBox="1"/>
          <p:nvPr/>
        </p:nvSpPr>
        <p:spPr>
          <a:xfrm>
            <a:off x="1895650" y="4924440"/>
            <a:ext cx="20673497" cy="68634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Things to consider: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Perspective is important (camera position).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Is the game a “Side Scroller” (Mario Brothers), “Top down” (Old Zelda) view, Isometric (Most 	tactics games) or First Person Shooter (Insert generic green/brown palette)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Light Source: Day or night, location and direction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Where ever the light is determines your shading, shadows and highlights.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Ensure consistency across all of your assets.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If there’s a level where you want to change lighting, realize the hit you are going to take on 	redoing art treatments.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1" name="Google Shape;16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19465602" y="1530202"/>
            <a:ext cx="3422650" cy="391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