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sldIdLst>
    <p:sldId id="339" r:id="rId3"/>
    <p:sldId id="347" r:id="rId4"/>
    <p:sldId id="337" r:id="rId5"/>
    <p:sldId id="295" r:id="rId6"/>
    <p:sldId id="1847" r:id="rId7"/>
    <p:sldId id="1848" r:id="rId8"/>
    <p:sldId id="1827" r:id="rId9"/>
    <p:sldId id="1849" r:id="rId10"/>
    <p:sldId id="1850" r:id="rId11"/>
    <p:sldId id="1852" r:id="rId12"/>
    <p:sldId id="1828" r:id="rId13"/>
    <p:sldId id="1851" r:id="rId14"/>
    <p:sldId id="1829" r:id="rId15"/>
    <p:sldId id="1853" r:id="rId16"/>
    <p:sldId id="1854" r:id="rId17"/>
    <p:sldId id="1855" r:id="rId18"/>
    <p:sldId id="1856" r:id="rId19"/>
    <p:sldId id="1844" r:id="rId20"/>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42" userDrawn="1">
          <p15:clr>
            <a:srgbClr val="A4A3A4"/>
          </p15:clr>
        </p15:guide>
        <p15:guide id="3" orient="horz" pos="663" userDrawn="1">
          <p15:clr>
            <a:srgbClr val="A4A3A4"/>
          </p15:clr>
        </p15:guide>
        <p15:guide id="4" orient="horz" pos="935" userDrawn="1">
          <p15:clr>
            <a:srgbClr val="A4A3A4"/>
          </p15:clr>
        </p15:guide>
        <p15:guide id="5" orient="horz" pos="3929" userDrawn="1">
          <p15:clr>
            <a:srgbClr val="A4A3A4"/>
          </p15:clr>
        </p15:guide>
        <p15:guide id="6" orient="horz"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85B"/>
    <a:srgbClr val="8160EB"/>
    <a:srgbClr val="0081FF"/>
    <a:srgbClr val="4988EB"/>
    <a:srgbClr val="666666"/>
    <a:srgbClr val="66DDD5"/>
    <a:srgbClr val="DF2F43"/>
    <a:srgbClr val="202743"/>
    <a:srgbClr val="E85F87"/>
    <a:srgbClr val="1836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1" autoAdjust="0"/>
    <p:restoredTop sz="94660"/>
  </p:normalViewPr>
  <p:slideViewPr>
    <p:cSldViewPr snapToGrid="0">
      <p:cViewPr varScale="1">
        <p:scale>
          <a:sx n="89" d="100"/>
          <a:sy n="89" d="100"/>
        </p:scale>
        <p:origin x="96" y="130"/>
      </p:cViewPr>
      <p:guideLst>
        <p:guide pos="416"/>
        <p:guide pos="7242"/>
        <p:guide orient="horz" pos="663"/>
        <p:guide orient="horz" pos="935"/>
        <p:guide orient="horz" pos="3929"/>
        <p:guide orient="horz" pos="3906"/>
      </p:guideLst>
    </p:cSldViewPr>
  </p:slideViewPr>
  <p:notesTextViewPr>
    <p:cViewPr>
      <p:scale>
        <a:sx n="3" d="2"/>
        <a:sy n="3" d="2"/>
      </p:scale>
      <p:origin x="0" y="0"/>
    </p:cViewPr>
  </p:notesTextViewPr>
  <p:sorterViewPr>
    <p:cViewPr>
      <p:scale>
        <a:sx n="50" d="100"/>
        <a:sy n="50" d="100"/>
      </p:scale>
      <p:origin x="0" y="-3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1.jpg"/><Relationship Id="rId5" Type="http://schemas.openxmlformats.org/officeDocument/2006/relationships/image" Target="../media/image10.jp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26C325E3-9A67-4205-8E7E-6EC9FEAC40F9}"/>
              </a:ext>
            </a:extLst>
          </p:cNvPr>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id="{0C1A216E-368A-4FE7-B1D3-549CE5D3487C}"/>
              </a:ext>
            </a:extLst>
          </p:cNvPr>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D7E85841-083E-4151-9BD7-F6F7E770DEF2}"/>
              </a:ext>
            </a:extLst>
          </p:cNvPr>
          <p:cNvSpPr/>
          <p:nvPr userDrawn="1"/>
        </p:nvSpPr>
        <p:spPr>
          <a:xfrm rot="1534757">
            <a:off x="1618494" y="-203587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a:extLst>
              <a:ext uri="{FF2B5EF4-FFF2-40B4-BE49-F238E27FC236}">
                <a16:creationId xmlns:a16="http://schemas.microsoft.com/office/drawing/2014/main" id="{956CF7EF-AC1E-4956-A4A7-E7537704A387}"/>
              </a:ext>
            </a:extLst>
          </p:cNvPr>
          <p:cNvCxnSpPr>
            <a:cxnSpLocks/>
          </p:cNvCxnSpPr>
          <p:nvPr userDrawn="1"/>
        </p:nvCxnSpPr>
        <p:spPr>
          <a:xfrm>
            <a:off x="4198256" y="2435888"/>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53AF6FBD-F21B-4092-993A-045253DDF332}"/>
              </a:ext>
            </a:extLst>
          </p:cNvPr>
          <p:cNvGrpSpPr/>
          <p:nvPr userDrawn="1"/>
        </p:nvGrpSpPr>
        <p:grpSpPr>
          <a:xfrm flipH="1" flipV="1">
            <a:off x="-3820047" y="2622701"/>
            <a:ext cx="6521450" cy="3311525"/>
            <a:chOff x="2946400" y="3860800"/>
            <a:chExt cx="6521450" cy="3311525"/>
          </a:xfrm>
        </p:grpSpPr>
        <p:cxnSp>
          <p:nvCxnSpPr>
            <p:cNvPr id="12" name="直接连接符 11">
              <a:extLst>
                <a:ext uri="{FF2B5EF4-FFF2-40B4-BE49-F238E27FC236}">
                  <a16:creationId xmlns:a16="http://schemas.microsoft.com/office/drawing/2014/main" id="{BDF0B779-9F5D-4CFD-BFCD-FE8C8C69E9E3}"/>
                </a:ext>
              </a:extLst>
            </p:cNvPr>
            <p:cNvCxnSpPr>
              <a:cxnSpLocks/>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D57793C9-302B-498D-BEE5-77DFA3605460}"/>
                </a:ext>
              </a:extLst>
            </p:cNvPr>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AB9E21-C9FD-4745-BBF2-129CAC5F31F5}"/>
                </a:ext>
              </a:extLst>
            </p:cNvPr>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a:extLst>
              <a:ext uri="{FF2B5EF4-FFF2-40B4-BE49-F238E27FC236}">
                <a16:creationId xmlns:a16="http://schemas.microsoft.com/office/drawing/2014/main" id="{E7CA67EC-B02E-4D8E-B6CD-68352198635D}"/>
              </a:ext>
            </a:extLst>
          </p:cNvPr>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a:extLst>
              <a:ext uri="{FF2B5EF4-FFF2-40B4-BE49-F238E27FC236}">
                <a16:creationId xmlns:a16="http://schemas.microsoft.com/office/drawing/2014/main" id="{F8A1321F-06E2-45E9-8879-4A56FE0ED745}"/>
              </a:ext>
            </a:extLst>
          </p:cNvPr>
          <p:cNvSpPr>
            <a:spLocks noGrp="1"/>
          </p:cNvSpPr>
          <p:nvPr>
            <p:ph type="body" sz="quarter" idx="10" hasCustomPrompt="1"/>
          </p:nvPr>
        </p:nvSpPr>
        <p:spPr>
          <a:xfrm>
            <a:off x="1857829" y="1225177"/>
            <a:ext cx="9043085" cy="1107996"/>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tabLst/>
              <a:defRPr lang="zh-CN" altLang="en-US" sz="6600" b="1" kern="1200" noProof="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时尚简约风格模板</a:t>
            </a:r>
          </a:p>
        </p:txBody>
      </p:sp>
      <p:sp>
        <p:nvSpPr>
          <p:cNvPr id="19" name="文本占位符 18">
            <a:extLst>
              <a:ext uri="{FF2B5EF4-FFF2-40B4-BE49-F238E27FC236}">
                <a16:creationId xmlns:a16="http://schemas.microsoft.com/office/drawing/2014/main" id="{71A3F5F6-480C-4154-BA21-EA8D79385729}"/>
              </a:ext>
            </a:extLst>
          </p:cNvPr>
          <p:cNvSpPr>
            <a:spLocks noGrp="1"/>
          </p:cNvSpPr>
          <p:nvPr>
            <p:ph type="body" sz="quarter" idx="11" hasCustomPrompt="1"/>
          </p:nvPr>
        </p:nvSpPr>
        <p:spPr>
          <a:xfrm>
            <a:off x="7004769" y="2552849"/>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tabLst/>
              <a:defRPr lang="af-ZA"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af-ZA" altLang="zh-CN" sz="1800" b="1" i="0" u="none" strike="noStrike" kern="1200" cap="none" spc="0" normalizeH="0" baseline="0" noProof="0">
                <a:ln>
                  <a:noFill/>
                </a:ln>
                <a:solidFill>
                  <a:prstClr val="white"/>
                </a:solidFill>
                <a:effectLst/>
                <a:uLnTx/>
                <a:uFillTx/>
                <a:latin typeface="+mn-lt"/>
                <a:ea typeface="+mn-ea"/>
                <a:cs typeface="+mn-cs"/>
              </a:rPr>
              <a:t>OfficePLUS</a:t>
            </a:r>
          </a:p>
        </p:txBody>
      </p:sp>
    </p:spTree>
    <p:extLst>
      <p:ext uri="{BB962C8B-B14F-4D97-AF65-F5344CB8AC3E}">
        <p14:creationId xmlns:p14="http://schemas.microsoft.com/office/powerpoint/2010/main" val="297457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版式5">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3F97C1A4-51E1-4517-9E00-0A0F0D20E58A}"/>
              </a:ext>
            </a:extLst>
          </p:cNvPr>
          <p:cNvSpPr>
            <a:spLocks noGrp="1"/>
          </p:cNvSpPr>
          <p:nvPr>
            <p:ph type="pic" sz="quarter" idx="12"/>
          </p:nvPr>
        </p:nvSpPr>
        <p:spPr>
          <a:xfrm>
            <a:off x="4492005"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4A8A90EB-6D0E-4405-A720-37C0AE58679A}"/>
              </a:ext>
            </a:extLst>
          </p:cNvPr>
          <p:cNvSpPr>
            <a:spLocks noGrp="1"/>
          </p:cNvSpPr>
          <p:nvPr>
            <p:ph type="pic" sz="quarter" idx="13"/>
          </p:nvPr>
        </p:nvSpPr>
        <p:spPr>
          <a:xfrm>
            <a:off x="8219883"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a:extLst>
              <a:ext uri="{FF2B5EF4-FFF2-40B4-BE49-F238E27FC236}">
                <a16:creationId xmlns:a16="http://schemas.microsoft.com/office/drawing/2014/main" id="{7C5621C0-F005-4A65-83CB-CC1E2BAF4BC2}"/>
              </a:ext>
            </a:extLst>
          </p:cNvPr>
          <p:cNvSpPr>
            <a:spLocks noGrp="1"/>
          </p:cNvSpPr>
          <p:nvPr>
            <p:ph type="pic" sz="quarter" idx="11"/>
          </p:nvPr>
        </p:nvSpPr>
        <p:spPr>
          <a:xfrm>
            <a:off x="764127"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Tree>
    <p:extLst>
      <p:ext uri="{BB962C8B-B14F-4D97-AF65-F5344CB8AC3E}">
        <p14:creationId xmlns:p14="http://schemas.microsoft.com/office/powerpoint/2010/main" val="249696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版式6">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a:extLst>
              <a:ext uri="{FF2B5EF4-FFF2-40B4-BE49-F238E27FC236}">
                <a16:creationId xmlns:a16="http://schemas.microsoft.com/office/drawing/2014/main" id="{EB27C896-6D30-4ED7-852E-D76B823AF422}"/>
              </a:ext>
            </a:extLst>
          </p:cNvPr>
          <p:cNvSpPr>
            <a:spLocks noGrp="1"/>
          </p:cNvSpPr>
          <p:nvPr>
            <p:ph type="pic" sz="quarter" idx="11"/>
          </p:nvPr>
        </p:nvSpPr>
        <p:spPr>
          <a:xfrm>
            <a:off x="5791199" y="1456645"/>
            <a:ext cx="5820229" cy="4465184"/>
          </a:xfrm>
          <a:custGeom>
            <a:avLst/>
            <a:gdLst>
              <a:gd name="connsiteX0" fmla="*/ 178072 w 5820229"/>
              <a:gd name="connsiteY0" fmla="*/ 0 h 4465184"/>
              <a:gd name="connsiteX1" fmla="*/ 5642157 w 5820229"/>
              <a:gd name="connsiteY1" fmla="*/ 0 h 4465184"/>
              <a:gd name="connsiteX2" fmla="*/ 5820229 w 5820229"/>
              <a:gd name="connsiteY2" fmla="*/ 178072 h 4465184"/>
              <a:gd name="connsiteX3" fmla="*/ 5820229 w 5820229"/>
              <a:gd name="connsiteY3" fmla="*/ 4287112 h 4465184"/>
              <a:gd name="connsiteX4" fmla="*/ 5642157 w 5820229"/>
              <a:gd name="connsiteY4" fmla="*/ 4465184 h 4465184"/>
              <a:gd name="connsiteX5" fmla="*/ 178072 w 5820229"/>
              <a:gd name="connsiteY5" fmla="*/ 4465184 h 4465184"/>
              <a:gd name="connsiteX6" fmla="*/ 0 w 5820229"/>
              <a:gd name="connsiteY6" fmla="*/ 4287112 h 4465184"/>
              <a:gd name="connsiteX7" fmla="*/ 0 w 5820229"/>
              <a:gd name="connsiteY7" fmla="*/ 178072 h 4465184"/>
              <a:gd name="connsiteX8" fmla="*/ 178072 w 5820229"/>
              <a:gd name="connsiteY8" fmla="*/ 0 h 446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0229" h="4465184">
                <a:moveTo>
                  <a:pt x="178072" y="0"/>
                </a:moveTo>
                <a:lnTo>
                  <a:pt x="5642157" y="0"/>
                </a:lnTo>
                <a:cubicBezTo>
                  <a:pt x="5740503" y="0"/>
                  <a:pt x="5820229" y="79726"/>
                  <a:pt x="5820229" y="178072"/>
                </a:cubicBezTo>
                <a:lnTo>
                  <a:pt x="5820229" y="4287112"/>
                </a:lnTo>
                <a:cubicBezTo>
                  <a:pt x="5820229" y="4385458"/>
                  <a:pt x="5740503" y="4465184"/>
                  <a:pt x="5642157" y="4465184"/>
                </a:cubicBezTo>
                <a:lnTo>
                  <a:pt x="178072" y="4465184"/>
                </a:lnTo>
                <a:cubicBezTo>
                  <a:pt x="79726" y="4465184"/>
                  <a:pt x="0" y="4385458"/>
                  <a:pt x="0" y="4287112"/>
                </a:cubicBezTo>
                <a:lnTo>
                  <a:pt x="0" y="178072"/>
                </a:lnTo>
                <a:cubicBezTo>
                  <a:pt x="0" y="79726"/>
                  <a:pt x="79726" y="0"/>
                  <a:pt x="17807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Tree>
    <p:extLst>
      <p:ext uri="{BB962C8B-B14F-4D97-AF65-F5344CB8AC3E}">
        <p14:creationId xmlns:p14="http://schemas.microsoft.com/office/powerpoint/2010/main" val="59994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文版式7">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E667E667-310B-4CEA-B39D-BF04C060A52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090"/>
          <a:stretch/>
        </p:blipFill>
        <p:spPr bwMode="auto">
          <a:xfrm>
            <a:off x="116116" y="1456831"/>
            <a:ext cx="8550734" cy="5016219"/>
          </a:xfrm>
          <a:prstGeom prst="rect">
            <a:avLst/>
          </a:prstGeom>
          <a:noFill/>
          <a:extLst>
            <a:ext uri="{909E8E84-426E-40DD-AFC4-6F175D3DCCD1}">
              <a14:hiddenFill xmlns:a14="http://schemas.microsoft.com/office/drawing/2010/main">
                <a:solidFill>
                  <a:srgbClr val="FFFFFF"/>
                </a:solidFill>
              </a14:hiddenFill>
            </a:ext>
          </a:extLst>
        </p:spPr>
      </p:pic>
      <p:sp>
        <p:nvSpPr>
          <p:cNvPr id="17" name="图片占位符 16">
            <a:extLst>
              <a:ext uri="{FF2B5EF4-FFF2-40B4-BE49-F238E27FC236}">
                <a16:creationId xmlns:a16="http://schemas.microsoft.com/office/drawing/2014/main" id="{49A5AE7A-11BD-4D0A-9715-8964C5FF5234}"/>
              </a:ext>
            </a:extLst>
          </p:cNvPr>
          <p:cNvSpPr>
            <a:spLocks noGrp="1"/>
          </p:cNvSpPr>
          <p:nvPr>
            <p:ph type="pic" sz="quarter" idx="11"/>
          </p:nvPr>
        </p:nvSpPr>
        <p:spPr>
          <a:xfrm>
            <a:off x="1497701" y="2491695"/>
            <a:ext cx="4686300" cy="2598284"/>
          </a:xfrm>
          <a:solidFill>
            <a:schemeClr val="bg1"/>
          </a:solidFill>
          <a:scene3d>
            <a:camera prst="perspectiveRight">
              <a:rot lat="20760000" lon="20047601" rev="61204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2502648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82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封面页">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26C325E3-9A67-4205-8E7E-6EC9FEAC40F9}"/>
              </a:ext>
            </a:extLst>
          </p:cNvPr>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id="{0C1A216E-368A-4FE7-B1D3-549CE5D3487C}"/>
              </a:ext>
            </a:extLst>
          </p:cNvPr>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D7E85841-083E-4151-9BD7-F6F7E770DEF2}"/>
              </a:ext>
            </a:extLst>
          </p:cNvPr>
          <p:cNvSpPr/>
          <p:nvPr userDrawn="1"/>
        </p:nvSpPr>
        <p:spPr>
          <a:xfrm rot="1534757">
            <a:off x="1603979" y="-203748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a:extLst>
              <a:ext uri="{FF2B5EF4-FFF2-40B4-BE49-F238E27FC236}">
                <a16:creationId xmlns:a16="http://schemas.microsoft.com/office/drawing/2014/main" id="{956CF7EF-AC1E-4956-A4A7-E7537704A387}"/>
              </a:ext>
            </a:extLst>
          </p:cNvPr>
          <p:cNvCxnSpPr>
            <a:cxnSpLocks/>
          </p:cNvCxnSpPr>
          <p:nvPr userDrawn="1"/>
        </p:nvCxnSpPr>
        <p:spPr>
          <a:xfrm>
            <a:off x="4198256" y="3132571"/>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53AF6FBD-F21B-4092-993A-045253DDF332}"/>
              </a:ext>
            </a:extLst>
          </p:cNvPr>
          <p:cNvGrpSpPr/>
          <p:nvPr userDrawn="1"/>
        </p:nvGrpSpPr>
        <p:grpSpPr>
          <a:xfrm flipH="1" flipV="1">
            <a:off x="-3820047" y="2622701"/>
            <a:ext cx="6521450" cy="3311525"/>
            <a:chOff x="2946400" y="3860800"/>
            <a:chExt cx="6521450" cy="3311525"/>
          </a:xfrm>
        </p:grpSpPr>
        <p:cxnSp>
          <p:nvCxnSpPr>
            <p:cNvPr id="12" name="直接连接符 11">
              <a:extLst>
                <a:ext uri="{FF2B5EF4-FFF2-40B4-BE49-F238E27FC236}">
                  <a16:creationId xmlns:a16="http://schemas.microsoft.com/office/drawing/2014/main" id="{BDF0B779-9F5D-4CFD-BFCD-FE8C8C69E9E3}"/>
                </a:ext>
              </a:extLst>
            </p:cNvPr>
            <p:cNvCxnSpPr>
              <a:cxnSpLocks/>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D57793C9-302B-498D-BEE5-77DFA3605460}"/>
                </a:ext>
              </a:extLst>
            </p:cNvPr>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AB9E21-C9FD-4745-BBF2-129CAC5F31F5}"/>
                </a:ext>
              </a:extLst>
            </p:cNvPr>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a:extLst>
              <a:ext uri="{FF2B5EF4-FFF2-40B4-BE49-F238E27FC236}">
                <a16:creationId xmlns:a16="http://schemas.microsoft.com/office/drawing/2014/main" id="{E7CA67EC-B02E-4D8E-B6CD-68352198635D}"/>
              </a:ext>
            </a:extLst>
          </p:cNvPr>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a:extLst>
              <a:ext uri="{FF2B5EF4-FFF2-40B4-BE49-F238E27FC236}">
                <a16:creationId xmlns:a16="http://schemas.microsoft.com/office/drawing/2014/main" id="{F8A1321F-06E2-45E9-8879-4A56FE0ED745}"/>
              </a:ext>
            </a:extLst>
          </p:cNvPr>
          <p:cNvSpPr>
            <a:spLocks noGrp="1"/>
          </p:cNvSpPr>
          <p:nvPr>
            <p:ph type="body" sz="quarter" idx="10" hasCustomPrompt="1"/>
          </p:nvPr>
        </p:nvSpPr>
        <p:spPr>
          <a:xfrm>
            <a:off x="1857829" y="1181635"/>
            <a:ext cx="9043085" cy="1862048"/>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tabLst/>
              <a:defRPr lang="zh-CN" altLang="en-US" sz="11500" b="1" kern="1200" noProof="0">
                <a:solidFill>
                  <a:prstClr val="white"/>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15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谢谢</a:t>
            </a:r>
          </a:p>
        </p:txBody>
      </p:sp>
      <p:sp>
        <p:nvSpPr>
          <p:cNvPr id="19" name="文本占位符 18">
            <a:extLst>
              <a:ext uri="{FF2B5EF4-FFF2-40B4-BE49-F238E27FC236}">
                <a16:creationId xmlns:a16="http://schemas.microsoft.com/office/drawing/2014/main" id="{71A3F5F6-480C-4154-BA21-EA8D79385729}"/>
              </a:ext>
            </a:extLst>
          </p:cNvPr>
          <p:cNvSpPr>
            <a:spLocks noGrp="1"/>
          </p:cNvSpPr>
          <p:nvPr>
            <p:ph type="body" sz="quarter" idx="11" hasCustomPrompt="1"/>
          </p:nvPr>
        </p:nvSpPr>
        <p:spPr>
          <a:xfrm>
            <a:off x="6973019" y="3309407"/>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tabLst/>
              <a:defRPr lang="af-ZA"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af-ZA" altLang="zh-CN" sz="1800" b="1" i="0" u="none" strike="noStrike" kern="1200" cap="none" spc="0" normalizeH="0" baseline="0" noProof="0">
                <a:ln>
                  <a:noFill/>
                </a:ln>
                <a:solidFill>
                  <a:prstClr val="white"/>
                </a:solidFill>
                <a:effectLst/>
                <a:uLnTx/>
                <a:uFillTx/>
                <a:latin typeface="+mn-lt"/>
                <a:ea typeface="+mn-ea"/>
                <a:cs typeface="+mn-cs"/>
              </a:rPr>
              <a:t>OfficePLUS</a:t>
            </a:r>
          </a:p>
        </p:txBody>
      </p:sp>
    </p:spTree>
    <p:extLst>
      <p:ext uri="{BB962C8B-B14F-4D97-AF65-F5344CB8AC3E}">
        <p14:creationId xmlns:p14="http://schemas.microsoft.com/office/powerpoint/2010/main" val="3685688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ea typeface="微软雅黑" charset="0"/>
                <a:cs typeface="Segoe UI Light"/>
              </a:rPr>
              <a:t>Arial</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4229660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5186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75611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1212710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80707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a16="http://schemas.microsoft.com/office/drawing/2014/main">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转场页">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6C6D9F24-3291-4052-94DE-B222333D819F}"/>
              </a:ext>
            </a:extLst>
          </p:cNvPr>
          <p:cNvSpPr/>
          <p:nvPr userDrawn="1"/>
        </p:nvSpPr>
        <p:spPr>
          <a:xfrm rot="1461033">
            <a:off x="-905369" y="-648426"/>
            <a:ext cx="5738706" cy="6535941"/>
          </a:xfrm>
          <a:custGeom>
            <a:avLst/>
            <a:gdLst>
              <a:gd name="connsiteX0" fmla="*/ 0 w 5738706"/>
              <a:gd name="connsiteY0" fmla="*/ 1691248 h 6535941"/>
              <a:gd name="connsiteX1" fmla="*/ 3736904 w 5738706"/>
              <a:gd name="connsiteY1" fmla="*/ 0 h 6535941"/>
              <a:gd name="connsiteX2" fmla="*/ 5209490 w 5738706"/>
              <a:gd name="connsiteY2" fmla="*/ 0 h 6535941"/>
              <a:gd name="connsiteX3" fmla="*/ 5738706 w 5738706"/>
              <a:gd name="connsiteY3" fmla="*/ 529215 h 6535941"/>
              <a:gd name="connsiteX4" fmla="*/ 5738705 w 5738706"/>
              <a:gd name="connsiteY4" fmla="*/ 6006726 h 6535941"/>
              <a:gd name="connsiteX5" fmla="*/ 5209490 w 5738706"/>
              <a:gd name="connsiteY5" fmla="*/ 6535941 h 6535941"/>
              <a:gd name="connsiteX6" fmla="*/ 2192610 w 5738706"/>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8706" h="6535941">
                <a:moveTo>
                  <a:pt x="0" y="1691248"/>
                </a:moveTo>
                <a:lnTo>
                  <a:pt x="3736904" y="0"/>
                </a:lnTo>
                <a:lnTo>
                  <a:pt x="5209490" y="0"/>
                </a:lnTo>
                <a:cubicBezTo>
                  <a:pt x="5501767" y="0"/>
                  <a:pt x="5738705" y="236938"/>
                  <a:pt x="5738706" y="529215"/>
                </a:cubicBezTo>
                <a:lnTo>
                  <a:pt x="5738705" y="6006726"/>
                </a:lnTo>
                <a:cubicBezTo>
                  <a:pt x="5738705" y="6299003"/>
                  <a:pt x="5501767" y="6535941"/>
                  <a:pt x="5209490" y="6535941"/>
                </a:cubicBezTo>
                <a:lnTo>
                  <a:pt x="2192610"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id="{4AC81769-B89F-4E89-861C-F83015CD9903}"/>
              </a:ext>
            </a:extLst>
          </p:cNvPr>
          <p:cNvSpPr/>
          <p:nvPr userDrawn="1"/>
        </p:nvSpPr>
        <p:spPr>
          <a:xfrm rot="1461033">
            <a:off x="2923317" y="-1389685"/>
            <a:ext cx="10578993" cy="8422484"/>
          </a:xfrm>
          <a:custGeom>
            <a:avLst/>
            <a:gdLst>
              <a:gd name="connsiteX0" fmla="*/ 0 w 10578993"/>
              <a:gd name="connsiteY0" fmla="*/ 3508089 h 8422484"/>
              <a:gd name="connsiteX1" fmla="*/ 7751314 w 10578993"/>
              <a:gd name="connsiteY1" fmla="*/ 0 h 8422484"/>
              <a:gd name="connsiteX2" fmla="*/ 10578993 w 10578993"/>
              <a:gd name="connsiteY2" fmla="*/ 6247912 h 8422484"/>
              <a:gd name="connsiteX3" fmla="*/ 5774156 w 10578993"/>
              <a:gd name="connsiteY3" fmla="*/ 8422484 h 8422484"/>
              <a:gd name="connsiteX4" fmla="*/ 746456 w 10578993"/>
              <a:gd name="connsiteY4" fmla="*/ 8422484 h 8422484"/>
              <a:gd name="connsiteX5" fmla="*/ 0 w 10578993"/>
              <a:gd name="connsiteY5" fmla="*/ 7676028 h 842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8993" h="8422484">
                <a:moveTo>
                  <a:pt x="0" y="3508089"/>
                </a:moveTo>
                <a:lnTo>
                  <a:pt x="7751314" y="0"/>
                </a:lnTo>
                <a:lnTo>
                  <a:pt x="10578993" y="6247912"/>
                </a:lnTo>
                <a:lnTo>
                  <a:pt x="5774156" y="8422484"/>
                </a:lnTo>
                <a:lnTo>
                  <a:pt x="746456" y="8422484"/>
                </a:lnTo>
                <a:cubicBezTo>
                  <a:pt x="334200" y="8422484"/>
                  <a:pt x="1" y="8088284"/>
                  <a:pt x="0" y="7676028"/>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a:extLst>
              <a:ext uri="{FF2B5EF4-FFF2-40B4-BE49-F238E27FC236}">
                <a16:creationId xmlns:a16="http://schemas.microsoft.com/office/drawing/2014/main" id="{7D1FB5B0-3B9E-4611-A71F-3300E7CCFBA9}"/>
              </a:ext>
            </a:extLst>
          </p:cNvPr>
          <p:cNvSpPr/>
          <p:nvPr userDrawn="1"/>
        </p:nvSpPr>
        <p:spPr>
          <a:xfrm rot="1461033">
            <a:off x="8514966" y="-398236"/>
            <a:ext cx="4721210" cy="4046278"/>
          </a:xfrm>
          <a:custGeom>
            <a:avLst/>
            <a:gdLst>
              <a:gd name="connsiteX0" fmla="*/ 1 w 4721210"/>
              <a:gd name="connsiteY0" fmla="*/ 1307931 h 4046278"/>
              <a:gd name="connsiteX1" fmla="*/ 2889946 w 4721210"/>
              <a:gd name="connsiteY1" fmla="*/ 0 h 4046278"/>
              <a:gd name="connsiteX2" fmla="*/ 4721210 w 4721210"/>
              <a:gd name="connsiteY2" fmla="*/ 4046278 h 4046278"/>
              <a:gd name="connsiteX3" fmla="*/ 529215 w 4721210"/>
              <a:gd name="connsiteY3" fmla="*/ 4046278 h 4046278"/>
              <a:gd name="connsiteX4" fmla="*/ 0 w 4721210"/>
              <a:gd name="connsiteY4" fmla="*/ 3517063 h 404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1210" h="4046278">
                <a:moveTo>
                  <a:pt x="1" y="1307931"/>
                </a:moveTo>
                <a:lnTo>
                  <a:pt x="2889946" y="0"/>
                </a:lnTo>
                <a:lnTo>
                  <a:pt x="4721210" y="4046278"/>
                </a:lnTo>
                <a:lnTo>
                  <a:pt x="529215" y="4046278"/>
                </a:lnTo>
                <a:cubicBezTo>
                  <a:pt x="236938" y="4046278"/>
                  <a:pt x="0" y="3809340"/>
                  <a:pt x="0" y="3517063"/>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占位符 11">
            <a:extLst>
              <a:ext uri="{FF2B5EF4-FFF2-40B4-BE49-F238E27FC236}">
                <a16:creationId xmlns:a16="http://schemas.microsoft.com/office/drawing/2014/main" id="{9182188C-C240-44CD-AC8B-4343170F88DA}"/>
              </a:ext>
            </a:extLst>
          </p:cNvPr>
          <p:cNvSpPr>
            <a:spLocks noGrp="1"/>
          </p:cNvSpPr>
          <p:nvPr>
            <p:ph type="body" sz="quarter" idx="10" hasCustomPrompt="1"/>
          </p:nvPr>
        </p:nvSpPr>
        <p:spPr>
          <a:xfrm>
            <a:off x="3895725" y="1220398"/>
            <a:ext cx="3905250" cy="2646878"/>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600" b="1" i="1" kern="1200" noProof="0">
                <a:gradFill flip="none" rotWithShape="1">
                  <a:gsLst>
                    <a:gs pos="0">
                      <a:schemeClr val="accent3"/>
                    </a:gs>
                    <a:gs pos="100000">
                      <a:srgbClr val="8160EB"/>
                    </a:gs>
                    <a:gs pos="64000">
                      <a:schemeClr val="accent4"/>
                    </a:gs>
                  </a:gsLst>
                  <a:lin ang="5400000" scaled="1"/>
                  <a:tileRect/>
                </a:gra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rPr>
              <a:t>01</a:t>
            </a:r>
            <a:endParaRPr kumimoji="0" lang="zh-CN" altLang="en-US"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endParaRPr>
          </a:p>
        </p:txBody>
      </p:sp>
      <p:sp>
        <p:nvSpPr>
          <p:cNvPr id="14" name="文本占位符 13">
            <a:extLst>
              <a:ext uri="{FF2B5EF4-FFF2-40B4-BE49-F238E27FC236}">
                <a16:creationId xmlns:a16="http://schemas.microsoft.com/office/drawing/2014/main" id="{BB746B37-BF8F-4C5B-9A06-C9F4C1183009}"/>
              </a:ext>
            </a:extLst>
          </p:cNvPr>
          <p:cNvSpPr>
            <a:spLocks noGrp="1"/>
          </p:cNvSpPr>
          <p:nvPr>
            <p:ph type="body" sz="quarter" idx="11" hasCustomPrompt="1"/>
          </p:nvPr>
        </p:nvSpPr>
        <p:spPr>
          <a:xfrm>
            <a:off x="2662237" y="3727855"/>
            <a:ext cx="6867526" cy="1107996"/>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66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66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extLst>
      <p:ext uri="{BB962C8B-B14F-4D97-AF65-F5344CB8AC3E}">
        <p14:creationId xmlns:p14="http://schemas.microsoft.com/office/powerpoint/2010/main" val="3284469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6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7666967C-6376-4B37-A5D7-2280C3932BE5}"/>
              </a:ext>
            </a:extLst>
          </p:cNvPr>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a:extLst>
              <a:ext uri="{FF2B5EF4-FFF2-40B4-BE49-F238E27FC236}">
                <a16:creationId xmlns:a16="http://schemas.microsoft.com/office/drawing/2014/main" id="{9FD73F90-0606-4908-ABFA-812052F2FA14}"/>
              </a:ext>
            </a:extLst>
          </p:cNvPr>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09D598D-8C80-409F-AF3D-FE5050423840}"/>
              </a:ext>
            </a:extLst>
          </p:cNvPr>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F2AD5E4E-D8C0-457C-9C6B-323CFA025CBF}"/>
              </a:ext>
            </a:extLst>
          </p:cNvPr>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C0CE59-856D-46FF-A76B-614E58B2E298}"/>
              </a:ext>
            </a:extLst>
          </p:cNvPr>
          <p:cNvSpPr txBox="1"/>
          <p:nvPr userDrawn="1"/>
        </p:nvSpPr>
        <p:spPr>
          <a:xfrm>
            <a:off x="1512915" y="4179871"/>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227FD7D-7957-4667-B4C7-C2AC84210FA1}"/>
              </a:ext>
            </a:extLst>
          </p:cNvPr>
          <p:cNvSpPr txBox="1"/>
          <p:nvPr userDrawn="1"/>
        </p:nvSpPr>
        <p:spPr>
          <a:xfrm>
            <a:off x="6810058" y="2541856"/>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6518650-1391-41AC-BB47-99386EB203D2}"/>
              </a:ext>
            </a:extLst>
          </p:cNvPr>
          <p:cNvSpPr txBox="1"/>
          <p:nvPr userDrawn="1"/>
        </p:nvSpPr>
        <p:spPr>
          <a:xfrm>
            <a:off x="6810058" y="4135355"/>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id="{01961855-67FD-4D32-B9D3-D1C2E7580852}"/>
              </a:ext>
            </a:extLst>
          </p:cNvPr>
          <p:cNvCxnSpPr>
            <a:cxnSpLocks/>
          </p:cNvCxnSpPr>
          <p:nvPr userDrawn="1"/>
        </p:nvCxnSpPr>
        <p:spPr>
          <a:xfrm>
            <a:off x="1774170"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E7152E-CC43-4A35-83C3-13D656358D8A}"/>
              </a:ext>
            </a:extLst>
          </p:cNvPr>
          <p:cNvCxnSpPr>
            <a:cxnSpLocks/>
          </p:cNvCxnSpPr>
          <p:nvPr userDrawn="1"/>
        </p:nvCxnSpPr>
        <p:spPr>
          <a:xfrm>
            <a:off x="7128566"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77B15D3-1F3D-4047-933A-CBBD6BF85091}"/>
              </a:ext>
            </a:extLst>
          </p:cNvPr>
          <p:cNvCxnSpPr>
            <a:cxnSpLocks/>
          </p:cNvCxnSpPr>
          <p:nvPr userDrawn="1"/>
        </p:nvCxnSpPr>
        <p:spPr>
          <a:xfrm>
            <a:off x="1774170" y="5198064"/>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659376A-3983-4EE7-B0FE-9F89949B3352}"/>
              </a:ext>
            </a:extLst>
          </p:cNvPr>
          <p:cNvCxnSpPr>
            <a:cxnSpLocks/>
          </p:cNvCxnSpPr>
          <p:nvPr userDrawn="1"/>
        </p:nvCxnSpPr>
        <p:spPr>
          <a:xfrm>
            <a:off x="7128566" y="5198064"/>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FDCBC30-90EF-4999-935C-6C70C356BF1D}"/>
              </a:ext>
            </a:extLst>
          </p:cNvPr>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8EE616F-83DC-4396-941A-CE7E028BCB75}"/>
              </a:ext>
            </a:extLst>
          </p:cNvPr>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943A73ED-F065-4B72-83EB-6682D5FE636B}"/>
              </a:ext>
            </a:extLst>
          </p:cNvPr>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a:extLst>
              <a:ext uri="{FF2B5EF4-FFF2-40B4-BE49-F238E27FC236}">
                <a16:creationId xmlns:a16="http://schemas.microsoft.com/office/drawing/2014/main" id="{EA2759D9-2366-4283-81E0-16D2EC420698}"/>
              </a:ext>
            </a:extLst>
          </p:cNvPr>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a:extLst>
              <a:ext uri="{FF2B5EF4-FFF2-40B4-BE49-F238E27FC236}">
                <a16:creationId xmlns:a16="http://schemas.microsoft.com/office/drawing/2014/main" id="{2E2C6827-43A0-4007-80CB-7C4D4CAF3391}"/>
              </a:ext>
            </a:extLst>
          </p:cNvPr>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a:extLst>
              <a:ext uri="{FF2B5EF4-FFF2-40B4-BE49-F238E27FC236}">
                <a16:creationId xmlns:a16="http://schemas.microsoft.com/office/drawing/2014/main" id="{CEBDAC50-192B-4545-A03D-2EC4BBF65006}"/>
              </a:ext>
            </a:extLst>
          </p:cNvPr>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a:extLst>
              <a:ext uri="{FF2B5EF4-FFF2-40B4-BE49-F238E27FC236}">
                <a16:creationId xmlns:a16="http://schemas.microsoft.com/office/drawing/2014/main" id="{63D76CC3-C00A-46A9-9277-1C54FE59FACF}"/>
              </a:ext>
            </a:extLst>
          </p:cNvPr>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a:extLst>
              <a:ext uri="{FF2B5EF4-FFF2-40B4-BE49-F238E27FC236}">
                <a16:creationId xmlns:a16="http://schemas.microsoft.com/office/drawing/2014/main" id="{66F703B8-94D3-418D-AB2F-169A62CB30B5}"/>
              </a:ext>
            </a:extLst>
          </p:cNvPr>
          <p:cNvSpPr>
            <a:spLocks noGrp="1"/>
          </p:cNvSpPr>
          <p:nvPr>
            <p:ph type="body" sz="quarter" idx="11" hasCustomPrompt="1"/>
          </p:nvPr>
        </p:nvSpPr>
        <p:spPr>
          <a:xfrm>
            <a:off x="2733762" y="292481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0" name="矩形 29">
            <a:extLst>
              <a:ext uri="{FF2B5EF4-FFF2-40B4-BE49-F238E27FC236}">
                <a16:creationId xmlns:a16="http://schemas.microsoft.com/office/drawing/2014/main" id="{F849082F-B449-494C-8F37-DBDE10876644}"/>
              </a:ext>
            </a:extLst>
          </p:cNvPr>
          <p:cNvSpPr/>
          <p:nvPr userDrawn="1"/>
        </p:nvSpPr>
        <p:spPr>
          <a:xfrm>
            <a:off x="1662314" y="2541856"/>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30">
            <a:extLst>
              <a:ext uri="{FF2B5EF4-FFF2-40B4-BE49-F238E27FC236}">
                <a16:creationId xmlns:a16="http://schemas.microsoft.com/office/drawing/2014/main" id="{F3429432-D7D8-46F0-8F61-D68185690F9E}"/>
              </a:ext>
            </a:extLst>
          </p:cNvPr>
          <p:cNvSpPr>
            <a:spLocks noGrp="1"/>
          </p:cNvSpPr>
          <p:nvPr>
            <p:ph type="body" sz="quarter" idx="12" hasCustomPrompt="1"/>
          </p:nvPr>
        </p:nvSpPr>
        <p:spPr>
          <a:xfrm>
            <a:off x="2728820" y="4456678"/>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2" name="文本占位符 31">
            <a:extLst>
              <a:ext uri="{FF2B5EF4-FFF2-40B4-BE49-F238E27FC236}">
                <a16:creationId xmlns:a16="http://schemas.microsoft.com/office/drawing/2014/main" id="{C63C83ED-44BE-4884-9E5B-935AABC4083C}"/>
              </a:ext>
            </a:extLst>
          </p:cNvPr>
          <p:cNvSpPr>
            <a:spLocks noGrp="1"/>
          </p:cNvSpPr>
          <p:nvPr>
            <p:ph type="body" sz="quarter" idx="13" hasCustomPrompt="1"/>
          </p:nvPr>
        </p:nvSpPr>
        <p:spPr>
          <a:xfrm>
            <a:off x="8083901" y="2926329"/>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3" name="文本占位符 32">
            <a:extLst>
              <a:ext uri="{FF2B5EF4-FFF2-40B4-BE49-F238E27FC236}">
                <a16:creationId xmlns:a16="http://schemas.microsoft.com/office/drawing/2014/main" id="{2CCA0F2B-321B-4F62-AABC-C4566577C046}"/>
              </a:ext>
            </a:extLst>
          </p:cNvPr>
          <p:cNvSpPr>
            <a:spLocks noGrp="1"/>
          </p:cNvSpPr>
          <p:nvPr>
            <p:ph type="body" sz="quarter" idx="14" hasCustomPrompt="1"/>
          </p:nvPr>
        </p:nvSpPr>
        <p:spPr>
          <a:xfrm>
            <a:off x="8078959" y="4458197"/>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extLst>
      <p:ext uri="{BB962C8B-B14F-4D97-AF65-F5344CB8AC3E}">
        <p14:creationId xmlns:p14="http://schemas.microsoft.com/office/powerpoint/2010/main" val="85761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7666967C-6376-4B37-A5D7-2280C3932BE5}"/>
              </a:ext>
            </a:extLst>
          </p:cNvPr>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a:extLst>
              <a:ext uri="{FF2B5EF4-FFF2-40B4-BE49-F238E27FC236}">
                <a16:creationId xmlns:a16="http://schemas.microsoft.com/office/drawing/2014/main" id="{9FD73F90-0606-4908-ABFA-812052F2FA14}"/>
              </a:ext>
            </a:extLst>
          </p:cNvPr>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09D598D-8C80-409F-AF3D-FE5050423840}"/>
              </a:ext>
            </a:extLst>
          </p:cNvPr>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F2AD5E4E-D8C0-457C-9C6B-323CFA025CBF}"/>
              </a:ext>
            </a:extLst>
          </p:cNvPr>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C0CE59-856D-46FF-A76B-614E58B2E298}"/>
              </a:ext>
            </a:extLst>
          </p:cNvPr>
          <p:cNvSpPr txBox="1"/>
          <p:nvPr userDrawn="1"/>
        </p:nvSpPr>
        <p:spPr>
          <a:xfrm>
            <a:off x="406966" y="4063759"/>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227FD7D-7957-4667-B4C7-C2AC84210FA1}"/>
              </a:ext>
            </a:extLst>
          </p:cNvPr>
          <p:cNvSpPr txBox="1"/>
          <p:nvPr userDrawn="1"/>
        </p:nvSpPr>
        <p:spPr>
          <a:xfrm>
            <a:off x="4124918" y="230962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6518650-1391-41AC-BB47-99386EB203D2}"/>
              </a:ext>
            </a:extLst>
          </p:cNvPr>
          <p:cNvSpPr txBox="1"/>
          <p:nvPr userDrawn="1"/>
        </p:nvSpPr>
        <p:spPr>
          <a:xfrm>
            <a:off x="4124918" y="401924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05</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id="{01961855-67FD-4D32-B9D3-D1C2E7580852}"/>
              </a:ext>
            </a:extLst>
          </p:cNvPr>
          <p:cNvCxnSpPr>
            <a:cxnSpLocks/>
          </p:cNvCxnSpPr>
          <p:nvPr userDrawn="1"/>
        </p:nvCxnSpPr>
        <p:spPr>
          <a:xfrm>
            <a:off x="668221"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E7152E-CC43-4A35-83C3-13D656358D8A}"/>
              </a:ext>
            </a:extLst>
          </p:cNvPr>
          <p:cNvCxnSpPr>
            <a:cxnSpLocks/>
          </p:cNvCxnSpPr>
          <p:nvPr userDrawn="1"/>
        </p:nvCxnSpPr>
        <p:spPr>
          <a:xfrm>
            <a:off x="4429617"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77B15D3-1F3D-4047-933A-CBBD6BF85091}"/>
              </a:ext>
            </a:extLst>
          </p:cNvPr>
          <p:cNvCxnSpPr>
            <a:cxnSpLocks/>
          </p:cNvCxnSpPr>
          <p:nvPr userDrawn="1"/>
        </p:nvCxnSpPr>
        <p:spPr>
          <a:xfrm>
            <a:off x="668221" y="5080687"/>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659376A-3983-4EE7-B0FE-9F89949B3352}"/>
              </a:ext>
            </a:extLst>
          </p:cNvPr>
          <p:cNvCxnSpPr>
            <a:cxnSpLocks/>
          </p:cNvCxnSpPr>
          <p:nvPr userDrawn="1"/>
        </p:nvCxnSpPr>
        <p:spPr>
          <a:xfrm>
            <a:off x="4429617"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FDCBC30-90EF-4999-935C-6C70C356BF1D}"/>
              </a:ext>
            </a:extLst>
          </p:cNvPr>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8EE616F-83DC-4396-941A-CE7E028BCB75}"/>
              </a:ext>
            </a:extLst>
          </p:cNvPr>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943A73ED-F065-4B72-83EB-6682D5FE636B}"/>
              </a:ext>
            </a:extLst>
          </p:cNvPr>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a:extLst>
              <a:ext uri="{FF2B5EF4-FFF2-40B4-BE49-F238E27FC236}">
                <a16:creationId xmlns:a16="http://schemas.microsoft.com/office/drawing/2014/main" id="{EA2759D9-2366-4283-81E0-16D2EC420698}"/>
              </a:ext>
            </a:extLst>
          </p:cNvPr>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a:extLst>
              <a:ext uri="{FF2B5EF4-FFF2-40B4-BE49-F238E27FC236}">
                <a16:creationId xmlns:a16="http://schemas.microsoft.com/office/drawing/2014/main" id="{2E2C6827-43A0-4007-80CB-7C4D4CAF3391}"/>
              </a:ext>
            </a:extLst>
          </p:cNvPr>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a:extLst>
              <a:ext uri="{FF2B5EF4-FFF2-40B4-BE49-F238E27FC236}">
                <a16:creationId xmlns:a16="http://schemas.microsoft.com/office/drawing/2014/main" id="{CEBDAC50-192B-4545-A03D-2EC4BBF65006}"/>
              </a:ext>
            </a:extLst>
          </p:cNvPr>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a:extLst>
              <a:ext uri="{FF2B5EF4-FFF2-40B4-BE49-F238E27FC236}">
                <a16:creationId xmlns:a16="http://schemas.microsoft.com/office/drawing/2014/main" id="{63D76CC3-C00A-46A9-9277-1C54FE59FACF}"/>
              </a:ext>
            </a:extLst>
          </p:cNvPr>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a:extLst>
              <a:ext uri="{FF2B5EF4-FFF2-40B4-BE49-F238E27FC236}">
                <a16:creationId xmlns:a16="http://schemas.microsoft.com/office/drawing/2014/main" id="{66F703B8-94D3-418D-AB2F-169A62CB30B5}"/>
              </a:ext>
            </a:extLst>
          </p:cNvPr>
          <p:cNvSpPr>
            <a:spLocks noGrp="1"/>
          </p:cNvSpPr>
          <p:nvPr>
            <p:ph type="body" sz="quarter" idx="11" hasCustomPrompt="1"/>
          </p:nvPr>
        </p:nvSpPr>
        <p:spPr>
          <a:xfrm>
            <a:off x="1627813" y="2692581"/>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0" name="矩形 29">
            <a:extLst>
              <a:ext uri="{FF2B5EF4-FFF2-40B4-BE49-F238E27FC236}">
                <a16:creationId xmlns:a16="http://schemas.microsoft.com/office/drawing/2014/main" id="{F849082F-B449-494C-8F37-DBDE10876644}"/>
              </a:ext>
            </a:extLst>
          </p:cNvPr>
          <p:cNvSpPr/>
          <p:nvPr userDrawn="1"/>
        </p:nvSpPr>
        <p:spPr>
          <a:xfrm>
            <a:off x="556365" y="230962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30">
            <a:extLst>
              <a:ext uri="{FF2B5EF4-FFF2-40B4-BE49-F238E27FC236}">
                <a16:creationId xmlns:a16="http://schemas.microsoft.com/office/drawing/2014/main" id="{F3429432-D7D8-46F0-8F61-D68185690F9E}"/>
              </a:ext>
            </a:extLst>
          </p:cNvPr>
          <p:cNvSpPr>
            <a:spLocks noGrp="1"/>
          </p:cNvSpPr>
          <p:nvPr>
            <p:ph type="body" sz="quarter" idx="12" hasCustomPrompt="1"/>
          </p:nvPr>
        </p:nvSpPr>
        <p:spPr>
          <a:xfrm>
            <a:off x="1622871" y="4340566"/>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2" name="文本占位符 31">
            <a:extLst>
              <a:ext uri="{FF2B5EF4-FFF2-40B4-BE49-F238E27FC236}">
                <a16:creationId xmlns:a16="http://schemas.microsoft.com/office/drawing/2014/main" id="{C63C83ED-44BE-4884-9E5B-935AABC4083C}"/>
              </a:ext>
            </a:extLst>
          </p:cNvPr>
          <p:cNvSpPr>
            <a:spLocks noGrp="1"/>
          </p:cNvSpPr>
          <p:nvPr>
            <p:ph type="body" sz="quarter" idx="13" hasCustomPrompt="1"/>
          </p:nvPr>
        </p:nvSpPr>
        <p:spPr>
          <a:xfrm>
            <a:off x="5398761" y="269410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3" name="文本占位符 32">
            <a:extLst>
              <a:ext uri="{FF2B5EF4-FFF2-40B4-BE49-F238E27FC236}">
                <a16:creationId xmlns:a16="http://schemas.microsoft.com/office/drawing/2014/main" id="{2CCA0F2B-321B-4F62-AABC-C4566577C046}"/>
              </a:ext>
            </a:extLst>
          </p:cNvPr>
          <p:cNvSpPr>
            <a:spLocks noGrp="1"/>
          </p:cNvSpPr>
          <p:nvPr>
            <p:ph type="body" sz="quarter" idx="14" hasCustomPrompt="1"/>
          </p:nvPr>
        </p:nvSpPr>
        <p:spPr>
          <a:xfrm>
            <a:off x="5393819" y="434208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29" name="文本框 28">
            <a:extLst>
              <a:ext uri="{FF2B5EF4-FFF2-40B4-BE49-F238E27FC236}">
                <a16:creationId xmlns:a16="http://schemas.microsoft.com/office/drawing/2014/main" id="{F3BB6AB1-2142-48E6-B534-556F55CE77D1}"/>
              </a:ext>
            </a:extLst>
          </p:cNvPr>
          <p:cNvSpPr txBox="1"/>
          <p:nvPr userDrawn="1"/>
        </p:nvSpPr>
        <p:spPr>
          <a:xfrm>
            <a:off x="7872505" y="230709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4A15000-10EC-44DC-86B1-58B511036AE2}"/>
              </a:ext>
            </a:extLst>
          </p:cNvPr>
          <p:cNvSpPr txBox="1"/>
          <p:nvPr userDrawn="1"/>
        </p:nvSpPr>
        <p:spPr>
          <a:xfrm>
            <a:off x="7872505" y="401671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06</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35" name="直接连接符 34">
            <a:extLst>
              <a:ext uri="{FF2B5EF4-FFF2-40B4-BE49-F238E27FC236}">
                <a16:creationId xmlns:a16="http://schemas.microsoft.com/office/drawing/2014/main" id="{FAA751EA-7B22-4F74-BA01-448E9B12F6DF}"/>
              </a:ext>
            </a:extLst>
          </p:cNvPr>
          <p:cNvCxnSpPr>
            <a:cxnSpLocks/>
          </p:cNvCxnSpPr>
          <p:nvPr userDrawn="1"/>
        </p:nvCxnSpPr>
        <p:spPr>
          <a:xfrm>
            <a:off x="8191013"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371163E-8D32-4577-B791-355C02864930}"/>
              </a:ext>
            </a:extLst>
          </p:cNvPr>
          <p:cNvCxnSpPr>
            <a:cxnSpLocks/>
          </p:cNvCxnSpPr>
          <p:nvPr userDrawn="1"/>
        </p:nvCxnSpPr>
        <p:spPr>
          <a:xfrm>
            <a:off x="8191013"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占位符 36">
            <a:extLst>
              <a:ext uri="{FF2B5EF4-FFF2-40B4-BE49-F238E27FC236}">
                <a16:creationId xmlns:a16="http://schemas.microsoft.com/office/drawing/2014/main" id="{24345C9C-E2E5-4F1A-9AEC-8098FD1615D7}"/>
              </a:ext>
            </a:extLst>
          </p:cNvPr>
          <p:cNvSpPr>
            <a:spLocks noGrp="1"/>
          </p:cNvSpPr>
          <p:nvPr>
            <p:ph type="body" sz="quarter" idx="15" hasCustomPrompt="1"/>
          </p:nvPr>
        </p:nvSpPr>
        <p:spPr>
          <a:xfrm>
            <a:off x="9146348" y="269157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8" name="文本占位符 37">
            <a:extLst>
              <a:ext uri="{FF2B5EF4-FFF2-40B4-BE49-F238E27FC236}">
                <a16:creationId xmlns:a16="http://schemas.microsoft.com/office/drawing/2014/main" id="{F716F73E-860F-4E7B-A598-5C540179ABAA}"/>
              </a:ext>
            </a:extLst>
          </p:cNvPr>
          <p:cNvSpPr>
            <a:spLocks noGrp="1"/>
          </p:cNvSpPr>
          <p:nvPr>
            <p:ph type="body" sz="quarter" idx="16" hasCustomPrompt="1"/>
          </p:nvPr>
        </p:nvSpPr>
        <p:spPr>
          <a:xfrm>
            <a:off x="9141406" y="433955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extLst>
      <p:ext uri="{BB962C8B-B14F-4D97-AF65-F5344CB8AC3E}">
        <p14:creationId xmlns:p14="http://schemas.microsoft.com/office/powerpoint/2010/main" val="143920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文版式1">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0873DE6B-C1B6-4A8E-81EC-BCE1E05FA0C4}"/>
              </a:ext>
            </a:extLst>
          </p:cNvPr>
          <p:cNvSpPr>
            <a:spLocks noGrp="1"/>
          </p:cNvSpPr>
          <p:nvPr>
            <p:ph type="pic" sz="quarter" idx="11"/>
          </p:nvPr>
        </p:nvSpPr>
        <p:spPr>
          <a:xfrm>
            <a:off x="693535"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9E88FB8D-788B-421E-8EEB-BDCA2706B95A}"/>
              </a:ext>
            </a:extLst>
          </p:cNvPr>
          <p:cNvSpPr>
            <a:spLocks noGrp="1"/>
          </p:cNvSpPr>
          <p:nvPr>
            <p:ph type="pic" sz="quarter" idx="12"/>
          </p:nvPr>
        </p:nvSpPr>
        <p:spPr>
          <a:xfrm>
            <a:off x="3394187"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81A274B5-2A0E-42E8-8231-95B6015C592F}"/>
              </a:ext>
            </a:extLst>
          </p:cNvPr>
          <p:cNvSpPr>
            <a:spLocks noGrp="1"/>
          </p:cNvSpPr>
          <p:nvPr>
            <p:ph type="pic" sz="quarter" idx="13"/>
          </p:nvPr>
        </p:nvSpPr>
        <p:spPr>
          <a:xfrm>
            <a:off x="6096000"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6" name="图片占位符 15">
            <a:extLst>
              <a:ext uri="{FF2B5EF4-FFF2-40B4-BE49-F238E27FC236}">
                <a16:creationId xmlns:a16="http://schemas.microsoft.com/office/drawing/2014/main" id="{1A7C644C-37FE-472B-931F-011A71C888DE}"/>
              </a:ext>
            </a:extLst>
          </p:cNvPr>
          <p:cNvSpPr>
            <a:spLocks noGrp="1"/>
          </p:cNvSpPr>
          <p:nvPr>
            <p:ph type="pic" sz="quarter" idx="14"/>
          </p:nvPr>
        </p:nvSpPr>
        <p:spPr>
          <a:xfrm>
            <a:off x="8798241"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209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版式2">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9E96E817-4586-4443-BDC9-4E3ABD911F11}"/>
              </a:ext>
            </a:extLst>
          </p:cNvPr>
          <p:cNvSpPr>
            <a:spLocks noGrp="1"/>
          </p:cNvSpPr>
          <p:nvPr>
            <p:ph type="pic" sz="quarter" idx="11"/>
          </p:nvPr>
        </p:nvSpPr>
        <p:spPr>
          <a:xfrm>
            <a:off x="911452"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1" name="图片占位符 10">
            <a:extLst>
              <a:ext uri="{FF2B5EF4-FFF2-40B4-BE49-F238E27FC236}">
                <a16:creationId xmlns:a16="http://schemas.microsoft.com/office/drawing/2014/main" id="{6D97D1A5-BA96-4BD9-8E1B-05ED15BCA53C}"/>
              </a:ext>
            </a:extLst>
          </p:cNvPr>
          <p:cNvSpPr>
            <a:spLocks noGrp="1"/>
          </p:cNvSpPr>
          <p:nvPr>
            <p:ph type="pic" sz="quarter" idx="12"/>
          </p:nvPr>
        </p:nvSpPr>
        <p:spPr>
          <a:xfrm>
            <a:off x="3740235"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58A3836B-914D-420F-A2F1-442966187D33}"/>
              </a:ext>
            </a:extLst>
          </p:cNvPr>
          <p:cNvSpPr>
            <a:spLocks noGrp="1"/>
          </p:cNvSpPr>
          <p:nvPr>
            <p:ph type="pic" sz="quarter" idx="13"/>
          </p:nvPr>
        </p:nvSpPr>
        <p:spPr>
          <a:xfrm>
            <a:off x="6569018"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17772CD9-C0E5-4A31-91E7-02E042FFD196}"/>
              </a:ext>
            </a:extLst>
          </p:cNvPr>
          <p:cNvSpPr>
            <a:spLocks noGrp="1"/>
          </p:cNvSpPr>
          <p:nvPr>
            <p:ph type="pic" sz="quarter" idx="14"/>
          </p:nvPr>
        </p:nvSpPr>
        <p:spPr>
          <a:xfrm>
            <a:off x="9397801"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18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版式3">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2B27DF08-95D8-450F-AAE7-B6CB60FD4934}"/>
              </a:ext>
            </a:extLst>
          </p:cNvPr>
          <p:cNvSpPr>
            <a:spLocks noGrp="1"/>
          </p:cNvSpPr>
          <p:nvPr>
            <p:ph type="pic" sz="quarter" idx="11"/>
          </p:nvPr>
        </p:nvSpPr>
        <p:spPr>
          <a:xfrm>
            <a:off x="886052"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B261A416-E7E8-498B-8702-C610A128F8F1}"/>
              </a:ext>
            </a:extLst>
          </p:cNvPr>
          <p:cNvSpPr>
            <a:spLocks noGrp="1"/>
          </p:cNvSpPr>
          <p:nvPr>
            <p:ph type="pic" sz="quarter" idx="12"/>
          </p:nvPr>
        </p:nvSpPr>
        <p:spPr>
          <a:xfrm>
            <a:off x="3727535"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DE5B100C-500D-4EAC-9ACA-0ECACB061B99}"/>
              </a:ext>
            </a:extLst>
          </p:cNvPr>
          <p:cNvSpPr>
            <a:spLocks noGrp="1"/>
          </p:cNvSpPr>
          <p:nvPr>
            <p:ph type="pic" sz="quarter" idx="13"/>
          </p:nvPr>
        </p:nvSpPr>
        <p:spPr>
          <a:xfrm>
            <a:off x="6569018"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6" name="图片占位符 15">
            <a:extLst>
              <a:ext uri="{FF2B5EF4-FFF2-40B4-BE49-F238E27FC236}">
                <a16:creationId xmlns:a16="http://schemas.microsoft.com/office/drawing/2014/main" id="{D8A94565-B639-43A7-8218-D4E8A23A15BD}"/>
              </a:ext>
            </a:extLst>
          </p:cNvPr>
          <p:cNvSpPr>
            <a:spLocks noGrp="1"/>
          </p:cNvSpPr>
          <p:nvPr>
            <p:ph type="pic" sz="quarter" idx="14"/>
          </p:nvPr>
        </p:nvSpPr>
        <p:spPr>
          <a:xfrm>
            <a:off x="9410501"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版式4">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6044F544-7417-4778-8557-6AA82952A1D8}"/>
              </a:ext>
            </a:extLst>
          </p:cNvPr>
          <p:cNvSpPr>
            <a:spLocks noGrp="1"/>
          </p:cNvSpPr>
          <p:nvPr>
            <p:ph type="pic" sz="quarter" idx="12"/>
          </p:nvPr>
        </p:nvSpPr>
        <p:spPr>
          <a:xfrm>
            <a:off x="4519809"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31436DBC-A6EE-4CFB-B93B-8D0150213E8C}"/>
              </a:ext>
            </a:extLst>
          </p:cNvPr>
          <p:cNvSpPr>
            <a:spLocks noGrp="1"/>
          </p:cNvSpPr>
          <p:nvPr>
            <p:ph type="pic" sz="quarter" idx="13"/>
          </p:nvPr>
        </p:nvSpPr>
        <p:spPr>
          <a:xfrm>
            <a:off x="8317108"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a:extLst>
              <a:ext uri="{FF2B5EF4-FFF2-40B4-BE49-F238E27FC236}">
                <a16:creationId xmlns:a16="http://schemas.microsoft.com/office/drawing/2014/main" id="{A599EE02-986F-4016-AEC3-ABBD67BC49E7}"/>
              </a:ext>
            </a:extLst>
          </p:cNvPr>
          <p:cNvSpPr>
            <a:spLocks noGrp="1"/>
          </p:cNvSpPr>
          <p:nvPr>
            <p:ph type="pic" sz="quarter" idx="11"/>
          </p:nvPr>
        </p:nvSpPr>
        <p:spPr>
          <a:xfrm>
            <a:off x="722510"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Tree>
    <p:extLst>
      <p:ext uri="{BB962C8B-B14F-4D97-AF65-F5344CB8AC3E}">
        <p14:creationId xmlns:p14="http://schemas.microsoft.com/office/powerpoint/2010/main" val="267592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AA1079-13FF-4C87-97F3-24088AD1C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036A60-4E67-4902-B74C-AA0C45D556C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28C8D7-6EA4-469A-A4C7-860236012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CD3972AB-912B-449E-ACFF-B7F39EC2053A}" type="datetimeFigureOut">
              <a:rPr lang="zh-CN" altLang="en-US" smtClean="0"/>
              <a:t>2024/6/30</a:t>
            </a:fld>
            <a:endParaRPr lang="zh-CN" altLang="en-US"/>
          </a:p>
        </p:txBody>
      </p:sp>
      <p:sp>
        <p:nvSpPr>
          <p:cNvPr id="5" name="页脚占位符 4">
            <a:extLst>
              <a:ext uri="{FF2B5EF4-FFF2-40B4-BE49-F238E27FC236}">
                <a16:creationId xmlns:a16="http://schemas.microsoft.com/office/drawing/2014/main" id="{FF3E52F5-D62D-45C7-809C-F9AE87C71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C3F597-31A6-43D0-8A44-5F340D315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A86B3AB6-3DCE-4D14-AA80-0D566E9A0DB8}" type="slidenum">
              <a:rPr lang="zh-CN" altLang="en-US" smtClean="0"/>
              <a:t>‹#›</a:t>
            </a:fld>
            <a:endParaRPr lang="zh-CN" altLang="en-US"/>
          </a:p>
        </p:txBody>
      </p:sp>
    </p:spTree>
    <p:extLst>
      <p:ext uri="{BB962C8B-B14F-4D97-AF65-F5344CB8AC3E}">
        <p14:creationId xmlns:p14="http://schemas.microsoft.com/office/powerpoint/2010/main" val="859172250"/>
      </p:ext>
    </p:extLst>
  </p:cSld>
  <p:clrMap bg1="lt1" tx1="dk1" bg2="lt2" tx2="dk2" accent1="accent1" accent2="accent2" accent3="accent3" accent4="accent4" accent5="accent5" accent6="accent6" hlink="hlink" folHlink="folHlink"/>
  <p:sldLayoutIdLst>
    <p:sldLayoutId id="2147483666" r:id="rId1"/>
    <p:sldLayoutId id="2147483655" r:id="rId2"/>
    <p:sldLayoutId id="2147483656" r:id="rId3"/>
    <p:sldLayoutId id="2147483667" r:id="rId4"/>
    <p:sldLayoutId id="2147483669" r:id="rId5"/>
    <p:sldLayoutId id="2147483664" r:id="rId6"/>
    <p:sldLayoutId id="2147483663" r:id="rId7"/>
    <p:sldLayoutId id="2147483662" r:id="rId8"/>
    <p:sldLayoutId id="2147483661" r:id="rId9"/>
    <p:sldLayoutId id="2147483660" r:id="rId10"/>
    <p:sldLayoutId id="2147483665" r:id="rId11"/>
    <p:sldLayoutId id="2147483676" r:id="rId12"/>
    <p:sldLayoutId id="2147483659" r:id="rId13"/>
    <p:sldLayoutId id="214748366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8086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6741980-DA8F-4E9E-B450-4CDAE0D9C979}"/>
              </a:ext>
            </a:extLst>
          </p:cNvPr>
          <p:cNvSpPr>
            <a:spLocks noGrp="1"/>
          </p:cNvSpPr>
          <p:nvPr>
            <p:ph type="body" sz="quarter" idx="10"/>
          </p:nvPr>
        </p:nvSpPr>
        <p:spPr/>
        <p:txBody>
          <a:bodyPr>
            <a:spAutoFit/>
          </a:bodyPr>
          <a:lstStyle/>
          <a:p>
            <a:r>
              <a:rPr lang="en-US" altLang="zh-CN" dirty="0"/>
              <a:t>C++</a:t>
            </a:r>
            <a:r>
              <a:rPr lang="zh-CN" altLang="en-US" dirty="0"/>
              <a:t>课程设计答辩</a:t>
            </a:r>
          </a:p>
        </p:txBody>
      </p:sp>
      <p:sp>
        <p:nvSpPr>
          <p:cNvPr id="3" name="文本占位符 2">
            <a:extLst>
              <a:ext uri="{FF2B5EF4-FFF2-40B4-BE49-F238E27FC236}">
                <a16:creationId xmlns:a16="http://schemas.microsoft.com/office/drawing/2014/main" id="{564BCADA-4F44-127D-4B6C-01354FC6F8C1}"/>
              </a:ext>
            </a:extLst>
          </p:cNvPr>
          <p:cNvSpPr>
            <a:spLocks noGrp="1"/>
          </p:cNvSpPr>
          <p:nvPr>
            <p:ph type="body" sz="quarter" idx="11"/>
          </p:nvPr>
        </p:nvSpPr>
        <p:spPr/>
        <p:txBody>
          <a:bodyPr/>
          <a:lstStyle/>
          <a:p>
            <a:r>
              <a:rPr lang="zh-CN" altLang="en-US" dirty="0"/>
              <a:t>李昕航，徐秘蜜，马乾城</a:t>
            </a:r>
          </a:p>
        </p:txBody>
      </p:sp>
    </p:spTree>
    <p:extLst>
      <p:ext uri="{BB962C8B-B14F-4D97-AF65-F5344CB8AC3E}">
        <p14:creationId xmlns:p14="http://schemas.microsoft.com/office/powerpoint/2010/main" val="1168468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项目介绍</a:t>
            </a:r>
            <a:endParaRPr lang="af-ZA" altLang="zh-CN" sz="2800" dirty="0"/>
          </a:p>
        </p:txBody>
      </p:sp>
      <p:sp>
        <p:nvSpPr>
          <p:cNvPr id="9" name="文本框 8">
            <a:extLst>
              <a:ext uri="{FF2B5EF4-FFF2-40B4-BE49-F238E27FC236}">
                <a16:creationId xmlns:a16="http://schemas.microsoft.com/office/drawing/2014/main" id="{ECF50D09-91E0-D440-3B83-870CEFBBE33F}"/>
              </a:ext>
            </a:extLst>
          </p:cNvPr>
          <p:cNvSpPr txBox="1"/>
          <p:nvPr/>
        </p:nvSpPr>
        <p:spPr>
          <a:xfrm>
            <a:off x="647781" y="1304657"/>
            <a:ext cx="8832649" cy="2165529"/>
          </a:xfrm>
          <a:prstGeom prst="rect">
            <a:avLst/>
          </a:prstGeom>
          <a:noFill/>
        </p:spPr>
        <p:txBody>
          <a:bodyPr wrap="square" rtlCol="0">
            <a:spAutoFit/>
          </a:bodyPr>
          <a:lstStyle/>
          <a:p>
            <a:pPr indent="266700">
              <a:lnSpc>
                <a:spcPct val="130000"/>
              </a:lnSpc>
              <a:spcAft>
                <a:spcPts val="600"/>
              </a:spcAft>
            </a:pPr>
            <a:r>
              <a:rPr lang="zh-CN" altLang="zh-CN" dirty="0">
                <a:solidFill>
                  <a:schemeClr val="tx2"/>
                </a:solidFill>
                <a:latin typeface="微软雅黑" panose="020B0503020204020204" pitchFamily="34" charset="-122"/>
                <a:ea typeface="微软雅黑" panose="020B0503020204020204" pitchFamily="34" charset="-122"/>
              </a:rPr>
              <a:t>主界面布局</a:t>
            </a:r>
          </a:p>
          <a:p>
            <a:pPr indent="266700">
              <a:lnSpc>
                <a:spcPct val="130000"/>
              </a:lnSpc>
              <a:spcAft>
                <a:spcPts val="600"/>
              </a:spcAft>
            </a:pPr>
            <a:r>
              <a:rPr lang="zh-CN" altLang="zh-CN"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1</a:t>
            </a:r>
            <a:r>
              <a:rPr lang="zh-CN" altLang="zh-CN" dirty="0">
                <a:solidFill>
                  <a:schemeClr val="tx2"/>
                </a:solidFill>
                <a:latin typeface="微软雅黑" panose="020B0503020204020204" pitchFamily="34" charset="-122"/>
                <a:ea typeface="微软雅黑" panose="020B0503020204020204" pitchFamily="34" charset="-122"/>
              </a:rPr>
              <a:t>）聊天界面</a:t>
            </a:r>
            <a:r>
              <a:rPr lang="en-US" altLang="zh-CN" dirty="0">
                <a:solidFill>
                  <a:schemeClr val="tx2"/>
                </a:solidFill>
                <a:latin typeface="微软雅黑" panose="020B0503020204020204" pitchFamily="34" charset="-122"/>
                <a:ea typeface="微软雅黑" panose="020B0503020204020204" pitchFamily="34" charset="-122"/>
              </a:rPr>
              <a:t>: </a:t>
            </a:r>
            <a:r>
              <a:rPr lang="zh-CN" altLang="zh-CN" dirty="0">
                <a:solidFill>
                  <a:schemeClr val="tx2"/>
                </a:solidFill>
                <a:latin typeface="微软雅黑" panose="020B0503020204020204" pitchFamily="34" charset="-122"/>
                <a:ea typeface="微软雅黑" panose="020B0503020204020204" pitchFamily="34" charset="-122"/>
              </a:rPr>
              <a:t>显示聊天记录，支持文本输入和发送。</a:t>
            </a:r>
          </a:p>
          <a:p>
            <a:pPr>
              <a:lnSpc>
                <a:spcPct val="130000"/>
              </a:lnSpc>
              <a:spcAft>
                <a:spcPts val="600"/>
              </a:spcAft>
            </a:pPr>
            <a:r>
              <a:rPr lang="en-US" altLang="zh-CN" dirty="0">
                <a:solidFill>
                  <a:schemeClr val="tx2"/>
                </a:solidFill>
                <a:latin typeface="微软雅黑" panose="020B0503020204020204" pitchFamily="34" charset="-122"/>
                <a:ea typeface="微软雅黑" panose="020B0503020204020204" pitchFamily="34" charset="-122"/>
              </a:rPr>
              <a:t>    </a:t>
            </a:r>
            <a:r>
              <a:rPr lang="zh-CN" altLang="zh-CN"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2</a:t>
            </a:r>
            <a:r>
              <a:rPr lang="zh-CN" altLang="zh-CN" dirty="0">
                <a:solidFill>
                  <a:schemeClr val="tx2"/>
                </a:solidFill>
                <a:latin typeface="微软雅黑" panose="020B0503020204020204" pitchFamily="34" charset="-122"/>
                <a:ea typeface="微软雅黑" panose="020B0503020204020204" pitchFamily="34" charset="-122"/>
              </a:rPr>
              <a:t>）文件选择与发送</a:t>
            </a:r>
            <a:r>
              <a:rPr lang="en-US" altLang="zh-CN" dirty="0">
                <a:solidFill>
                  <a:schemeClr val="tx2"/>
                </a:solidFill>
                <a:latin typeface="微软雅黑" panose="020B0503020204020204" pitchFamily="34" charset="-122"/>
                <a:ea typeface="微软雅黑" panose="020B0503020204020204" pitchFamily="34" charset="-122"/>
              </a:rPr>
              <a:t>: </a:t>
            </a:r>
            <a:r>
              <a:rPr lang="zh-CN" altLang="zh-CN" dirty="0">
                <a:solidFill>
                  <a:schemeClr val="tx2"/>
                </a:solidFill>
                <a:latin typeface="微软雅黑" panose="020B0503020204020204" pitchFamily="34" charset="-122"/>
                <a:ea typeface="微软雅黑" panose="020B0503020204020204" pitchFamily="34" charset="-122"/>
              </a:rPr>
              <a:t>提供文件选择对话框，用户选择文件后，触发文件传输请求。</a:t>
            </a:r>
          </a:p>
          <a:p>
            <a:pPr>
              <a:lnSpc>
                <a:spcPct val="130000"/>
              </a:lnSpc>
              <a:spcAft>
                <a:spcPts val="600"/>
              </a:spcAft>
            </a:pPr>
            <a:r>
              <a:rPr lang="en-US" altLang="zh-CN" dirty="0">
                <a:solidFill>
                  <a:schemeClr val="tx2"/>
                </a:solidFill>
                <a:latin typeface="微软雅黑" panose="020B0503020204020204" pitchFamily="34" charset="-122"/>
                <a:ea typeface="微软雅黑" panose="020B0503020204020204" pitchFamily="34" charset="-122"/>
              </a:rPr>
              <a:t>    </a:t>
            </a:r>
            <a:r>
              <a:rPr lang="zh-CN" altLang="zh-CN"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3</a:t>
            </a:r>
            <a:r>
              <a:rPr lang="zh-CN" altLang="zh-CN" dirty="0">
                <a:solidFill>
                  <a:schemeClr val="tx2"/>
                </a:solidFill>
                <a:latin typeface="微软雅黑" panose="020B0503020204020204" pitchFamily="34" charset="-122"/>
                <a:ea typeface="微软雅黑" panose="020B0503020204020204" pitchFamily="34" charset="-122"/>
              </a:rPr>
              <a:t>）文件接收界面</a:t>
            </a:r>
            <a:r>
              <a:rPr lang="en-US" altLang="zh-CN" dirty="0">
                <a:solidFill>
                  <a:schemeClr val="tx2"/>
                </a:solidFill>
                <a:latin typeface="微软雅黑" panose="020B0503020204020204" pitchFamily="34" charset="-122"/>
                <a:ea typeface="微软雅黑" panose="020B0503020204020204" pitchFamily="34" charset="-122"/>
              </a:rPr>
              <a:t>: </a:t>
            </a:r>
            <a:r>
              <a:rPr lang="zh-CN" altLang="zh-CN" dirty="0">
                <a:solidFill>
                  <a:schemeClr val="tx2"/>
                </a:solidFill>
                <a:latin typeface="微软雅黑" panose="020B0503020204020204" pitchFamily="34" charset="-122"/>
                <a:ea typeface="微软雅黑" panose="020B0503020204020204" pitchFamily="34" charset="-122"/>
              </a:rPr>
              <a:t>显示正在接收的文件列表与进度条，支持取消接收操作。</a:t>
            </a:r>
          </a:p>
          <a:p>
            <a:pPr indent="266700">
              <a:lnSpc>
                <a:spcPct val="130000"/>
              </a:lnSpc>
              <a:spcAft>
                <a:spcPts val="600"/>
              </a:spcAft>
            </a:pPr>
            <a:r>
              <a:rPr lang="zh-CN" altLang="zh-CN"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4</a:t>
            </a:r>
            <a:r>
              <a:rPr lang="zh-CN" altLang="zh-CN" dirty="0">
                <a:solidFill>
                  <a:schemeClr val="tx2"/>
                </a:solidFill>
                <a:latin typeface="微软雅黑" panose="020B0503020204020204" pitchFamily="34" charset="-122"/>
                <a:ea typeface="微软雅黑" panose="020B0503020204020204" pitchFamily="34" charset="-122"/>
              </a:rPr>
              <a:t>）通知与反馈</a:t>
            </a:r>
            <a:r>
              <a:rPr lang="en-US" altLang="zh-CN" dirty="0">
                <a:solidFill>
                  <a:schemeClr val="tx2"/>
                </a:solidFill>
                <a:latin typeface="微软雅黑" panose="020B0503020204020204" pitchFamily="34" charset="-122"/>
                <a:ea typeface="微软雅黑" panose="020B0503020204020204" pitchFamily="34" charset="-122"/>
              </a:rPr>
              <a:t>: </a:t>
            </a:r>
            <a:r>
              <a:rPr lang="zh-CN" altLang="zh-CN" dirty="0">
                <a:solidFill>
                  <a:schemeClr val="tx2"/>
                </a:solidFill>
                <a:latin typeface="微软雅黑" panose="020B0503020204020204" pitchFamily="34" charset="-122"/>
                <a:ea typeface="微软雅黑" panose="020B0503020204020204" pitchFamily="34" charset="-122"/>
              </a:rPr>
              <a:t>显示消息送达状态、文件传输进度与结果通知。</a:t>
            </a:r>
            <a:r>
              <a:rPr lang="en-US" altLang="zh-CN" dirty="0">
                <a:solidFill>
                  <a:schemeClr val="tx2"/>
                </a:solidFill>
                <a:latin typeface="微软雅黑" panose="020B0503020204020204" pitchFamily="34" charset="-122"/>
                <a:ea typeface="微软雅黑" panose="020B0503020204020204" pitchFamily="34" charset="-122"/>
              </a:rPr>
              <a:t>  </a:t>
            </a:r>
            <a:endParaRPr lang="zh-CN" altLang="zh-CN" dirty="0">
              <a:solidFill>
                <a:schemeClr val="tx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6F1334C-383D-4A6F-21D8-3EE5FCF00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561" y="3470186"/>
            <a:ext cx="3812877" cy="3013173"/>
          </a:xfrm>
          <a:prstGeom prst="rect">
            <a:avLst/>
          </a:prstGeom>
        </p:spPr>
      </p:pic>
    </p:spTree>
    <p:extLst>
      <p:ext uri="{BB962C8B-B14F-4D97-AF65-F5344CB8AC3E}">
        <p14:creationId xmlns:p14="http://schemas.microsoft.com/office/powerpoint/2010/main" val="3206980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a:extLst>
              <a:ext uri="{FF2B5EF4-FFF2-40B4-BE49-F238E27FC236}">
                <a16:creationId xmlns:a16="http://schemas.microsoft.com/office/drawing/2014/main" id="{C73A759D-B876-4C91-A003-3FE9B4821C9E}"/>
              </a:ext>
            </a:extLst>
          </p:cNvPr>
          <p:cNvSpPr>
            <a:spLocks noGrp="1"/>
          </p:cNvSpPr>
          <p:nvPr>
            <p:ph type="body" sz="quarter" idx="10"/>
          </p:nvPr>
        </p:nvSpPr>
        <p:spPr/>
        <p:txBody>
          <a:bodyPr>
            <a:spAutoFit/>
          </a:bodyPr>
          <a:lstStyle/>
          <a:p>
            <a:r>
              <a:rPr lang="en-US" altLang="zh-CN"/>
              <a:t>03</a:t>
            </a:r>
            <a:endParaRPr lang="zh-CN" altLang="en-US"/>
          </a:p>
        </p:txBody>
      </p:sp>
      <p:sp>
        <p:nvSpPr>
          <p:cNvPr id="24" name="文本占位符 23">
            <a:extLst>
              <a:ext uri="{FF2B5EF4-FFF2-40B4-BE49-F238E27FC236}">
                <a16:creationId xmlns:a16="http://schemas.microsoft.com/office/drawing/2014/main" id="{C2E54D50-30EE-4B38-BA79-F0DAE5EF3532}"/>
              </a:ext>
            </a:extLst>
          </p:cNvPr>
          <p:cNvSpPr txBox="1">
            <a:spLocks noGrp="1"/>
          </p:cNvSpPr>
          <p:nvPr>
            <p:ph type="body" sz="quarter" idx="11"/>
          </p:nvPr>
        </p:nvSpPr>
        <p:spPr/>
        <p:txBody>
          <a:bodyPr>
            <a:spAutoFit/>
          </a:bodyPr>
          <a:lstStyle/>
          <a:p>
            <a:r>
              <a:rPr lang="zh-CN" altLang="en-US" dirty="0"/>
              <a:t>程序演示</a:t>
            </a:r>
            <a:endParaRPr lang="af-ZA" altLang="zh-CN" dirty="0"/>
          </a:p>
        </p:txBody>
      </p:sp>
    </p:spTree>
    <p:extLst>
      <p:ext uri="{BB962C8B-B14F-4D97-AF65-F5344CB8AC3E}">
        <p14:creationId xmlns:p14="http://schemas.microsoft.com/office/powerpoint/2010/main" val="372439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程序演示</a:t>
            </a:r>
            <a:endParaRPr lang="af-ZA" altLang="zh-CN" sz="2800" dirty="0"/>
          </a:p>
        </p:txBody>
      </p:sp>
      <p:grpSp>
        <p:nvGrpSpPr>
          <p:cNvPr id="8" name="组合 7">
            <a:extLst>
              <a:ext uri="{FF2B5EF4-FFF2-40B4-BE49-F238E27FC236}">
                <a16:creationId xmlns:a16="http://schemas.microsoft.com/office/drawing/2014/main" id="{3AE0E7BD-D941-4837-83B5-9BA783E1C5E7}"/>
              </a:ext>
            </a:extLst>
          </p:cNvPr>
          <p:cNvGrpSpPr/>
          <p:nvPr/>
        </p:nvGrpSpPr>
        <p:grpSpPr>
          <a:xfrm>
            <a:off x="647781" y="1304665"/>
            <a:ext cx="9514133" cy="1060178"/>
            <a:chOff x="617744" y="4395347"/>
            <a:chExt cx="2040220" cy="307318"/>
          </a:xfrm>
        </p:grpSpPr>
        <p:sp>
          <p:nvSpPr>
            <p:cNvPr id="9" name="文本框 8">
              <a:extLst>
                <a:ext uri="{FF2B5EF4-FFF2-40B4-BE49-F238E27FC236}">
                  <a16:creationId xmlns:a16="http://schemas.microsoft.com/office/drawing/2014/main" id="{ECF50D09-91E0-D440-3B83-870CEFBBE33F}"/>
                </a:ext>
              </a:extLst>
            </p:cNvPr>
            <p:cNvSpPr txBox="1"/>
            <p:nvPr/>
          </p:nvSpPr>
          <p:spPr>
            <a:xfrm>
              <a:off x="617744" y="4395347"/>
              <a:ext cx="1474164" cy="133825"/>
            </a:xfrm>
            <a:prstGeom prst="rect">
              <a:avLst/>
            </a:prstGeom>
            <a:noFill/>
          </p:spPr>
          <p:txBody>
            <a:bodyPr wrap="square" rtlCol="0">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设置</a:t>
              </a:r>
              <a:r>
                <a:rPr lang="en-US" altLang="zh-CN" sz="2400" dirty="0">
                  <a:solidFill>
                    <a:schemeClr val="tx2"/>
                  </a:solidFill>
                  <a:latin typeface="微软雅黑" panose="020B0503020204020204" pitchFamily="34" charset="-122"/>
                  <a:ea typeface="微软雅黑" panose="020B0503020204020204" pitchFamily="34" charset="-122"/>
                </a:rPr>
                <a:t>IP</a:t>
              </a:r>
            </a:p>
          </p:txBody>
        </p:sp>
        <p:sp>
          <p:nvSpPr>
            <p:cNvPr id="10" name="文本框 9">
              <a:extLst>
                <a:ext uri="{FF2B5EF4-FFF2-40B4-BE49-F238E27FC236}">
                  <a16:creationId xmlns:a16="http://schemas.microsoft.com/office/drawing/2014/main" id="{91A86044-DD68-551C-6F65-1CCB5BBEB15D}"/>
                </a:ext>
              </a:extLst>
            </p:cNvPr>
            <p:cNvSpPr txBox="1"/>
            <p:nvPr/>
          </p:nvSpPr>
          <p:spPr>
            <a:xfrm>
              <a:off x="697117" y="4581684"/>
              <a:ext cx="1960847" cy="120981"/>
            </a:xfrm>
            <a:prstGeom prst="rect">
              <a:avLst/>
            </a:prstGeom>
            <a:noFill/>
          </p:spPr>
          <p:txBody>
            <a:bodyPr wrap="square" rtlCol="0">
              <a:spAutoFit/>
            </a:bodyPr>
            <a:lstStyle/>
            <a:p>
              <a:pPr>
                <a:lnSpc>
                  <a:spcPct val="130000"/>
                </a:lnSpc>
                <a:spcAft>
                  <a:spcPts val="600"/>
                </a:spcAft>
              </a:pPr>
              <a:r>
                <a:rPr lang="zh-CN" altLang="en-US" dirty="0">
                  <a:solidFill>
                    <a:schemeClr val="tx2"/>
                  </a:solidFill>
                  <a:latin typeface="微软雅黑" panose="020B0503020204020204" pitchFamily="34" charset="-122"/>
                  <a:ea typeface="微软雅黑" panose="020B0503020204020204" pitchFamily="34" charset="-122"/>
                </a:rPr>
                <a:t>设置局域网的</a:t>
              </a:r>
              <a:r>
                <a:rPr lang="en-US" altLang="zh-CN" dirty="0">
                  <a:solidFill>
                    <a:schemeClr val="tx2"/>
                  </a:solidFill>
                  <a:latin typeface="微软雅黑" panose="020B0503020204020204" pitchFamily="34" charset="-122"/>
                  <a:ea typeface="微软雅黑" panose="020B0503020204020204" pitchFamily="34" charset="-122"/>
                </a:rPr>
                <a:t>IP</a:t>
              </a:r>
              <a:r>
                <a:rPr lang="zh-CN" altLang="en-US" dirty="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6F659B8E-7DC1-C7FC-339F-4A5712C18F78}"/>
              </a:ext>
            </a:extLst>
          </p:cNvPr>
          <p:cNvPicPr>
            <a:picLocks noChangeAspect="1"/>
          </p:cNvPicPr>
          <p:nvPr/>
        </p:nvPicPr>
        <p:blipFill>
          <a:blip r:embed="rId2"/>
          <a:stretch>
            <a:fillRect/>
          </a:stretch>
        </p:blipFill>
        <p:spPr>
          <a:xfrm>
            <a:off x="1718263" y="2858359"/>
            <a:ext cx="8977613" cy="2576282"/>
          </a:xfrm>
          <a:prstGeom prst="rect">
            <a:avLst/>
          </a:prstGeom>
        </p:spPr>
      </p:pic>
    </p:spTree>
    <p:extLst>
      <p:ext uri="{BB962C8B-B14F-4D97-AF65-F5344CB8AC3E}">
        <p14:creationId xmlns:p14="http://schemas.microsoft.com/office/powerpoint/2010/main" val="368893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a:extLst>
              <a:ext uri="{FF2B5EF4-FFF2-40B4-BE49-F238E27FC236}">
                <a16:creationId xmlns:a16="http://schemas.microsoft.com/office/drawing/2014/main" id="{C73A759D-B876-4C91-A003-3FE9B4821C9E}"/>
              </a:ext>
            </a:extLst>
          </p:cNvPr>
          <p:cNvSpPr>
            <a:spLocks noGrp="1"/>
          </p:cNvSpPr>
          <p:nvPr>
            <p:ph type="body" sz="quarter" idx="10"/>
          </p:nvPr>
        </p:nvSpPr>
        <p:spPr/>
        <p:txBody>
          <a:bodyPr>
            <a:spAutoFit/>
          </a:bodyPr>
          <a:lstStyle/>
          <a:p>
            <a:r>
              <a:rPr lang="en-US" altLang="zh-CN" dirty="0"/>
              <a:t>04</a:t>
            </a:r>
            <a:endParaRPr lang="zh-CN" altLang="en-US" dirty="0"/>
          </a:p>
        </p:txBody>
      </p:sp>
      <p:sp>
        <p:nvSpPr>
          <p:cNvPr id="24" name="文本占位符 23">
            <a:extLst>
              <a:ext uri="{FF2B5EF4-FFF2-40B4-BE49-F238E27FC236}">
                <a16:creationId xmlns:a16="http://schemas.microsoft.com/office/drawing/2014/main" id="{C2E54D50-30EE-4B38-BA79-F0DAE5EF3532}"/>
              </a:ext>
            </a:extLst>
          </p:cNvPr>
          <p:cNvSpPr txBox="1">
            <a:spLocks noGrp="1"/>
          </p:cNvSpPr>
          <p:nvPr>
            <p:ph type="body" sz="quarter" idx="11"/>
          </p:nvPr>
        </p:nvSpPr>
        <p:spPr/>
        <p:txBody>
          <a:bodyPr>
            <a:spAutoFit/>
          </a:bodyPr>
          <a:lstStyle/>
          <a:p>
            <a:r>
              <a:rPr lang="zh-CN" altLang="en-US" dirty="0"/>
              <a:t>总结</a:t>
            </a:r>
            <a:endParaRPr lang="af-ZA" altLang="zh-CN" dirty="0"/>
          </a:p>
        </p:txBody>
      </p:sp>
    </p:spTree>
    <p:extLst>
      <p:ext uri="{BB962C8B-B14F-4D97-AF65-F5344CB8AC3E}">
        <p14:creationId xmlns:p14="http://schemas.microsoft.com/office/powerpoint/2010/main" val="406841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总结</a:t>
            </a:r>
            <a:endParaRPr lang="af-ZA" altLang="zh-CN" sz="2800" dirty="0"/>
          </a:p>
        </p:txBody>
      </p:sp>
      <p:sp>
        <p:nvSpPr>
          <p:cNvPr id="3" name="文本框 2">
            <a:extLst>
              <a:ext uri="{FF2B5EF4-FFF2-40B4-BE49-F238E27FC236}">
                <a16:creationId xmlns:a16="http://schemas.microsoft.com/office/drawing/2014/main" id="{4483A2BD-F3EE-C3FA-50F8-64FA23804ADE}"/>
              </a:ext>
            </a:extLst>
          </p:cNvPr>
          <p:cNvSpPr txBox="1"/>
          <p:nvPr/>
        </p:nvSpPr>
        <p:spPr>
          <a:xfrm>
            <a:off x="776376" y="1509623"/>
            <a:ext cx="10328695" cy="461665"/>
          </a:xfrm>
          <a:prstGeom prst="rect">
            <a:avLst/>
          </a:prstGeom>
          <a:noFill/>
        </p:spPr>
        <p:txBody>
          <a:bodyPr wrap="square" rtlCol="0">
            <a:spAutoFit/>
          </a:bodyPr>
          <a:lstStyle>
            <a:defPPr>
              <a:defRPr lang="zh-CN"/>
            </a:defPPr>
            <a:lvl1pPr>
              <a:defRPr sz="2400">
                <a:solidFill>
                  <a:schemeClr val="tx2"/>
                </a:solidFill>
                <a:latin typeface="微软雅黑" panose="020B0503020204020204" pitchFamily="34" charset="-122"/>
                <a:ea typeface="微软雅黑" panose="020B0503020204020204" pitchFamily="34" charset="-122"/>
              </a:defRPr>
            </a:lvl1pPr>
          </a:lstStyle>
          <a:p>
            <a:r>
              <a:rPr lang="zh-CN" altLang="en-US" dirty="0"/>
              <a:t>项目开发状态和完成度</a:t>
            </a:r>
            <a:endParaRPr lang="en-US" altLang="zh-CN" dirty="0"/>
          </a:p>
        </p:txBody>
      </p:sp>
      <p:sp>
        <p:nvSpPr>
          <p:cNvPr id="5" name="文本框 4">
            <a:extLst>
              <a:ext uri="{FF2B5EF4-FFF2-40B4-BE49-F238E27FC236}">
                <a16:creationId xmlns:a16="http://schemas.microsoft.com/office/drawing/2014/main" id="{3FF098E8-A444-45FB-A114-284793AD1EF2}"/>
              </a:ext>
            </a:extLst>
          </p:cNvPr>
          <p:cNvSpPr txBox="1"/>
          <p:nvPr/>
        </p:nvSpPr>
        <p:spPr>
          <a:xfrm>
            <a:off x="1234439" y="2283252"/>
            <a:ext cx="9606281" cy="646331"/>
          </a:xfrm>
          <a:prstGeom prst="rect">
            <a:avLst/>
          </a:prstGeom>
          <a:noFill/>
        </p:spPr>
        <p:txBody>
          <a:bodyPr wrap="square">
            <a:spAutoFit/>
          </a:bodyPr>
          <a:lstStyle/>
          <a:p>
            <a:r>
              <a:rPr lang="zh-CN" altLang="en-US" b="0" i="0" dirty="0">
                <a:solidFill>
                  <a:srgbClr val="0D0D0D"/>
                </a:solidFill>
                <a:effectLst/>
                <a:highlight>
                  <a:srgbClr val="FFFFFF"/>
                </a:highlight>
                <a:latin typeface="ui-sans-serif"/>
              </a:rPr>
              <a:t>目前项目已经完成了基本的界面设计</a:t>
            </a:r>
            <a:r>
              <a:rPr lang="zh-CN" altLang="en-US" dirty="0">
                <a:solidFill>
                  <a:srgbClr val="0D0D0D"/>
                </a:solidFill>
                <a:highlight>
                  <a:srgbClr val="FFFFFF"/>
                </a:highlight>
                <a:latin typeface="ui-sans-serif"/>
              </a:rPr>
              <a:t>和大部分</a:t>
            </a:r>
            <a:r>
              <a:rPr lang="zh-CN" altLang="en-US" b="0" i="0" dirty="0">
                <a:solidFill>
                  <a:srgbClr val="0D0D0D"/>
                </a:solidFill>
                <a:effectLst/>
                <a:highlight>
                  <a:srgbClr val="FFFFFF"/>
                </a:highlight>
                <a:latin typeface="ui-sans-serif"/>
              </a:rPr>
              <a:t>功能实现，包括用户列表的显示和用户之间的聊天功能等，总体完成度良好</a:t>
            </a:r>
            <a:endParaRPr lang="zh-CN" altLang="en-US" dirty="0"/>
          </a:p>
        </p:txBody>
      </p:sp>
    </p:spTree>
    <p:extLst>
      <p:ext uri="{BB962C8B-B14F-4D97-AF65-F5344CB8AC3E}">
        <p14:creationId xmlns:p14="http://schemas.microsoft.com/office/powerpoint/2010/main" val="173166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总结</a:t>
            </a:r>
            <a:endParaRPr lang="af-ZA" altLang="zh-CN" sz="2800" dirty="0"/>
          </a:p>
        </p:txBody>
      </p:sp>
      <p:sp>
        <p:nvSpPr>
          <p:cNvPr id="10" name="文本框 9">
            <a:extLst>
              <a:ext uri="{FF2B5EF4-FFF2-40B4-BE49-F238E27FC236}">
                <a16:creationId xmlns:a16="http://schemas.microsoft.com/office/drawing/2014/main" id="{D7060C06-9927-C405-2F48-6F955247A5DF}"/>
              </a:ext>
            </a:extLst>
          </p:cNvPr>
          <p:cNvSpPr txBox="1"/>
          <p:nvPr/>
        </p:nvSpPr>
        <p:spPr>
          <a:xfrm>
            <a:off x="745896" y="1437640"/>
            <a:ext cx="10328695" cy="461665"/>
          </a:xfrm>
          <a:prstGeom prst="rect">
            <a:avLst/>
          </a:prstGeom>
          <a:noFill/>
        </p:spPr>
        <p:txBody>
          <a:bodyPr wrap="square" rtlCol="0">
            <a:spAutoFit/>
          </a:bodyPr>
          <a:lstStyle>
            <a:defPPr>
              <a:defRPr lang="zh-CN"/>
            </a:defPPr>
            <a:lvl1pPr>
              <a:defRPr sz="2400">
                <a:solidFill>
                  <a:schemeClr val="tx2"/>
                </a:solidFill>
                <a:latin typeface="微软雅黑" panose="020B0503020204020204" pitchFamily="34" charset="-122"/>
                <a:ea typeface="微软雅黑" panose="020B0503020204020204" pitchFamily="34" charset="-122"/>
              </a:defRPr>
            </a:lvl1pPr>
          </a:lstStyle>
          <a:p>
            <a:r>
              <a:rPr lang="zh-CN" altLang="en-US" dirty="0"/>
              <a:t>核心内容和技术重难点</a:t>
            </a:r>
            <a:endParaRPr lang="en-US" altLang="zh-CN" dirty="0"/>
          </a:p>
        </p:txBody>
      </p:sp>
      <p:sp>
        <p:nvSpPr>
          <p:cNvPr id="11" name="文本框 10">
            <a:extLst>
              <a:ext uri="{FF2B5EF4-FFF2-40B4-BE49-F238E27FC236}">
                <a16:creationId xmlns:a16="http://schemas.microsoft.com/office/drawing/2014/main" id="{14BF5732-F046-408E-3032-98AB32849B12}"/>
              </a:ext>
            </a:extLst>
          </p:cNvPr>
          <p:cNvSpPr txBox="1"/>
          <p:nvPr/>
        </p:nvSpPr>
        <p:spPr>
          <a:xfrm>
            <a:off x="1036129" y="1899305"/>
            <a:ext cx="9606281" cy="3970318"/>
          </a:xfrm>
          <a:prstGeom prst="rect">
            <a:avLst/>
          </a:prstGeom>
          <a:noFill/>
        </p:spPr>
        <p:txBody>
          <a:bodyPr wrap="square">
            <a:spAutoFit/>
          </a:bodyPr>
          <a:lstStyle/>
          <a:p>
            <a:r>
              <a:rPr lang="zh-CN" altLang="en-US" b="0" i="0" dirty="0">
                <a:solidFill>
                  <a:srgbClr val="0D0D0D"/>
                </a:solidFill>
                <a:effectLst/>
                <a:highlight>
                  <a:srgbClr val="FFFFFF"/>
                </a:highlight>
                <a:latin typeface="ui-sans-serif"/>
              </a:rPr>
              <a:t>核心功能：</a:t>
            </a:r>
            <a:endParaRPr lang="en-US" altLang="zh-CN" dirty="0">
              <a:solidFill>
                <a:srgbClr val="0D0D0D"/>
              </a:solidFill>
              <a:highlight>
                <a:srgbClr val="FFFFFF"/>
              </a:highlight>
              <a:latin typeface="ui-sans-serif"/>
            </a:endParaRPr>
          </a:p>
          <a:p>
            <a:r>
              <a:rPr lang="en-US" altLang="zh-CN" kern="0" dirty="0">
                <a:solidFill>
                  <a:srgbClr val="0D0D0D"/>
                </a:solidFill>
                <a:highlight>
                  <a:srgbClr val="FFFFFF"/>
                </a:highlight>
                <a:latin typeface="ui-sans-serif"/>
                <a:ea typeface="宋体" panose="02010600030101010101" pitchFamily="2" charset="-122"/>
                <a:cs typeface="Segoe UI" panose="020B0502040204020203" pitchFamily="34" charset="0"/>
              </a:rPr>
              <a:t>     </a:t>
            </a:r>
            <a:r>
              <a:rPr lang="zh-CN" altLang="en-US" kern="0" dirty="0">
                <a:solidFill>
                  <a:srgbClr val="2C2C36"/>
                </a:solidFill>
                <a:ea typeface="宋体" panose="02010600030101010101" pitchFamily="2" charset="-122"/>
                <a:cs typeface="Segoe UI" panose="020B0502040204020203" pitchFamily="34" charset="0"/>
              </a:rPr>
              <a:t>同一局域网下，主机的寻找</a:t>
            </a:r>
            <a:endParaRPr lang="en-US" altLang="zh-CN" kern="0" dirty="0">
              <a:solidFill>
                <a:srgbClr val="2C2C36"/>
              </a:solidFill>
              <a:ea typeface="宋体" panose="02010600030101010101" pitchFamily="2" charset="-122"/>
              <a:cs typeface="Segoe UI" panose="020B0502040204020203" pitchFamily="34" charset="0"/>
            </a:endParaRPr>
          </a:p>
          <a:p>
            <a:r>
              <a:rPr lang="en-US" altLang="zh-CN" kern="0" dirty="0">
                <a:solidFill>
                  <a:srgbClr val="2C2C36"/>
                </a:solidFill>
                <a:ea typeface="宋体" panose="02010600030101010101" pitchFamily="2" charset="-122"/>
                <a:cs typeface="Segoe UI" panose="020B0502040204020203" pitchFamily="34" charset="0"/>
              </a:rPr>
              <a:t>    </a:t>
            </a:r>
            <a:r>
              <a:rPr lang="zh-CN" altLang="zh-CN" kern="0" dirty="0">
                <a:solidFill>
                  <a:srgbClr val="2C2C36"/>
                </a:solidFill>
                <a:ea typeface="宋体" panose="02010600030101010101" pitchFamily="2" charset="-122"/>
                <a:cs typeface="Segoe UI" panose="020B0502040204020203" pitchFamily="34" charset="0"/>
              </a:rPr>
              <a:t>即时通讯</a:t>
            </a:r>
            <a:r>
              <a:rPr lang="zh-CN" altLang="en-US" kern="0" dirty="0">
                <a:solidFill>
                  <a:srgbClr val="2C2C36"/>
                </a:solidFill>
                <a:ea typeface="宋体" panose="02010600030101010101" pitchFamily="2" charset="-122"/>
                <a:cs typeface="Segoe UI" panose="020B0502040204020203" pitchFamily="34" charset="0"/>
              </a:rPr>
              <a:t>，</a:t>
            </a:r>
            <a:r>
              <a:rPr lang="zh-CN" altLang="zh-CN" kern="0" dirty="0">
                <a:solidFill>
                  <a:srgbClr val="2C2C36"/>
                </a:solidFill>
                <a:ea typeface="宋体" panose="02010600030101010101" pitchFamily="2" charset="-122"/>
                <a:cs typeface="Segoe UI" panose="020B0502040204020203" pitchFamily="34" charset="0"/>
              </a:rPr>
              <a:t>实时消息推送</a:t>
            </a:r>
            <a:endParaRPr lang="en-US" altLang="zh-CN" kern="0" dirty="0">
              <a:solidFill>
                <a:srgbClr val="2C2C36"/>
              </a:solidFill>
              <a:ea typeface="宋体" panose="02010600030101010101" pitchFamily="2" charset="-122"/>
              <a:cs typeface="Segoe UI" panose="020B0502040204020203" pitchFamily="34" charset="0"/>
            </a:endParaRPr>
          </a:p>
          <a:p>
            <a:r>
              <a:rPr lang="en-US" altLang="zh-CN" kern="0" dirty="0">
                <a:solidFill>
                  <a:srgbClr val="2C2C36"/>
                </a:solidFill>
                <a:ea typeface="宋体" panose="02010600030101010101" pitchFamily="2" charset="-122"/>
                <a:cs typeface="Segoe UI" panose="020B0502040204020203" pitchFamily="34" charset="0"/>
              </a:rPr>
              <a:t>    </a:t>
            </a:r>
            <a:r>
              <a:rPr lang="zh-CN" altLang="en-US" kern="0" dirty="0">
                <a:solidFill>
                  <a:srgbClr val="2C2C36"/>
                </a:solidFill>
                <a:ea typeface="宋体" panose="02010600030101010101" pitchFamily="2" charset="-122"/>
                <a:cs typeface="Segoe UI" panose="020B0502040204020203" pitchFamily="34" charset="0"/>
              </a:rPr>
              <a:t>文件传输</a:t>
            </a:r>
            <a:endParaRPr lang="en-US" altLang="zh-CN" kern="0" dirty="0">
              <a:solidFill>
                <a:srgbClr val="2C2C36"/>
              </a:solidFill>
              <a:ea typeface="宋体" panose="02010600030101010101" pitchFamily="2" charset="-122"/>
              <a:cs typeface="Segoe UI" panose="020B0502040204020203" pitchFamily="34" charset="0"/>
            </a:endParaRPr>
          </a:p>
          <a:p>
            <a:r>
              <a:rPr lang="zh-CN" altLang="en-US" b="0" i="0" dirty="0">
                <a:solidFill>
                  <a:srgbClr val="0D0D0D"/>
                </a:solidFill>
                <a:effectLst/>
                <a:highlight>
                  <a:srgbClr val="FFFFFF"/>
                </a:highlight>
                <a:latin typeface="ui-sans-serif"/>
              </a:rPr>
              <a:t>技术</a:t>
            </a:r>
            <a:r>
              <a:rPr lang="zh-CN" altLang="en-US" dirty="0">
                <a:solidFill>
                  <a:srgbClr val="0D0D0D"/>
                </a:solidFill>
                <a:highlight>
                  <a:srgbClr val="FFFFFF"/>
                </a:highlight>
                <a:latin typeface="ui-sans-serif"/>
              </a:rPr>
              <a:t>关键实现</a:t>
            </a:r>
            <a:endParaRPr lang="en-US" altLang="zh-CN" kern="0" dirty="0">
              <a:solidFill>
                <a:srgbClr val="2C2C36"/>
              </a:solidFill>
              <a:ea typeface="宋体" panose="02010600030101010101" pitchFamily="2" charset="-122"/>
              <a:cs typeface="Segoe UI" panose="020B0502040204020203" pitchFamily="34" charset="0"/>
            </a:endParaRPr>
          </a:p>
          <a:p>
            <a:r>
              <a:rPr lang="en-US" altLang="zh-CN" b="0" i="0" dirty="0">
                <a:solidFill>
                  <a:srgbClr val="0D0D0D"/>
                </a:solidFill>
                <a:effectLst/>
                <a:highlight>
                  <a:srgbClr val="FFFFFF"/>
                </a:highlight>
                <a:latin typeface="ui-sans-serif"/>
              </a:rPr>
              <a:t>      </a:t>
            </a:r>
            <a:r>
              <a:rPr lang="en-US" altLang="zh-CN" sz="1800" dirty="0">
                <a:effectLst/>
                <a:latin typeface="Times New Roman" panose="02020603050405020304" pitchFamily="18" charset="0"/>
                <a:ea typeface="宋体" panose="02010600030101010101" pitchFamily="2" charset="-122"/>
              </a:rPr>
              <a:t>IPMSG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实现局域网聊天和文件传输</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408305" algn="just"/>
            <a:r>
              <a:rPr lang="en-US" altLang="zh-CN" sz="1800" kern="100" dirty="0">
                <a:effectLst/>
                <a:latin typeface="Times New Roman" panose="02020603050405020304" pitchFamily="18" charset="0"/>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使用</a:t>
            </a:r>
            <a:r>
              <a:rPr lang="zh-CN" altLang="zh-CN" kern="100" dirty="0">
                <a:latin typeface="Times New Roman" panose="02020603050405020304" pitchFamily="18" charset="0"/>
                <a:ea typeface="宋体" panose="02010600030101010101" pitchFamily="2" charset="-122"/>
              </a:rPr>
              <a:t>消息格式定</a:t>
            </a:r>
            <a:r>
              <a:rPr lang="zh-CN" altLang="zh-CN" sz="1800" kern="100" dirty="0">
                <a:effectLst/>
                <a:latin typeface="Times New Roman" panose="02020603050405020304" pitchFamily="18" charset="0"/>
                <a:ea typeface="宋体" panose="02010600030101010101" pitchFamily="2" charset="-122"/>
              </a:rPr>
              <a:t>义消息发送者，接收者，消息内容</a:t>
            </a:r>
          </a:p>
          <a:p>
            <a:pPr marL="408305" algn="just"/>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使用</a:t>
            </a:r>
            <a:r>
              <a:rPr lang="en-US" altLang="zh-CN" sz="1800" b="1" kern="100" dirty="0">
                <a:effectLst/>
                <a:latin typeface="Times New Roman" panose="02020603050405020304" pitchFamily="18" charset="0"/>
                <a:ea typeface="宋体" panose="02010600030101010101" pitchFamily="2" charset="-122"/>
              </a:rPr>
              <a:t>IPMSG</a:t>
            </a:r>
            <a:r>
              <a:rPr lang="zh-CN" altLang="zh-CN" sz="1800" b="1" kern="100" dirty="0">
                <a:effectLst/>
                <a:latin typeface="Times New Roman" panose="02020603050405020304" pitchFamily="18" charset="0"/>
                <a:ea typeface="宋体" panose="02010600030101010101" pitchFamily="2" charset="-122"/>
              </a:rPr>
              <a:t>命令</a:t>
            </a:r>
            <a:r>
              <a:rPr lang="zh-CN" altLang="zh-CN" sz="1800" kern="100" dirty="0">
                <a:effectLst/>
                <a:latin typeface="Times New Roman" panose="02020603050405020304" pitchFamily="18" charset="0"/>
                <a:ea typeface="宋体" panose="02010600030101010101" pitchFamily="2" charset="-122"/>
              </a:rPr>
              <a:t>实现消息发送与接收，文件传输。命令类型包括发送消息、接收确认、请求文件传输</a:t>
            </a:r>
          </a:p>
          <a:p>
            <a:pPr marL="408305" algn="just"/>
            <a:r>
              <a:rPr lang="en-US" altLang="zh-CN" sz="1800" kern="100" dirty="0">
                <a:effectLst/>
                <a:latin typeface="Times New Roman" panose="02020603050405020304" pitchFamily="18" charset="0"/>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通信流程：当发送消息时，发送设备会创建一个符合</a:t>
            </a:r>
            <a:r>
              <a:rPr lang="en-US" altLang="zh-CN" kern="100" dirty="0">
                <a:latin typeface="Times New Roman" panose="02020603050405020304" pitchFamily="18" charset="0"/>
                <a:ea typeface="宋体" panose="02010600030101010101" pitchFamily="2" charset="-122"/>
              </a:rPr>
              <a:t>IPMSG</a:t>
            </a:r>
            <a:r>
              <a:rPr lang="zh-CN" altLang="zh-CN" kern="100" dirty="0">
                <a:latin typeface="Times New Roman" panose="02020603050405020304" pitchFamily="18" charset="0"/>
                <a:ea typeface="宋体" panose="02010600030101010101" pitchFamily="2" charset="-122"/>
              </a:rPr>
              <a:t>协议的消息，然后通过网络发送给接收设备。接收设备会解析这个消息，然后根据消息的内容将消息打印到</a:t>
            </a:r>
            <a:r>
              <a:rPr lang="en-US" altLang="zh-CN" kern="100" dirty="0">
                <a:latin typeface="Times New Roman" panose="02020603050405020304" pitchFamily="18" charset="0"/>
                <a:ea typeface="宋体" panose="02010600030101010101" pitchFamily="2" charset="-122"/>
              </a:rPr>
              <a:t>UI</a:t>
            </a:r>
            <a:r>
              <a:rPr lang="zh-CN" altLang="zh-CN" kern="100" dirty="0">
                <a:latin typeface="Times New Roman" panose="02020603050405020304" pitchFamily="18" charset="0"/>
                <a:ea typeface="宋体" panose="02010600030101010101" pitchFamily="2" charset="-122"/>
              </a:rPr>
              <a:t>上。</a:t>
            </a:r>
          </a:p>
          <a:p>
            <a:pPr marL="408305" algn="just"/>
            <a:r>
              <a:rPr lang="en-US" altLang="zh-CN" kern="100" dirty="0">
                <a:latin typeface="Times New Roman" panose="02020603050405020304" pitchFamily="18" charset="0"/>
                <a:ea typeface="宋体" panose="02010600030101010101" pitchFamily="2" charset="-122"/>
              </a:rPr>
              <a:t>(4) </a:t>
            </a:r>
            <a:r>
              <a:rPr lang="zh-CN" altLang="zh-CN" kern="100" dirty="0">
                <a:latin typeface="Times New Roman" panose="02020603050405020304" pitchFamily="18" charset="0"/>
                <a:ea typeface="宋体" panose="02010600030101010101" pitchFamily="2" charset="-122"/>
              </a:rPr>
              <a:t>文件传输：当</a:t>
            </a:r>
            <a:r>
              <a:rPr lang="zh-CN" altLang="zh-CN" sz="1800" kern="100" dirty="0">
                <a:effectLst/>
                <a:latin typeface="Times New Roman" panose="02020603050405020304" pitchFamily="18" charset="0"/>
                <a:ea typeface="宋体" panose="02010600030101010101" pitchFamily="2" charset="-122"/>
              </a:rPr>
              <a:t>发送文件时，发送设备会创建一个包含文件信息的</a:t>
            </a:r>
            <a:r>
              <a:rPr lang="en-US" altLang="zh-CN" sz="1800" kern="100" dirty="0">
                <a:effectLst/>
                <a:latin typeface="Times New Roman" panose="02020603050405020304" pitchFamily="18" charset="0"/>
                <a:ea typeface="宋体" panose="02010600030101010101" pitchFamily="2" charset="-122"/>
              </a:rPr>
              <a:t>IPMSG</a:t>
            </a:r>
            <a:r>
              <a:rPr lang="zh-CN" altLang="zh-CN" sz="1800" kern="100" dirty="0">
                <a:effectLst/>
                <a:latin typeface="Times New Roman" panose="02020603050405020304" pitchFamily="18" charset="0"/>
                <a:ea typeface="宋体" panose="02010600030101010101" pitchFamily="2" charset="-122"/>
              </a:rPr>
              <a:t>消息，然后通过网络发送给接收设备。接收设备会解析这个消息，然后开始文件的下载过程。</a:t>
            </a:r>
          </a:p>
          <a:p>
            <a:endParaRPr lang="en-US" altLang="zh-CN"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03940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总结</a:t>
            </a:r>
            <a:endParaRPr lang="af-ZA" altLang="zh-CN" sz="2800" dirty="0"/>
          </a:p>
        </p:txBody>
      </p:sp>
      <p:sp>
        <p:nvSpPr>
          <p:cNvPr id="3" name="文本框 2">
            <a:extLst>
              <a:ext uri="{FF2B5EF4-FFF2-40B4-BE49-F238E27FC236}">
                <a16:creationId xmlns:a16="http://schemas.microsoft.com/office/drawing/2014/main" id="{4483A2BD-F3EE-C3FA-50F8-64FA23804ADE}"/>
              </a:ext>
            </a:extLst>
          </p:cNvPr>
          <p:cNvSpPr txBox="1"/>
          <p:nvPr/>
        </p:nvSpPr>
        <p:spPr>
          <a:xfrm>
            <a:off x="776376" y="1509623"/>
            <a:ext cx="10328695" cy="461665"/>
          </a:xfrm>
          <a:prstGeom prst="rect">
            <a:avLst/>
          </a:prstGeom>
          <a:noFill/>
        </p:spPr>
        <p:txBody>
          <a:bodyPr wrap="square" rtlCol="0">
            <a:spAutoFit/>
          </a:bodyPr>
          <a:lstStyle>
            <a:defPPr>
              <a:defRPr lang="zh-CN"/>
            </a:defPPr>
            <a:lvl1pPr>
              <a:defRPr sz="2400">
                <a:solidFill>
                  <a:schemeClr val="tx2"/>
                </a:solidFill>
                <a:latin typeface="微软雅黑" panose="020B0503020204020204" pitchFamily="34" charset="-122"/>
                <a:ea typeface="微软雅黑" panose="020B0503020204020204" pitchFamily="34" charset="-122"/>
              </a:defRPr>
            </a:lvl1pPr>
          </a:lstStyle>
          <a:p>
            <a:r>
              <a:rPr lang="zh-CN" altLang="en-US" dirty="0"/>
              <a:t>分工</a:t>
            </a:r>
            <a:endParaRPr lang="en-US" altLang="zh-CN" dirty="0"/>
          </a:p>
        </p:txBody>
      </p:sp>
      <p:sp>
        <p:nvSpPr>
          <p:cNvPr id="5" name="文本框 4">
            <a:extLst>
              <a:ext uri="{FF2B5EF4-FFF2-40B4-BE49-F238E27FC236}">
                <a16:creationId xmlns:a16="http://schemas.microsoft.com/office/drawing/2014/main" id="{3FF098E8-A444-45FB-A114-284793AD1EF2}"/>
              </a:ext>
            </a:extLst>
          </p:cNvPr>
          <p:cNvSpPr txBox="1"/>
          <p:nvPr/>
        </p:nvSpPr>
        <p:spPr>
          <a:xfrm>
            <a:off x="1292859" y="2443858"/>
            <a:ext cx="9606281" cy="1477328"/>
          </a:xfrm>
          <a:prstGeom prst="rect">
            <a:avLst/>
          </a:prstGeom>
          <a:noFill/>
        </p:spPr>
        <p:txBody>
          <a:bodyPr wrap="square">
            <a:spAutoFit/>
          </a:bodyPr>
          <a:lstStyle/>
          <a:p>
            <a:r>
              <a:rPr lang="zh-CN" altLang="en-US" dirty="0"/>
              <a:t>李昕航：文档大纲，构建项目，查找</a:t>
            </a:r>
            <a:r>
              <a:rPr lang="en-US" altLang="zh-CN" dirty="0" err="1"/>
              <a:t>ipmsg</a:t>
            </a:r>
            <a:r>
              <a:rPr lang="zh-CN" altLang="en-US" dirty="0"/>
              <a:t>协议，修改</a:t>
            </a:r>
            <a:r>
              <a:rPr lang="en-US" altLang="zh-CN" dirty="0" err="1"/>
              <a:t>ipmsg</a:t>
            </a:r>
            <a:r>
              <a:rPr lang="zh-CN" altLang="en-US" dirty="0"/>
              <a:t>类</a:t>
            </a:r>
            <a:endParaRPr lang="en-US" altLang="zh-CN" dirty="0"/>
          </a:p>
          <a:p>
            <a:br>
              <a:rPr lang="en-US" altLang="zh-CN" dirty="0"/>
            </a:br>
            <a:r>
              <a:rPr lang="zh-CN" altLang="en-US" dirty="0"/>
              <a:t>徐秘蜜：画图，聊天文件功能实现，详细文档</a:t>
            </a:r>
            <a:endParaRPr lang="en-US" altLang="zh-CN" dirty="0"/>
          </a:p>
          <a:p>
            <a:br>
              <a:rPr lang="en-US" altLang="zh-CN" dirty="0"/>
            </a:br>
            <a:r>
              <a:rPr lang="zh-CN" altLang="en-US" dirty="0"/>
              <a:t>马乾城：程序分析，</a:t>
            </a:r>
            <a:r>
              <a:rPr lang="en-US" altLang="zh-CN" dirty="0"/>
              <a:t>ppt</a:t>
            </a:r>
            <a:r>
              <a:rPr lang="zh-CN" altLang="en-US" dirty="0"/>
              <a:t>制作，答辩</a:t>
            </a:r>
          </a:p>
        </p:txBody>
      </p:sp>
    </p:spTree>
    <p:extLst>
      <p:ext uri="{BB962C8B-B14F-4D97-AF65-F5344CB8AC3E}">
        <p14:creationId xmlns:p14="http://schemas.microsoft.com/office/powerpoint/2010/main" val="127320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总结</a:t>
            </a:r>
            <a:endParaRPr lang="af-ZA" altLang="zh-CN" sz="2800" dirty="0"/>
          </a:p>
        </p:txBody>
      </p:sp>
      <p:sp>
        <p:nvSpPr>
          <p:cNvPr id="10" name="文本框 9">
            <a:extLst>
              <a:ext uri="{FF2B5EF4-FFF2-40B4-BE49-F238E27FC236}">
                <a16:creationId xmlns:a16="http://schemas.microsoft.com/office/drawing/2014/main" id="{D7060C06-9927-C405-2F48-6F955247A5DF}"/>
              </a:ext>
            </a:extLst>
          </p:cNvPr>
          <p:cNvSpPr txBox="1"/>
          <p:nvPr/>
        </p:nvSpPr>
        <p:spPr>
          <a:xfrm>
            <a:off x="745896" y="1437640"/>
            <a:ext cx="10328695" cy="461665"/>
          </a:xfrm>
          <a:prstGeom prst="rect">
            <a:avLst/>
          </a:prstGeom>
          <a:noFill/>
        </p:spPr>
        <p:txBody>
          <a:bodyPr wrap="square" rtlCol="0">
            <a:spAutoFit/>
          </a:bodyPr>
          <a:lstStyle>
            <a:defPPr>
              <a:defRPr lang="zh-CN"/>
            </a:defPPr>
            <a:lvl1pPr>
              <a:defRPr sz="2400">
                <a:solidFill>
                  <a:schemeClr val="tx2"/>
                </a:solidFill>
                <a:latin typeface="微软雅黑" panose="020B0503020204020204" pitchFamily="34" charset="-122"/>
                <a:ea typeface="微软雅黑" panose="020B0503020204020204" pitchFamily="34" charset="-122"/>
              </a:defRPr>
            </a:lvl1pPr>
          </a:lstStyle>
          <a:p>
            <a:r>
              <a:rPr lang="zh-CN" altLang="en-US" dirty="0"/>
              <a:t>学习收获</a:t>
            </a:r>
            <a:endParaRPr lang="en-US" altLang="zh-CN" dirty="0"/>
          </a:p>
        </p:txBody>
      </p:sp>
      <p:sp>
        <p:nvSpPr>
          <p:cNvPr id="11" name="文本框 10">
            <a:extLst>
              <a:ext uri="{FF2B5EF4-FFF2-40B4-BE49-F238E27FC236}">
                <a16:creationId xmlns:a16="http://schemas.microsoft.com/office/drawing/2014/main" id="{14BF5732-F046-408E-3032-98AB32849B12}"/>
              </a:ext>
            </a:extLst>
          </p:cNvPr>
          <p:cNvSpPr txBox="1"/>
          <p:nvPr/>
        </p:nvSpPr>
        <p:spPr>
          <a:xfrm>
            <a:off x="1025969" y="2102505"/>
            <a:ext cx="9606281" cy="3416320"/>
          </a:xfrm>
          <a:prstGeom prst="rect">
            <a:avLst/>
          </a:prstGeom>
          <a:noFill/>
        </p:spPr>
        <p:txBody>
          <a:bodyPr wrap="square">
            <a:spAutoFit/>
          </a:bodyPr>
          <a:lstStyle/>
          <a:p>
            <a:pPr algn="l"/>
            <a:r>
              <a:rPr lang="zh-CN" altLang="en-US" b="0" i="0" dirty="0">
                <a:solidFill>
                  <a:srgbClr val="0D0D0D"/>
                </a:solidFill>
                <a:effectLst/>
                <a:highlight>
                  <a:srgbClr val="FFFFFF"/>
                </a:highlight>
                <a:latin typeface="ui-sans-serif"/>
              </a:rPr>
              <a:t>在这个项目中我们学到了许多关于软件开发和团队协作的宝贵经验。以下是我在项目中的主要收获：</a:t>
            </a:r>
          </a:p>
          <a:p>
            <a:pPr algn="l">
              <a:buFont typeface="+mj-lt"/>
              <a:buAutoNum type="arabicPeriod"/>
            </a:pPr>
            <a:r>
              <a:rPr lang="zh-CN" altLang="en-US" b="0" i="0" dirty="0">
                <a:solidFill>
                  <a:srgbClr val="0D0D0D"/>
                </a:solidFill>
                <a:effectLst/>
                <a:highlight>
                  <a:srgbClr val="FFFFFF"/>
                </a:highlight>
                <a:latin typeface="ui-sans-serif"/>
              </a:rPr>
              <a:t>深入理解 </a:t>
            </a:r>
            <a:r>
              <a:rPr lang="en-US" altLang="zh-CN" b="0" i="0" dirty="0">
                <a:solidFill>
                  <a:srgbClr val="0D0D0D"/>
                </a:solidFill>
                <a:effectLst/>
                <a:highlight>
                  <a:srgbClr val="FFFFFF"/>
                </a:highlight>
                <a:latin typeface="ui-sans-serif"/>
              </a:rPr>
              <a:t>Qt </a:t>
            </a:r>
            <a:r>
              <a:rPr lang="zh-CN" altLang="en-US" b="0" i="0" dirty="0">
                <a:solidFill>
                  <a:srgbClr val="0D0D0D"/>
                </a:solidFill>
                <a:effectLst/>
                <a:highlight>
                  <a:srgbClr val="FFFFFF"/>
                </a:highlight>
                <a:latin typeface="ui-sans-serif"/>
              </a:rPr>
              <a:t>框架：通过实际项目，我加深了对 </a:t>
            </a:r>
            <a:r>
              <a:rPr lang="en-US" altLang="zh-CN" b="0" i="0" dirty="0">
                <a:solidFill>
                  <a:srgbClr val="0D0D0D"/>
                </a:solidFill>
                <a:effectLst/>
                <a:highlight>
                  <a:srgbClr val="FFFFFF"/>
                </a:highlight>
                <a:latin typeface="ui-sans-serif"/>
              </a:rPr>
              <a:t>Qt </a:t>
            </a:r>
            <a:r>
              <a:rPr lang="zh-CN" altLang="en-US" b="0" i="0" dirty="0">
                <a:solidFill>
                  <a:srgbClr val="0D0D0D"/>
                </a:solidFill>
                <a:effectLst/>
                <a:highlight>
                  <a:srgbClr val="FFFFFF"/>
                </a:highlight>
                <a:latin typeface="ui-sans-serif"/>
              </a:rPr>
              <a:t>框架的理解和应用能力，特别是在使用 </a:t>
            </a:r>
            <a:r>
              <a:rPr lang="en-US" altLang="zh-CN" b="0" i="0" dirty="0">
                <a:solidFill>
                  <a:srgbClr val="0D0D0D"/>
                </a:solidFill>
                <a:effectLst/>
                <a:highlight>
                  <a:srgbClr val="FFFFFF"/>
                </a:highlight>
                <a:latin typeface="ui-sans-serif"/>
              </a:rPr>
              <a:t>Qt Quick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QML </a:t>
            </a:r>
            <a:r>
              <a:rPr lang="zh-CN" altLang="en-US" b="0" i="0" dirty="0">
                <a:solidFill>
                  <a:srgbClr val="0D0D0D"/>
                </a:solidFill>
                <a:effectLst/>
                <a:highlight>
                  <a:srgbClr val="FFFFFF"/>
                </a:highlight>
                <a:latin typeface="ui-sans-serif"/>
              </a:rPr>
              <a:t>方面，能够快速开发现代化的用户界面。</a:t>
            </a:r>
          </a:p>
          <a:p>
            <a:pPr algn="l">
              <a:buFont typeface="+mj-lt"/>
              <a:buAutoNum type="arabicPeriod"/>
            </a:pPr>
            <a:r>
              <a:rPr lang="zh-CN" altLang="en-US" b="0" i="0" dirty="0">
                <a:solidFill>
                  <a:srgbClr val="0D0D0D"/>
                </a:solidFill>
                <a:effectLst/>
                <a:highlight>
                  <a:srgbClr val="FFFFFF"/>
                </a:highlight>
                <a:latin typeface="ui-sans-serif"/>
              </a:rPr>
              <a:t>跨语言和跨平台开发经验：项目中涉及到 </a:t>
            </a:r>
            <a:r>
              <a:rPr lang="en-US" altLang="zh-CN" b="0" i="0" dirty="0">
                <a:solidFill>
                  <a:srgbClr val="0D0D0D"/>
                </a:solidFill>
                <a:effectLst/>
                <a:highlight>
                  <a:srgbClr val="FFFFFF"/>
                </a:highlight>
                <a:latin typeface="ui-sans-serif"/>
              </a:rPr>
              <a:t>C++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QML </a:t>
            </a:r>
            <a:r>
              <a:rPr lang="zh-CN" altLang="en-US" b="0" i="0" dirty="0">
                <a:solidFill>
                  <a:srgbClr val="0D0D0D"/>
                </a:solidFill>
                <a:effectLst/>
                <a:highlight>
                  <a:srgbClr val="FFFFFF"/>
                </a:highlight>
                <a:latin typeface="ui-sans-serif"/>
              </a:rPr>
              <a:t>的混合编程，这让我学会了如何优雅地结合这两种语言来开发功能强大的应用程序。同时，确保在不同操作系统下的兼容性也是一个重要的挑战和学习点。</a:t>
            </a:r>
          </a:p>
          <a:p>
            <a:pPr algn="l">
              <a:buFont typeface="+mj-lt"/>
              <a:buAutoNum type="arabicPeriod"/>
            </a:pPr>
            <a:r>
              <a:rPr lang="zh-CN" altLang="en-US" b="0" i="0" dirty="0">
                <a:solidFill>
                  <a:srgbClr val="0D0D0D"/>
                </a:solidFill>
                <a:effectLst/>
                <a:highlight>
                  <a:srgbClr val="FFFFFF"/>
                </a:highlight>
                <a:latin typeface="ui-sans-serif"/>
              </a:rPr>
              <a:t>网络通信和数据传输的处理：在开发局域网通讯软件过程中，我学习了如何处理网络通信、数据传输的安全性和效率问题，这些技能对于未来从事与网络相关的开发工作至关重要。</a:t>
            </a:r>
          </a:p>
          <a:p>
            <a:pPr algn="l">
              <a:buFont typeface="+mj-lt"/>
              <a:buAutoNum type="arabicPeriod"/>
            </a:pPr>
            <a:r>
              <a:rPr lang="zh-CN" altLang="en-US" b="0" i="0" dirty="0">
                <a:solidFill>
                  <a:srgbClr val="0D0D0D"/>
                </a:solidFill>
                <a:effectLst/>
                <a:highlight>
                  <a:srgbClr val="FFFFFF"/>
                </a:highlight>
                <a:latin typeface="ui-sans-serif"/>
              </a:rPr>
              <a:t>团队协作与沟通：通过与团队成员的合作，我提高了在团队中协作的能力，学会了如何有效地沟通和协调，以达成共同的目标。</a:t>
            </a:r>
          </a:p>
          <a:p>
            <a:endParaRPr lang="en-US" altLang="zh-CN"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4222363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6741980-DA8F-4E9E-B450-4CDAE0D9C979}"/>
              </a:ext>
            </a:extLst>
          </p:cNvPr>
          <p:cNvSpPr>
            <a:spLocks noGrp="1"/>
          </p:cNvSpPr>
          <p:nvPr>
            <p:ph type="body" sz="quarter" idx="10"/>
          </p:nvPr>
        </p:nvSpPr>
        <p:spPr/>
        <p:txBody>
          <a:bodyPr>
            <a:spAutoFit/>
          </a:bodyPr>
          <a:lstStyle/>
          <a:p>
            <a:r>
              <a:rPr lang="zh-CN" altLang="en-US"/>
              <a:t>谢谢</a:t>
            </a:r>
          </a:p>
        </p:txBody>
      </p:sp>
      <p:sp>
        <p:nvSpPr>
          <p:cNvPr id="16" name="文本占位符 15">
            <a:extLst>
              <a:ext uri="{FF2B5EF4-FFF2-40B4-BE49-F238E27FC236}">
                <a16:creationId xmlns:a16="http://schemas.microsoft.com/office/drawing/2014/main" id="{AE0C054F-ACA8-4C62-A1CC-E710A4704501}"/>
              </a:ext>
            </a:extLst>
          </p:cNvPr>
          <p:cNvSpPr>
            <a:spLocks noGrp="1"/>
          </p:cNvSpPr>
          <p:nvPr>
            <p:ph type="body" sz="quarter" idx="11"/>
          </p:nvPr>
        </p:nvSpPr>
        <p:spPr/>
        <p:txBody>
          <a:bodyPr>
            <a:spAutoFit/>
          </a:bodyPr>
          <a:lstStyle/>
          <a:p>
            <a:r>
              <a:rPr lang="zh-CN" altLang="en-US"/>
              <a:t>汇报人：</a:t>
            </a:r>
            <a:r>
              <a:rPr lang="af-ZA" altLang="zh-CN"/>
              <a:t>OfficePLUS</a:t>
            </a:r>
          </a:p>
        </p:txBody>
      </p:sp>
    </p:spTree>
    <p:extLst>
      <p:ext uri="{BB962C8B-B14F-4D97-AF65-F5344CB8AC3E}">
        <p14:creationId xmlns:p14="http://schemas.microsoft.com/office/powerpoint/2010/main" val="113784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5820CBD-0B94-4800-8BD5-C6DA7F0381FA}"/>
              </a:ext>
            </a:extLst>
          </p:cNvPr>
          <p:cNvSpPr>
            <a:spLocks noGrp="1"/>
          </p:cNvSpPr>
          <p:nvPr>
            <p:ph type="body" sz="quarter" idx="11"/>
          </p:nvPr>
        </p:nvSpPr>
        <p:spPr>
          <a:xfrm>
            <a:off x="2733762" y="2736124"/>
            <a:ext cx="2329673" cy="1384995"/>
          </a:xfrm>
        </p:spPr>
        <p:txBody>
          <a:bodyPr>
            <a:spAutoFit/>
          </a:bodyPr>
          <a:lstStyle/>
          <a:p>
            <a:r>
              <a:rPr lang="zh-CN" altLang="en-US" dirty="0">
                <a:solidFill>
                  <a:schemeClr val="tx2"/>
                </a:solidFill>
                <a:latin typeface="微软雅黑" panose="020B0503020204020204" pitchFamily="34" charset="-122"/>
                <a:ea typeface="微软雅黑" panose="020B0503020204020204" pitchFamily="34" charset="-122"/>
              </a:rPr>
              <a:t>项目概述</a:t>
            </a:r>
          </a:p>
          <a:p>
            <a:br>
              <a:rPr lang="zh-CN" altLang="en-US" b="0" i="0" dirty="0">
                <a:solidFill>
                  <a:srgbClr val="0D0D0D"/>
                </a:solidFill>
                <a:effectLst/>
                <a:highlight>
                  <a:srgbClr val="FFFFFF"/>
                </a:highlight>
                <a:latin typeface="ui-sans-serif"/>
              </a:rPr>
            </a:b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1F64F5EE-FD46-40F9-8777-240C26339F7B}"/>
              </a:ext>
            </a:extLst>
          </p:cNvPr>
          <p:cNvSpPr>
            <a:spLocks noGrp="1"/>
          </p:cNvSpPr>
          <p:nvPr>
            <p:ph type="body" sz="quarter" idx="12"/>
          </p:nvPr>
        </p:nvSpPr>
        <p:spPr>
          <a:xfrm>
            <a:off x="2728820" y="4267992"/>
            <a:ext cx="2329673" cy="523220"/>
          </a:xfrm>
        </p:spPr>
        <p:txBody>
          <a:bodyPr>
            <a:spAutoFit/>
          </a:bodyPr>
          <a:lstStyle/>
          <a:p>
            <a:r>
              <a:rPr lang="zh-CN" altLang="en-US" dirty="0">
                <a:solidFill>
                  <a:schemeClr val="tx2"/>
                </a:solidFill>
                <a:latin typeface="微软雅黑" panose="020B0503020204020204" pitchFamily="34" charset="-122"/>
                <a:ea typeface="微软雅黑" panose="020B0503020204020204" pitchFamily="34" charset="-122"/>
              </a:rPr>
              <a:t>程序演示</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5" name="文本占位符 4">
            <a:extLst>
              <a:ext uri="{FF2B5EF4-FFF2-40B4-BE49-F238E27FC236}">
                <a16:creationId xmlns:a16="http://schemas.microsoft.com/office/drawing/2014/main" id="{D12A1480-8635-4866-939D-52FA2A854A73}"/>
              </a:ext>
            </a:extLst>
          </p:cNvPr>
          <p:cNvSpPr>
            <a:spLocks noGrp="1"/>
          </p:cNvSpPr>
          <p:nvPr>
            <p:ph type="body" sz="quarter" idx="13"/>
          </p:nvPr>
        </p:nvSpPr>
        <p:spPr>
          <a:xfrm>
            <a:off x="8078959" y="2736124"/>
            <a:ext cx="2329673" cy="523220"/>
          </a:xfrm>
        </p:spPr>
        <p:txBody>
          <a:bodyPr>
            <a:spAutoFit/>
          </a:bodyPr>
          <a:lstStyle/>
          <a:p>
            <a:r>
              <a:rPr lang="zh-CN" altLang="en-US" dirty="0">
                <a:solidFill>
                  <a:schemeClr val="tx2"/>
                </a:solidFill>
                <a:latin typeface="微软雅黑" panose="020B0503020204020204" pitchFamily="34" charset="-122"/>
                <a:ea typeface="微软雅黑" panose="020B0503020204020204" pitchFamily="34" charset="-122"/>
              </a:rPr>
              <a:t>项目介绍</a:t>
            </a:r>
          </a:p>
        </p:txBody>
      </p:sp>
      <p:sp>
        <p:nvSpPr>
          <p:cNvPr id="6" name="文本占位符 5">
            <a:extLst>
              <a:ext uri="{FF2B5EF4-FFF2-40B4-BE49-F238E27FC236}">
                <a16:creationId xmlns:a16="http://schemas.microsoft.com/office/drawing/2014/main" id="{02BB6A96-C83A-4643-AF46-2B06C968EE10}"/>
              </a:ext>
            </a:extLst>
          </p:cNvPr>
          <p:cNvSpPr>
            <a:spLocks noGrp="1"/>
          </p:cNvSpPr>
          <p:nvPr>
            <p:ph type="body" sz="quarter" idx="14"/>
          </p:nvPr>
        </p:nvSpPr>
        <p:spPr>
          <a:xfrm>
            <a:off x="8078959" y="4269511"/>
            <a:ext cx="2329673" cy="523220"/>
          </a:xfrm>
        </p:spPr>
        <p:txBody>
          <a:bodyPr>
            <a:spAutoFit/>
          </a:bodyPr>
          <a:lstStyle/>
          <a:p>
            <a:r>
              <a:rPr lang="zh-CN" altLang="en-US" dirty="0">
                <a:solidFill>
                  <a:schemeClr val="tx2"/>
                </a:solidFill>
                <a:latin typeface="微软雅黑" panose="020B0503020204020204" pitchFamily="34" charset="-122"/>
                <a:ea typeface="微软雅黑" panose="020B0503020204020204" pitchFamily="34" charset="-122"/>
              </a:rPr>
              <a:t>总结</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899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a:extLst>
              <a:ext uri="{FF2B5EF4-FFF2-40B4-BE49-F238E27FC236}">
                <a16:creationId xmlns:a16="http://schemas.microsoft.com/office/drawing/2014/main" id="{C73A759D-B876-4C91-A003-3FE9B4821C9E}"/>
              </a:ext>
            </a:extLst>
          </p:cNvPr>
          <p:cNvSpPr>
            <a:spLocks noGrp="1"/>
          </p:cNvSpPr>
          <p:nvPr>
            <p:ph type="body" sz="quarter" idx="10"/>
          </p:nvPr>
        </p:nvSpPr>
        <p:spPr/>
        <p:txBody>
          <a:bodyPr>
            <a:spAutoFit/>
          </a:bodyPr>
          <a:lstStyle/>
          <a:p>
            <a:r>
              <a:rPr lang="en-US" altLang="zh-CN" dirty="0"/>
              <a:t>01</a:t>
            </a:r>
            <a:endParaRPr lang="zh-CN" altLang="en-US" dirty="0"/>
          </a:p>
        </p:txBody>
      </p:sp>
      <p:sp>
        <p:nvSpPr>
          <p:cNvPr id="24" name="文本占位符 23">
            <a:extLst>
              <a:ext uri="{FF2B5EF4-FFF2-40B4-BE49-F238E27FC236}">
                <a16:creationId xmlns:a16="http://schemas.microsoft.com/office/drawing/2014/main" id="{C2E54D50-30EE-4B38-BA79-F0DAE5EF3532}"/>
              </a:ext>
            </a:extLst>
          </p:cNvPr>
          <p:cNvSpPr txBox="1">
            <a:spLocks noGrp="1"/>
          </p:cNvSpPr>
          <p:nvPr>
            <p:ph type="body" sz="quarter" idx="11"/>
          </p:nvPr>
        </p:nvSpPr>
        <p:spPr/>
        <p:txBody>
          <a:bodyPr>
            <a:spAutoFit/>
          </a:bodyPr>
          <a:lstStyle/>
          <a:p>
            <a:r>
              <a:rPr lang="zh-CN" altLang="en-US" dirty="0"/>
              <a:t>项目概述</a:t>
            </a:r>
            <a:endParaRPr lang="af-ZA" altLang="zh-CN" dirty="0"/>
          </a:p>
        </p:txBody>
      </p:sp>
    </p:spTree>
    <p:extLst>
      <p:ext uri="{BB962C8B-B14F-4D97-AF65-F5344CB8AC3E}">
        <p14:creationId xmlns:p14="http://schemas.microsoft.com/office/powerpoint/2010/main" val="194979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项目概述</a:t>
            </a:r>
            <a:endParaRPr lang="af-ZA" altLang="zh-CN" sz="2800" dirty="0"/>
          </a:p>
        </p:txBody>
      </p:sp>
      <p:sp>
        <p:nvSpPr>
          <p:cNvPr id="2" name="文本框 1">
            <a:extLst>
              <a:ext uri="{FF2B5EF4-FFF2-40B4-BE49-F238E27FC236}">
                <a16:creationId xmlns:a16="http://schemas.microsoft.com/office/drawing/2014/main" id="{23625B77-DCBB-D2BE-EF1C-33BFE09F3300}"/>
              </a:ext>
            </a:extLst>
          </p:cNvPr>
          <p:cNvSpPr txBox="1"/>
          <p:nvPr/>
        </p:nvSpPr>
        <p:spPr>
          <a:xfrm>
            <a:off x="1122871" y="2153702"/>
            <a:ext cx="9635706" cy="646981"/>
          </a:xfrm>
          <a:prstGeom prst="rect">
            <a:avLst/>
          </a:prstGeom>
          <a:noFill/>
        </p:spPr>
        <p:txBody>
          <a:bodyPr wrap="square" rtlCol="0">
            <a:spAutoFit/>
          </a:bodyPr>
          <a:lstStyle/>
          <a:p>
            <a:r>
              <a:rPr lang="zh-CN" altLang="en-US" sz="1800" dirty="0">
                <a:effectLst/>
                <a:ea typeface="宋体" panose="02010600030101010101" pitchFamily="2" charset="-122"/>
                <a:cs typeface="Times New Roman" panose="02020603050405020304" pitchFamily="18" charset="0"/>
              </a:rPr>
              <a:t>本项目是</a:t>
            </a:r>
            <a:r>
              <a:rPr lang="zh-CN" altLang="zh-CN" sz="1800" dirty="0">
                <a:effectLst/>
                <a:ea typeface="宋体" panose="02010600030101010101" pitchFamily="2" charset="-122"/>
                <a:cs typeface="Times New Roman" panose="02020603050405020304" pitchFamily="18" charset="0"/>
              </a:rPr>
              <a:t>一个类似于飞鸽传书的软件，它将使用</a:t>
            </a:r>
            <a:r>
              <a:rPr lang="en-US" altLang="zh-CN" sz="1800" dirty="0">
                <a:effectLst/>
                <a:ea typeface="宋体" panose="02010600030101010101" pitchFamily="2" charset="-122"/>
                <a:cs typeface="Times New Roman" panose="02020603050405020304" pitchFamily="18" charset="0"/>
              </a:rPr>
              <a:t> C++ </a:t>
            </a:r>
            <a:r>
              <a:rPr lang="zh-CN" altLang="zh-CN" sz="1800" dirty="0">
                <a:effectLst/>
                <a:ea typeface="宋体" panose="02010600030101010101" pitchFamily="2" charset="-122"/>
                <a:cs typeface="Times New Roman" panose="02020603050405020304" pitchFamily="18" charset="0"/>
              </a:rPr>
              <a:t>语言，结合</a:t>
            </a:r>
            <a:r>
              <a:rPr lang="en-US" altLang="zh-CN" sz="1800" dirty="0">
                <a:effectLst/>
                <a:ea typeface="宋体" panose="02010600030101010101" pitchFamily="2" charset="-122"/>
                <a:cs typeface="Times New Roman" panose="02020603050405020304" pitchFamily="18" charset="0"/>
              </a:rPr>
              <a:t> C++ </a:t>
            </a:r>
            <a:r>
              <a:rPr lang="zh-CN" altLang="zh-CN" sz="1800" dirty="0">
                <a:effectLst/>
                <a:ea typeface="宋体" panose="02010600030101010101" pitchFamily="2" charset="-122"/>
                <a:cs typeface="Times New Roman" panose="02020603050405020304" pitchFamily="18" charset="0"/>
              </a:rPr>
              <a:t>标准库和</a:t>
            </a:r>
            <a:r>
              <a:rPr lang="en-US" altLang="zh-CN" sz="1800" dirty="0">
                <a:effectLst/>
                <a:ea typeface="宋体" panose="02010600030101010101" pitchFamily="2" charset="-122"/>
                <a:cs typeface="Times New Roman" panose="02020603050405020304" pitchFamily="18" charset="0"/>
              </a:rPr>
              <a:t> UNIX </a:t>
            </a:r>
            <a:r>
              <a:rPr lang="zh-CN" altLang="zh-CN" sz="1800" dirty="0">
                <a:effectLst/>
                <a:ea typeface="宋体" panose="02010600030101010101" pitchFamily="2" charset="-122"/>
                <a:cs typeface="Times New Roman" panose="02020603050405020304" pitchFamily="18" charset="0"/>
              </a:rPr>
              <a:t>网络编程的</a:t>
            </a:r>
            <a:r>
              <a:rPr lang="en-US" altLang="zh-CN" sz="1800" dirty="0">
                <a:effectLst/>
                <a:ea typeface="宋体" panose="02010600030101010101" pitchFamily="2" charset="-122"/>
                <a:cs typeface="Times New Roman" panose="02020603050405020304" pitchFamily="18" charset="0"/>
              </a:rPr>
              <a:t> Sockets </a:t>
            </a:r>
            <a:r>
              <a:rPr lang="zh-CN" altLang="zh-CN" sz="1800" dirty="0">
                <a:effectLst/>
                <a:ea typeface="宋体" panose="02010600030101010101" pitchFamily="2" charset="-122"/>
                <a:cs typeface="Times New Roman" panose="02020603050405020304" pitchFamily="18" charset="0"/>
              </a:rPr>
              <a:t>网络</a:t>
            </a:r>
            <a:r>
              <a:rPr lang="en-US" altLang="zh-CN" sz="1800" dirty="0">
                <a:effectLst/>
                <a:ea typeface="宋体" panose="02010600030101010101" pitchFamily="2" charset="-122"/>
                <a:cs typeface="Times New Roman" panose="02020603050405020304" pitchFamily="18" charset="0"/>
              </a:rPr>
              <a:t> API</a:t>
            </a:r>
            <a:r>
              <a:rPr lang="zh-CN" altLang="zh-CN" sz="1800" dirty="0">
                <a:effectLst/>
                <a:ea typeface="宋体" panose="02010600030101010101" pitchFamily="2" charset="-122"/>
                <a:cs typeface="Times New Roman" panose="02020603050405020304" pitchFamily="18" charset="0"/>
              </a:rPr>
              <a:t>，基于</a:t>
            </a:r>
            <a:r>
              <a:rPr lang="en-US" altLang="zh-CN" sz="1800" dirty="0">
                <a:effectLst/>
                <a:ea typeface="宋体" panose="02010600030101010101" pitchFamily="2" charset="-122"/>
                <a:cs typeface="Times New Roman" panose="02020603050405020304" pitchFamily="18" charset="0"/>
              </a:rPr>
              <a:t> </a:t>
            </a:r>
            <a:r>
              <a:rPr lang="en-US" altLang="zh-CN" sz="1800" dirty="0" err="1">
                <a:effectLst/>
                <a:ea typeface="宋体" panose="02010600030101010101" pitchFamily="2" charset="-122"/>
                <a:cs typeface="Times New Roman" panose="02020603050405020304" pitchFamily="18" charset="0"/>
              </a:rPr>
              <a:t>ipmsg</a:t>
            </a:r>
            <a:r>
              <a:rPr lang="en-US" altLang="zh-CN" sz="1800" dirty="0">
                <a:effectLst/>
                <a:ea typeface="宋体" panose="02010600030101010101" pitchFamily="2" charset="-122"/>
                <a:cs typeface="Times New Roman" panose="02020603050405020304" pitchFamily="18" charset="0"/>
              </a:rPr>
              <a:t> </a:t>
            </a:r>
            <a:r>
              <a:rPr lang="zh-CN" altLang="zh-CN" sz="1800" dirty="0">
                <a:effectLst/>
                <a:ea typeface="宋体" panose="02010600030101010101" pitchFamily="2" charset="-122"/>
                <a:cs typeface="Times New Roman" panose="02020603050405020304" pitchFamily="18" charset="0"/>
              </a:rPr>
              <a:t>协议</a:t>
            </a:r>
            <a:r>
              <a:rPr lang="zh-CN" altLang="en-US" sz="1800" dirty="0">
                <a:effectLst/>
                <a:ea typeface="宋体" panose="02010600030101010101" pitchFamily="2" charset="-122"/>
                <a:cs typeface="Times New Roman" panose="02020603050405020304" pitchFamily="18" charset="0"/>
              </a:rPr>
              <a:t>，实现局域网下的信息通讯和文件传输</a:t>
            </a:r>
            <a:endParaRPr lang="zh-CN" altLang="en-US" dirty="0"/>
          </a:p>
        </p:txBody>
      </p:sp>
      <p:sp>
        <p:nvSpPr>
          <p:cNvPr id="3" name="文本框 2">
            <a:extLst>
              <a:ext uri="{FF2B5EF4-FFF2-40B4-BE49-F238E27FC236}">
                <a16:creationId xmlns:a16="http://schemas.microsoft.com/office/drawing/2014/main" id="{4483A2BD-F3EE-C3FA-50F8-64FA23804ADE}"/>
              </a:ext>
            </a:extLst>
          </p:cNvPr>
          <p:cNvSpPr txBox="1"/>
          <p:nvPr/>
        </p:nvSpPr>
        <p:spPr>
          <a:xfrm>
            <a:off x="776376" y="1509623"/>
            <a:ext cx="10328695" cy="461665"/>
          </a:xfrm>
          <a:prstGeom prst="rect">
            <a:avLst/>
          </a:prstGeom>
          <a:noFill/>
        </p:spPr>
        <p:txBody>
          <a:bodyPr wrap="square" rtlCol="0">
            <a:spAutoFit/>
          </a:bodyPr>
          <a:lstStyle>
            <a:defPPr>
              <a:defRPr lang="zh-CN"/>
            </a:defPPr>
            <a:lvl1pPr>
              <a:defRPr sz="2400">
                <a:solidFill>
                  <a:schemeClr val="tx2"/>
                </a:solidFill>
                <a:latin typeface="微软雅黑" panose="020B0503020204020204" pitchFamily="34" charset="-122"/>
                <a:ea typeface="微软雅黑" panose="020B0503020204020204" pitchFamily="34" charset="-122"/>
              </a:defRPr>
            </a:lvl1pPr>
          </a:lstStyle>
          <a:p>
            <a:r>
              <a:rPr lang="zh-CN" altLang="en-US" dirty="0"/>
              <a:t>介绍</a:t>
            </a:r>
            <a:endParaRPr lang="en-US" altLang="zh-CN" dirty="0"/>
          </a:p>
        </p:txBody>
      </p:sp>
      <p:pic>
        <p:nvPicPr>
          <p:cNvPr id="7" name="图片 6">
            <a:extLst>
              <a:ext uri="{FF2B5EF4-FFF2-40B4-BE49-F238E27FC236}">
                <a16:creationId xmlns:a16="http://schemas.microsoft.com/office/drawing/2014/main" id="{F7978F9B-AB11-B3D6-9597-1E6AB435D444}"/>
              </a:ext>
            </a:extLst>
          </p:cNvPr>
          <p:cNvPicPr>
            <a:picLocks noChangeAspect="1"/>
          </p:cNvPicPr>
          <p:nvPr/>
        </p:nvPicPr>
        <p:blipFill>
          <a:blip r:embed="rId2"/>
          <a:stretch>
            <a:fillRect/>
          </a:stretch>
        </p:blipFill>
        <p:spPr>
          <a:xfrm>
            <a:off x="6432328" y="3216011"/>
            <a:ext cx="4100524" cy="3238082"/>
          </a:xfrm>
          <a:prstGeom prst="rect">
            <a:avLst/>
          </a:prstGeom>
        </p:spPr>
      </p:pic>
      <p:sp>
        <p:nvSpPr>
          <p:cNvPr id="9" name="文本框 8">
            <a:extLst>
              <a:ext uri="{FF2B5EF4-FFF2-40B4-BE49-F238E27FC236}">
                <a16:creationId xmlns:a16="http://schemas.microsoft.com/office/drawing/2014/main" id="{40827B01-E783-3C90-9BFB-0665862ABB7F}"/>
              </a:ext>
            </a:extLst>
          </p:cNvPr>
          <p:cNvSpPr txBox="1"/>
          <p:nvPr/>
        </p:nvSpPr>
        <p:spPr>
          <a:xfrm>
            <a:off x="776377" y="3871049"/>
            <a:ext cx="4647481" cy="1938992"/>
          </a:xfrm>
          <a:prstGeom prst="rect">
            <a:avLst/>
          </a:prstGeom>
          <a:noFill/>
        </p:spPr>
        <p:txBody>
          <a:bodyPr wrap="square">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开发环境</a:t>
            </a:r>
            <a:r>
              <a:rPr lang="en-US" altLang="zh-CN" sz="2400"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lgn="l"/>
            <a:r>
              <a:rPr lang="zh-CN" altLang="en-US" dirty="0">
                <a:solidFill>
                  <a:srgbClr val="0D0D0D"/>
                </a:solidFill>
                <a:highlight>
                  <a:srgbClr val="FFFFFF"/>
                </a:highlight>
                <a:latin typeface="ui-sans-serif"/>
              </a:rPr>
              <a:t>操作系统</a:t>
            </a:r>
            <a:r>
              <a:rPr lang="en-US" altLang="zh-CN" dirty="0">
                <a:solidFill>
                  <a:srgbClr val="0D0D0D"/>
                </a:solidFill>
                <a:highlight>
                  <a:srgbClr val="FFFFFF"/>
                </a:highlight>
                <a:latin typeface="ui-sans-serif"/>
              </a:rPr>
              <a:t>: Linux</a:t>
            </a:r>
          </a:p>
          <a:p>
            <a:pPr lvl="1" algn="l"/>
            <a:r>
              <a:rPr lang="zh-CN" altLang="en-US" dirty="0">
                <a:solidFill>
                  <a:srgbClr val="0D0D0D"/>
                </a:solidFill>
                <a:highlight>
                  <a:srgbClr val="FFFFFF"/>
                </a:highlight>
                <a:latin typeface="ui-sans-serif"/>
              </a:rPr>
              <a:t>编程语言</a:t>
            </a:r>
            <a:r>
              <a:rPr lang="en-US" altLang="zh-CN" dirty="0">
                <a:solidFill>
                  <a:srgbClr val="0D0D0D"/>
                </a:solidFill>
                <a:highlight>
                  <a:srgbClr val="FFFFFF"/>
                </a:highlight>
                <a:latin typeface="ui-sans-serif"/>
              </a:rPr>
              <a:t>: C++ 11, Qt 6.7.1</a:t>
            </a:r>
          </a:p>
          <a:p>
            <a:pPr lvl="1" algn="l"/>
            <a:r>
              <a:rPr lang="zh-CN" altLang="en-US" dirty="0">
                <a:solidFill>
                  <a:srgbClr val="0D0D0D"/>
                </a:solidFill>
                <a:highlight>
                  <a:srgbClr val="FFFFFF"/>
                </a:highlight>
                <a:latin typeface="ui-sans-serif"/>
              </a:rPr>
              <a:t>开发工具</a:t>
            </a:r>
            <a:r>
              <a:rPr lang="en-US" altLang="zh-CN" dirty="0">
                <a:solidFill>
                  <a:srgbClr val="0D0D0D"/>
                </a:solidFill>
                <a:highlight>
                  <a:srgbClr val="FFFFFF"/>
                </a:highlight>
                <a:latin typeface="ui-sans-serif"/>
              </a:rPr>
              <a:t>: Qt Creator</a:t>
            </a:r>
          </a:p>
          <a:p>
            <a:pPr lvl="1" algn="l"/>
            <a:r>
              <a:rPr lang="zh-CN" altLang="en-US" dirty="0">
                <a:solidFill>
                  <a:srgbClr val="0D0D0D"/>
                </a:solidFill>
                <a:highlight>
                  <a:srgbClr val="FFFFFF"/>
                </a:highlight>
                <a:latin typeface="ui-sans-serif"/>
              </a:rPr>
              <a:t>构建工具</a:t>
            </a:r>
            <a:r>
              <a:rPr lang="en-US" altLang="zh-CN" dirty="0">
                <a:solidFill>
                  <a:srgbClr val="0D0D0D"/>
                </a:solidFill>
                <a:highlight>
                  <a:srgbClr val="FFFFFF"/>
                </a:highlight>
                <a:latin typeface="ui-sans-serif"/>
              </a:rPr>
              <a:t>: </a:t>
            </a:r>
            <a:r>
              <a:rPr lang="en-US" altLang="zh-CN" dirty="0" err="1">
                <a:solidFill>
                  <a:srgbClr val="0D0D0D"/>
                </a:solidFill>
                <a:highlight>
                  <a:srgbClr val="FFFFFF"/>
                </a:highlight>
                <a:latin typeface="ui-sans-serif"/>
              </a:rPr>
              <a:t>CMake</a:t>
            </a:r>
            <a:endParaRPr lang="en-US" altLang="zh-CN" dirty="0">
              <a:solidFill>
                <a:srgbClr val="0D0D0D"/>
              </a:solidFill>
              <a:highlight>
                <a:srgbClr val="FFFFFF"/>
              </a:highlight>
              <a:latin typeface="ui-sans-serif"/>
            </a:endParaRPr>
          </a:p>
        </p:txBody>
      </p:sp>
    </p:spTree>
    <p:extLst>
      <p:ext uri="{BB962C8B-B14F-4D97-AF65-F5344CB8AC3E}">
        <p14:creationId xmlns:p14="http://schemas.microsoft.com/office/powerpoint/2010/main" val="103029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项目概述</a:t>
            </a:r>
            <a:endParaRPr lang="af-ZA" altLang="zh-CN" sz="2800" dirty="0"/>
          </a:p>
        </p:txBody>
      </p:sp>
      <p:grpSp>
        <p:nvGrpSpPr>
          <p:cNvPr id="8" name="组合 7">
            <a:extLst>
              <a:ext uri="{FF2B5EF4-FFF2-40B4-BE49-F238E27FC236}">
                <a16:creationId xmlns:a16="http://schemas.microsoft.com/office/drawing/2014/main" id="{3AE0E7BD-D941-4837-83B5-9BA783E1C5E7}"/>
              </a:ext>
            </a:extLst>
          </p:cNvPr>
          <p:cNvGrpSpPr/>
          <p:nvPr/>
        </p:nvGrpSpPr>
        <p:grpSpPr>
          <a:xfrm>
            <a:off x="621902" y="1313284"/>
            <a:ext cx="9548637" cy="2571154"/>
            <a:chOff x="606645" y="4395347"/>
            <a:chExt cx="2047619" cy="745311"/>
          </a:xfrm>
        </p:grpSpPr>
        <p:sp>
          <p:nvSpPr>
            <p:cNvPr id="9" name="文本框 8">
              <a:extLst>
                <a:ext uri="{FF2B5EF4-FFF2-40B4-BE49-F238E27FC236}">
                  <a16:creationId xmlns:a16="http://schemas.microsoft.com/office/drawing/2014/main" id="{ECF50D09-91E0-D440-3B83-870CEFBBE33F}"/>
                </a:ext>
              </a:extLst>
            </p:cNvPr>
            <p:cNvSpPr txBox="1"/>
            <p:nvPr/>
          </p:nvSpPr>
          <p:spPr>
            <a:xfrm>
              <a:off x="606645" y="4395347"/>
              <a:ext cx="1474164" cy="133825"/>
            </a:xfrm>
            <a:prstGeom prst="rect">
              <a:avLst/>
            </a:prstGeom>
            <a:noFill/>
          </p:spPr>
          <p:txBody>
            <a:bodyPr wrap="square" rtlCol="0">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主要功能</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1A86044-DD68-551C-6F65-1CCB5BBEB15D}"/>
                </a:ext>
              </a:extLst>
            </p:cNvPr>
            <p:cNvSpPr txBox="1"/>
            <p:nvPr/>
          </p:nvSpPr>
          <p:spPr>
            <a:xfrm>
              <a:off x="693417" y="4529172"/>
              <a:ext cx="1960847" cy="611486"/>
            </a:xfrm>
            <a:prstGeom prst="rect">
              <a:avLst/>
            </a:prstGeom>
            <a:noFill/>
          </p:spPr>
          <p:txBody>
            <a:bodyPr wrap="square" rtlCol="0">
              <a:spAutoFit/>
            </a:bodyPr>
            <a:lstStyle/>
            <a:p>
              <a:pPr marL="342900" indent="-342900">
                <a:lnSpc>
                  <a:spcPct val="130000"/>
                </a:lnSpc>
                <a:buAutoNum type="arabicPeriod"/>
              </a:pPr>
              <a:r>
                <a:rPr lang="zh-CN" altLang="zh-CN" sz="1800" b="1" kern="100" dirty="0">
                  <a:effectLst/>
                  <a:latin typeface="Times New Roman" panose="02020603050405020304" pitchFamily="18" charset="0"/>
                  <a:ea typeface="宋体" panose="02010600030101010101" pitchFamily="2" charset="-122"/>
                </a:rPr>
                <a:t>局域网即时通讯</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messenger </a:t>
              </a:r>
              <a:r>
                <a:rPr lang="zh-CN" altLang="zh-CN" sz="1800" kern="100" dirty="0">
                  <a:effectLst/>
                  <a:latin typeface="Times New Roman" panose="02020603050405020304" pitchFamily="18" charset="0"/>
                  <a:ea typeface="宋体" panose="02010600030101010101" pitchFamily="2" charset="-122"/>
                </a:rPr>
                <a:t>程序应能在局域网内进行即时通讯，使得用户可以实时发送和接收消息。</a:t>
              </a:r>
              <a:endParaRPr lang="en-US" altLang="zh-CN" sz="1800" kern="100" dirty="0">
                <a:effectLst/>
                <a:latin typeface="Times New Roman" panose="02020603050405020304" pitchFamily="18" charset="0"/>
                <a:ea typeface="宋体" panose="02010600030101010101" pitchFamily="2" charset="-122"/>
              </a:endParaRPr>
            </a:p>
            <a:p>
              <a:pPr marL="342900" indent="-342900">
                <a:lnSpc>
                  <a:spcPct val="130000"/>
                </a:lnSpc>
                <a:buAutoNum type="arabicPeriod"/>
              </a:pPr>
              <a:r>
                <a:rPr lang="zh-CN" altLang="zh-CN" sz="1800" b="1" dirty="0">
                  <a:effectLst/>
                  <a:ea typeface="宋体" panose="02010600030101010101" pitchFamily="2" charset="-122"/>
                  <a:cs typeface="Times New Roman" panose="02020603050405020304" pitchFamily="18" charset="0"/>
                </a:rPr>
                <a:t>局域网文件传输</a:t>
              </a:r>
              <a:r>
                <a:rPr lang="zh-CN" altLang="zh-CN" sz="1800" dirty="0">
                  <a:effectLst/>
                  <a:ea typeface="宋体" panose="02010600030101010101" pitchFamily="2" charset="-122"/>
                  <a:cs typeface="Times New Roman" panose="02020603050405020304" pitchFamily="18" charset="0"/>
                </a:rPr>
                <a:t>：除了消息通讯，</a:t>
              </a:r>
              <a:r>
                <a:rPr lang="en-US" altLang="zh-CN" sz="1800" dirty="0">
                  <a:effectLst/>
                  <a:ea typeface="宋体" panose="02010600030101010101" pitchFamily="2" charset="-122"/>
                  <a:cs typeface="Times New Roman" panose="02020603050405020304" pitchFamily="18" charset="0"/>
                </a:rPr>
                <a:t>messenger </a:t>
              </a:r>
              <a:r>
                <a:rPr lang="zh-CN" altLang="zh-CN" sz="1800" dirty="0">
                  <a:effectLst/>
                  <a:ea typeface="宋体" panose="02010600030101010101" pitchFamily="2" charset="-122"/>
                  <a:cs typeface="Times New Roman" panose="02020603050405020304" pitchFamily="18" charset="0"/>
                </a:rPr>
                <a:t>还应支持在局域网内进行文件传输，使得用户可以发送和接收文件。</a:t>
              </a:r>
              <a:endParaRPr lang="en-US" altLang="zh-CN" sz="1800" kern="100" dirty="0">
                <a:effectLst/>
                <a:latin typeface="Times New Roman" panose="02020603050405020304" pitchFamily="18" charset="0"/>
                <a:ea typeface="宋体" panose="02010600030101010101" pitchFamily="2" charset="-122"/>
              </a:endParaRPr>
            </a:p>
            <a:p>
              <a:pPr marL="342900" indent="-342900">
                <a:lnSpc>
                  <a:spcPct val="130000"/>
                </a:lnSpc>
                <a:buAutoNum type="arabicPeriod"/>
              </a:pPr>
              <a:endParaRPr lang="zh-CN" altLang="zh-CN" sz="1800" kern="100" dirty="0">
                <a:effectLst/>
                <a:latin typeface="Times New Roman" panose="02020603050405020304" pitchFamily="18" charset="0"/>
                <a:ea typeface="宋体" panose="02010600030101010101" pitchFamily="2" charset="-122"/>
              </a:endParaRPr>
            </a:p>
            <a:p>
              <a:pPr>
                <a:lnSpc>
                  <a:spcPct val="130000"/>
                </a:lnSpc>
              </a:pPr>
              <a:endParaRPr lang="en-US" altLang="zh-CN" sz="1200" dirty="0">
                <a:solidFill>
                  <a:schemeClr val="tx2"/>
                </a:solidFill>
                <a:latin typeface="微软雅黑" panose="020B0503020204020204" pitchFamily="34" charset="-122"/>
                <a:ea typeface="微软雅黑" panose="020B0503020204020204" pitchFamily="34" charset="-122"/>
              </a:endParaRPr>
            </a:p>
          </p:txBody>
        </p:sp>
      </p:grpSp>
      <p:pic>
        <p:nvPicPr>
          <p:cNvPr id="16" name="图片 15">
            <a:extLst>
              <a:ext uri="{FF2B5EF4-FFF2-40B4-BE49-F238E27FC236}">
                <a16:creationId xmlns:a16="http://schemas.microsoft.com/office/drawing/2014/main" id="{F196A40D-C643-5A76-6D23-DAC27E3C6916}"/>
              </a:ext>
            </a:extLst>
          </p:cNvPr>
          <p:cNvPicPr>
            <a:picLocks noChangeAspect="1"/>
          </p:cNvPicPr>
          <p:nvPr/>
        </p:nvPicPr>
        <p:blipFill>
          <a:blip r:embed="rId2"/>
          <a:stretch>
            <a:fillRect/>
          </a:stretch>
        </p:blipFill>
        <p:spPr>
          <a:xfrm>
            <a:off x="6432328" y="3216011"/>
            <a:ext cx="4100524" cy="3238082"/>
          </a:xfrm>
          <a:prstGeom prst="rect">
            <a:avLst/>
          </a:prstGeom>
        </p:spPr>
      </p:pic>
    </p:spTree>
    <p:extLst>
      <p:ext uri="{BB962C8B-B14F-4D97-AF65-F5344CB8AC3E}">
        <p14:creationId xmlns:p14="http://schemas.microsoft.com/office/powerpoint/2010/main" val="376744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项目概述</a:t>
            </a:r>
            <a:endParaRPr lang="af-ZA" altLang="zh-CN" sz="2800" dirty="0"/>
          </a:p>
        </p:txBody>
      </p:sp>
      <p:grpSp>
        <p:nvGrpSpPr>
          <p:cNvPr id="8" name="组合 7">
            <a:extLst>
              <a:ext uri="{FF2B5EF4-FFF2-40B4-BE49-F238E27FC236}">
                <a16:creationId xmlns:a16="http://schemas.microsoft.com/office/drawing/2014/main" id="{3AE0E7BD-D941-4837-83B5-9BA783E1C5E7}"/>
              </a:ext>
            </a:extLst>
          </p:cNvPr>
          <p:cNvGrpSpPr/>
          <p:nvPr/>
        </p:nvGrpSpPr>
        <p:grpSpPr>
          <a:xfrm>
            <a:off x="621902" y="1313284"/>
            <a:ext cx="9548637" cy="2571154"/>
            <a:chOff x="606645" y="4395347"/>
            <a:chExt cx="2047619" cy="745311"/>
          </a:xfrm>
        </p:grpSpPr>
        <p:sp>
          <p:nvSpPr>
            <p:cNvPr id="9" name="文本框 8">
              <a:extLst>
                <a:ext uri="{FF2B5EF4-FFF2-40B4-BE49-F238E27FC236}">
                  <a16:creationId xmlns:a16="http://schemas.microsoft.com/office/drawing/2014/main" id="{ECF50D09-91E0-D440-3B83-870CEFBBE33F}"/>
                </a:ext>
              </a:extLst>
            </p:cNvPr>
            <p:cNvSpPr txBox="1"/>
            <p:nvPr/>
          </p:nvSpPr>
          <p:spPr>
            <a:xfrm>
              <a:off x="606645" y="4395347"/>
              <a:ext cx="1474164" cy="133825"/>
            </a:xfrm>
            <a:prstGeom prst="rect">
              <a:avLst/>
            </a:prstGeom>
            <a:noFill/>
          </p:spPr>
          <p:txBody>
            <a:bodyPr wrap="square" rtlCol="0">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主要功能</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1A86044-DD68-551C-6F65-1CCB5BBEB15D}"/>
                </a:ext>
              </a:extLst>
            </p:cNvPr>
            <p:cNvSpPr txBox="1"/>
            <p:nvPr/>
          </p:nvSpPr>
          <p:spPr>
            <a:xfrm>
              <a:off x="693417" y="4529172"/>
              <a:ext cx="1960847" cy="611486"/>
            </a:xfrm>
            <a:prstGeom prst="rect">
              <a:avLst/>
            </a:prstGeom>
            <a:noFill/>
          </p:spPr>
          <p:txBody>
            <a:bodyPr wrap="square" rtlCol="0">
              <a:spAutoFit/>
            </a:bodyPr>
            <a:lstStyle/>
            <a:p>
              <a:pPr marL="342900" indent="-342900">
                <a:lnSpc>
                  <a:spcPct val="130000"/>
                </a:lnSpc>
                <a:buAutoNum type="arabicPeriod"/>
              </a:pPr>
              <a:r>
                <a:rPr lang="zh-CN" altLang="zh-CN" sz="1800" b="1" kern="100" dirty="0">
                  <a:effectLst/>
                  <a:latin typeface="Times New Roman" panose="02020603050405020304" pitchFamily="18" charset="0"/>
                  <a:ea typeface="宋体" panose="02010600030101010101" pitchFamily="2" charset="-122"/>
                </a:rPr>
                <a:t>局域网即时通讯</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messenger </a:t>
              </a:r>
              <a:r>
                <a:rPr lang="zh-CN" altLang="zh-CN" sz="1800" kern="100" dirty="0">
                  <a:effectLst/>
                  <a:latin typeface="Times New Roman" panose="02020603050405020304" pitchFamily="18" charset="0"/>
                  <a:ea typeface="宋体" panose="02010600030101010101" pitchFamily="2" charset="-122"/>
                </a:rPr>
                <a:t>程序应能在局域网内进行即时通讯，使得用户可以实时发送和接收消息。</a:t>
              </a:r>
              <a:endParaRPr lang="en-US" altLang="zh-CN" sz="1800" kern="100" dirty="0">
                <a:effectLst/>
                <a:latin typeface="Times New Roman" panose="02020603050405020304" pitchFamily="18" charset="0"/>
                <a:ea typeface="宋体" panose="02010600030101010101" pitchFamily="2" charset="-122"/>
              </a:endParaRPr>
            </a:p>
            <a:p>
              <a:pPr marL="342900" indent="-342900">
                <a:lnSpc>
                  <a:spcPct val="130000"/>
                </a:lnSpc>
                <a:buAutoNum type="arabicPeriod"/>
              </a:pPr>
              <a:r>
                <a:rPr lang="zh-CN" altLang="zh-CN" sz="1800" b="1" dirty="0">
                  <a:effectLst/>
                  <a:ea typeface="宋体" panose="02010600030101010101" pitchFamily="2" charset="-122"/>
                  <a:cs typeface="Times New Roman" panose="02020603050405020304" pitchFamily="18" charset="0"/>
                </a:rPr>
                <a:t>局域网文件传输</a:t>
              </a:r>
              <a:r>
                <a:rPr lang="zh-CN" altLang="zh-CN" sz="1800" dirty="0">
                  <a:effectLst/>
                  <a:ea typeface="宋体" panose="02010600030101010101" pitchFamily="2" charset="-122"/>
                  <a:cs typeface="Times New Roman" panose="02020603050405020304" pitchFamily="18" charset="0"/>
                </a:rPr>
                <a:t>：除了消息通讯，</a:t>
              </a:r>
              <a:r>
                <a:rPr lang="en-US" altLang="zh-CN" sz="1800" dirty="0">
                  <a:effectLst/>
                  <a:ea typeface="宋体" panose="02010600030101010101" pitchFamily="2" charset="-122"/>
                  <a:cs typeface="Times New Roman" panose="02020603050405020304" pitchFamily="18" charset="0"/>
                </a:rPr>
                <a:t>messenger </a:t>
              </a:r>
              <a:r>
                <a:rPr lang="zh-CN" altLang="zh-CN" sz="1800" dirty="0">
                  <a:effectLst/>
                  <a:ea typeface="宋体" panose="02010600030101010101" pitchFamily="2" charset="-122"/>
                  <a:cs typeface="Times New Roman" panose="02020603050405020304" pitchFamily="18" charset="0"/>
                </a:rPr>
                <a:t>还应支持在局域网内进行文件传输，使得用户可以发送和接收文件。</a:t>
              </a:r>
              <a:endParaRPr lang="en-US" altLang="zh-CN" sz="1800" kern="100" dirty="0">
                <a:effectLst/>
                <a:latin typeface="Times New Roman" panose="02020603050405020304" pitchFamily="18" charset="0"/>
                <a:ea typeface="宋体" panose="02010600030101010101" pitchFamily="2" charset="-122"/>
              </a:endParaRPr>
            </a:p>
            <a:p>
              <a:pPr marL="342900" indent="-342900">
                <a:lnSpc>
                  <a:spcPct val="130000"/>
                </a:lnSpc>
                <a:buAutoNum type="arabicPeriod"/>
              </a:pPr>
              <a:endParaRPr lang="zh-CN" altLang="zh-CN" sz="1800" kern="100" dirty="0">
                <a:effectLst/>
                <a:latin typeface="Times New Roman" panose="02020603050405020304" pitchFamily="18" charset="0"/>
                <a:ea typeface="宋体" panose="02010600030101010101" pitchFamily="2" charset="-122"/>
              </a:endParaRPr>
            </a:p>
            <a:p>
              <a:pPr>
                <a:lnSpc>
                  <a:spcPct val="130000"/>
                </a:lnSpc>
              </a:pPr>
              <a:endParaRPr lang="en-US" altLang="zh-CN" sz="1200" dirty="0">
                <a:solidFill>
                  <a:schemeClr val="tx2"/>
                </a:solidFill>
                <a:latin typeface="微软雅黑" panose="020B0503020204020204" pitchFamily="34" charset="-122"/>
                <a:ea typeface="微软雅黑" panose="020B0503020204020204" pitchFamily="34" charset="-122"/>
              </a:endParaRPr>
            </a:p>
          </p:txBody>
        </p:sp>
      </p:grpSp>
      <p:pic>
        <p:nvPicPr>
          <p:cNvPr id="16" name="图片 15">
            <a:extLst>
              <a:ext uri="{FF2B5EF4-FFF2-40B4-BE49-F238E27FC236}">
                <a16:creationId xmlns:a16="http://schemas.microsoft.com/office/drawing/2014/main" id="{F196A40D-C643-5A76-6D23-DAC27E3C6916}"/>
              </a:ext>
            </a:extLst>
          </p:cNvPr>
          <p:cNvPicPr>
            <a:picLocks noChangeAspect="1"/>
          </p:cNvPicPr>
          <p:nvPr/>
        </p:nvPicPr>
        <p:blipFill>
          <a:blip r:embed="rId2"/>
          <a:stretch>
            <a:fillRect/>
          </a:stretch>
        </p:blipFill>
        <p:spPr>
          <a:xfrm>
            <a:off x="6432328" y="3216011"/>
            <a:ext cx="4100524" cy="3238082"/>
          </a:xfrm>
          <a:prstGeom prst="rect">
            <a:avLst/>
          </a:prstGeom>
        </p:spPr>
      </p:pic>
    </p:spTree>
    <p:extLst>
      <p:ext uri="{BB962C8B-B14F-4D97-AF65-F5344CB8AC3E}">
        <p14:creationId xmlns:p14="http://schemas.microsoft.com/office/powerpoint/2010/main" val="14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a:extLst>
              <a:ext uri="{FF2B5EF4-FFF2-40B4-BE49-F238E27FC236}">
                <a16:creationId xmlns:a16="http://schemas.microsoft.com/office/drawing/2014/main" id="{C73A759D-B876-4C91-A003-3FE9B4821C9E}"/>
              </a:ext>
            </a:extLst>
          </p:cNvPr>
          <p:cNvSpPr>
            <a:spLocks noGrp="1"/>
          </p:cNvSpPr>
          <p:nvPr>
            <p:ph type="body" sz="quarter" idx="10"/>
          </p:nvPr>
        </p:nvSpPr>
        <p:spPr/>
        <p:txBody>
          <a:bodyPr>
            <a:spAutoFit/>
          </a:bodyPr>
          <a:lstStyle/>
          <a:p>
            <a:r>
              <a:rPr lang="en-US" altLang="zh-CN"/>
              <a:t>02</a:t>
            </a:r>
            <a:endParaRPr lang="zh-CN" altLang="en-US"/>
          </a:p>
        </p:txBody>
      </p:sp>
      <p:sp>
        <p:nvSpPr>
          <p:cNvPr id="24" name="文本占位符 23">
            <a:extLst>
              <a:ext uri="{FF2B5EF4-FFF2-40B4-BE49-F238E27FC236}">
                <a16:creationId xmlns:a16="http://schemas.microsoft.com/office/drawing/2014/main" id="{C2E54D50-30EE-4B38-BA79-F0DAE5EF3532}"/>
              </a:ext>
            </a:extLst>
          </p:cNvPr>
          <p:cNvSpPr txBox="1">
            <a:spLocks noGrp="1"/>
          </p:cNvSpPr>
          <p:nvPr>
            <p:ph type="body" sz="quarter" idx="11"/>
          </p:nvPr>
        </p:nvSpPr>
        <p:spPr/>
        <p:txBody>
          <a:bodyPr>
            <a:spAutoFit/>
          </a:bodyPr>
          <a:lstStyle/>
          <a:p>
            <a:r>
              <a:rPr lang="zh-CN" altLang="en-US" dirty="0"/>
              <a:t>项目介绍</a:t>
            </a:r>
            <a:endParaRPr lang="af-ZA" altLang="zh-CN" dirty="0"/>
          </a:p>
        </p:txBody>
      </p:sp>
    </p:spTree>
    <p:extLst>
      <p:ext uri="{BB962C8B-B14F-4D97-AF65-F5344CB8AC3E}">
        <p14:creationId xmlns:p14="http://schemas.microsoft.com/office/powerpoint/2010/main" val="393150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项目介绍</a:t>
            </a:r>
            <a:endParaRPr lang="af-ZA" altLang="zh-CN" sz="2800" dirty="0"/>
          </a:p>
        </p:txBody>
      </p:sp>
      <p:sp>
        <p:nvSpPr>
          <p:cNvPr id="9" name="文本框 8">
            <a:extLst>
              <a:ext uri="{FF2B5EF4-FFF2-40B4-BE49-F238E27FC236}">
                <a16:creationId xmlns:a16="http://schemas.microsoft.com/office/drawing/2014/main" id="{ECF50D09-91E0-D440-3B83-870CEFBBE33F}"/>
              </a:ext>
            </a:extLst>
          </p:cNvPr>
          <p:cNvSpPr txBox="1"/>
          <p:nvPr/>
        </p:nvSpPr>
        <p:spPr>
          <a:xfrm>
            <a:off x="621902" y="1313287"/>
            <a:ext cx="6874451" cy="461666"/>
          </a:xfrm>
          <a:prstGeom prst="rect">
            <a:avLst/>
          </a:prstGeom>
          <a:noFill/>
        </p:spPr>
        <p:txBody>
          <a:bodyPr wrap="square" rtlCol="0">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项目结构：</a:t>
            </a:r>
            <a:endParaRPr lang="en-US" altLang="zh-CN" sz="2400" dirty="0">
              <a:solidFill>
                <a:schemeClr val="tx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0BFC580-03B1-35A2-37CC-520D96DAE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401" y="1925354"/>
            <a:ext cx="3690887" cy="4418813"/>
          </a:xfrm>
          <a:prstGeom prst="rect">
            <a:avLst/>
          </a:prstGeom>
        </p:spPr>
      </p:pic>
    </p:spTree>
    <p:extLst>
      <p:ext uri="{BB962C8B-B14F-4D97-AF65-F5344CB8AC3E}">
        <p14:creationId xmlns:p14="http://schemas.microsoft.com/office/powerpoint/2010/main" val="96700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spAutoFit/>
          </a:bodyPr>
          <a:lstStyle/>
          <a:p>
            <a:r>
              <a:rPr lang="zh-CN" altLang="en-US" sz="2800" dirty="0"/>
              <a:t>项目介绍</a:t>
            </a:r>
            <a:endParaRPr lang="af-ZA" altLang="zh-CN" sz="2800" dirty="0"/>
          </a:p>
        </p:txBody>
      </p:sp>
      <p:grpSp>
        <p:nvGrpSpPr>
          <p:cNvPr id="8" name="组合 7">
            <a:extLst>
              <a:ext uri="{FF2B5EF4-FFF2-40B4-BE49-F238E27FC236}">
                <a16:creationId xmlns:a16="http://schemas.microsoft.com/office/drawing/2014/main" id="{3AE0E7BD-D941-4837-83B5-9BA783E1C5E7}"/>
              </a:ext>
            </a:extLst>
          </p:cNvPr>
          <p:cNvGrpSpPr/>
          <p:nvPr/>
        </p:nvGrpSpPr>
        <p:grpSpPr>
          <a:xfrm>
            <a:off x="647781" y="1304656"/>
            <a:ext cx="9514133" cy="3112406"/>
            <a:chOff x="617744" y="4395347"/>
            <a:chExt cx="2040220" cy="902206"/>
          </a:xfrm>
        </p:grpSpPr>
        <p:sp>
          <p:nvSpPr>
            <p:cNvPr id="9" name="文本框 8">
              <a:extLst>
                <a:ext uri="{FF2B5EF4-FFF2-40B4-BE49-F238E27FC236}">
                  <a16:creationId xmlns:a16="http://schemas.microsoft.com/office/drawing/2014/main" id="{ECF50D09-91E0-D440-3B83-870CEFBBE33F}"/>
                </a:ext>
              </a:extLst>
            </p:cNvPr>
            <p:cNvSpPr txBox="1"/>
            <p:nvPr/>
          </p:nvSpPr>
          <p:spPr>
            <a:xfrm>
              <a:off x="617744" y="4395347"/>
              <a:ext cx="1474164" cy="133825"/>
            </a:xfrm>
            <a:prstGeom prst="rect">
              <a:avLst/>
            </a:prstGeom>
            <a:noFill/>
          </p:spPr>
          <p:txBody>
            <a:bodyPr wrap="square" rtlCol="0">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重要模块</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1A86044-DD68-551C-6F65-1CCB5BBEB15D}"/>
                </a:ext>
              </a:extLst>
            </p:cNvPr>
            <p:cNvSpPr txBox="1"/>
            <p:nvPr/>
          </p:nvSpPr>
          <p:spPr>
            <a:xfrm>
              <a:off x="697117" y="4581684"/>
              <a:ext cx="1960847" cy="715869"/>
            </a:xfrm>
            <a:prstGeom prst="rect">
              <a:avLst/>
            </a:prstGeom>
            <a:noFill/>
          </p:spPr>
          <p:txBody>
            <a:bodyPr wrap="square" rtlCol="0">
              <a:spAutoFit/>
            </a:bodyPr>
            <a:lstStyle/>
            <a:p>
              <a:pPr>
                <a:lnSpc>
                  <a:spcPct val="130000"/>
                </a:lnSpc>
              </a:pPr>
              <a:r>
                <a:rPr lang="en-US" altLang="zh-CN" sz="1800" dirty="0">
                  <a:solidFill>
                    <a:schemeClr val="tx2"/>
                  </a:solidFill>
                  <a:latin typeface="微软雅黑" panose="020B0503020204020204" pitchFamily="34" charset="-122"/>
                  <a:ea typeface="微软雅黑" panose="020B0503020204020204" pitchFamily="34" charset="-122"/>
                </a:rPr>
                <a:t>messenger.cpp</a:t>
              </a:r>
              <a:r>
                <a:rPr lang="zh-CN" altLang="en-US" sz="1800" dirty="0">
                  <a:solidFill>
                    <a:schemeClr val="tx2"/>
                  </a:solidFill>
                  <a:latin typeface="微软雅黑" panose="020B0503020204020204" pitchFamily="34" charset="-122"/>
                  <a:ea typeface="微软雅黑" panose="020B0503020204020204" pitchFamily="34" charset="-122"/>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主要包括了字符编码转换，</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UDP</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会话处理槽函数，用户信息刷新，发送信息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文件，接收消息和文件传输处理等相关功能。</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formchat.cpp</a:t>
              </a:r>
              <a:r>
                <a:rPr lang="zh-CN" altLang="en-US" dirty="0">
                  <a:solidFill>
                    <a:schemeClr val="tx2"/>
                  </a:solidFill>
                  <a:latin typeface="微软雅黑" panose="020B0503020204020204" pitchFamily="34" charset="-122"/>
                  <a:ea typeface="微软雅黑" panose="020B0503020204020204" pitchFamily="34" charset="-122"/>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主要负责管理和处理文件的发送和接收，以及聊天记录的更新。</a:t>
              </a:r>
              <a:endParaRPr lang="zh-CN" altLang="zh-CN" sz="1800" kern="100" dirty="0">
                <a:effectLst/>
                <a:latin typeface="Times New Roman" panose="02020603050405020304" pitchFamily="18" charset="0"/>
                <a:ea typeface="宋体" panose="02010600030101010101" pitchFamily="2" charset="-122"/>
              </a:endParaRPr>
            </a:p>
            <a:p>
              <a:pPr>
                <a:lnSpc>
                  <a:spcPct val="130000"/>
                </a:lnSpc>
              </a:pPr>
              <a:endParaRPr lang="en-US" altLang="zh-CN" sz="1200" dirty="0">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91767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时尚简约风格模板">
      <a:dk1>
        <a:sysClr val="windowText" lastClr="000000"/>
      </a:dk1>
      <a:lt1>
        <a:sysClr val="window" lastClr="FFFFFF"/>
      </a:lt1>
      <a:dk2>
        <a:srgbClr val="44546A"/>
      </a:dk2>
      <a:lt2>
        <a:srgbClr val="E7E6E6"/>
      </a:lt2>
      <a:accent1>
        <a:srgbClr val="27304F"/>
      </a:accent1>
      <a:accent2>
        <a:srgbClr val="202743"/>
      </a:accent2>
      <a:accent3>
        <a:srgbClr val="66DDD5"/>
      </a:accent3>
      <a:accent4>
        <a:srgbClr val="0081E1"/>
      </a:accent4>
      <a:accent5>
        <a:srgbClr val="8160EB"/>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849</Words>
  <Application>Microsoft Office PowerPoint</Application>
  <PresentationFormat>宽屏</PresentationFormat>
  <Paragraphs>79</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ui-sans-serif</vt:lpstr>
      <vt:lpstr>等线</vt:lpstr>
      <vt:lpstr>等线 Light</vt:lpstr>
      <vt:lpstr>宋体</vt:lpstr>
      <vt:lpstr>微软雅黑</vt:lpstr>
      <vt:lpstr>Arial</vt:lpstr>
      <vt:lpstr>Century Gothic</vt:lpstr>
      <vt:lpstr>Segoe UI Light</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Zhenyu Xu</dc:creator>
  <cp:lastModifiedBy>程 马</cp:lastModifiedBy>
  <cp:revision>148</cp:revision>
  <dcterms:created xsi:type="dcterms:W3CDTF">2019-09-17T00:55:24Z</dcterms:created>
  <dcterms:modified xsi:type="dcterms:W3CDTF">2024-06-30T12:18:35Z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t-zhenxu@microsoft.com</vt:lpwstr>
  </property>
  <property fmtid="{D5CDD505-2E9C-101B-9397-08002B2CF9AE}" pid="5" name="MSIP_Label_f42aa342-8706-4288-bd11-ebb85995028c_SetDate">
    <vt:lpwstr>2019-09-17T00:55:27.4921371Z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182648ba-116e-4ea7-b09c-ef40e8411546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