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80" r:id="rId4"/>
    <p:sldId id="297" r:id="rId5"/>
    <p:sldId id="287" r:id="rId6"/>
    <p:sldId id="276" r:id="rId7"/>
    <p:sldId id="267" r:id="rId8"/>
    <p:sldId id="305" r:id="rId9"/>
    <p:sldId id="279" r:id="rId10"/>
    <p:sldId id="286" r:id="rId11"/>
    <p:sldId id="301" r:id="rId12"/>
    <p:sldId id="306" r:id="rId13"/>
    <p:sldId id="307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7" d="100"/>
          <a:sy n="107" d="100"/>
        </p:scale>
        <p:origin x="636" y="78"/>
      </p:cViewPr>
      <p:guideLst>
        <p:guide orient="horz" pos="14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90FF9-D5D0-43BD-A713-11E1F18DE835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09FD-CE58-4C05-8168-F11867C5AA3F}">
      <dgm:prSet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gm:t>
    </dgm:pt>
    <dgm:pt modelId="{FB525371-0DEE-4086-B837-982F7CA4EE13}" type="parTrans" cxnId="{CBCE64BB-A275-43D3-B5CC-DEC9BB94AC87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77590F-4604-448B-917D-D083BC42F557}" type="sibTrans" cxnId="{CBCE64BB-A275-43D3-B5CC-DEC9BB94AC87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A7EC4C-C027-490F-815A-901D1AF38671}">
      <dgm:prSet custT="1"/>
      <dgm:spPr/>
      <dgm:t>
        <a:bodyPr/>
        <a:lstStyle/>
        <a:p>
          <a:r>
            <a:rPr lang="en-GB" sz="36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3DE7E5-CD5F-4466-B884-09B0B47BDD0C}" type="parTrans" cxnId="{3DD5E6C5-DE9F-4BF5-85FD-527F586275B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159083-9DCF-4EDF-8BBE-30DE7C9E8661}" type="sibTrans" cxnId="{3DD5E6C5-DE9F-4BF5-85FD-527F586275B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36D24D-8999-4443-9B79-0277E4286F0A}">
      <dgm:prSet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gm:t>
    </dgm:pt>
    <dgm:pt modelId="{1874B795-3DA4-475F-8166-11203F78029F}" type="parTrans" cxnId="{48FC3177-C3AB-4A5A-A939-A32994F9EFD8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320E74-E409-49FA-96CE-05956BD119FD}" type="sibTrans" cxnId="{48FC3177-C3AB-4A5A-A939-A32994F9EFD8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A4E61F-7AEF-4D46-894A-8F0EDF986C23}">
      <dgm:prSet custT="1"/>
      <dgm:spPr/>
      <dgm:t>
        <a:bodyPr/>
        <a:lstStyle/>
        <a:p>
          <a:r>
            <a:rPr lang="en-GB" altLang="zh-CN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Word Maker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00BD6E-C4D2-49FE-A585-124EC27E70D8}" type="parTrans" cxnId="{87F52A9D-EF32-4836-BA2B-E5F424C783F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60B213-AE00-495C-926D-BF78966876F2}" type="sibTrans" cxnId="{87F52A9D-EF32-4836-BA2B-E5F424C783F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F65446-B06D-4A36-8344-4F41092ACCED}">
      <dgm:prSet custT="1"/>
      <dgm:spPr/>
      <dgm:t>
        <a:bodyPr/>
        <a:lstStyle/>
        <a:p>
          <a:r>
            <a:rPr lang="en-US" altLang="zh-CN" sz="3600" dirty="0">
              <a:latin typeface="Arial" panose="020B0604020202020204" pitchFamily="34" charset="0"/>
              <a:cs typeface="Arial" panose="020B0604020202020204" pitchFamily="34" charset="0"/>
            </a:rPr>
            <a:t>Two Problems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509A5-7DBD-45ED-B078-EA8F02AFC15B}" type="parTrans" cxnId="{6336DB58-EF1A-4BA0-A3B7-627AE1409D63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AFED0F-D9A3-4E6C-A777-3A725214A944}" type="sibTrans" cxnId="{6336DB58-EF1A-4BA0-A3B7-627AE1409D63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5258B-8885-4C58-B24A-1849BDD23E95}">
      <dgm:prSet custT="1"/>
      <dgm:spPr/>
      <dgm:t>
        <a:bodyPr/>
        <a:lstStyle/>
        <a:p>
          <a:r>
            <a:rPr lang="en-US" altLang="zh-CN" sz="3600" dirty="0">
              <a:latin typeface="Arial" panose="020B0604020202020204" pitchFamily="34" charset="0"/>
              <a:cs typeface="Arial" panose="020B0604020202020204" pitchFamily="34" charset="0"/>
            </a:rPr>
            <a:t>My solution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43988F-7AC8-4EDC-95F8-78B7E51D6989}" type="parTrans" cxnId="{905E97BC-0515-4F6B-8A92-4AB3A2BF6EE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0DCDA8-B8D3-48DA-B1AC-E9E619AC84B7}" type="sibTrans" cxnId="{905E97BC-0515-4F6B-8A92-4AB3A2BF6EE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941528-2DC4-4BEC-91A0-62680FE627EF}" type="pres">
      <dgm:prSet presAssocID="{B6490FF9-D5D0-43BD-A713-11E1F18DE835}" presName="linearFlow" presStyleCnt="0">
        <dgm:presLayoutVars>
          <dgm:dir/>
          <dgm:animLvl val="lvl"/>
          <dgm:resizeHandles val="exact"/>
        </dgm:presLayoutVars>
      </dgm:prSet>
      <dgm:spPr/>
    </dgm:pt>
    <dgm:pt modelId="{FD0BA7CB-C755-406E-ABC8-CCE0E99DE294}" type="pres">
      <dgm:prSet presAssocID="{362C09FD-CE58-4C05-8168-F11867C5AA3F}" presName="composite" presStyleCnt="0"/>
      <dgm:spPr/>
    </dgm:pt>
    <dgm:pt modelId="{A117FF10-4120-47A6-A0E6-A42D46D842D4}" type="pres">
      <dgm:prSet presAssocID="{362C09FD-CE58-4C05-8168-F11867C5AA3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9E91992-F642-43E8-8292-9E68DF11A50B}" type="pres">
      <dgm:prSet presAssocID="{362C09FD-CE58-4C05-8168-F11867C5AA3F}" presName="descendantText" presStyleLbl="alignAcc1" presStyleIdx="0" presStyleCnt="3">
        <dgm:presLayoutVars>
          <dgm:bulletEnabled val="1"/>
        </dgm:presLayoutVars>
      </dgm:prSet>
      <dgm:spPr/>
    </dgm:pt>
    <dgm:pt modelId="{6D66D778-CC06-4A2F-BD27-DBB39AD30014}" type="pres">
      <dgm:prSet presAssocID="{7D77590F-4604-448B-917D-D083BC42F557}" presName="sp" presStyleCnt="0"/>
      <dgm:spPr/>
    </dgm:pt>
    <dgm:pt modelId="{240A683B-2521-4DFA-9095-7FBFB223CED0}" type="pres">
      <dgm:prSet presAssocID="{41A7EC4C-C027-490F-815A-901D1AF38671}" presName="composite" presStyleCnt="0"/>
      <dgm:spPr/>
    </dgm:pt>
    <dgm:pt modelId="{BB48D76D-A03C-4631-BBFD-D98ECD2550DD}" type="pres">
      <dgm:prSet presAssocID="{41A7EC4C-C027-490F-815A-901D1AF3867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E497270-2494-47FF-83DE-C6DA529A9791}" type="pres">
      <dgm:prSet presAssocID="{41A7EC4C-C027-490F-815A-901D1AF38671}" presName="descendantText" presStyleLbl="alignAcc1" presStyleIdx="1" presStyleCnt="3">
        <dgm:presLayoutVars>
          <dgm:bulletEnabled val="1"/>
        </dgm:presLayoutVars>
      </dgm:prSet>
      <dgm:spPr/>
    </dgm:pt>
    <dgm:pt modelId="{7344764A-77D7-4DE8-B753-9AE9A5061BE8}" type="pres">
      <dgm:prSet presAssocID="{29159083-9DCF-4EDF-8BBE-30DE7C9E8661}" presName="sp" presStyleCnt="0"/>
      <dgm:spPr/>
    </dgm:pt>
    <dgm:pt modelId="{4733DC82-CF06-4F3A-B5E7-0E2F3A086033}" type="pres">
      <dgm:prSet presAssocID="{0236D24D-8999-4443-9B79-0277E4286F0A}" presName="composite" presStyleCnt="0"/>
      <dgm:spPr/>
    </dgm:pt>
    <dgm:pt modelId="{D4652B42-D05F-48ED-85F7-4C4D737B0A35}" type="pres">
      <dgm:prSet presAssocID="{0236D24D-8999-4443-9B79-0277E4286F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3D3DAEF-F28C-4089-80DB-4ED833085D38}" type="pres">
      <dgm:prSet presAssocID="{0236D24D-8999-4443-9B79-0277E4286F0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B81D123-5A35-4DA7-8FAD-4200E0C6EF99}" type="presOf" srcId="{5CA4E61F-7AEF-4D46-894A-8F0EDF986C23}" destId="{19E91992-F642-43E8-8292-9E68DF11A50B}" srcOrd="0" destOrd="0" presId="urn:microsoft.com/office/officeart/2005/8/layout/chevron2"/>
    <dgm:cxn modelId="{EDBDC552-21F3-4DDA-B895-F94E97600CF0}" type="presOf" srcId="{91F65446-B06D-4A36-8344-4F41092ACCED}" destId="{0E497270-2494-47FF-83DE-C6DA529A9791}" srcOrd="0" destOrd="0" presId="urn:microsoft.com/office/officeart/2005/8/layout/chevron2"/>
    <dgm:cxn modelId="{3A9C4256-CEB2-4AAB-8C71-846E5E9955D4}" type="presOf" srcId="{0236D24D-8999-4443-9B79-0277E4286F0A}" destId="{D4652B42-D05F-48ED-85F7-4C4D737B0A35}" srcOrd="0" destOrd="0" presId="urn:microsoft.com/office/officeart/2005/8/layout/chevron2"/>
    <dgm:cxn modelId="{48FC3177-C3AB-4A5A-A939-A32994F9EFD8}" srcId="{B6490FF9-D5D0-43BD-A713-11E1F18DE835}" destId="{0236D24D-8999-4443-9B79-0277E4286F0A}" srcOrd="2" destOrd="0" parTransId="{1874B795-3DA4-475F-8166-11203F78029F}" sibTransId="{F7320E74-E409-49FA-96CE-05956BD119FD}"/>
    <dgm:cxn modelId="{6336DB58-EF1A-4BA0-A3B7-627AE1409D63}" srcId="{41A7EC4C-C027-490F-815A-901D1AF38671}" destId="{91F65446-B06D-4A36-8344-4F41092ACCED}" srcOrd="0" destOrd="0" parTransId="{1DB509A5-7DBD-45ED-B078-EA8F02AFC15B}" sibTransId="{96AFED0F-D9A3-4E6C-A777-3A725214A944}"/>
    <dgm:cxn modelId="{B5BC1E7F-0A3A-447A-BAE8-D8E99C0A75EE}" type="presOf" srcId="{362C09FD-CE58-4C05-8168-F11867C5AA3F}" destId="{A117FF10-4120-47A6-A0E6-A42D46D842D4}" srcOrd="0" destOrd="0" presId="urn:microsoft.com/office/officeart/2005/8/layout/chevron2"/>
    <dgm:cxn modelId="{87F52A9D-EF32-4836-BA2B-E5F424C783FC}" srcId="{362C09FD-CE58-4C05-8168-F11867C5AA3F}" destId="{5CA4E61F-7AEF-4D46-894A-8F0EDF986C23}" srcOrd="0" destOrd="0" parTransId="{1300BD6E-C4D2-49FE-A585-124EC27E70D8}" sibTransId="{2560B213-AE00-495C-926D-BF78966876F2}"/>
    <dgm:cxn modelId="{315CD1A1-BEC2-4FCC-B512-372AD0B8861E}" type="presOf" srcId="{41A7EC4C-C027-490F-815A-901D1AF38671}" destId="{BB48D76D-A03C-4631-BBFD-D98ECD2550DD}" srcOrd="0" destOrd="0" presId="urn:microsoft.com/office/officeart/2005/8/layout/chevron2"/>
    <dgm:cxn modelId="{CBCE64BB-A275-43D3-B5CC-DEC9BB94AC87}" srcId="{B6490FF9-D5D0-43BD-A713-11E1F18DE835}" destId="{362C09FD-CE58-4C05-8168-F11867C5AA3F}" srcOrd="0" destOrd="0" parTransId="{FB525371-0DEE-4086-B837-982F7CA4EE13}" sibTransId="{7D77590F-4604-448B-917D-D083BC42F557}"/>
    <dgm:cxn modelId="{905E97BC-0515-4F6B-8A92-4AB3A2BF6EEC}" srcId="{0236D24D-8999-4443-9B79-0277E4286F0A}" destId="{1485258B-8885-4C58-B24A-1849BDD23E95}" srcOrd="0" destOrd="0" parTransId="{B043988F-7AC8-4EDC-95F8-78B7E51D6989}" sibTransId="{330DCDA8-B8D3-48DA-B1AC-E9E619AC84B7}"/>
    <dgm:cxn modelId="{3DD5E6C5-DE9F-4BF5-85FD-527F586275BC}" srcId="{B6490FF9-D5D0-43BD-A713-11E1F18DE835}" destId="{41A7EC4C-C027-490F-815A-901D1AF38671}" srcOrd="1" destOrd="0" parTransId="{943DE7E5-CD5F-4466-B884-09B0B47BDD0C}" sibTransId="{29159083-9DCF-4EDF-8BBE-30DE7C9E8661}"/>
    <dgm:cxn modelId="{DE6514D0-310D-4533-8DB1-C35BA88A4238}" type="presOf" srcId="{1485258B-8885-4C58-B24A-1849BDD23E95}" destId="{73D3DAEF-F28C-4089-80DB-4ED833085D38}" srcOrd="0" destOrd="0" presId="urn:microsoft.com/office/officeart/2005/8/layout/chevron2"/>
    <dgm:cxn modelId="{08BB98EF-B09E-4716-9BD0-0243A2089C5F}" type="presOf" srcId="{B6490FF9-D5D0-43BD-A713-11E1F18DE835}" destId="{29941528-2DC4-4BEC-91A0-62680FE627EF}" srcOrd="0" destOrd="0" presId="urn:microsoft.com/office/officeart/2005/8/layout/chevron2"/>
    <dgm:cxn modelId="{D4751E17-7577-4CB3-865D-5ED61E955A4C}" type="presParOf" srcId="{29941528-2DC4-4BEC-91A0-62680FE627EF}" destId="{FD0BA7CB-C755-406E-ABC8-CCE0E99DE294}" srcOrd="0" destOrd="0" presId="urn:microsoft.com/office/officeart/2005/8/layout/chevron2"/>
    <dgm:cxn modelId="{4F6CF80E-AC12-4FB0-B049-B1428D2BD0EC}" type="presParOf" srcId="{FD0BA7CB-C755-406E-ABC8-CCE0E99DE294}" destId="{A117FF10-4120-47A6-A0E6-A42D46D842D4}" srcOrd="0" destOrd="0" presId="urn:microsoft.com/office/officeart/2005/8/layout/chevron2"/>
    <dgm:cxn modelId="{9E24F383-A61D-4FD5-9C5B-B376FEB5EEE9}" type="presParOf" srcId="{FD0BA7CB-C755-406E-ABC8-CCE0E99DE294}" destId="{19E91992-F642-43E8-8292-9E68DF11A50B}" srcOrd="1" destOrd="0" presId="urn:microsoft.com/office/officeart/2005/8/layout/chevron2"/>
    <dgm:cxn modelId="{D564F3B2-8B04-43BE-8FDE-2A56E42C65B1}" type="presParOf" srcId="{29941528-2DC4-4BEC-91A0-62680FE627EF}" destId="{6D66D778-CC06-4A2F-BD27-DBB39AD30014}" srcOrd="1" destOrd="0" presId="urn:microsoft.com/office/officeart/2005/8/layout/chevron2"/>
    <dgm:cxn modelId="{21219432-E0DD-4616-BB95-BEEDA395C874}" type="presParOf" srcId="{29941528-2DC4-4BEC-91A0-62680FE627EF}" destId="{240A683B-2521-4DFA-9095-7FBFB223CED0}" srcOrd="2" destOrd="0" presId="urn:microsoft.com/office/officeart/2005/8/layout/chevron2"/>
    <dgm:cxn modelId="{08E96DAF-4164-427F-A1A9-FF440575532D}" type="presParOf" srcId="{240A683B-2521-4DFA-9095-7FBFB223CED0}" destId="{BB48D76D-A03C-4631-BBFD-D98ECD2550DD}" srcOrd="0" destOrd="0" presId="urn:microsoft.com/office/officeart/2005/8/layout/chevron2"/>
    <dgm:cxn modelId="{C058F1AB-3154-45F0-BA39-9F7EB259B8BE}" type="presParOf" srcId="{240A683B-2521-4DFA-9095-7FBFB223CED0}" destId="{0E497270-2494-47FF-83DE-C6DA529A9791}" srcOrd="1" destOrd="0" presId="urn:microsoft.com/office/officeart/2005/8/layout/chevron2"/>
    <dgm:cxn modelId="{FF73D321-1330-407C-8F3E-FCC6ABC56D87}" type="presParOf" srcId="{29941528-2DC4-4BEC-91A0-62680FE627EF}" destId="{7344764A-77D7-4DE8-B753-9AE9A5061BE8}" srcOrd="3" destOrd="0" presId="urn:microsoft.com/office/officeart/2005/8/layout/chevron2"/>
    <dgm:cxn modelId="{0A27A6F2-81BD-4E4E-810E-EB54A90465B1}" type="presParOf" srcId="{29941528-2DC4-4BEC-91A0-62680FE627EF}" destId="{4733DC82-CF06-4F3A-B5E7-0E2F3A086033}" srcOrd="4" destOrd="0" presId="urn:microsoft.com/office/officeart/2005/8/layout/chevron2"/>
    <dgm:cxn modelId="{FF00722B-357E-4184-9291-A971008BABAD}" type="presParOf" srcId="{4733DC82-CF06-4F3A-B5E7-0E2F3A086033}" destId="{D4652B42-D05F-48ED-85F7-4C4D737B0A35}" srcOrd="0" destOrd="0" presId="urn:microsoft.com/office/officeart/2005/8/layout/chevron2"/>
    <dgm:cxn modelId="{F0281230-8DA6-4DC2-809A-28F3A7037D66}" type="presParOf" srcId="{4733DC82-CF06-4F3A-B5E7-0E2F3A086033}" destId="{73D3DAEF-F28C-4089-80DB-4ED833085D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7FF10-4120-47A6-A0E6-A42D46D842D4}">
      <dsp:nvSpPr>
        <dsp:cNvPr id="0" name=""/>
        <dsp:cNvSpPr/>
      </dsp:nvSpPr>
      <dsp:spPr>
        <a:xfrm rot="5400000">
          <a:off x="-252465" y="255398"/>
          <a:ext cx="1683100" cy="117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sp:txBody>
      <dsp:txXfrm rot="-5400000">
        <a:off x="0" y="592018"/>
        <a:ext cx="1178170" cy="504930"/>
      </dsp:txXfrm>
    </dsp:sp>
    <dsp:sp modelId="{19E91992-F642-43E8-8292-9E68DF11A50B}">
      <dsp:nvSpPr>
        <dsp:cNvPr id="0" name=""/>
        <dsp:cNvSpPr/>
      </dsp:nvSpPr>
      <dsp:spPr>
        <a:xfrm rot="5400000">
          <a:off x="5094669" y="-3913565"/>
          <a:ext cx="1094590" cy="8927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zh-CN" sz="36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Word Maker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78171" y="56366"/>
        <a:ext cx="8874155" cy="987724"/>
      </dsp:txXfrm>
    </dsp:sp>
    <dsp:sp modelId="{BB48D76D-A03C-4631-BBFD-D98ECD2550DD}">
      <dsp:nvSpPr>
        <dsp:cNvPr id="0" name=""/>
        <dsp:cNvSpPr/>
      </dsp:nvSpPr>
      <dsp:spPr>
        <a:xfrm rot="5400000">
          <a:off x="-252465" y="1745392"/>
          <a:ext cx="1683100" cy="117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2082012"/>
        <a:ext cx="1178170" cy="504930"/>
      </dsp:txXfrm>
    </dsp:sp>
    <dsp:sp modelId="{0E497270-2494-47FF-83DE-C6DA529A9791}">
      <dsp:nvSpPr>
        <dsp:cNvPr id="0" name=""/>
        <dsp:cNvSpPr/>
      </dsp:nvSpPr>
      <dsp:spPr>
        <a:xfrm rot="5400000">
          <a:off x="5094957" y="-2423858"/>
          <a:ext cx="1094015" cy="8927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>
              <a:latin typeface="Arial" panose="020B0604020202020204" pitchFamily="34" charset="0"/>
              <a:cs typeface="Arial" panose="020B0604020202020204" pitchFamily="34" charset="0"/>
            </a:rPr>
            <a:t>Two Problems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78171" y="1546333"/>
        <a:ext cx="8874183" cy="987205"/>
      </dsp:txXfrm>
    </dsp:sp>
    <dsp:sp modelId="{D4652B42-D05F-48ED-85F7-4C4D737B0A35}">
      <dsp:nvSpPr>
        <dsp:cNvPr id="0" name=""/>
        <dsp:cNvSpPr/>
      </dsp:nvSpPr>
      <dsp:spPr>
        <a:xfrm rot="5400000">
          <a:off x="-252465" y="3235387"/>
          <a:ext cx="1683100" cy="117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sp:txBody>
      <dsp:txXfrm rot="-5400000">
        <a:off x="0" y="3572007"/>
        <a:ext cx="1178170" cy="504930"/>
      </dsp:txXfrm>
    </dsp:sp>
    <dsp:sp modelId="{73D3DAEF-F28C-4089-80DB-4ED833085D38}">
      <dsp:nvSpPr>
        <dsp:cNvPr id="0" name=""/>
        <dsp:cNvSpPr/>
      </dsp:nvSpPr>
      <dsp:spPr>
        <a:xfrm rot="5400000">
          <a:off x="5094957" y="-933864"/>
          <a:ext cx="1094015" cy="8927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>
              <a:latin typeface="Arial" panose="020B0604020202020204" pitchFamily="34" charset="0"/>
              <a:cs typeface="Arial" panose="020B0604020202020204" pitchFamily="34" charset="0"/>
            </a:rPr>
            <a:t>My solution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78171" y="3036327"/>
        <a:ext cx="8874183" cy="987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76BEE2-C49D-4890-98BF-31CF933755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AF6E6-FF09-48A2-8240-EAB0FC44E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1D50C-91A6-4A98-AA07-E3B862A2985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453B4-EBAC-4EE1-BDAD-B2DEA606B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BC1-9432-4F9A-AE17-9196A79CC5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8CEE0-1513-4F34-983B-070729DF8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6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3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7670E-407C-41FE-A49F-39098A68E06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00B57-7CE7-420E-99AA-CC244D48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26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C02568-E5F9-4964-85C3-147266F281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262"/>
            <a:ext cx="12192000" cy="4477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5DC45C-433E-4325-8D82-5A71BB4D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57BAF-8A5A-4689-82BE-557ED5D5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76384-658B-466A-9DD0-5CBDF758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EC5C-4A09-4CE0-85E0-7F9F23853967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585EE-645C-4433-9CB5-43AC2A96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93338-A92B-40B1-88C4-DB3ACB16B963}"/>
              </a:ext>
            </a:extLst>
          </p:cNvPr>
          <p:cNvSpPr txBox="1"/>
          <p:nvPr userDrawn="1"/>
        </p:nvSpPr>
        <p:spPr>
          <a:xfrm>
            <a:off x="9846129" y="6410262"/>
            <a:ext cx="1806731" cy="46166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fld id="{66B3F7B1-0706-40DD-87B8-F3D0DD21F466}" type="slidenum">
              <a:rPr lang="zh-CN" altLang="en-US" sz="2400" b="1" smtClean="0">
                <a:solidFill>
                  <a:srgbClr val="00B050"/>
                </a:solidFill>
                <a:latin typeface="+mn-ea"/>
                <a:ea typeface="+mn-ea"/>
                <a:cs typeface="Arial" panose="020B0604020202020204" pitchFamily="34" charset="0"/>
              </a:rPr>
              <a:t>‹#›</a:t>
            </a:fld>
            <a:r>
              <a:rPr lang="en-US" altLang="zh-CN" sz="2400" b="1" dirty="0">
                <a:solidFill>
                  <a:schemeClr val="bg1"/>
                </a:solidFill>
              </a:rPr>
              <a:t>/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28517A-50C6-4EA2-AF47-1DC8BA6F93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27" y="1"/>
            <a:ext cx="1136073" cy="7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C3C8-D84F-45CB-93B1-5DB4F934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EBBA5-7AE8-4239-AA36-298EA2E9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E2484-36B7-441D-8AF2-0F3E88F5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5A3-A13E-4319-BCC5-48327DCCDED5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5F22C-12F9-42CD-9BE2-A37441B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3D617-D74C-4E26-B13D-85CC278A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1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691C3-49E2-45A8-9AB2-FC7FA446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FF80F-1099-470E-9A15-59FFB0F8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B031D-A239-4650-9979-17CCF8D0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398-DE4C-4CE1-A76B-69F0095E2869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25458-5183-4A27-A587-C9C640E7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07864-3EC4-4779-8910-2D056772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53D90A4-68DF-40F2-9D9D-092E17C9D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263"/>
            <a:ext cx="12192000" cy="4477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518499-43C6-4CF6-A429-25B0B933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ADF4D-7752-4F2D-AE20-F3EE989A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5F150-0BEA-452C-8A55-8691A754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6E77-2322-4F2A-B3EF-B73AA7242CDB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D7B2B-06C3-41EC-A32E-CA8E89E3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E4737-BC58-4940-A075-0C86791E8669}"/>
              </a:ext>
            </a:extLst>
          </p:cNvPr>
          <p:cNvSpPr txBox="1"/>
          <p:nvPr userDrawn="1"/>
        </p:nvSpPr>
        <p:spPr>
          <a:xfrm>
            <a:off x="9911443" y="6396335"/>
            <a:ext cx="1885950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Slide</a:t>
            </a:r>
            <a:fld id="{66B3F7B1-0706-40DD-87B8-F3D0DD21F466}" type="slidenum">
              <a:rPr lang="zh-CN" altLang="en-US" sz="2400" b="1" smtClean="0">
                <a:solidFill>
                  <a:srgbClr val="00B050"/>
                </a:solidFill>
              </a:rPr>
              <a:t>‹#›</a:t>
            </a:fld>
            <a:r>
              <a:rPr lang="en-US" altLang="zh-CN" sz="2400" b="1" dirty="0">
                <a:solidFill>
                  <a:schemeClr val="bg1"/>
                </a:solidFill>
              </a:rPr>
              <a:t>/13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5ADE71-156C-4456-8A68-7FC62B6B9B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27" y="0"/>
            <a:ext cx="1136073" cy="7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35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3033-0453-4E03-8C1E-7ACAC0EB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E4EDD-B174-4E6E-B162-ECABF9EF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3A8AE-E11E-411D-9DC0-05F96E43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1EBD-47EC-4704-9493-90BD54B9BB29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9414A-3C1E-400D-B947-027FF93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C4BEB-CC1D-44FF-BF2D-59FEFD5D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1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CDC2F-5F7F-4633-8708-86417068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6A82B-70A4-49B5-B5E3-5C1D89AD4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AD5C9-3E0E-4317-AB6F-2E5E0691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BAD2A-44A2-4F92-BCCD-1743110A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6EF-9A75-4195-A077-D802B0EA7632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F3AAB-5A82-4A94-AB4B-E3EDBADC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1C57F-4A9F-4E83-B4E7-04EFDCA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79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40EAD-DB73-41DC-B189-2103A7A7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9281F-EDD4-4AE3-A1C2-26D449960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05CEF-1D86-4580-8B24-4DFC94BB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4C821-4772-44AD-8200-12B331FCC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D4D3B-4C80-4B04-A9B4-D426627D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79C34-AE19-45BD-857F-1C5445C9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24-A547-4551-9B34-C0DCA8FDFD76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59E467-6BEC-4C7C-B17A-2CF827DF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239758-085F-43FC-9565-C46BCCF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01784-E7DF-48AC-840D-8E816CC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C7182D-216A-4AF5-9E57-A3C9C476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826-156E-4050-B9C6-72ED26EB3EF5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C0B1D1-553F-4139-9056-7FD5269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AF12C-07CA-4E61-AAB7-306D10B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8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D558DE-4218-41B7-8E29-035BCA5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33DF-FE30-49E9-A879-AF945A737645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814303-5AA6-4DC1-AAD9-AD83F898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DF7F1-8FAB-46E2-B49B-BAF4B061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E3DF-7D37-4D7A-9361-A40BFED5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528B2-8F96-469C-8CED-8F82AB5C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19BA8-3C2C-40CE-BBAB-15D0D0D3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62248-32A7-4FDD-9C85-A5F71A9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B4AB-DF70-4FB0-AB9E-149DFDA1F4A9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CADA5-9498-4639-8B07-72BF6CC6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EA630-EDFA-43EA-B042-3B0B0152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9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8FD71-D1F8-426F-91B7-477B6589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7FD804-9985-4A23-BBB6-A57DCC785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74979-7148-4D05-AB1F-3F0532DF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A9D57-1236-4F99-AE43-3DC88AA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C6A9-996F-450F-B765-56D35A5351F9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B2935-E3E8-4E5A-90F5-6D85A884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1B008-2056-4018-8228-6BEC1F3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506EA8-5AD2-436B-9F76-883CB95B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1AB3E-D977-4582-890A-A3ECFF57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9CF59-479F-40EC-94F7-53A494D21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DD50-EE9B-453D-B770-281CFA592598}" type="datetime1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3F50D-C931-4047-BD23-9E9818739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0EFF5-9777-49DA-BD7C-2540F1F8B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2658070-7F87-46A5-829C-413E56F5B580}" type="slidenum">
              <a:rPr lang="zh-CN" altLang="en-US" smtClean="0"/>
              <a:pPr/>
              <a:t>‹#›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2F797-C0B8-4F97-8314-E8D51E975D3E}"/>
              </a:ext>
            </a:extLst>
          </p:cNvPr>
          <p:cNvSpPr txBox="1"/>
          <p:nvPr userDrawn="1"/>
        </p:nvSpPr>
        <p:spPr>
          <a:xfrm>
            <a:off x="9601199" y="5225819"/>
            <a:ext cx="10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34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C55D0-CD3B-45E9-BC68-DF26CB1E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6" y="76349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Educational Video Game for Learning English Vocabulary in China Classroom Context</a:t>
            </a:r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26EDAC-C171-44C9-AB23-D5F47ECD0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582"/>
            <a:ext cx="9144000" cy="198201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Supervisors: John Woodward &amp; Atm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Independent Assessor: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Rauber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Jianshu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Qiao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Date: 15.Feb 2023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8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231130" y="128431"/>
            <a:ext cx="2565858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Player Features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21FE19AF-BDB2-8FE2-9D5A-AA4A23521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55900"/>
              </p:ext>
            </p:extLst>
          </p:nvPr>
        </p:nvGraphicFramePr>
        <p:xfrm>
          <a:off x="223332" y="3666333"/>
          <a:ext cx="778214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8198">
                  <a:extLst>
                    <a:ext uri="{9D8B030D-6E8A-4147-A177-3AD203B41FA5}">
                      <a16:colId xmlns:a16="http://schemas.microsoft.com/office/drawing/2014/main" val="909280889"/>
                    </a:ext>
                  </a:extLst>
                </a:gridCol>
                <a:gridCol w="1183730">
                  <a:extLst>
                    <a:ext uri="{9D8B030D-6E8A-4147-A177-3AD203B41FA5}">
                      <a16:colId xmlns:a16="http://schemas.microsoft.com/office/drawing/2014/main" val="1654567396"/>
                    </a:ext>
                  </a:extLst>
                </a:gridCol>
                <a:gridCol w="976058">
                  <a:extLst>
                    <a:ext uri="{9D8B030D-6E8A-4147-A177-3AD203B41FA5}">
                      <a16:colId xmlns:a16="http://schemas.microsoft.com/office/drawing/2014/main" val="2672538020"/>
                    </a:ext>
                  </a:extLst>
                </a:gridCol>
                <a:gridCol w="1283336">
                  <a:extLst>
                    <a:ext uri="{9D8B030D-6E8A-4147-A177-3AD203B41FA5}">
                      <a16:colId xmlns:a16="http://schemas.microsoft.com/office/drawing/2014/main" val="1162696654"/>
                    </a:ext>
                  </a:extLst>
                </a:gridCol>
                <a:gridCol w="1400827">
                  <a:extLst>
                    <a:ext uri="{9D8B030D-6E8A-4147-A177-3AD203B41FA5}">
                      <a16:colId xmlns:a16="http://schemas.microsoft.com/office/drawing/2014/main" val="236301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0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Possibilities (State 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03389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B1D30E4-E56D-03D4-4DE9-CBB46407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69726"/>
              </p:ext>
            </p:extLst>
          </p:nvPr>
        </p:nvGraphicFramePr>
        <p:xfrm>
          <a:off x="231130" y="994099"/>
          <a:ext cx="11425099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24">
                  <a:extLst>
                    <a:ext uri="{9D8B030D-6E8A-4147-A177-3AD203B41FA5}">
                      <a16:colId xmlns:a16="http://schemas.microsoft.com/office/drawing/2014/main" val="1038736617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388150971"/>
                    </a:ext>
                  </a:extLst>
                </a:gridCol>
                <a:gridCol w="1078877">
                  <a:extLst>
                    <a:ext uri="{9D8B030D-6E8A-4147-A177-3AD203B41FA5}">
                      <a16:colId xmlns:a16="http://schemas.microsoft.com/office/drawing/2014/main" val="174396672"/>
                    </a:ext>
                  </a:extLst>
                </a:gridCol>
                <a:gridCol w="1454726">
                  <a:extLst>
                    <a:ext uri="{9D8B030D-6E8A-4147-A177-3AD203B41FA5}">
                      <a16:colId xmlns:a16="http://schemas.microsoft.com/office/drawing/2014/main" val="4042225211"/>
                    </a:ext>
                  </a:extLst>
                </a:gridCol>
                <a:gridCol w="1310766">
                  <a:extLst>
                    <a:ext uri="{9D8B030D-6E8A-4147-A177-3AD203B41FA5}">
                      <a16:colId xmlns:a16="http://schemas.microsoft.com/office/drawing/2014/main" val="3281892163"/>
                    </a:ext>
                  </a:extLst>
                </a:gridCol>
                <a:gridCol w="1904119">
                  <a:extLst>
                    <a:ext uri="{9D8B030D-6E8A-4147-A177-3AD203B41FA5}">
                      <a16:colId xmlns:a16="http://schemas.microsoft.com/office/drawing/2014/main" val="366393414"/>
                    </a:ext>
                  </a:extLst>
                </a:gridCol>
                <a:gridCol w="1568824">
                  <a:extLst>
                    <a:ext uri="{9D8B030D-6E8A-4147-A177-3AD203B41FA5}">
                      <a16:colId xmlns:a16="http://schemas.microsoft.com/office/drawing/2014/main" val="1885539486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878496140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Player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red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green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83519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6807DD7-68DB-8D58-95FD-4912E88CF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7908"/>
              </p:ext>
            </p:extLst>
          </p:nvPr>
        </p:nvGraphicFramePr>
        <p:xfrm>
          <a:off x="223331" y="2290589"/>
          <a:ext cx="81279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2591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6281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6514194"/>
                    </a:ext>
                  </a:extLst>
                </a:gridCol>
              </a:tblGrid>
              <a:tr h="30550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Selected Player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78198"/>
                  </a:ext>
                </a:extLst>
              </a:tr>
              <a:tr h="534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7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224599" y="158122"/>
            <a:ext cx="3477826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6C4DC09B-5CF9-151E-EE83-77E81AF6F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908325"/>
                  </p:ext>
                </p:extLst>
              </p:nvPr>
            </p:nvGraphicFramePr>
            <p:xfrm>
              <a:off x="224598" y="700633"/>
              <a:ext cx="5119743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381">
                      <a:extLst>
                        <a:ext uri="{9D8B030D-6E8A-4147-A177-3AD203B41FA5}">
                          <a16:colId xmlns:a16="http://schemas.microsoft.com/office/drawing/2014/main" val="1477483560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12866565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3125245341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91689523"/>
                        </a:ext>
                      </a:extLst>
                    </a:gridCol>
                    <a:gridCol w="865555">
                      <a:extLst>
                        <a:ext uri="{9D8B030D-6E8A-4147-A177-3AD203B41FA5}">
                          <a16:colId xmlns:a16="http://schemas.microsoft.com/office/drawing/2014/main" val="1628566129"/>
                        </a:ext>
                      </a:extLst>
                    </a:gridCol>
                    <a:gridCol w="776601">
                      <a:extLst>
                        <a:ext uri="{9D8B030D-6E8A-4147-A177-3AD203B41FA5}">
                          <a16:colId xmlns:a16="http://schemas.microsoft.com/office/drawing/2014/main" val="389757075"/>
                        </a:ext>
                      </a:extLst>
                    </a:gridCol>
                    <a:gridCol w="784687">
                      <a:extLst>
                        <a:ext uri="{9D8B030D-6E8A-4147-A177-3AD203B41FA5}">
                          <a16:colId xmlns:a16="http://schemas.microsoft.com/office/drawing/2014/main" val="2495114096"/>
                        </a:ext>
                      </a:extLst>
                    </a:gridCol>
                    <a:gridCol w="687376">
                      <a:extLst>
                        <a:ext uri="{9D8B030D-6E8A-4147-A177-3AD203B41FA5}">
                          <a16:colId xmlns:a16="http://schemas.microsoft.com/office/drawing/2014/main" val="3264698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 Table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Actions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97117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State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92633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53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436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3558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27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806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6C4DC09B-5CF9-151E-EE83-77E81AF6F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908325"/>
                  </p:ext>
                </p:extLst>
              </p:nvPr>
            </p:nvGraphicFramePr>
            <p:xfrm>
              <a:off x="224598" y="700633"/>
              <a:ext cx="5119743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381">
                      <a:extLst>
                        <a:ext uri="{9D8B030D-6E8A-4147-A177-3AD203B41FA5}">
                          <a16:colId xmlns:a16="http://schemas.microsoft.com/office/drawing/2014/main" val="1477483560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12866565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3125245341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91689523"/>
                        </a:ext>
                      </a:extLst>
                    </a:gridCol>
                    <a:gridCol w="865555">
                      <a:extLst>
                        <a:ext uri="{9D8B030D-6E8A-4147-A177-3AD203B41FA5}">
                          <a16:colId xmlns:a16="http://schemas.microsoft.com/office/drawing/2014/main" val="1628566129"/>
                        </a:ext>
                      </a:extLst>
                    </a:gridCol>
                    <a:gridCol w="776601">
                      <a:extLst>
                        <a:ext uri="{9D8B030D-6E8A-4147-A177-3AD203B41FA5}">
                          <a16:colId xmlns:a16="http://schemas.microsoft.com/office/drawing/2014/main" val="389757075"/>
                        </a:ext>
                      </a:extLst>
                    </a:gridCol>
                    <a:gridCol w="784687">
                      <a:extLst>
                        <a:ext uri="{9D8B030D-6E8A-4147-A177-3AD203B41FA5}">
                          <a16:colId xmlns:a16="http://schemas.microsoft.com/office/drawing/2014/main" val="2495114096"/>
                        </a:ext>
                      </a:extLst>
                    </a:gridCol>
                    <a:gridCol w="687376">
                      <a:extLst>
                        <a:ext uri="{9D8B030D-6E8A-4147-A177-3AD203B41FA5}">
                          <a16:colId xmlns:a16="http://schemas.microsoft.com/office/drawing/2014/main" val="3264698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 Table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Actions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9711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State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926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6557" r="-81927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439" t="-206557" r="-7292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39" t="-206557" r="-629268" b="-4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53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436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3558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27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8063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C5A98EA-CF60-84B3-706A-14C8EAD1972E}"/>
              </a:ext>
            </a:extLst>
          </p:cNvPr>
          <p:cNvSpPr/>
          <p:nvPr/>
        </p:nvSpPr>
        <p:spPr>
          <a:xfrm>
            <a:off x="6102248" y="1024467"/>
            <a:ext cx="1517752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(Environment)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7FC3D1-2E8B-CFEA-9B3E-261B887C729C}"/>
              </a:ext>
            </a:extLst>
          </p:cNvPr>
          <p:cNvSpPr/>
          <p:nvPr/>
        </p:nvSpPr>
        <p:spPr>
          <a:xfrm>
            <a:off x="8764766" y="1024467"/>
            <a:ext cx="836434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8FF6AE-1AF4-6269-F00D-3CE0BF4C95DA}"/>
              </a:ext>
            </a:extLst>
          </p:cNvPr>
          <p:cNvCxnSpPr>
            <a:cxnSpLocks/>
          </p:cNvCxnSpPr>
          <p:nvPr/>
        </p:nvCxnSpPr>
        <p:spPr>
          <a:xfrm>
            <a:off x="7620000" y="1164546"/>
            <a:ext cx="114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6EDD4A-28F2-5B5D-BEF4-929CFAFCF557}"/>
              </a:ext>
            </a:extLst>
          </p:cNvPr>
          <p:cNvCxnSpPr>
            <a:cxnSpLocks/>
          </p:cNvCxnSpPr>
          <p:nvPr/>
        </p:nvCxnSpPr>
        <p:spPr>
          <a:xfrm>
            <a:off x="7620000" y="1434353"/>
            <a:ext cx="114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07D0D41-47E5-74BB-B71E-9741D3B716B6}"/>
              </a:ext>
            </a:extLst>
          </p:cNvPr>
          <p:cNvSpPr/>
          <p:nvPr/>
        </p:nvSpPr>
        <p:spPr>
          <a:xfrm>
            <a:off x="7774166" y="700633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(1, 5, 1)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D15E6C4-C658-5EB7-6F74-747FD01DDCAF}"/>
              </a:ext>
            </a:extLst>
          </p:cNvPr>
          <p:cNvSpPr/>
          <p:nvPr/>
        </p:nvSpPr>
        <p:spPr>
          <a:xfrm>
            <a:off x="7774166" y="1500885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A94E13-A544-965F-A98C-253B9DA3E4B2}"/>
              </a:ext>
            </a:extLst>
          </p:cNvPr>
          <p:cNvSpPr/>
          <p:nvPr/>
        </p:nvSpPr>
        <p:spPr>
          <a:xfrm>
            <a:off x="10804414" y="2782411"/>
            <a:ext cx="1119409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 table)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894E196-3F81-4AC5-81E4-DBA944604B40}"/>
              </a:ext>
            </a:extLst>
          </p:cNvPr>
          <p:cNvSpPr/>
          <p:nvPr/>
        </p:nvSpPr>
        <p:spPr>
          <a:xfrm>
            <a:off x="10470013" y="1025231"/>
            <a:ext cx="1517752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(Environment)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6729A8-5CF6-3FA0-52C9-2F3BDF48610E}"/>
              </a:ext>
            </a:extLst>
          </p:cNvPr>
          <p:cNvCxnSpPr>
            <a:cxnSpLocks/>
          </p:cNvCxnSpPr>
          <p:nvPr/>
        </p:nvCxnSpPr>
        <p:spPr>
          <a:xfrm>
            <a:off x="9601200" y="1307982"/>
            <a:ext cx="868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F9CDBFF-0D4A-8A2C-F905-7BACE5C97AFE}"/>
              </a:ext>
            </a:extLst>
          </p:cNvPr>
          <p:cNvCxnSpPr>
            <a:cxnSpLocks/>
          </p:cNvCxnSpPr>
          <p:nvPr/>
        </p:nvCxnSpPr>
        <p:spPr>
          <a:xfrm>
            <a:off x="10945906" y="1591496"/>
            <a:ext cx="0" cy="119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243175-F27B-2636-B5CB-A29F51372FF5}"/>
              </a:ext>
            </a:extLst>
          </p:cNvPr>
          <p:cNvCxnSpPr>
            <a:cxnSpLocks/>
          </p:cNvCxnSpPr>
          <p:nvPr/>
        </p:nvCxnSpPr>
        <p:spPr>
          <a:xfrm>
            <a:off x="11228889" y="1591496"/>
            <a:ext cx="0" cy="119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3B68764-A064-98DF-6E53-0700C3CB352D}"/>
              </a:ext>
            </a:extLst>
          </p:cNvPr>
          <p:cNvSpPr/>
          <p:nvPr/>
        </p:nvSpPr>
        <p:spPr>
          <a:xfrm>
            <a:off x="9967981" y="1795364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(2, 5, 1)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122060-0D70-0268-1543-F18CD0AE4FF8}"/>
              </a:ext>
            </a:extLst>
          </p:cNvPr>
          <p:cNvSpPr/>
          <p:nvPr/>
        </p:nvSpPr>
        <p:spPr>
          <a:xfrm>
            <a:off x="9696713" y="721765"/>
            <a:ext cx="677786" cy="48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7F91013-F768-7B19-694B-CBCF7D88D195}"/>
              </a:ext>
            </a:extLst>
          </p:cNvPr>
          <p:cNvSpPr/>
          <p:nvPr/>
        </p:nvSpPr>
        <p:spPr>
          <a:xfrm>
            <a:off x="11286566" y="1785207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2CD70F7-C2FE-E98A-2E28-0226E670258C}"/>
              </a:ext>
            </a:extLst>
          </p:cNvPr>
          <p:cNvSpPr/>
          <p:nvPr/>
        </p:nvSpPr>
        <p:spPr>
          <a:xfrm>
            <a:off x="8250066" y="2800195"/>
            <a:ext cx="1517752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(Environment)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FBCF12D-96D1-16A7-23F7-F9380013B268}"/>
              </a:ext>
            </a:extLst>
          </p:cNvPr>
          <p:cNvCxnSpPr/>
          <p:nvPr/>
        </p:nvCxnSpPr>
        <p:spPr>
          <a:xfrm flipH="1">
            <a:off x="9767818" y="2949389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A8CD715-321A-548E-F5A7-E1387D4E299D}"/>
              </a:ext>
            </a:extLst>
          </p:cNvPr>
          <p:cNvCxnSpPr/>
          <p:nvPr/>
        </p:nvCxnSpPr>
        <p:spPr>
          <a:xfrm flipH="1">
            <a:off x="9767818" y="3182471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261359-7A6B-B938-70BA-C0058419F635}"/>
              </a:ext>
            </a:extLst>
          </p:cNvPr>
          <p:cNvSpPr/>
          <p:nvPr/>
        </p:nvSpPr>
        <p:spPr>
          <a:xfrm>
            <a:off x="7298508" y="2479709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(4, 10, 1)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CFBFCAB-1762-A924-EE77-6FBF91E1DDC6}"/>
              </a:ext>
            </a:extLst>
          </p:cNvPr>
          <p:cNvSpPr/>
          <p:nvPr/>
        </p:nvSpPr>
        <p:spPr>
          <a:xfrm>
            <a:off x="7298508" y="3349441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4F86C44-4847-E22B-F81E-2C9B2A9F13FA}"/>
              </a:ext>
            </a:extLst>
          </p:cNvPr>
          <p:cNvSpPr/>
          <p:nvPr/>
        </p:nvSpPr>
        <p:spPr>
          <a:xfrm>
            <a:off x="9934660" y="2401319"/>
            <a:ext cx="677786" cy="48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30A863-F5B0-F2C3-8AD2-C5BF537EE414}"/>
              </a:ext>
            </a:extLst>
          </p:cNvPr>
          <p:cNvSpPr/>
          <p:nvPr/>
        </p:nvSpPr>
        <p:spPr>
          <a:xfrm>
            <a:off x="6096000" y="2824676"/>
            <a:ext cx="1119409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 table)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AEB803D-ACE2-DF5D-4710-C30AFDBE14CF}"/>
              </a:ext>
            </a:extLst>
          </p:cNvPr>
          <p:cNvCxnSpPr/>
          <p:nvPr/>
        </p:nvCxnSpPr>
        <p:spPr>
          <a:xfrm flipH="1">
            <a:off x="7215409" y="2949390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F541201-CEEF-40D6-165D-AEC51BA83692}"/>
              </a:ext>
            </a:extLst>
          </p:cNvPr>
          <p:cNvCxnSpPr/>
          <p:nvPr/>
        </p:nvCxnSpPr>
        <p:spPr>
          <a:xfrm flipH="1">
            <a:off x="7215409" y="3164542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7CE237-E698-10A3-9B8E-07BD16C4B88C}"/>
              </a:ext>
            </a:extLst>
          </p:cNvPr>
          <p:cNvSpPr txBox="1"/>
          <p:nvPr/>
        </p:nvSpPr>
        <p:spPr>
          <a:xfrm>
            <a:off x="273235" y="3801807"/>
            <a:ext cx="1191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Objectives:  (1) make sure the accuracy of each step.                                    (5) difficulty does not decrease. Either    	     (2) reach the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soon as possible (find the shortest episode).      Keep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 upgrade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(3) the maximum number of step is 4.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(4) the difficulty of level at step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always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the step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76326-C359-5C02-FEE0-81ED3438A766}"/>
              </a:ext>
            </a:extLst>
          </p:cNvPr>
          <p:cNvSpPr txBox="1"/>
          <p:nvPr/>
        </p:nvSpPr>
        <p:spPr>
          <a:xfrm>
            <a:off x="224598" y="4993069"/>
            <a:ext cx="1178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Rewards : cat: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d4 (correct) , increase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,Q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cat: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d4 (wrong) ,  increase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, decrease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E1606C-CC8F-ABF1-8A9C-A086E6A6E104}"/>
              </a:ext>
            </a:extLst>
          </p:cNvPr>
          <p:cNvSpPr txBox="1"/>
          <p:nvPr/>
        </p:nvSpPr>
        <p:spPr>
          <a:xfrm>
            <a:off x="224598" y="5693454"/>
            <a:ext cx="11521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Problem: The frequency of each state differ. Therefore, I plan to collect data from players for training the model.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Questions: Can we create a virtual player to simulate students’ learning process?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7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188740" y="130176"/>
            <a:ext cx="2500672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Backup Solution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7F4E6-17D1-D91F-0A5B-177222D99683}"/>
              </a:ext>
            </a:extLst>
          </p:cNvPr>
          <p:cNvSpPr txBox="1"/>
          <p:nvPr/>
        </p:nvSpPr>
        <p:spPr>
          <a:xfrm>
            <a:off x="188740" y="815788"/>
            <a:ext cx="1133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create ‘Skip’ Button. Therefore, students can choose which level to skip. However, To keep effectiveness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cannot skip level 1 and level 4.</a:t>
            </a:r>
          </a:p>
        </p:txBody>
      </p:sp>
    </p:spTree>
    <p:extLst>
      <p:ext uri="{BB962C8B-B14F-4D97-AF65-F5344CB8AC3E}">
        <p14:creationId xmlns:p14="http://schemas.microsoft.com/office/powerpoint/2010/main" val="260494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188739" y="130176"/>
            <a:ext cx="3101307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Future Experiments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57F4E6-17D1-D91F-0A5B-177222D99683}"/>
              </a:ext>
            </a:extLst>
          </p:cNvPr>
          <p:cNvSpPr txBox="1"/>
          <p:nvPr/>
        </p:nvSpPr>
        <p:spPr>
          <a:xfrm>
            <a:off x="188740" y="815788"/>
            <a:ext cx="1123910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(1): Compare Word Maker (Current) with Word Maker (‘Skip’ Button)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 May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(2): Compare Word Maker (‘Skip’ Button) with Word Maker (Reinforcement Learning).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September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(3): Select the best one (with ‘fun’) to compare with rote memory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(In November).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Papers: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(1): The design of Word Maker (EVGs).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(In March)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(2):Dynamic difficulty adjustment with Reinforcement Learning in EVGs.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September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(3):The EVGs considering classroom barrier, learning theories, game characteristic and  in classroom setting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(In November).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Thesis: A research framework in terms of students’ real situation, the design of EVGs, Methodology, Analysis,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Effectiveness. 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February.2024-July.2024, expected DDL. December.2024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1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607B0B7-7397-4DFC-9B4F-97FA29C07E9F}"/>
              </a:ext>
            </a:extLst>
          </p:cNvPr>
          <p:cNvSpPr txBox="1"/>
          <p:nvPr/>
        </p:nvSpPr>
        <p:spPr>
          <a:xfrm>
            <a:off x="1590365" y="2782669"/>
            <a:ext cx="87818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86837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1C5FAAA-01E7-CE99-56C0-F3CB07E13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93424"/>
              </p:ext>
            </p:extLst>
          </p:nvPr>
        </p:nvGraphicFramePr>
        <p:xfrm>
          <a:off x="588755" y="1393373"/>
          <a:ext cx="10105759" cy="466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63C5497-EB1D-9A2C-3C41-1B1AE4B1D153}"/>
              </a:ext>
            </a:extLst>
          </p:cNvPr>
          <p:cNvSpPr txBox="1"/>
          <p:nvPr/>
        </p:nvSpPr>
        <p:spPr>
          <a:xfrm>
            <a:off x="588755" y="140395"/>
            <a:ext cx="2136516" cy="76944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92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A843-8CDA-4BEB-A329-8AE0CB56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3" y="1967581"/>
            <a:ext cx="10515600" cy="476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</a:p>
          <a:p>
            <a:pPr marL="0" indent="0" algn="ctr">
              <a:lnSpc>
                <a:spcPct val="150000"/>
              </a:lnSpc>
              <a:spcBef>
                <a:spcPts val="2000"/>
              </a:spcBef>
              <a:buNone/>
            </a:pPr>
            <a:r>
              <a:rPr lang="en-GB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Word Maker</a:t>
            </a:r>
            <a:endParaRPr lang="zh-CN" altLang="zh-CN" sz="36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0B4D468-7E33-FDFD-3EB6-A8E83C80DE04}"/>
              </a:ext>
            </a:extLst>
          </p:cNvPr>
          <p:cNvSpPr txBox="1"/>
          <p:nvPr/>
        </p:nvSpPr>
        <p:spPr>
          <a:xfrm>
            <a:off x="235891" y="101606"/>
            <a:ext cx="1942532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Word Maker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68F60C5-1C88-4DEC-6409-EA7A107ACF21}"/>
                  </a:ext>
                </a:extLst>
              </p14:cNvPr>
              <p14:cNvContentPartPr/>
              <p14:nvPr/>
            </p14:nvContentPartPr>
            <p14:xfrm>
              <a:off x="2602756" y="1436620"/>
              <a:ext cx="3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68F60C5-1C88-4DEC-6409-EA7A107ACF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94116" y="1427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829DA4AF-8AB0-DB87-E558-7D8A30CFC34D}"/>
              </a:ext>
            </a:extLst>
          </p:cNvPr>
          <p:cNvSpPr txBox="1"/>
          <p:nvPr/>
        </p:nvSpPr>
        <p:spPr>
          <a:xfrm>
            <a:off x="235892" y="914400"/>
            <a:ext cx="11893356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demonstrate the current version of Word Maker. There are a few improvements since you have seen last time.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1: Students can click letters to achieve spelling, which saves much time.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2: Students can click to hear pronunciation.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3: Students can click to check spelling.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4: I finish the score rules.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(1): In the first three levels, they can collect 1 point for each correct spelling.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(2): In the hardest level, they can collect 2 point for each correct spelling.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(3): They can collect 1 point for hearing pronunciation more than 3 times for each task. (Encourage practice  listening)</a:t>
            </a:r>
          </a:p>
        </p:txBody>
      </p:sp>
    </p:spTree>
    <p:extLst>
      <p:ext uri="{BB962C8B-B14F-4D97-AF65-F5344CB8AC3E}">
        <p14:creationId xmlns:p14="http://schemas.microsoft.com/office/powerpoint/2010/main" val="38732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E05338-3AC3-EBC5-D197-FD09C82DADA3}"/>
              </a:ext>
            </a:extLst>
          </p:cNvPr>
          <p:cNvSpPr txBox="1"/>
          <p:nvPr/>
        </p:nvSpPr>
        <p:spPr>
          <a:xfrm>
            <a:off x="150447" y="114600"/>
            <a:ext cx="1839717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469F6-ABB7-44E9-6FEF-B3E487CA4200}"/>
              </a:ext>
            </a:extLst>
          </p:cNvPr>
          <p:cNvSpPr txBox="1"/>
          <p:nvPr/>
        </p:nvSpPr>
        <p:spPr>
          <a:xfrm>
            <a:off x="150447" y="7620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conduct one experiment in March.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F94EB8-2AA3-F3ED-DDB4-75B884C2BE3E}"/>
              </a:ext>
            </a:extLst>
          </p:cNvPr>
          <p:cNvSpPr txBox="1"/>
          <p:nvPr/>
        </p:nvSpPr>
        <p:spPr>
          <a:xfrm>
            <a:off x="150447" y="1132401"/>
            <a:ext cx="10170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(1): Which operation method (Mouse/Keyboard) do students frequently use?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Solution: I will count the number of mouse and keyboards, and decide which operation we use.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5 volunteer insisted that drawing letter is inconvenient. Therefore, I changed it to click.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Compare the Word Maker and Rote memory in spelling and recognition.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participants: 20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unknown words: 10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post-test: 10 minutes, 2 days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Analysis:  Accuracy: Binary Method; Completeness: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Levenshtein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distance.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Hypothesis: Word Maker is better (at least same) than rote memory in spelling and recognition.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Collect date for training Reinforcement Learning.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Conduct a questionnaire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W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hether Word Maker can keep lasting motivation and concentration than Rote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Memeory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How to improve Word Maker?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How to make Word Maker more fun?</a:t>
            </a:r>
          </a:p>
        </p:txBody>
      </p:sp>
    </p:spTree>
    <p:extLst>
      <p:ext uri="{BB962C8B-B14F-4D97-AF65-F5344CB8AC3E}">
        <p14:creationId xmlns:p14="http://schemas.microsoft.com/office/powerpoint/2010/main" val="150428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A843-8CDA-4BEB-A329-8AE0CB56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2" y="1591063"/>
            <a:ext cx="10515600" cy="476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</a:p>
          <a:p>
            <a:pPr marL="0" indent="0" algn="ctr">
              <a:buNone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Two Problems</a:t>
            </a:r>
          </a:p>
        </p:txBody>
      </p:sp>
    </p:spTree>
    <p:extLst>
      <p:ext uri="{BB962C8B-B14F-4D97-AF65-F5344CB8AC3E}">
        <p14:creationId xmlns:p14="http://schemas.microsoft.com/office/powerpoint/2010/main" val="330812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5DD359-E5C6-B693-2565-CF6B6FD99E8F}"/>
              </a:ext>
            </a:extLst>
          </p:cNvPr>
          <p:cNvSpPr txBox="1"/>
          <p:nvPr/>
        </p:nvSpPr>
        <p:spPr>
          <a:xfrm>
            <a:off x="191759" y="118283"/>
            <a:ext cx="2632123" cy="424732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Current Problems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33FE02-C15F-538F-B440-166B0988BE32}"/>
              </a:ext>
            </a:extLst>
          </p:cNvPr>
          <p:cNvSpPr txBox="1"/>
          <p:nvPr/>
        </p:nvSpPr>
        <p:spPr>
          <a:xfrm>
            <a:off x="115386" y="553405"/>
            <a:ext cx="10924476" cy="457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Problems One: Enjoyment: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Enjoyment is important to (1) keep lasting motivation and concentration, e.g., 30 minutes; (2) autonomous learning, e.g., 30 minutes a day, three times a week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problems: How to achieve the two objectives? (badge, score?)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Problems Two: Dynamic Difficulty Adjustment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36AFDA-180C-5409-8ED2-F722F7411E05}"/>
              </a:ext>
            </a:extLst>
          </p:cNvPr>
          <p:cNvSpPr txBox="1"/>
          <p:nvPr/>
        </p:nvSpPr>
        <p:spPr>
          <a:xfrm>
            <a:off x="637666" y="2326080"/>
            <a:ext cx="878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Student_1: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Cat, Big, Horse, Elephant. The learning speed of each word is different.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DC20C0-C349-6F52-6485-2C867663BC48}"/>
              </a:ext>
            </a:extLst>
          </p:cNvPr>
          <p:cNvSpPr txBox="1"/>
          <p:nvPr/>
        </p:nvSpPr>
        <p:spPr>
          <a:xfrm>
            <a:off x="657752" y="3723622"/>
            <a:ext cx="1153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Student_1 and Student_2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Cat, Big, Horse, Elephant. The difficulty of same word is different for each student.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4138D98-5AB0-0788-B9CB-9256CC94E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09670"/>
              </p:ext>
            </p:extLst>
          </p:nvPr>
        </p:nvGraphicFramePr>
        <p:xfrm>
          <a:off x="2031999" y="2752317"/>
          <a:ext cx="677333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49159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0040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44613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6858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4642249"/>
                    </a:ext>
                  </a:extLst>
                </a:gridCol>
              </a:tblGrid>
              <a:tr h="298773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oop_3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1870"/>
                  </a:ext>
                </a:extLst>
              </a:tr>
              <a:tr h="2987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33148"/>
                  </a:ext>
                </a:extLst>
              </a:tr>
              <a:tr h="2987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93250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83ED86B-9498-F25E-649E-8566A8047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74406"/>
              </p:ext>
            </p:extLst>
          </p:nvPr>
        </p:nvGraphicFramePr>
        <p:xfrm>
          <a:off x="2031999" y="4149859"/>
          <a:ext cx="6773335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894407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0158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1033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67272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8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oop_3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43444"/>
                  </a:ext>
                </a:extLst>
              </a:tr>
              <a:tr h="284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85238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4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177098" y="121024"/>
            <a:ext cx="3919774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Expected Learning Process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50C4D3-5072-F44F-5962-65EAFE6AD2AA}"/>
              </a:ext>
            </a:extLst>
          </p:cNvPr>
          <p:cNvSpPr/>
          <p:nvPr/>
        </p:nvSpPr>
        <p:spPr>
          <a:xfrm>
            <a:off x="177098" y="905288"/>
            <a:ext cx="1848503" cy="1819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Pool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Cat: current deck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Dog: current deck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Fish: 0-2-5-9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Bee: 1-3-6-0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Crab: 5-7-0-4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Cut: 8-0-3-7 file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822AF27-4354-62BD-461B-ABB01E8BCB32}"/>
              </a:ext>
            </a:extLst>
          </p:cNvPr>
          <p:cNvGrpSpPr/>
          <p:nvPr/>
        </p:nvGrpSpPr>
        <p:grpSpPr>
          <a:xfrm>
            <a:off x="2025601" y="905288"/>
            <a:ext cx="2703623" cy="1819834"/>
            <a:chOff x="2025601" y="905288"/>
            <a:chExt cx="2703623" cy="181983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70C36-DDC8-526E-5DD8-0EEE8D59218C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2025601" y="1815205"/>
              <a:ext cx="5411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5B1728-6752-888F-96E3-0337DB645BA4}"/>
                </a:ext>
              </a:extLst>
            </p:cNvPr>
            <p:cNvSpPr/>
            <p:nvPr/>
          </p:nvSpPr>
          <p:spPr>
            <a:xfrm>
              <a:off x="2566777" y="905288"/>
              <a:ext cx="2162447" cy="181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 Tasks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B6B852D-8B10-4302-B1D3-443A42619C35}"/>
              </a:ext>
            </a:extLst>
          </p:cNvPr>
          <p:cNvGrpSpPr/>
          <p:nvPr/>
        </p:nvGrpSpPr>
        <p:grpSpPr>
          <a:xfrm>
            <a:off x="4729224" y="905288"/>
            <a:ext cx="1488957" cy="1819831"/>
            <a:chOff x="4729224" y="905288"/>
            <a:chExt cx="1488957" cy="1819831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2C2130-1B83-912B-57C0-14AE833846DB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4729224" y="1815204"/>
              <a:ext cx="2855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E74FC5-6222-F0AA-0E6B-AB7652F998AA}"/>
                </a:ext>
              </a:extLst>
            </p:cNvPr>
            <p:cNvSpPr/>
            <p:nvPr/>
          </p:nvSpPr>
          <p:spPr>
            <a:xfrm>
              <a:off x="5014776" y="905288"/>
              <a:ext cx="1203405" cy="1819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d_1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D5C23E8-0A0B-BB5F-DB12-9A6348196936}"/>
              </a:ext>
            </a:extLst>
          </p:cNvPr>
          <p:cNvGrpSpPr/>
          <p:nvPr/>
        </p:nvGrpSpPr>
        <p:grpSpPr>
          <a:xfrm>
            <a:off x="6218181" y="905142"/>
            <a:ext cx="1797671" cy="1819832"/>
            <a:chOff x="6218181" y="905142"/>
            <a:chExt cx="1797671" cy="18198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DDDC76-21C6-626B-5272-ED0892869792}"/>
                </a:ext>
              </a:extLst>
            </p:cNvPr>
            <p:cNvSpPr/>
            <p:nvPr/>
          </p:nvSpPr>
          <p:spPr>
            <a:xfrm>
              <a:off x="6588794" y="905142"/>
              <a:ext cx="1427058" cy="18198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cgt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fesh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cvt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C99DD0B-1669-3936-7510-EEBAACA2248C}"/>
                </a:ext>
              </a:extLst>
            </p:cNvPr>
            <p:cNvCxnSpPr>
              <a:cxnSpLocks/>
              <a:stCxn id="17" idx="3"/>
              <a:endCxn id="10" idx="1"/>
            </p:cNvCxnSpPr>
            <p:nvPr/>
          </p:nvCxnSpPr>
          <p:spPr>
            <a:xfrm flipV="1">
              <a:off x="6218181" y="1815058"/>
              <a:ext cx="370613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26D6C28-93A7-AA9E-DFA0-3D5D0004D41F}"/>
              </a:ext>
            </a:extLst>
          </p:cNvPr>
          <p:cNvGrpSpPr/>
          <p:nvPr/>
        </p:nvGrpSpPr>
        <p:grpSpPr>
          <a:xfrm>
            <a:off x="8641400" y="3670974"/>
            <a:ext cx="1920292" cy="1945340"/>
            <a:chOff x="8641400" y="3670974"/>
            <a:chExt cx="1920292" cy="194534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FA8515F-1BB2-F694-530E-445D4F8A4D27}"/>
                </a:ext>
              </a:extLst>
            </p:cNvPr>
            <p:cNvCxnSpPr>
              <a:cxnSpLocks/>
              <a:stCxn id="36" idx="1"/>
              <a:endCxn id="43" idx="3"/>
            </p:cNvCxnSpPr>
            <p:nvPr/>
          </p:nvCxnSpPr>
          <p:spPr>
            <a:xfrm flipH="1" flipV="1">
              <a:off x="10102648" y="4643644"/>
              <a:ext cx="459044" cy="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CFE65AD-5EEA-3174-6EA7-BDA4257BB0E4}"/>
                </a:ext>
              </a:extLst>
            </p:cNvPr>
            <p:cNvSpPr/>
            <p:nvPr/>
          </p:nvSpPr>
          <p:spPr>
            <a:xfrm>
              <a:off x="8641400" y="3670974"/>
              <a:ext cx="1461248" cy="1945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cgt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cvt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DF34C2C-6CEA-24C2-0421-E88DC0B5D532}"/>
              </a:ext>
            </a:extLst>
          </p:cNvPr>
          <p:cNvGrpSpPr/>
          <p:nvPr/>
        </p:nvGrpSpPr>
        <p:grpSpPr>
          <a:xfrm>
            <a:off x="8015852" y="907235"/>
            <a:ext cx="1691912" cy="1869140"/>
            <a:chOff x="8015852" y="907235"/>
            <a:chExt cx="1691912" cy="186914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231643-A342-304E-709C-5640092CB1CA}"/>
                </a:ext>
              </a:extLst>
            </p:cNvPr>
            <p:cNvSpPr/>
            <p:nvPr/>
          </p:nvSpPr>
          <p:spPr>
            <a:xfrm>
              <a:off x="8611937" y="907235"/>
              <a:ext cx="1095827" cy="18691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d_2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3BD33E2-55FF-EB76-6A22-70BB2EECF208}"/>
                </a:ext>
              </a:extLst>
            </p:cNvPr>
            <p:cNvCxnSpPr>
              <a:cxnSpLocks/>
              <a:stCxn id="10" idx="3"/>
              <a:endCxn id="24" idx="1"/>
            </p:cNvCxnSpPr>
            <p:nvPr/>
          </p:nvCxnSpPr>
          <p:spPr>
            <a:xfrm>
              <a:off x="8015852" y="1815058"/>
              <a:ext cx="596085" cy="2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AAB15CA-28D3-C92B-54F3-D59554DC8F70}"/>
              </a:ext>
            </a:extLst>
          </p:cNvPr>
          <p:cNvGrpSpPr/>
          <p:nvPr/>
        </p:nvGrpSpPr>
        <p:grpSpPr>
          <a:xfrm>
            <a:off x="9707764" y="931888"/>
            <a:ext cx="2057333" cy="1819833"/>
            <a:chOff x="9707764" y="931888"/>
            <a:chExt cx="2057333" cy="1819833"/>
          </a:xfrm>
          <a:solidFill>
            <a:schemeClr val="accent2"/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5AFB5EE-D4B5-5BC2-EC92-05AA61A671AC}"/>
                </a:ext>
              </a:extLst>
            </p:cNvPr>
            <p:cNvSpPr/>
            <p:nvPr/>
          </p:nvSpPr>
          <p:spPr>
            <a:xfrm>
              <a:off x="10303849" y="931888"/>
              <a:ext cx="1461248" cy="1819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cet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cit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E9AD24-E5B5-915F-9152-8BBA6730CB2F}"/>
                </a:ext>
              </a:extLst>
            </p:cNvPr>
            <p:cNvCxnSpPr>
              <a:stCxn id="24" idx="3"/>
              <a:endCxn id="27" idx="1"/>
            </p:cNvCxnSpPr>
            <p:nvPr/>
          </p:nvCxnSpPr>
          <p:spPr>
            <a:xfrm>
              <a:off x="9707764" y="1841805"/>
              <a:ext cx="596085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802ADD4-C6DE-1800-6973-BED2153BA782}"/>
              </a:ext>
            </a:extLst>
          </p:cNvPr>
          <p:cNvGrpSpPr/>
          <p:nvPr/>
        </p:nvGrpSpPr>
        <p:grpSpPr>
          <a:xfrm>
            <a:off x="10561692" y="2751721"/>
            <a:ext cx="1203405" cy="2864593"/>
            <a:chOff x="10561692" y="2751721"/>
            <a:chExt cx="1203405" cy="286459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010E636-4692-ED55-66A4-690005148FB9}"/>
                </a:ext>
              </a:extLst>
            </p:cNvPr>
            <p:cNvSpPr/>
            <p:nvPr/>
          </p:nvSpPr>
          <p:spPr>
            <a:xfrm>
              <a:off x="10561692" y="3671124"/>
              <a:ext cx="1203405" cy="19451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Test_3</a:t>
              </a: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d_4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692B14E-73DA-C5AB-910F-53E6EC9E5FBB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11034473" y="2751721"/>
              <a:ext cx="0" cy="928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84D62AE-C7EA-EEC3-F7C8-83E5C2DACAED}"/>
              </a:ext>
            </a:extLst>
          </p:cNvPr>
          <p:cNvGrpSpPr/>
          <p:nvPr/>
        </p:nvGrpSpPr>
        <p:grpSpPr>
          <a:xfrm>
            <a:off x="7003570" y="3680014"/>
            <a:ext cx="1637830" cy="1945190"/>
            <a:chOff x="7003570" y="3680014"/>
            <a:chExt cx="1637830" cy="1945190"/>
          </a:xfrm>
          <a:solidFill>
            <a:schemeClr val="accent2">
              <a:lumMod val="50000"/>
            </a:schemeClr>
          </a:solidFill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45B1FD0-7DB5-2B8A-D179-CB1EED9E053B}"/>
                </a:ext>
              </a:extLst>
            </p:cNvPr>
            <p:cNvCxnSpPr>
              <a:cxnSpLocks/>
              <a:stCxn id="43" idx="1"/>
              <a:endCxn id="56" idx="3"/>
            </p:cNvCxnSpPr>
            <p:nvPr/>
          </p:nvCxnSpPr>
          <p:spPr>
            <a:xfrm flipH="1">
              <a:off x="8206975" y="4643644"/>
              <a:ext cx="434425" cy="896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2CEDA3D-E123-6F45-E82B-8C518BC56A6F}"/>
                </a:ext>
              </a:extLst>
            </p:cNvPr>
            <p:cNvSpPr/>
            <p:nvPr/>
          </p:nvSpPr>
          <p:spPr>
            <a:xfrm>
              <a:off x="7003570" y="3680014"/>
              <a:ext cx="1203405" cy="19451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Test_4</a:t>
              </a: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d_4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5D83F53-681D-F488-A0E1-3FAFA2654039}"/>
              </a:ext>
            </a:extLst>
          </p:cNvPr>
          <p:cNvGrpSpPr/>
          <p:nvPr/>
        </p:nvGrpSpPr>
        <p:grpSpPr>
          <a:xfrm>
            <a:off x="4878968" y="3675309"/>
            <a:ext cx="2124602" cy="1945340"/>
            <a:chOff x="4878968" y="3675309"/>
            <a:chExt cx="2124602" cy="1945340"/>
          </a:xfrm>
          <a:solidFill>
            <a:schemeClr val="accent2">
              <a:lumMod val="50000"/>
            </a:schemeClr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8DE26A-4141-EEDC-F694-A9375AEA0629}"/>
                </a:ext>
              </a:extLst>
            </p:cNvPr>
            <p:cNvSpPr/>
            <p:nvPr/>
          </p:nvSpPr>
          <p:spPr>
            <a:xfrm>
              <a:off x="4878968" y="3675309"/>
              <a:ext cx="1461248" cy="1945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cgt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cvt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3381CD0-C6F3-486F-616C-C95ADE513182}"/>
                </a:ext>
              </a:extLst>
            </p:cNvPr>
            <p:cNvCxnSpPr>
              <a:stCxn id="56" idx="1"/>
              <a:endCxn id="55" idx="3"/>
            </p:cNvCxnSpPr>
            <p:nvPr/>
          </p:nvCxnSpPr>
          <p:spPr>
            <a:xfrm flipH="1" flipV="1">
              <a:off x="6340216" y="4647979"/>
              <a:ext cx="663354" cy="463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8B48CBB-3BBB-4460-F731-56A2F092C6A3}"/>
              </a:ext>
            </a:extLst>
          </p:cNvPr>
          <p:cNvSpPr txBox="1"/>
          <p:nvPr/>
        </p:nvSpPr>
        <p:spPr>
          <a:xfrm>
            <a:off x="114197" y="3527612"/>
            <a:ext cx="4690885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Advantages: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(1): save time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(2): balance students’ English proficiency and learning speed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 Feel boring or frustrated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(4) Keep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686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A843-8CDA-4BEB-A329-8AE0CB56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675"/>
            <a:ext cx="10515600" cy="476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</a:p>
          <a:p>
            <a:pPr marL="0" indent="0" algn="ctr">
              <a:buNone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My solution</a:t>
            </a:r>
          </a:p>
        </p:txBody>
      </p:sp>
    </p:spTree>
    <p:extLst>
      <p:ext uri="{BB962C8B-B14F-4D97-AF65-F5344CB8AC3E}">
        <p14:creationId xmlns:p14="http://schemas.microsoft.com/office/powerpoint/2010/main" val="228268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1354</Words>
  <Application>Microsoft Office PowerPoint</Application>
  <PresentationFormat>宽屏</PresentationFormat>
  <Paragraphs>297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主题​​</vt:lpstr>
      <vt:lpstr>Educational Video Game for Learning English Vocabulary in China Classroom Context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video games</dc:title>
  <dc:creator>Qjs</dc:creator>
  <cp:lastModifiedBy>Jianshu Qiao</cp:lastModifiedBy>
  <cp:revision>2133</cp:revision>
  <dcterms:created xsi:type="dcterms:W3CDTF">2020-11-12T16:12:35Z</dcterms:created>
  <dcterms:modified xsi:type="dcterms:W3CDTF">2023-02-20T21:19:21Z</dcterms:modified>
</cp:coreProperties>
</file>