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sourceforge.net/projects/doxygen/files/snapshots/" TargetMode="External"/><Relationship Id="rId4" Type="http://schemas.openxmlformats.org/officeDocument/2006/relationships/hyperlink" Target="https://git-scm.com/download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4F918-4DD3-42A7-985C-FFFB633B5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9600" dirty="0"/>
              <a:t>COURSE C++ 1</a:t>
            </a:r>
            <a:br>
              <a:rPr lang="fr-FR" sz="9600" dirty="0"/>
            </a:br>
            <a:r>
              <a:rPr lang="fr-FR" sz="7200" dirty="0"/>
              <a:t>THE BASICS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D19DAA-F3E7-484A-85E0-CFE462A03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CSTUDIO</a:t>
            </a:r>
          </a:p>
        </p:txBody>
      </p:sp>
    </p:spTree>
    <p:extLst>
      <p:ext uri="{BB962C8B-B14F-4D97-AF65-F5344CB8AC3E}">
        <p14:creationId xmlns:p14="http://schemas.microsoft.com/office/powerpoint/2010/main" val="411582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BAD1-BBEC-47C1-9DDA-738E44DB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Comments</a:t>
            </a:r>
            <a:endParaRPr lang="en-US" sz="4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9D5DCD-AFDE-4FC2-B5B2-0838C3D9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430201"/>
            <a:ext cx="3103520" cy="217603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6180B6-24E5-424A-A462-43DFEA47A6BB}"/>
              </a:ext>
            </a:extLst>
          </p:cNvPr>
          <p:cNvSpPr txBox="1"/>
          <p:nvPr/>
        </p:nvSpPr>
        <p:spPr>
          <a:xfrm>
            <a:off x="4585667" y="1775534"/>
            <a:ext cx="6613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Comments</a:t>
            </a:r>
            <a:r>
              <a:rPr lang="fr-FR" sz="2400" dirty="0"/>
              <a:t> are super important !</a:t>
            </a:r>
          </a:p>
          <a:p>
            <a:r>
              <a:rPr lang="fr-FR" sz="2400" dirty="0"/>
              <a:t>Even if </a:t>
            </a:r>
            <a:r>
              <a:rPr lang="fr-FR" sz="2400" dirty="0" err="1"/>
              <a:t>you’re</a:t>
            </a:r>
            <a:r>
              <a:rPr lang="fr-FR" sz="2400" dirty="0"/>
              <a:t> </a:t>
            </a:r>
            <a:r>
              <a:rPr lang="fr-FR" sz="2400" dirty="0" err="1"/>
              <a:t>alone</a:t>
            </a:r>
            <a:r>
              <a:rPr lang="fr-FR" sz="2400" dirty="0"/>
              <a:t> as the size of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projects</a:t>
            </a:r>
            <a:r>
              <a:rPr lang="fr-FR" sz="2400" dirty="0"/>
              <a:t> </a:t>
            </a:r>
            <a:r>
              <a:rPr lang="fr-FR" sz="2400" dirty="0" err="1"/>
              <a:t>increase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won’t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able to </a:t>
            </a:r>
            <a:r>
              <a:rPr lang="fr-FR" sz="2400" dirty="0" err="1"/>
              <a:t>remember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all !</a:t>
            </a:r>
            <a:endParaRPr lang="en-US" sz="24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4EC1429-161A-4E8D-B940-7AC2E206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868089"/>
            <a:ext cx="5106256" cy="21760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104CA93-C476-4E58-AAEA-F5CDAC8FFDA1}"/>
              </a:ext>
            </a:extLst>
          </p:cNvPr>
          <p:cNvSpPr txBox="1"/>
          <p:nvPr/>
        </p:nvSpPr>
        <p:spPr>
          <a:xfrm>
            <a:off x="6667130" y="4171274"/>
            <a:ext cx="4762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There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a </a:t>
            </a:r>
            <a:r>
              <a:rPr lang="fr-FR" sz="2400" dirty="0" err="1"/>
              <a:t>tool</a:t>
            </a:r>
            <a:r>
              <a:rPr lang="fr-FR" sz="2400" dirty="0"/>
              <a:t> </a:t>
            </a:r>
            <a:r>
              <a:rPr lang="fr-FR" sz="2400" dirty="0" err="1"/>
              <a:t>named</a:t>
            </a:r>
            <a:r>
              <a:rPr lang="fr-FR" sz="2400" dirty="0"/>
              <a:t> </a:t>
            </a:r>
            <a:r>
              <a:rPr lang="fr-FR" sz="2400" dirty="0" err="1"/>
              <a:t>Doxygen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helps</a:t>
            </a:r>
            <a:r>
              <a:rPr lang="fr-FR" sz="2400" dirty="0"/>
              <a:t>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nice-looking</a:t>
            </a:r>
            <a:r>
              <a:rPr lang="fr-FR" sz="2400" dirty="0"/>
              <a:t> documentations </a:t>
            </a:r>
            <a:r>
              <a:rPr lang="fr-FR" sz="2400" dirty="0" err="1"/>
              <a:t>thanks</a:t>
            </a:r>
            <a:r>
              <a:rPr lang="fr-FR" sz="2400" dirty="0"/>
              <a:t> to </a:t>
            </a:r>
            <a:r>
              <a:rPr lang="fr-FR" sz="2400" dirty="0" err="1"/>
              <a:t>specially</a:t>
            </a:r>
            <a:r>
              <a:rPr lang="fr-FR" sz="2400" dirty="0"/>
              <a:t> </a:t>
            </a:r>
            <a:r>
              <a:rPr lang="fr-FR" sz="2400" dirty="0" err="1"/>
              <a:t>formatted</a:t>
            </a:r>
            <a:r>
              <a:rPr lang="fr-FR" sz="2400" dirty="0"/>
              <a:t> </a:t>
            </a:r>
            <a:r>
              <a:rPr lang="fr-FR" sz="2400" dirty="0" err="1"/>
              <a:t>comments</a:t>
            </a:r>
            <a:r>
              <a:rPr lang="fr-FR" sz="2400" dirty="0"/>
              <a:t>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09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B92C7-9644-449B-8C80-7D6EDB53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Types and Variables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2F4EC-4B39-431C-B77E-FC6D7EFF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38435"/>
            <a:ext cx="10178322" cy="523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 C++, </a:t>
            </a:r>
            <a:r>
              <a:rPr lang="fr-FR" dirty="0" err="1"/>
              <a:t>each</a:t>
            </a:r>
            <a:r>
              <a:rPr lang="fr-FR" dirty="0"/>
              <a:t> variable has a type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at compile-time and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change. </a:t>
            </a:r>
            <a:r>
              <a:rPr lang="fr-FR" dirty="0" err="1"/>
              <a:t>Here</a:t>
            </a:r>
            <a:r>
              <a:rPr lang="fr-FR" dirty="0"/>
              <a:t> are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fundamental</a:t>
            </a:r>
            <a:r>
              <a:rPr lang="fr-FR" dirty="0"/>
              <a:t> types and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literals</a:t>
            </a:r>
            <a:r>
              <a:rPr lang="fr-FR" dirty="0"/>
              <a:t> :</a:t>
            </a:r>
          </a:p>
          <a:p>
            <a:r>
              <a:rPr lang="fr-FR" dirty="0" err="1"/>
              <a:t>bool</a:t>
            </a:r>
            <a:r>
              <a:rPr lang="fr-FR" dirty="0"/>
              <a:t> : </a:t>
            </a:r>
            <a:r>
              <a:rPr lang="fr-FR" dirty="0" err="1"/>
              <a:t>boolean</a:t>
            </a:r>
            <a:r>
              <a:rPr lang="fr-FR" dirty="0"/>
              <a:t> values (</a:t>
            </a:r>
            <a:r>
              <a:rPr lang="fr-FR" dirty="0" err="1"/>
              <a:t>true</a:t>
            </a:r>
            <a:r>
              <a:rPr lang="fr-FR" dirty="0"/>
              <a:t>, false)</a:t>
            </a:r>
          </a:p>
          <a:p>
            <a:r>
              <a:rPr lang="fr-FR" dirty="0"/>
              <a:t>char : </a:t>
            </a:r>
            <a:r>
              <a:rPr lang="fr-FR" dirty="0" err="1"/>
              <a:t>characters</a:t>
            </a:r>
            <a:r>
              <a:rPr lang="fr-FR" dirty="0"/>
              <a:t> (‘a’, the </a:t>
            </a:r>
            <a:r>
              <a:rPr lang="fr-FR" dirty="0" err="1"/>
              <a:t>character</a:t>
            </a:r>
            <a:r>
              <a:rPr lang="fr-FR" dirty="0"/>
              <a:t> ‘8’, the new line </a:t>
            </a:r>
            <a:r>
              <a:rPr lang="fr-FR" dirty="0" err="1"/>
              <a:t>character</a:t>
            </a:r>
            <a:r>
              <a:rPr lang="fr-FR" dirty="0"/>
              <a:t> ‘\n’)</a:t>
            </a:r>
          </a:p>
          <a:p>
            <a:r>
              <a:rPr lang="en-US" dirty="0"/>
              <a:t>int :  integers</a:t>
            </a:r>
          </a:p>
          <a:p>
            <a:pPr lvl="1"/>
            <a:r>
              <a:rPr lang="en-US" dirty="0"/>
              <a:t>Can have modifiers :</a:t>
            </a:r>
          </a:p>
          <a:p>
            <a:pPr lvl="2"/>
            <a:r>
              <a:rPr lang="en-US" dirty="0"/>
              <a:t>signed (default) vs unsigned</a:t>
            </a:r>
          </a:p>
          <a:p>
            <a:pPr lvl="2"/>
            <a:r>
              <a:rPr lang="en-US" dirty="0"/>
              <a:t>short, long and long </a:t>
            </a:r>
            <a:r>
              <a:rPr lang="en-US" dirty="0" err="1"/>
              <a:t>long</a:t>
            </a:r>
            <a:endParaRPr lang="en-US" dirty="0"/>
          </a:p>
          <a:p>
            <a:r>
              <a:rPr lang="en-US" dirty="0"/>
              <a:t>float, double, long double : floating-point numbers (what you use to approximate real numbers)</a:t>
            </a:r>
          </a:p>
          <a:p>
            <a:pPr lvl="1"/>
            <a:r>
              <a:rPr lang="en-US" dirty="0"/>
              <a:t>Careful with those ! Explaining why would be pretty long so just trust me, they’re really weird sometimes…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 : </a:t>
            </a:r>
            <a:r>
              <a:rPr lang="en-US" sz="1500" dirty="0">
                <a:latin typeface="Consolas" panose="020B0609020204030204" pitchFamily="49" charset="0"/>
              </a:rPr>
              <a:t>1 == </a:t>
            </a:r>
            <a:r>
              <a:rPr lang="en-US" sz="1500" dirty="0" err="1">
                <a:latin typeface="Consolas" panose="020B0609020204030204" pitchFamily="49" charset="0"/>
              </a:rPr>
              <a:t>sizeof</a:t>
            </a:r>
            <a:r>
              <a:rPr lang="en-US" sz="1500" dirty="0">
                <a:latin typeface="Consolas" panose="020B0609020204030204" pitchFamily="49" charset="0"/>
              </a:rPr>
              <a:t>(char) &lt;= </a:t>
            </a:r>
            <a:r>
              <a:rPr lang="en-US" sz="1500" dirty="0" err="1">
                <a:latin typeface="Consolas" panose="020B0609020204030204" pitchFamily="49" charset="0"/>
              </a:rPr>
              <a:t>sizeof</a:t>
            </a:r>
            <a:r>
              <a:rPr lang="en-US" sz="1500" dirty="0">
                <a:latin typeface="Consolas" panose="020B0609020204030204" pitchFamily="49" charset="0"/>
              </a:rPr>
              <a:t>(short) &lt;= </a:t>
            </a:r>
            <a:r>
              <a:rPr lang="en-US" sz="1500" dirty="0" err="1">
                <a:latin typeface="Consolas" panose="020B0609020204030204" pitchFamily="49" charset="0"/>
              </a:rPr>
              <a:t>sizeof</a:t>
            </a:r>
            <a:r>
              <a:rPr lang="en-US" sz="1500" dirty="0">
                <a:latin typeface="Consolas" panose="020B0609020204030204" pitchFamily="49" charset="0"/>
              </a:rPr>
              <a:t>(int) &lt;= </a:t>
            </a:r>
            <a:r>
              <a:rPr lang="en-US" sz="1500" dirty="0" err="1">
                <a:latin typeface="Consolas" panose="020B0609020204030204" pitchFamily="49" charset="0"/>
              </a:rPr>
              <a:t>sizeof</a:t>
            </a:r>
            <a:r>
              <a:rPr lang="en-US" sz="1500" dirty="0">
                <a:latin typeface="Consolas" panose="020B0609020204030204" pitchFamily="49" charset="0"/>
              </a:rPr>
              <a:t>(long) &lt;= </a:t>
            </a:r>
            <a:r>
              <a:rPr lang="en-US" sz="1500" dirty="0" err="1">
                <a:latin typeface="Consolas" panose="020B0609020204030204" pitchFamily="49" charset="0"/>
              </a:rPr>
              <a:t>sizeof</a:t>
            </a:r>
            <a:r>
              <a:rPr lang="en-US" sz="1500" dirty="0">
                <a:latin typeface="Consolas" panose="020B0609020204030204" pitchFamily="49" charset="0"/>
              </a:rPr>
              <a:t>(long long)</a:t>
            </a:r>
          </a:p>
        </p:txBody>
      </p:sp>
    </p:spTree>
    <p:extLst>
      <p:ext uri="{BB962C8B-B14F-4D97-AF65-F5344CB8AC3E}">
        <p14:creationId xmlns:p14="http://schemas.microsoft.com/office/powerpoint/2010/main" val="150445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84C6A-64BE-47E4-8587-A6F6FD79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DeclarE</a:t>
            </a:r>
            <a:r>
              <a:rPr lang="fr-FR" sz="4400" dirty="0"/>
              <a:t> </a:t>
            </a:r>
            <a:r>
              <a:rPr lang="fr-FR" sz="4400" dirty="0" err="1"/>
              <a:t>your</a:t>
            </a:r>
            <a:r>
              <a:rPr lang="fr-FR" sz="4400" dirty="0"/>
              <a:t> </a:t>
            </a:r>
            <a:r>
              <a:rPr lang="fr-FR" sz="4400" dirty="0" err="1"/>
              <a:t>own</a:t>
            </a:r>
            <a:r>
              <a:rPr lang="fr-FR" sz="4400" dirty="0"/>
              <a:t> variables !</a:t>
            </a:r>
            <a:endParaRPr lang="en-US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5A0628-80BF-4359-A054-485D41639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069" y="2151266"/>
            <a:ext cx="7557026" cy="2705100"/>
          </a:xfrm>
        </p:spPr>
      </p:pic>
    </p:spTree>
    <p:extLst>
      <p:ext uri="{BB962C8B-B14F-4D97-AF65-F5344CB8AC3E}">
        <p14:creationId xmlns:p14="http://schemas.microsoft.com/office/powerpoint/2010/main" val="419145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BA839-6CDC-4013-BC1A-B39E3600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ConstantS</a:t>
            </a:r>
            <a:endParaRPr lang="en-US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E76718-E27E-49DA-9F3F-F6D6BC0A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013" y="1740555"/>
            <a:ext cx="5702489" cy="168844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F4590DA-22FF-47D3-B41A-2B82D5EFAC91}"/>
              </a:ext>
            </a:extLst>
          </p:cNvPr>
          <p:cNvSpPr txBox="1"/>
          <p:nvPr/>
        </p:nvSpPr>
        <p:spPr>
          <a:xfrm>
            <a:off x="2539013" y="4002340"/>
            <a:ext cx="6374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Constants are variables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can’t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modified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They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useful</a:t>
            </a:r>
            <a:r>
              <a:rPr lang="fr-FR" sz="2400" dirty="0"/>
              <a:t> for setting </a:t>
            </a:r>
            <a:r>
              <a:rPr lang="fr-FR" sz="2400" dirty="0" err="1"/>
              <a:t>parameters</a:t>
            </a:r>
            <a:r>
              <a:rPr lang="fr-FR" sz="2400" dirty="0"/>
              <a:t> : </a:t>
            </a:r>
            <a:r>
              <a:rPr lang="fr-FR" sz="2400" dirty="0" err="1"/>
              <a:t>with</a:t>
            </a:r>
            <a:r>
              <a:rPr lang="fr-FR" sz="2400" dirty="0"/>
              <a:t> the right </a:t>
            </a:r>
            <a:r>
              <a:rPr lang="fr-FR" sz="2400" dirty="0" err="1"/>
              <a:t>name</a:t>
            </a:r>
            <a:r>
              <a:rPr lang="fr-FR" sz="2400" dirty="0"/>
              <a:t>, </a:t>
            </a:r>
            <a:r>
              <a:rPr lang="fr-FR" sz="2400" dirty="0" err="1"/>
              <a:t>they</a:t>
            </a:r>
            <a:r>
              <a:rPr lang="fr-FR" sz="2400" dirty="0"/>
              <a:t> </a:t>
            </a:r>
            <a:r>
              <a:rPr lang="fr-FR" sz="2400" dirty="0" err="1"/>
              <a:t>arre</a:t>
            </a:r>
            <a:r>
              <a:rPr lang="fr-FR" sz="2400" dirty="0"/>
              <a:t> en </a:t>
            </a:r>
            <a:r>
              <a:rPr lang="fr-FR" sz="2400" dirty="0" err="1"/>
              <a:t>example</a:t>
            </a:r>
            <a:r>
              <a:rPr lang="fr-FR" sz="2400" dirty="0"/>
              <a:t> of self-</a:t>
            </a:r>
            <a:r>
              <a:rPr lang="fr-FR" sz="2400" dirty="0" err="1"/>
              <a:t>documenting</a:t>
            </a:r>
            <a:r>
              <a:rPr lang="fr-FR" sz="2400" dirty="0"/>
              <a:t> code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67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02314-AAD7-4F68-BAC4-ABED8E9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References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3A1CB-F52A-4D2D-BF91-F475731F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975" y="2515909"/>
            <a:ext cx="5915025" cy="436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behave</a:t>
            </a:r>
            <a:r>
              <a:rPr lang="fr-FR" sz="2400" dirty="0"/>
              <a:t> </a:t>
            </a:r>
            <a:r>
              <a:rPr lang="fr-FR" sz="2400" dirty="0" err="1"/>
              <a:t>exactly</a:t>
            </a:r>
            <a:r>
              <a:rPr lang="fr-FR" sz="2400" dirty="0"/>
              <a:t> like the variable </a:t>
            </a:r>
            <a:r>
              <a:rPr lang="fr-FR" sz="2400" dirty="0" err="1"/>
              <a:t>they</a:t>
            </a:r>
            <a:r>
              <a:rPr lang="fr-FR" sz="2400" dirty="0"/>
              <a:t> </a:t>
            </a:r>
            <a:r>
              <a:rPr lang="fr-FR" sz="2400" dirty="0" err="1"/>
              <a:t>reference</a:t>
            </a:r>
            <a:r>
              <a:rPr lang="fr-FR" sz="2400" dirty="0"/>
              <a:t> : the variable and the </a:t>
            </a:r>
            <a:r>
              <a:rPr lang="fr-FR" sz="2400" dirty="0" err="1"/>
              <a:t>reference</a:t>
            </a:r>
            <a:r>
              <a:rPr lang="fr-FR" sz="2400" dirty="0"/>
              <a:t> </a:t>
            </a:r>
            <a:r>
              <a:rPr lang="fr-FR" sz="2400" dirty="0" err="1"/>
              <a:t>share</a:t>
            </a:r>
            <a:r>
              <a:rPr lang="fr-FR" sz="2400" dirty="0"/>
              <a:t> the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space</a:t>
            </a:r>
            <a:r>
              <a:rPr lang="fr-FR" sz="2400" dirty="0"/>
              <a:t> in memory.</a:t>
            </a:r>
          </a:p>
          <a:p>
            <a:pPr marL="0" indent="0">
              <a:buNone/>
            </a:pPr>
            <a:r>
              <a:rPr lang="fr-FR" sz="2400" dirty="0" err="1"/>
              <a:t>They</a:t>
            </a:r>
            <a:r>
              <a:rPr lang="fr-FR" sz="2400" dirty="0"/>
              <a:t> </a:t>
            </a:r>
            <a:r>
              <a:rPr lang="fr-FR" sz="2400" dirty="0" err="1"/>
              <a:t>cannot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</a:t>
            </a:r>
            <a:r>
              <a:rPr lang="fr-FR" sz="2400" dirty="0" err="1"/>
              <a:t>without</a:t>
            </a:r>
            <a:r>
              <a:rPr lang="fr-FR" sz="2400" dirty="0"/>
              <a:t> a variable to </a:t>
            </a:r>
            <a:r>
              <a:rPr lang="fr-FR" sz="2400" dirty="0" err="1"/>
              <a:t>reference</a:t>
            </a:r>
            <a:r>
              <a:rPr lang="fr-FR" sz="2400" dirty="0"/>
              <a:t>, and </a:t>
            </a:r>
            <a:r>
              <a:rPr lang="fr-FR" sz="2400" dirty="0" err="1"/>
              <a:t>they</a:t>
            </a:r>
            <a:r>
              <a:rPr lang="fr-FR" sz="2400" dirty="0"/>
              <a:t> </a:t>
            </a:r>
            <a:r>
              <a:rPr lang="fr-FR" sz="2400" dirty="0" err="1"/>
              <a:t>cannot</a:t>
            </a:r>
            <a:r>
              <a:rPr lang="fr-FR" sz="2400" dirty="0"/>
              <a:t> change the variable </a:t>
            </a:r>
            <a:r>
              <a:rPr lang="fr-FR" sz="2400" dirty="0" err="1"/>
              <a:t>they</a:t>
            </a:r>
            <a:r>
              <a:rPr lang="fr-FR" sz="2400" dirty="0"/>
              <a:t> </a:t>
            </a:r>
            <a:r>
              <a:rPr lang="fr-FR" sz="2400" dirty="0" err="1"/>
              <a:t>reference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9CF4C9-32A3-42F5-BC94-A4CD6936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126340"/>
            <a:ext cx="36385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C55FE-0F28-4A4E-A827-E68EFA7A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Booleans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6658C-DA7B-4718-A162-B7E7CE58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37963"/>
            <a:ext cx="10178322" cy="3593591"/>
          </a:xfrm>
        </p:spPr>
        <p:txBody>
          <a:bodyPr/>
          <a:lstStyle/>
          <a:p>
            <a:r>
              <a:rPr lang="fr-FR" dirty="0" err="1"/>
              <a:t>bool</a:t>
            </a:r>
            <a:r>
              <a:rPr lang="fr-FR" dirty="0"/>
              <a:t> : type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hold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values, « </a:t>
            </a:r>
            <a:r>
              <a:rPr lang="fr-FR" dirty="0" err="1"/>
              <a:t>true</a:t>
            </a:r>
            <a:r>
              <a:rPr lang="fr-FR" dirty="0"/>
              <a:t> » and « false ».</a:t>
            </a:r>
          </a:p>
          <a:p>
            <a:r>
              <a:rPr lang="fr-FR" dirty="0"/>
              <a:t>Boolean </a:t>
            </a:r>
            <a:r>
              <a:rPr lang="fr-FR" dirty="0" err="1"/>
              <a:t>operators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logical</a:t>
            </a:r>
            <a:r>
              <a:rPr lang="fr-FR" dirty="0"/>
              <a:t> AND : &amp;&amp;</a:t>
            </a:r>
          </a:p>
          <a:p>
            <a:pPr lvl="1"/>
            <a:r>
              <a:rPr lang="fr-FR" dirty="0" err="1"/>
              <a:t>logical</a:t>
            </a:r>
            <a:r>
              <a:rPr lang="fr-FR" dirty="0"/>
              <a:t> OR : ||</a:t>
            </a:r>
          </a:p>
          <a:p>
            <a:pPr lvl="1"/>
            <a:r>
              <a:rPr lang="fr-FR" dirty="0" err="1"/>
              <a:t>logical</a:t>
            </a:r>
            <a:r>
              <a:rPr lang="fr-FR" dirty="0"/>
              <a:t> NOT : !</a:t>
            </a:r>
          </a:p>
          <a:p>
            <a:pPr lvl="1"/>
            <a:r>
              <a:rPr lang="fr-FR" dirty="0" err="1"/>
              <a:t>equality</a:t>
            </a:r>
            <a:r>
              <a:rPr lang="fr-FR" dirty="0"/>
              <a:t> : == (notice the </a:t>
            </a:r>
            <a:r>
              <a:rPr lang="fr-FR" b="1" dirty="0"/>
              <a:t>double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inequality</a:t>
            </a:r>
            <a:r>
              <a:rPr lang="fr-FR" dirty="0"/>
              <a:t> : !=</a:t>
            </a:r>
          </a:p>
          <a:p>
            <a:pPr lvl="1"/>
            <a:r>
              <a:rPr lang="fr-FR" dirty="0" err="1"/>
              <a:t>comparisons</a:t>
            </a:r>
            <a:r>
              <a:rPr lang="fr-FR" dirty="0"/>
              <a:t> : &gt;, &lt;, &gt;=, &lt;=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5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B1C34-0769-4660-95CF-E7CEF78A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Conditions</a:t>
            </a:r>
            <a:endParaRPr lang="en-US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B60A397-6CFC-49F5-A3EF-78B62346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792" y="1684017"/>
            <a:ext cx="7804974" cy="4450083"/>
          </a:xfrm>
        </p:spPr>
      </p:pic>
    </p:spTree>
    <p:extLst>
      <p:ext uri="{BB962C8B-B14F-4D97-AF65-F5344CB8AC3E}">
        <p14:creationId xmlns:p14="http://schemas.microsoft.com/office/powerpoint/2010/main" val="63799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8B784-8F41-472D-A00D-E17E2433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Loops</a:t>
            </a:r>
            <a:endParaRPr lang="en-US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76F110-60D7-44B2-9677-1BDDA202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4" y="1246390"/>
            <a:ext cx="51720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DF902-CF15-43E1-BDAD-5BF43750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Input / Output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05AD20-720D-402F-BF82-D8B421B8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C++, input / output </a:t>
            </a:r>
            <a:r>
              <a:rPr lang="fr-FR" dirty="0" err="1"/>
              <a:t>is</a:t>
            </a:r>
            <a:r>
              <a:rPr lang="fr-FR" dirty="0"/>
              <a:t> made via « </a:t>
            </a:r>
            <a:r>
              <a:rPr lang="fr-FR" dirty="0" err="1"/>
              <a:t>streams</a:t>
            </a:r>
            <a:r>
              <a:rPr lang="fr-FR" dirty="0"/>
              <a:t> » : for </a:t>
            </a:r>
            <a:r>
              <a:rPr lang="fr-FR" dirty="0" err="1"/>
              <a:t>example</a:t>
            </a:r>
            <a:r>
              <a:rPr lang="fr-FR" dirty="0"/>
              <a:t>, &lt;</a:t>
            </a:r>
            <a:r>
              <a:rPr lang="fr-FR" dirty="0" err="1"/>
              <a:t>iostream</a:t>
            </a:r>
            <a:r>
              <a:rPr lang="fr-FR" dirty="0"/>
              <a:t>&gt; </a:t>
            </a:r>
            <a:r>
              <a:rPr lang="fr-FR" dirty="0" err="1"/>
              <a:t>is</a:t>
            </a:r>
            <a:r>
              <a:rPr lang="fr-FR" dirty="0"/>
              <a:t> for console input / output, </a:t>
            </a:r>
            <a:r>
              <a:rPr lang="fr-FR" dirty="0" err="1"/>
              <a:t>whereas</a:t>
            </a:r>
            <a:r>
              <a:rPr lang="fr-FR" dirty="0"/>
              <a:t> &lt;</a:t>
            </a:r>
            <a:r>
              <a:rPr lang="fr-FR" dirty="0" err="1"/>
              <a:t>fstream</a:t>
            </a:r>
            <a:r>
              <a:rPr lang="fr-FR" dirty="0"/>
              <a:t>&gt; </a:t>
            </a:r>
            <a:r>
              <a:rPr lang="fr-FR" dirty="0" err="1"/>
              <a:t>is</a:t>
            </a:r>
            <a:r>
              <a:rPr lang="fr-FR" dirty="0"/>
              <a:t> for files</a:t>
            </a:r>
            <a:endParaRPr lang="en-US" dirty="0"/>
          </a:p>
          <a:p>
            <a:r>
              <a:rPr lang="en-US" dirty="0"/>
              <a:t>They all use the same syntax :</a:t>
            </a:r>
          </a:p>
          <a:p>
            <a:pPr lvl="1"/>
            <a:r>
              <a:rPr lang="en-US" dirty="0"/>
              <a:t>&lt;&lt; for insertion</a:t>
            </a:r>
          </a:p>
          <a:p>
            <a:pPr lvl="1"/>
            <a:r>
              <a:rPr lang="en-US" dirty="0"/>
              <a:t>&gt;&gt; for extraction</a:t>
            </a:r>
          </a:p>
          <a:p>
            <a:r>
              <a:rPr lang="en-US" dirty="0"/>
              <a:t>In &lt;iostream&gt;, two standard streams are defined : </a:t>
            </a:r>
            <a:r>
              <a:rPr lang="en-US" dirty="0" err="1"/>
              <a:t>cout</a:t>
            </a:r>
            <a:r>
              <a:rPr lang="en-US" dirty="0"/>
              <a:t> for outputting to the console, and </a:t>
            </a:r>
            <a:r>
              <a:rPr lang="en-US" dirty="0" err="1"/>
              <a:t>cin</a:t>
            </a:r>
            <a:r>
              <a:rPr lang="en-US" dirty="0"/>
              <a:t> for extracting from the console</a:t>
            </a:r>
          </a:p>
        </p:txBody>
      </p:sp>
    </p:spTree>
    <p:extLst>
      <p:ext uri="{BB962C8B-B14F-4D97-AF65-F5344CB8AC3E}">
        <p14:creationId xmlns:p14="http://schemas.microsoft.com/office/powerpoint/2010/main" val="6404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DF902-CF15-43E1-BDAD-5BF43750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Input / Output</a:t>
            </a:r>
            <a:endParaRPr lang="en-US" sz="4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0D8204F-12F7-4BEF-B170-8D9E86436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145" y="2407252"/>
            <a:ext cx="10109410" cy="2576232"/>
          </a:xfrm>
        </p:spPr>
      </p:pic>
    </p:spTree>
    <p:extLst>
      <p:ext uri="{BB962C8B-B14F-4D97-AF65-F5344CB8AC3E}">
        <p14:creationId xmlns:p14="http://schemas.microsoft.com/office/powerpoint/2010/main" val="316408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72F22-6150-48DB-9798-131F6426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D3E5D-8C41-4B25-B985-7DE44551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4827"/>
            <a:ext cx="10178322" cy="4228346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A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about me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What</a:t>
            </a:r>
            <a:r>
              <a:rPr lang="fr-FR" dirty="0"/>
              <a:t> to </a:t>
            </a:r>
            <a:r>
              <a:rPr lang="fr-FR" dirty="0" err="1"/>
              <a:t>expect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courses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The </a:t>
            </a:r>
            <a:r>
              <a:rPr lang="fr-FR" dirty="0" err="1"/>
              <a:t>history</a:t>
            </a:r>
            <a:r>
              <a:rPr lang="fr-FR" dirty="0"/>
              <a:t> of C++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b="1" dirty="0" err="1"/>
              <a:t>Practise</a:t>
            </a:r>
            <a:r>
              <a:rPr lang="fr-FR" b="1" dirty="0"/>
              <a:t> :</a:t>
            </a:r>
            <a:r>
              <a:rPr lang="fr-FR" dirty="0"/>
              <a:t> Install the </a:t>
            </a:r>
            <a:r>
              <a:rPr lang="fr-FR" dirty="0" err="1"/>
              <a:t>tools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Hello, World !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Types &amp; Variables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Conditions &amp; </a:t>
            </a:r>
            <a:r>
              <a:rPr lang="fr-FR" dirty="0" err="1"/>
              <a:t>Loops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Input / Output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b="1" dirty="0" err="1"/>
              <a:t>Practise</a:t>
            </a:r>
            <a:r>
              <a:rPr lang="fr-FR" b="1" dirty="0"/>
              <a:t> :</a:t>
            </a:r>
            <a:r>
              <a:rPr lang="fr-FR" dirty="0"/>
              <a:t> Game of hot &amp; cold, Money change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Arrays</a:t>
            </a:r>
            <a:r>
              <a:rPr lang="fr-FR" dirty="0"/>
              <a:t>, strings and </a:t>
            </a:r>
            <a:r>
              <a:rPr lang="fr-FR" dirty="0" err="1"/>
              <a:t>dictionaries</a:t>
            </a:r>
            <a:r>
              <a:rPr lang="fr-FR" dirty="0"/>
              <a:t> (an introduction)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 err="1"/>
              <a:t>Functions</a:t>
            </a:r>
            <a:endParaRPr lang="fr-FR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fr-FR" b="1" dirty="0" err="1"/>
              <a:t>Practise</a:t>
            </a:r>
            <a:r>
              <a:rPr lang="fr-FR" b="1" dirty="0"/>
              <a:t> :</a:t>
            </a:r>
            <a:r>
              <a:rPr lang="fr-FR" dirty="0"/>
              <a:t> </a:t>
            </a:r>
            <a:r>
              <a:rPr lang="fr-FR" dirty="0" err="1"/>
              <a:t>Hanged</a:t>
            </a:r>
            <a:r>
              <a:rPr lang="fr-FR" dirty="0"/>
              <a:t> Man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>
              <a:spcBef>
                <a:spcPts val="0"/>
              </a:spcBef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105BC-D304-4D8D-9247-290CE42A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Practise</a:t>
            </a:r>
            <a:r>
              <a:rPr lang="fr-FR" sz="4400" dirty="0"/>
              <a:t> : </a:t>
            </a:r>
            <a:r>
              <a:rPr lang="fr-FR" sz="4400" dirty="0" err="1"/>
              <a:t>game</a:t>
            </a:r>
            <a:r>
              <a:rPr lang="fr-FR" sz="4400" dirty="0"/>
              <a:t> of hot &amp; cold,</a:t>
            </a:r>
            <a:br>
              <a:rPr lang="fr-FR" sz="4400" dirty="0"/>
            </a:br>
            <a:r>
              <a:rPr lang="fr-FR" sz="4400" dirty="0"/>
              <a:t>Money change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1EB23-BCE4-4AA6-BC16-5F1C63F9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neighbour</a:t>
            </a:r>
            <a:r>
              <a:rPr lang="fr-FR" dirty="0"/>
              <a:t>,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one or </a:t>
            </a:r>
            <a:r>
              <a:rPr lang="fr-FR" dirty="0" err="1"/>
              <a:t>both</a:t>
            </a:r>
            <a:r>
              <a:rPr lang="fr-FR" dirty="0"/>
              <a:t> of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Game of hot and cold : the first </a:t>
            </a:r>
            <a:r>
              <a:rPr lang="fr-FR" dirty="0" err="1"/>
              <a:t>player</a:t>
            </a:r>
            <a:r>
              <a:rPr lang="fr-FR" dirty="0"/>
              <a:t> </a:t>
            </a:r>
            <a:r>
              <a:rPr lang="fr-FR" dirty="0" err="1"/>
              <a:t>enters</a:t>
            </a:r>
            <a:r>
              <a:rPr lang="fr-FR" dirty="0"/>
              <a:t> a </a:t>
            </a:r>
            <a:r>
              <a:rPr lang="fr-FR" dirty="0" err="1"/>
              <a:t>number</a:t>
            </a:r>
            <a:r>
              <a:rPr lang="fr-FR" dirty="0"/>
              <a:t>, and the second must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new </a:t>
            </a:r>
            <a:r>
              <a:rPr lang="fr-FR" dirty="0" err="1"/>
              <a:t>guess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closer</a:t>
            </a:r>
            <a:r>
              <a:rPr lang="fr-FR" dirty="0"/>
              <a:t> to the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last </a:t>
            </a:r>
            <a:r>
              <a:rPr lang="fr-FR" dirty="0" err="1"/>
              <a:t>guess</a:t>
            </a:r>
            <a:r>
              <a:rPr lang="fr-FR" dirty="0"/>
              <a:t>, output « </a:t>
            </a:r>
            <a:r>
              <a:rPr lang="fr-FR" dirty="0" err="1"/>
              <a:t>You’re</a:t>
            </a:r>
            <a:r>
              <a:rPr lang="fr-FR" dirty="0"/>
              <a:t> hot ! » ; </a:t>
            </a:r>
            <a:r>
              <a:rPr lang="fr-FR" dirty="0" err="1"/>
              <a:t>otherwise</a:t>
            </a:r>
            <a:r>
              <a:rPr lang="fr-FR" dirty="0"/>
              <a:t>, output « </a:t>
            </a:r>
            <a:r>
              <a:rPr lang="fr-FR" dirty="0" err="1"/>
              <a:t>You’re</a:t>
            </a:r>
            <a:r>
              <a:rPr lang="fr-FR" dirty="0"/>
              <a:t> cold ! ».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Money change : the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enters</a:t>
            </a:r>
            <a:r>
              <a:rPr lang="fr-FR" dirty="0"/>
              <a:t> a money value, and </a:t>
            </a:r>
            <a:r>
              <a:rPr lang="fr-FR" dirty="0" err="1"/>
              <a:t>you</a:t>
            </a:r>
            <a:r>
              <a:rPr lang="fr-FR" dirty="0"/>
              <a:t> have to tell </a:t>
            </a:r>
            <a:r>
              <a:rPr lang="fr-FR" dirty="0" err="1"/>
              <a:t>him</a:t>
            </a:r>
            <a:r>
              <a:rPr lang="fr-FR" dirty="0"/>
              <a:t> how </a:t>
            </a:r>
            <a:r>
              <a:rPr lang="fr-FR" dirty="0" err="1"/>
              <a:t>many</a:t>
            </a:r>
            <a:r>
              <a:rPr lang="fr-FR" dirty="0"/>
              <a:t> bills and coins of Euros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(</a:t>
            </a:r>
            <a:r>
              <a:rPr lang="fr-FR" dirty="0" err="1"/>
              <a:t>remember</a:t>
            </a:r>
            <a:r>
              <a:rPr lang="fr-FR" dirty="0"/>
              <a:t>, the bill and coin values are 500€, 200€, 100€, 50€, 20€, 10€, 5€, 2€, 1€, 50cts, 20cts, 10cts, 5cts, 2cts &amp; 1ct).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4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9E6BF-B655-4222-A58B-771F3324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Arrays</a:t>
            </a:r>
            <a:r>
              <a:rPr lang="fr-FR" sz="4400" dirty="0"/>
              <a:t>, strings and </a:t>
            </a:r>
            <a:r>
              <a:rPr lang="fr-FR" sz="4400" dirty="0" err="1"/>
              <a:t>dictionaries</a:t>
            </a:r>
            <a:endParaRPr lang="en-US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533600-EC1C-4153-B519-72B565A8E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30" y="1462061"/>
            <a:ext cx="6945684" cy="4720078"/>
          </a:xfrm>
        </p:spPr>
      </p:pic>
    </p:spTree>
    <p:extLst>
      <p:ext uri="{BB962C8B-B14F-4D97-AF65-F5344CB8AC3E}">
        <p14:creationId xmlns:p14="http://schemas.microsoft.com/office/powerpoint/2010/main" val="262943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1B000-DF32-4B80-8E71-EA4C91EC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Functions</a:t>
            </a:r>
            <a:endParaRPr lang="en-US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50CE058-B242-40F0-A392-762C25F40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169" y="2544417"/>
            <a:ext cx="10513236" cy="2276061"/>
          </a:xfrm>
        </p:spPr>
      </p:pic>
    </p:spTree>
    <p:extLst>
      <p:ext uri="{BB962C8B-B14F-4D97-AF65-F5344CB8AC3E}">
        <p14:creationId xmlns:p14="http://schemas.microsoft.com/office/powerpoint/2010/main" val="2138510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FD605-28E1-4BF6-B982-E9F53B0D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Practice : </a:t>
            </a:r>
            <a:r>
              <a:rPr lang="fr-FR" sz="4400" dirty="0" err="1"/>
              <a:t>Hanged</a:t>
            </a:r>
            <a:r>
              <a:rPr lang="fr-FR" sz="4400" dirty="0"/>
              <a:t> Man</a:t>
            </a:r>
            <a:endParaRPr lang="en-US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04B6B-36A9-4995-8C02-32AB327A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Program a </a:t>
            </a:r>
            <a:r>
              <a:rPr lang="fr-FR" sz="2400" dirty="0" err="1"/>
              <a:t>hanged</a:t>
            </a:r>
            <a:r>
              <a:rPr lang="fr-FR" sz="2400" dirty="0"/>
              <a:t> man </a:t>
            </a:r>
            <a:r>
              <a:rPr lang="fr-FR" sz="2400" dirty="0" err="1"/>
              <a:t>game</a:t>
            </a:r>
            <a:r>
              <a:rPr lang="fr-FR" sz="2400" dirty="0"/>
              <a:t> !</a:t>
            </a:r>
          </a:p>
          <a:p>
            <a:pPr lvl="1"/>
            <a:r>
              <a:rPr lang="fr-FR" sz="2400" dirty="0"/>
              <a:t>The first </a:t>
            </a:r>
            <a:r>
              <a:rPr lang="fr-FR" sz="2400" dirty="0" err="1"/>
              <a:t>player</a:t>
            </a:r>
            <a:r>
              <a:rPr lang="fr-FR" sz="2400" dirty="0"/>
              <a:t> </a:t>
            </a:r>
            <a:r>
              <a:rPr lang="fr-FR" sz="2400" dirty="0" err="1"/>
              <a:t>chooses</a:t>
            </a:r>
            <a:r>
              <a:rPr lang="fr-FR" sz="2400" dirty="0"/>
              <a:t> a </a:t>
            </a:r>
            <a:r>
              <a:rPr lang="fr-FR" sz="2400" dirty="0" err="1"/>
              <a:t>word</a:t>
            </a:r>
            <a:endParaRPr lang="fr-FR" sz="2400" dirty="0"/>
          </a:p>
          <a:p>
            <a:pPr lvl="1"/>
            <a:r>
              <a:rPr lang="fr-FR" sz="2400" dirty="0"/>
              <a:t>The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player</a:t>
            </a:r>
            <a:r>
              <a:rPr lang="fr-FR" sz="2400" dirty="0"/>
              <a:t> tries to </a:t>
            </a:r>
            <a:r>
              <a:rPr lang="fr-FR" sz="2400" dirty="0" err="1"/>
              <a:t>guess</a:t>
            </a:r>
            <a:r>
              <a:rPr lang="fr-FR" sz="2400" dirty="0"/>
              <a:t> the </a:t>
            </a:r>
            <a:r>
              <a:rPr lang="fr-FR" sz="2400" dirty="0" err="1"/>
              <a:t>letters</a:t>
            </a:r>
            <a:r>
              <a:rPr lang="fr-FR" sz="2400" dirty="0"/>
              <a:t> in the </a:t>
            </a:r>
            <a:r>
              <a:rPr lang="fr-FR" sz="2400" dirty="0" err="1"/>
              <a:t>word</a:t>
            </a:r>
            <a:endParaRPr lang="fr-FR" sz="2400" dirty="0"/>
          </a:p>
          <a:p>
            <a:pPr lvl="1"/>
            <a:r>
              <a:rPr lang="fr-FR" sz="2400" dirty="0"/>
              <a:t>He can </a:t>
            </a:r>
            <a:r>
              <a:rPr lang="fr-FR" sz="2400" dirty="0" err="1"/>
              <a:t>guess</a:t>
            </a:r>
            <a:r>
              <a:rPr lang="fr-FR" sz="2400" dirty="0"/>
              <a:t> a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letter</a:t>
            </a:r>
            <a:r>
              <a:rPr lang="fr-FR" sz="2400" dirty="0"/>
              <a:t> 10 times</a:t>
            </a:r>
          </a:p>
          <a:p>
            <a:pPr lvl="1"/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he</a:t>
            </a:r>
            <a:r>
              <a:rPr lang="fr-FR" sz="2400" dirty="0"/>
              <a:t> </a:t>
            </a:r>
            <a:r>
              <a:rPr lang="fr-FR" sz="2400" dirty="0" err="1"/>
              <a:t>guesses</a:t>
            </a:r>
            <a:r>
              <a:rPr lang="fr-FR" sz="2400" dirty="0"/>
              <a:t> the last </a:t>
            </a:r>
            <a:r>
              <a:rPr lang="fr-FR" sz="2400" dirty="0" err="1"/>
              <a:t>letter</a:t>
            </a:r>
            <a:r>
              <a:rPr lang="fr-FR" sz="2400" dirty="0"/>
              <a:t> of the </a:t>
            </a:r>
            <a:r>
              <a:rPr lang="fr-FR" sz="2400" dirty="0" err="1"/>
              <a:t>word</a:t>
            </a:r>
            <a:r>
              <a:rPr lang="fr-FR" sz="2400" dirty="0"/>
              <a:t>, </a:t>
            </a:r>
            <a:r>
              <a:rPr lang="fr-FR" sz="2400" dirty="0" err="1"/>
              <a:t>he</a:t>
            </a:r>
            <a:r>
              <a:rPr lang="fr-FR" sz="2400" dirty="0"/>
              <a:t> </a:t>
            </a:r>
            <a:r>
              <a:rPr lang="fr-FR" sz="2400" dirty="0" err="1"/>
              <a:t>wins</a:t>
            </a:r>
            <a:endParaRPr lang="fr-FR" sz="2400" dirty="0"/>
          </a:p>
          <a:p>
            <a:pPr lvl="1"/>
            <a:r>
              <a:rPr lang="fr-FR" sz="2400" dirty="0" err="1"/>
              <a:t>Letters</a:t>
            </a:r>
            <a:r>
              <a:rPr lang="fr-FR" sz="2400" dirty="0"/>
              <a:t> </a:t>
            </a:r>
            <a:r>
              <a:rPr lang="fr-FR" sz="2400" dirty="0" err="1"/>
              <a:t>guessed</a:t>
            </a:r>
            <a:r>
              <a:rPr lang="fr-FR" sz="2400" dirty="0"/>
              <a:t> </a:t>
            </a:r>
            <a:r>
              <a:rPr lang="fr-FR" sz="2400" dirty="0" err="1"/>
              <a:t>correctly</a:t>
            </a:r>
            <a:r>
              <a:rPr lang="fr-FR" sz="2400" dirty="0"/>
              <a:t> are </a:t>
            </a:r>
            <a:r>
              <a:rPr lang="fr-FR" sz="2400" dirty="0" err="1"/>
              <a:t>printed</a:t>
            </a:r>
            <a:r>
              <a:rPr lang="fr-FR" sz="2400" dirty="0"/>
              <a:t> in the </a:t>
            </a:r>
            <a:r>
              <a:rPr lang="fr-FR" sz="2400" dirty="0" err="1"/>
              <a:t>word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43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34F84-60BD-44A8-A4F5-3F05B865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 </a:t>
            </a:r>
            <a:r>
              <a:rPr lang="fr-FR" sz="4400" dirty="0" err="1"/>
              <a:t>little</a:t>
            </a:r>
            <a:r>
              <a:rPr lang="fr-FR" sz="4400" dirty="0"/>
              <a:t> </a:t>
            </a:r>
            <a:r>
              <a:rPr lang="fr-FR" sz="4400" dirty="0" err="1"/>
              <a:t>word</a:t>
            </a:r>
            <a:r>
              <a:rPr lang="fr-FR" sz="4400" dirty="0"/>
              <a:t> about 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2DFC49-5D2A-4FB5-84FE-99632B8A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38" y="1640150"/>
            <a:ext cx="1788850" cy="1788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47B403-20DE-4D7C-B4E0-3C8308C4D7BD}"/>
              </a:ext>
            </a:extLst>
          </p:cNvPr>
          <p:cNvSpPr txBox="1"/>
          <p:nvPr/>
        </p:nvSpPr>
        <p:spPr>
          <a:xfrm>
            <a:off x="1943839" y="3517223"/>
            <a:ext cx="248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github.com/</a:t>
            </a:r>
            <a:r>
              <a:rPr lang="fr-FR" sz="2400" dirty="0" err="1"/>
              <a:t>srykah</a:t>
            </a:r>
            <a:endParaRPr lang="fr-FR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049242-A80C-463D-AE11-8E6D9DDD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26" y="1969924"/>
            <a:ext cx="3901876" cy="13595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E3DC933-FA62-42FF-8D7F-30B6149AF77B}"/>
              </a:ext>
            </a:extLst>
          </p:cNvPr>
          <p:cNvSpPr txBox="1"/>
          <p:nvPr/>
        </p:nvSpPr>
        <p:spPr>
          <a:xfrm>
            <a:off x="6200015" y="3424891"/>
            <a:ext cx="436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Parallelization</a:t>
            </a:r>
            <a:r>
              <a:rPr lang="fr-FR" sz="2400" dirty="0"/>
              <a:t> of quantum </a:t>
            </a:r>
            <a:r>
              <a:rPr lang="fr-FR" sz="2400" dirty="0" err="1"/>
              <a:t>computing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 in C++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3ED258-3317-4C30-89A4-8F0786E2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48" y="4455946"/>
            <a:ext cx="2104287" cy="21042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BAB0E2A-DB99-4745-8BAD-CCDD494916CD}"/>
              </a:ext>
            </a:extLst>
          </p:cNvPr>
          <p:cNvSpPr txBox="1"/>
          <p:nvPr/>
        </p:nvSpPr>
        <p:spPr>
          <a:xfrm>
            <a:off x="5921404" y="4907924"/>
            <a:ext cx="358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New C++ </a:t>
            </a:r>
            <a:r>
              <a:rPr lang="fr-FR" sz="2400" dirty="0" err="1"/>
              <a:t>developer</a:t>
            </a:r>
            <a:r>
              <a:rPr lang="fr-FR" sz="2400" dirty="0"/>
              <a:t> on </a:t>
            </a:r>
            <a:r>
              <a:rPr lang="fr-FR" sz="2400" dirty="0" err="1"/>
              <a:t>OpMon</a:t>
            </a:r>
            <a:r>
              <a:rPr lang="fr-FR" sz="2400" dirty="0"/>
              <a:t>, a free and open source of Pokémon !</a:t>
            </a:r>
          </a:p>
        </p:txBody>
      </p:sp>
    </p:spTree>
    <p:extLst>
      <p:ext uri="{BB962C8B-B14F-4D97-AF65-F5344CB8AC3E}">
        <p14:creationId xmlns:p14="http://schemas.microsoft.com/office/powerpoint/2010/main" val="19877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23130-6F76-407B-958C-6474744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What</a:t>
            </a:r>
            <a:r>
              <a:rPr lang="fr-FR" sz="4400" dirty="0"/>
              <a:t> to </a:t>
            </a:r>
            <a:r>
              <a:rPr lang="fr-FR" sz="4400" dirty="0" err="1"/>
              <a:t>expect</a:t>
            </a:r>
            <a:r>
              <a:rPr lang="fr-FR" sz="4400" dirty="0"/>
              <a:t> </a:t>
            </a:r>
            <a:r>
              <a:rPr lang="fr-FR" sz="4400" dirty="0" err="1"/>
              <a:t>from</a:t>
            </a:r>
            <a:r>
              <a:rPr lang="fr-FR" sz="4400" dirty="0"/>
              <a:t> </a:t>
            </a:r>
            <a:r>
              <a:rPr lang="fr-FR" sz="4400" dirty="0" err="1"/>
              <a:t>these</a:t>
            </a:r>
            <a:r>
              <a:rPr lang="fr-FR" sz="4400" dirty="0"/>
              <a:t> courses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BB9F9-7D37-498E-875B-5A6EF4C3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Complements</a:t>
            </a:r>
            <a:r>
              <a:rPr lang="fr-FR" sz="2400" dirty="0"/>
              <a:t> online </a:t>
            </a:r>
            <a:r>
              <a:rPr lang="fr-FR" sz="2400" dirty="0" err="1"/>
              <a:t>tutorials</a:t>
            </a:r>
            <a:r>
              <a:rPr lang="fr-FR" sz="2400" dirty="0"/>
              <a:t>, not replace </a:t>
            </a:r>
            <a:r>
              <a:rPr lang="fr-FR" sz="2400" dirty="0" err="1"/>
              <a:t>them</a:t>
            </a:r>
            <a:endParaRPr lang="fr-FR" sz="2400" dirty="0"/>
          </a:p>
          <a:p>
            <a:r>
              <a:rPr lang="fr-FR" sz="2400" dirty="0" err="1"/>
              <a:t>Warns</a:t>
            </a:r>
            <a:r>
              <a:rPr lang="fr-FR" sz="2400" dirty="0"/>
              <a:t> about </a:t>
            </a:r>
            <a:r>
              <a:rPr lang="fr-FR" sz="2400" dirty="0" err="1"/>
              <a:t>pitfalls</a:t>
            </a:r>
            <a:r>
              <a:rPr lang="fr-FR" sz="2400" dirty="0"/>
              <a:t> and </a:t>
            </a:r>
            <a:r>
              <a:rPr lang="fr-FR" sz="2400" dirty="0" err="1"/>
              <a:t>teaches</a:t>
            </a:r>
            <a:r>
              <a:rPr lang="fr-FR" sz="2400" dirty="0"/>
              <a:t> about best </a:t>
            </a:r>
            <a:r>
              <a:rPr lang="fr-FR" sz="2400" dirty="0" err="1"/>
              <a:t>practises</a:t>
            </a:r>
            <a:endParaRPr lang="fr-FR" sz="2400" dirty="0"/>
          </a:p>
          <a:p>
            <a:r>
              <a:rPr lang="fr-FR" sz="2400" dirty="0" err="1"/>
              <a:t>Vast</a:t>
            </a:r>
            <a:r>
              <a:rPr lang="fr-FR" sz="2400" dirty="0"/>
              <a:t> </a:t>
            </a:r>
            <a:r>
              <a:rPr lang="fr-FR" sz="2400" dirty="0" err="1"/>
              <a:t>subject</a:t>
            </a:r>
            <a:r>
              <a:rPr lang="fr-FR" sz="2400" dirty="0"/>
              <a:t> and short time : </a:t>
            </a:r>
            <a:r>
              <a:rPr lang="fr-FR" sz="2400" dirty="0" err="1"/>
              <a:t>please</a:t>
            </a:r>
            <a:r>
              <a:rPr lang="fr-FR" sz="2400" dirty="0"/>
              <a:t> focus !</a:t>
            </a:r>
          </a:p>
          <a:p>
            <a:r>
              <a:rPr lang="fr-FR" sz="2400" dirty="0"/>
              <a:t>You </a:t>
            </a:r>
            <a:r>
              <a:rPr lang="fr-FR" sz="2400" dirty="0" err="1"/>
              <a:t>will</a:t>
            </a:r>
            <a:r>
              <a:rPr lang="fr-FR" sz="2400" dirty="0"/>
              <a:t> have to </a:t>
            </a:r>
            <a:r>
              <a:rPr lang="fr-FR" sz="2400" dirty="0" err="1"/>
              <a:t>experiment</a:t>
            </a:r>
            <a:r>
              <a:rPr lang="fr-FR" sz="2400" dirty="0"/>
              <a:t> at home to </a:t>
            </a:r>
            <a:r>
              <a:rPr lang="fr-FR" sz="2400" dirty="0" err="1"/>
              <a:t>make</a:t>
            </a:r>
            <a:r>
              <a:rPr lang="fr-FR" sz="2400" dirty="0"/>
              <a:t> sure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understood</a:t>
            </a:r>
            <a:r>
              <a:rPr lang="fr-FR" sz="2400" dirty="0"/>
              <a:t> </a:t>
            </a: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well</a:t>
            </a:r>
            <a:r>
              <a:rPr lang="fr-FR" sz="2400" dirty="0"/>
              <a:t> and to </a:t>
            </a:r>
            <a:r>
              <a:rPr lang="fr-FR" sz="2400" dirty="0" err="1"/>
              <a:t>solidify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endParaRPr lang="fr-FR" sz="2400" dirty="0"/>
          </a:p>
          <a:p>
            <a:r>
              <a:rPr lang="fr-FR" sz="2400" dirty="0"/>
              <a:t>I </a:t>
            </a:r>
            <a:r>
              <a:rPr lang="fr-FR" sz="2400" dirty="0" err="1"/>
              <a:t>might</a:t>
            </a:r>
            <a:r>
              <a:rPr lang="fr-FR" sz="2400" dirty="0"/>
              <a:t> skip </a:t>
            </a:r>
            <a:r>
              <a:rPr lang="fr-FR" sz="2400" dirty="0" err="1"/>
              <a:t>some</a:t>
            </a:r>
            <a:r>
              <a:rPr lang="fr-FR" sz="2400" dirty="0"/>
              <a:t> slides : </a:t>
            </a:r>
            <a:r>
              <a:rPr lang="fr-FR" sz="2400" dirty="0" err="1"/>
              <a:t>feel</a:t>
            </a:r>
            <a:r>
              <a:rPr lang="fr-FR" sz="2400" dirty="0"/>
              <a:t> free to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 at home and </a:t>
            </a:r>
            <a:r>
              <a:rPr lang="fr-FR" sz="2400" dirty="0" err="1"/>
              <a:t>reach</a:t>
            </a:r>
            <a:r>
              <a:rPr lang="fr-FR" sz="2400" dirty="0"/>
              <a:t> me for questions !</a:t>
            </a:r>
          </a:p>
        </p:txBody>
      </p:sp>
    </p:spTree>
    <p:extLst>
      <p:ext uri="{BB962C8B-B14F-4D97-AF65-F5344CB8AC3E}">
        <p14:creationId xmlns:p14="http://schemas.microsoft.com/office/powerpoint/2010/main" val="99330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72485-F6DC-4F88-98DD-253E28DC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history of C++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B82897-FCA4-44BA-AF26-E0B29C12A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345742"/>
            <a:ext cx="3058046" cy="512987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E60AE1-0A5C-4F22-B9D2-D1B65B56D80A}"/>
              </a:ext>
            </a:extLst>
          </p:cNvPr>
          <p:cNvSpPr txBox="1"/>
          <p:nvPr/>
        </p:nvSpPr>
        <p:spPr>
          <a:xfrm>
            <a:off x="5007006" y="1420427"/>
            <a:ext cx="63297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1979 : Creation of “C with Classes” by Bjarne </a:t>
            </a:r>
            <a:r>
              <a:rPr lang="en-US" sz="2400" dirty="0" err="1"/>
              <a:t>Stroustrup</a:t>
            </a:r>
            <a:r>
              <a:rPr lang="en-US" sz="2400" dirty="0"/>
              <a:t> in AT&amp;T’s Bell Labs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1984 : Name change : “C++”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1998 : Standardization by ISO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2003 : “Bugfixes” of C++98’s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2011 : New major release of the C++ standard, the next releases will happen every 3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2014 : New (small)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2017 : New (average)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2020 : Next planned release, will bring major updates like Concepts, Ranges, Coroutines and Modules</a:t>
            </a:r>
          </a:p>
        </p:txBody>
      </p:sp>
    </p:spTree>
    <p:extLst>
      <p:ext uri="{BB962C8B-B14F-4D97-AF65-F5344CB8AC3E}">
        <p14:creationId xmlns:p14="http://schemas.microsoft.com/office/powerpoint/2010/main" val="102447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CECB-7455-40AE-AF3C-28117D92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Practise</a:t>
            </a:r>
            <a:r>
              <a:rPr lang="en-US" sz="4400" dirty="0"/>
              <a:t> : Install the tools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9B25B-6D73-41B7-B71F-001C6C4C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7161"/>
            <a:ext cx="10178322" cy="533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Windows :</a:t>
            </a:r>
          </a:p>
          <a:p>
            <a:pPr marL="0" indent="0">
              <a:buNone/>
            </a:pPr>
            <a:r>
              <a:rPr lang="en-US" dirty="0"/>
              <a:t>In a folder whose path does not contain spaces or accentuated characters (like C:\prog\tools)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MinGW-w64 : </a:t>
            </a:r>
            <a:r>
              <a:rPr lang="en-US" dirty="0">
                <a:hlinkClick r:id="rId2"/>
              </a:rPr>
              <a:t>https://sourceforge.net/projects/mingw-w64/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CMake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https://cmake.org/download/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Git 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Doxygen</a:t>
            </a:r>
            <a:r>
              <a:rPr lang="en-US" dirty="0"/>
              <a:t> : </a:t>
            </a:r>
            <a:r>
              <a:rPr lang="en-US" dirty="0">
                <a:hlinkClick r:id="rId5"/>
              </a:rPr>
              <a:t>https://sourceforge.net/projects/doxygen/files/snapshots/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Studio Code : </a:t>
            </a:r>
            <a:r>
              <a:rPr lang="en-US" dirty="0">
                <a:hlinkClick r:id="rId6"/>
              </a:rPr>
              <a:t>https://code.visualstudio.com/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C/C++ plugin by Microsoft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CMake</a:t>
            </a:r>
            <a:r>
              <a:rPr lang="en-US" dirty="0"/>
              <a:t> Tools plugin by Microsoft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Doxygen</a:t>
            </a:r>
            <a:r>
              <a:rPr lang="en-US" dirty="0"/>
              <a:t> Documentation Generator plugin by Christoph Schlosser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forget to add the tools to the PATH ! (It should be suggested in the installers)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0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5B846-342D-46CF-B5F2-B4D5DA8E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Hello, World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8520D8-1BB2-4212-A265-659FA0CF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16" y="1873132"/>
            <a:ext cx="9506768" cy="46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7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5B846-342D-46CF-B5F2-B4D5DA8E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Hello, World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CBE38B-09C1-4D61-B3F9-B78055AD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655472"/>
            <a:ext cx="3996237" cy="4380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1A2068-4A50-4DB2-B7A3-1E048290CF43}"/>
              </a:ext>
            </a:extLst>
          </p:cNvPr>
          <p:cNvSpPr txBox="1"/>
          <p:nvPr/>
        </p:nvSpPr>
        <p:spPr>
          <a:xfrm>
            <a:off x="1251678" y="2162634"/>
            <a:ext cx="79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use the input / output module of the standard </a:t>
            </a:r>
            <a:r>
              <a:rPr lang="fr-FR" sz="2400" dirty="0" err="1"/>
              <a:t>library</a:t>
            </a:r>
            <a:endParaRPr lang="fr-FR" sz="2400" dirty="0"/>
          </a:p>
          <a:p>
            <a:r>
              <a:rPr lang="fr-FR" sz="2400" dirty="0"/>
              <a:t>(more about input / output </a:t>
            </a:r>
            <a:r>
              <a:rPr lang="fr-FR" sz="2400" dirty="0" err="1"/>
              <a:t>later</a:t>
            </a:r>
            <a:r>
              <a:rPr lang="fr-FR" sz="2400" dirty="0"/>
              <a:t>)</a:t>
            </a:r>
            <a:endParaRPr lang="en-US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7CFA71-EC27-4926-9BA1-51B455867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700526"/>
            <a:ext cx="4518807" cy="5033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47C4C8-BBD7-48A5-ADA4-4D179834E0D6}"/>
              </a:ext>
            </a:extLst>
          </p:cNvPr>
          <p:cNvSpPr txBox="1"/>
          <p:nvPr/>
        </p:nvSpPr>
        <p:spPr>
          <a:xfrm>
            <a:off x="1251677" y="4371531"/>
            <a:ext cx="9579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Elements</a:t>
            </a:r>
            <a:r>
              <a:rPr lang="fr-FR" sz="2400" dirty="0"/>
              <a:t> in the standard </a:t>
            </a:r>
            <a:r>
              <a:rPr lang="fr-FR" sz="2400" dirty="0" err="1"/>
              <a:t>library</a:t>
            </a:r>
            <a:r>
              <a:rPr lang="fr-FR" sz="2400" dirty="0"/>
              <a:t> are </a:t>
            </a:r>
            <a:r>
              <a:rPr lang="fr-FR" sz="2400" dirty="0" err="1"/>
              <a:t>referred</a:t>
            </a:r>
            <a:r>
              <a:rPr lang="fr-FR" sz="2400" dirty="0"/>
              <a:t> to as, for </a:t>
            </a:r>
            <a:r>
              <a:rPr lang="fr-FR" sz="2400" dirty="0" err="1"/>
              <a:t>example</a:t>
            </a:r>
            <a:r>
              <a:rPr lang="fr-FR" sz="2400" dirty="0"/>
              <a:t>, std::cout or std::</a:t>
            </a:r>
            <a:r>
              <a:rPr lang="fr-FR" sz="2400" dirty="0" err="1"/>
              <a:t>endl</a:t>
            </a:r>
            <a:r>
              <a:rPr lang="fr-FR" sz="2400" dirty="0"/>
              <a:t>. This line </a:t>
            </a:r>
            <a:r>
              <a:rPr lang="fr-FR" sz="2400" dirty="0" err="1"/>
              <a:t>allows</a:t>
            </a:r>
            <a:r>
              <a:rPr lang="fr-FR" sz="2400" dirty="0"/>
              <a:t> us to </a:t>
            </a:r>
            <a:r>
              <a:rPr lang="fr-FR" sz="2400" dirty="0" err="1"/>
              <a:t>simply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cout and </a:t>
            </a:r>
            <a:r>
              <a:rPr lang="fr-FR" sz="2400" dirty="0" err="1"/>
              <a:t>endl</a:t>
            </a:r>
            <a:r>
              <a:rPr lang="fr-F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65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5B846-342D-46CF-B5F2-B4D5DA8E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Hello, World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A2068-4A50-4DB2-B7A3-1E048290CF43}"/>
              </a:ext>
            </a:extLst>
          </p:cNvPr>
          <p:cNvSpPr txBox="1"/>
          <p:nvPr/>
        </p:nvSpPr>
        <p:spPr>
          <a:xfrm>
            <a:off x="3297097" y="1874517"/>
            <a:ext cx="79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</a:t>
            </a:r>
            <a:r>
              <a:rPr lang="fr-FR" sz="2400" dirty="0" err="1"/>
              <a:t>program’s</a:t>
            </a:r>
            <a:r>
              <a:rPr lang="fr-FR" sz="2400" dirty="0"/>
              <a:t> main </a:t>
            </a:r>
            <a:r>
              <a:rPr lang="fr-FR" sz="2400" dirty="0" err="1"/>
              <a:t>function</a:t>
            </a:r>
            <a:r>
              <a:rPr lang="fr-FR" sz="2400" dirty="0"/>
              <a:t> : a program starts by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r>
              <a:rPr lang="fr-FR" sz="2400" dirty="0"/>
              <a:t> and end at </a:t>
            </a:r>
            <a:r>
              <a:rPr lang="fr-FR" sz="2400" dirty="0" err="1"/>
              <a:t>its</a:t>
            </a:r>
            <a:r>
              <a:rPr lang="fr-FR" sz="2400" dirty="0"/>
              <a:t> exit.</a:t>
            </a:r>
            <a:endParaRPr lang="en-US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47C4C8-BBD7-48A5-ADA4-4D179834E0D6}"/>
              </a:ext>
            </a:extLst>
          </p:cNvPr>
          <p:cNvSpPr txBox="1"/>
          <p:nvPr/>
        </p:nvSpPr>
        <p:spPr>
          <a:xfrm>
            <a:off x="1251677" y="4159624"/>
            <a:ext cx="9579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This line </a:t>
            </a:r>
            <a:r>
              <a:rPr lang="fr-FR" sz="2400" dirty="0" err="1"/>
              <a:t>prints</a:t>
            </a:r>
            <a:r>
              <a:rPr lang="fr-FR" sz="2400" dirty="0"/>
              <a:t> « Hello, World ! » to the console </a:t>
            </a:r>
            <a:r>
              <a:rPr lang="fr-FR" sz="2400" dirty="0" err="1"/>
              <a:t>with</a:t>
            </a:r>
            <a:r>
              <a:rPr lang="fr-FR" sz="2400" dirty="0"/>
              <a:t> a new line at the end.</a:t>
            </a:r>
          </a:p>
          <a:p>
            <a:r>
              <a:rPr lang="fr-FR" sz="2400" dirty="0"/>
              <a:t>Always </a:t>
            </a:r>
            <a:r>
              <a:rPr lang="fr-FR" sz="2400" dirty="0" err="1"/>
              <a:t>remember</a:t>
            </a:r>
            <a:r>
              <a:rPr lang="fr-FR" sz="2400" dirty="0"/>
              <a:t> to end instructions </a:t>
            </a:r>
            <a:r>
              <a:rPr lang="fr-FR" sz="2400" dirty="0" err="1"/>
              <a:t>with</a:t>
            </a:r>
            <a:r>
              <a:rPr lang="fr-FR" sz="2400" dirty="0"/>
              <a:t> a </a:t>
            </a:r>
            <a:r>
              <a:rPr lang="fr-FR" sz="2400" dirty="0" err="1"/>
              <a:t>semicolon</a:t>
            </a:r>
            <a:r>
              <a:rPr lang="fr-FR" sz="2400" dirty="0"/>
              <a:t> !</a:t>
            </a:r>
            <a:endParaRPr lang="en-US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268CFB-AEB6-489B-8C63-F216A5E5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1285857"/>
            <a:ext cx="1813717" cy="21871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8AC1413-AA3B-4DF7-A79C-6AA28745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7" y="3724122"/>
            <a:ext cx="4900085" cy="3962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1F829F-01DB-46F9-A3E1-02A9C7D1C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7" y="5306655"/>
            <a:ext cx="1402202" cy="3886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DEE2D41-9B11-4DDF-90A0-4BAA839596C7}"/>
              </a:ext>
            </a:extLst>
          </p:cNvPr>
          <p:cNvSpPr txBox="1"/>
          <p:nvPr/>
        </p:nvSpPr>
        <p:spPr>
          <a:xfrm>
            <a:off x="1251677" y="5703020"/>
            <a:ext cx="994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 </a:t>
            </a:r>
            <a:r>
              <a:rPr lang="fr-FR" sz="2400" dirty="0" err="1"/>
              <a:t>error</a:t>
            </a:r>
            <a:r>
              <a:rPr lang="fr-FR" sz="2400" dirty="0"/>
              <a:t> : the main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 err="1"/>
              <a:t>returns</a:t>
            </a:r>
            <a:r>
              <a:rPr lang="fr-FR" sz="2400" dirty="0"/>
              <a:t> 0 (more about </a:t>
            </a:r>
            <a:r>
              <a:rPr lang="fr-FR" sz="2400" dirty="0" err="1"/>
              <a:t>returns</a:t>
            </a:r>
            <a:r>
              <a:rPr lang="fr-FR" sz="2400" dirty="0"/>
              <a:t> </a:t>
            </a:r>
            <a:r>
              <a:rPr lang="fr-FR" sz="2400" dirty="0" err="1"/>
              <a:t>later</a:t>
            </a:r>
            <a:r>
              <a:rPr lang="fr-F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2061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712</TotalTime>
  <Words>902</Words>
  <Application>Microsoft Office PowerPoint</Application>
  <PresentationFormat>Grand écran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Gill Sans MT</vt:lpstr>
      <vt:lpstr>Impact</vt:lpstr>
      <vt:lpstr>Badge</vt:lpstr>
      <vt:lpstr>COURSE C++ 1 THE BASICS</vt:lpstr>
      <vt:lpstr>SUMMARY</vt:lpstr>
      <vt:lpstr>A little word about me</vt:lpstr>
      <vt:lpstr>What to expect from these courses</vt:lpstr>
      <vt:lpstr>The history of C++</vt:lpstr>
      <vt:lpstr>Practise : Install the tools</vt:lpstr>
      <vt:lpstr>Hello, World !</vt:lpstr>
      <vt:lpstr>Hello, World !</vt:lpstr>
      <vt:lpstr>Hello, World !</vt:lpstr>
      <vt:lpstr>Comments</vt:lpstr>
      <vt:lpstr>Types and Variables</vt:lpstr>
      <vt:lpstr>DeclarE your own variables !</vt:lpstr>
      <vt:lpstr>ConstantS</vt:lpstr>
      <vt:lpstr>References</vt:lpstr>
      <vt:lpstr>Booleans</vt:lpstr>
      <vt:lpstr>Conditions</vt:lpstr>
      <vt:lpstr>Loops</vt:lpstr>
      <vt:lpstr>Input / Output</vt:lpstr>
      <vt:lpstr>Input / Output</vt:lpstr>
      <vt:lpstr>Practise : game of hot &amp; cold, Money change</vt:lpstr>
      <vt:lpstr>Arrays, strings and dictionaries</vt:lpstr>
      <vt:lpstr>Functions</vt:lpstr>
      <vt:lpstr>Practice : Hanged 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C++ 1 THE BASICS</dc:title>
  <dc:creator>Tomtom Becbec</dc:creator>
  <cp:lastModifiedBy>Thomas Bécavin (Student at CentraleSupelec)</cp:lastModifiedBy>
  <cp:revision>26</cp:revision>
  <dcterms:created xsi:type="dcterms:W3CDTF">2019-11-20T10:42:21Z</dcterms:created>
  <dcterms:modified xsi:type="dcterms:W3CDTF">2019-11-20T22:50:28Z</dcterms:modified>
</cp:coreProperties>
</file>