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3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8" r:id="rId30"/>
    <p:sldId id="377" r:id="rId31"/>
    <p:sldId id="379" r:id="rId32"/>
  </p:sldIdLst>
  <p:sldSz cx="12192000" cy="6858000"/>
  <p:notesSz cx="6858000" cy="9144000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1B"/>
    <a:srgbClr val="5F4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98" autoAdjust="0"/>
  </p:normalViewPr>
  <p:slideViewPr>
    <p:cSldViewPr>
      <p:cViewPr varScale="1">
        <p:scale>
          <a:sx n="53" d="100"/>
          <a:sy n="53" d="100"/>
        </p:scale>
        <p:origin x="13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MY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MY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Click to edit Master text styles</a:t>
            </a:r>
          </a:p>
          <a:p>
            <a:pPr lvl="1"/>
            <a:r>
              <a:rPr lang="en-MY" smtClean="0"/>
              <a:t>Second level</a:t>
            </a:r>
          </a:p>
          <a:p>
            <a:pPr lvl="2"/>
            <a:r>
              <a:rPr lang="en-MY" smtClean="0"/>
              <a:t>Third level</a:t>
            </a:r>
          </a:p>
          <a:p>
            <a:pPr lvl="3"/>
            <a:r>
              <a:rPr lang="en-MY" smtClean="0"/>
              <a:t>Fourth level</a:t>
            </a:r>
          </a:p>
          <a:p>
            <a:pPr lvl="4"/>
            <a:r>
              <a:rPr lang="en-MY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MY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D8A69-F405-4E9B-9F0F-90C0275B79CC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30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cs typeface="Times New Roman" pitchFamily="18" charset="0"/>
              </a:rPr>
              <a:t>The process of changing a system after it has been delivered and is in use is called software maintenance.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07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14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388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429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651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55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306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7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 reasons for changes: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Software errors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Installation of new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Customer needs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162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Corrective maintenance</a:t>
            </a:r>
            <a:r>
              <a:rPr lang="en-US" altLang="en-US" sz="1200" dirty="0" smtClean="0">
                <a:cs typeface="Times New Roman" pitchFamily="18" charset="0"/>
              </a:rPr>
              <a:t> that concerns with fixing reported errors in the software.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Adaptive maintenance</a:t>
            </a:r>
            <a:r>
              <a:rPr lang="en-US" altLang="en-US" sz="1200" dirty="0" smtClean="0">
                <a:cs typeface="Times New Roman" pitchFamily="18" charset="0"/>
              </a:rPr>
              <a:t> that requires changing the software to some new environment such as a different hardware platform or for use with a different operating system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200" b="1" i="1" dirty="0" smtClean="0">
                <a:solidFill>
                  <a:srgbClr val="FF3300"/>
                </a:solidFill>
              </a:rPr>
              <a:t>Perfective maintenance</a:t>
            </a:r>
            <a:r>
              <a:rPr lang="en-US" sz="1200" dirty="0" smtClean="0"/>
              <a:t> involves implementing new functional or non-functional system requirements. These are generated by software customers as their organization or business changes</a:t>
            </a:r>
            <a:endParaRPr lang="en-US" altLang="en-US" sz="1200" dirty="0" smtClean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97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Corrective maintenance</a:t>
            </a:r>
            <a:r>
              <a:rPr lang="en-US" altLang="en-US" sz="1200" dirty="0" smtClean="0">
                <a:cs typeface="Times New Roman" pitchFamily="18" charset="0"/>
              </a:rPr>
              <a:t> that concerns with fixing reported errors in the software.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Adaptive maintenance</a:t>
            </a:r>
            <a:r>
              <a:rPr lang="en-US" altLang="en-US" sz="1200" dirty="0" smtClean="0">
                <a:cs typeface="Times New Roman" pitchFamily="18" charset="0"/>
              </a:rPr>
              <a:t> that requires changing the software to some new environment such as a different hardware platform or for use with a different operating system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200" b="1" i="1" dirty="0" smtClean="0">
                <a:solidFill>
                  <a:srgbClr val="FF3300"/>
                </a:solidFill>
              </a:rPr>
              <a:t>Perfective maintenance</a:t>
            </a:r>
            <a:r>
              <a:rPr lang="en-US" sz="1200" dirty="0" smtClean="0"/>
              <a:t> involves implementing new functional or non-functional system requirements. These are generated by software customers as their organization or business changes</a:t>
            </a:r>
            <a:endParaRPr lang="en-US" altLang="en-US" sz="1200" dirty="0" smtClean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626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Corrective maintenance</a:t>
            </a:r>
            <a:r>
              <a:rPr lang="en-US" altLang="en-US" sz="1200" dirty="0" smtClean="0">
                <a:cs typeface="Times New Roman" pitchFamily="18" charset="0"/>
              </a:rPr>
              <a:t> that concerns with fixing reported errors in the software.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en-US" sz="1200" b="1" i="1" dirty="0" smtClean="0">
                <a:solidFill>
                  <a:srgbClr val="FF3300"/>
                </a:solidFill>
                <a:cs typeface="Times New Roman" pitchFamily="18" charset="0"/>
              </a:rPr>
              <a:t>Adaptive maintenance</a:t>
            </a:r>
            <a:r>
              <a:rPr lang="en-US" altLang="en-US" sz="1200" dirty="0" smtClean="0">
                <a:cs typeface="Times New Roman" pitchFamily="18" charset="0"/>
              </a:rPr>
              <a:t> that requires changing the software to some new environment such as a different hardware platform or for use with a different operating system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200" b="1" i="1" dirty="0" smtClean="0">
                <a:solidFill>
                  <a:srgbClr val="FF3300"/>
                </a:solidFill>
              </a:rPr>
              <a:t>Perfective maintenance</a:t>
            </a:r>
            <a:r>
              <a:rPr lang="en-US" sz="1200" dirty="0" smtClean="0"/>
              <a:t> involves implementing new functional or non-functional system requirements. These are generated by software customers as their organization or business changes</a:t>
            </a:r>
            <a:endParaRPr lang="en-US" altLang="en-US" sz="1200" dirty="0" smtClean="0"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447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928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990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698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maintenance costs are related to a number of product, process and organizational factors:- 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Module independence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language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Programming style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Program validation and testing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quality of program documentation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 smtClean="0">
                <a:cs typeface="Times New Roman" pitchFamily="18" charset="0"/>
              </a:rPr>
              <a:t>The configuration management techniques used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application domain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Staff stability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age of the program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The dependence of the program on its external environment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 smtClean="0">
                <a:cs typeface="Times New Roman" pitchFamily="18" charset="0"/>
              </a:rPr>
              <a:t>Hardware stability</a:t>
            </a:r>
            <a:r>
              <a:rPr lang="en-US" sz="2000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8A69-F405-4E9B-9F0F-90C0275B79CC}" type="slidenum">
              <a:rPr lang="en-MY" smtClean="0"/>
              <a:pPr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2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752600"/>
            <a:ext cx="73152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2743200"/>
            <a:ext cx="73152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CD4606F-1FDF-44EE-8A91-9398DD0593B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C553-0FCB-4A7F-8536-C511C0B490E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62000"/>
            <a:ext cx="1826683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5484" y="762000"/>
            <a:ext cx="5283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567F4-C780-4815-B059-DC8AC238ABB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762000"/>
            <a:ext cx="9749367" cy="91440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28800"/>
            <a:ext cx="9749367" cy="38862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01BB6-19C8-40EE-9C30-04E771517856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5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5930C-6B36-412E-AF17-79B5E689535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5484" y="1828800"/>
            <a:ext cx="3553883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2567" y="1828800"/>
            <a:ext cx="3556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F6F5E-C405-4403-9BEF-705094FA57E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8B27-C409-4204-B50B-C903DBC16FD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762000"/>
            <a:ext cx="10232101" cy="91440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BE7B-1C5F-47E0-878A-004C199E3AAF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6" name="Rectangle 5"/>
          <p:cNvSpPr/>
          <p:nvPr userDrawn="1"/>
        </p:nvSpPr>
        <p:spPr>
          <a:xfrm>
            <a:off x="952464" y="1714488"/>
            <a:ext cx="10296000" cy="4572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A262F-D534-4394-90DD-D7B2C3982B7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8549E-4FAC-474D-BA81-AEB0388B4EF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EE7FA-040E-4F5F-BE32-A7AA7F33C9D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1" y="762000"/>
            <a:ext cx="974936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MY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1" y="1828800"/>
            <a:ext cx="974936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5886450"/>
            <a:ext cx="233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5886450"/>
            <a:ext cx="386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6000" y="5886450"/>
            <a:ext cx="233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fld id="{99A3A9CA-EBEF-4914-A4F8-3B8A79D5B582}" type="slidenum">
              <a:rPr lang="en-MY"/>
              <a:pPr/>
              <a:t>‹#›</a:t>
            </a:fld>
            <a:endParaRPr lang="en-MY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2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>
              <a:lumMod val="50000"/>
            </a:schemeClr>
          </a:solidFill>
          <a:latin typeface="Century Gothic" panose="020B0502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847528" y="1412776"/>
            <a:ext cx="9433048" cy="2972544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Chapter 7: Software Maintenance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39453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Programming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4831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High level programming language,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10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332815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Programming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547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Good programming structure,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11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504497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Program Validation &amp;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1330" y="2757740"/>
            <a:ext cx="4266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More time spent in program validation and testing, </a:t>
            </a:r>
            <a:r>
              <a:rPr lang="en-US" sz="2800" dirty="0" smtClean="0">
                <a:solidFill>
                  <a:srgbClr val="79551B"/>
                </a:solidFill>
              </a:rPr>
              <a:t>more error found and fixed during the testing phase, thus low </a:t>
            </a:r>
            <a:r>
              <a:rPr lang="en-US" sz="2800" dirty="0">
                <a:solidFill>
                  <a:srgbClr val="79551B"/>
                </a:solidFill>
              </a:rPr>
              <a:t>maintenance </a:t>
            </a:r>
            <a:r>
              <a:rPr lang="en-US" sz="2800" dirty="0" smtClean="0">
                <a:solidFill>
                  <a:srgbClr val="79551B"/>
                </a:solidFill>
              </a:rPr>
              <a:t>cost because the system has less error.</a:t>
            </a:r>
            <a:endParaRPr lang="en-US" sz="2800" dirty="0">
              <a:solidFill>
                <a:srgbClr val="79551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12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3" y="2190751"/>
            <a:ext cx="401744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Documentation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426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Good quality and good understanding of documentation,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661751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Configuration Management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4266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Configuration management technique makes it is easy to keep track all versions,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3" y="2190751"/>
            <a:ext cx="335540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Application Domain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4687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New application domain, less understanding of the application domain, high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29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27334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Staff Stability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638" y="3208794"/>
            <a:ext cx="4687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New project reassignment to staff, high maintenance cost. </a:t>
            </a:r>
            <a:endParaRPr lang="en-US" sz="2800" dirty="0" smtClean="0">
              <a:solidFill>
                <a:srgbClr val="79551B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79551B"/>
                </a:solidFill>
              </a:rPr>
              <a:t>If </a:t>
            </a:r>
            <a:r>
              <a:rPr lang="en-US" sz="2800" dirty="0">
                <a:solidFill>
                  <a:srgbClr val="79551B"/>
                </a:solidFill>
              </a:rPr>
              <a:t>same staff maintain for the project,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18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34852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Age of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2" y="3141883"/>
            <a:ext cx="4687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The older the program, the greater the maintenance it receives, high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6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1"/>
            <a:ext cx="61372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The dependence of the program on its external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4976" y="3237699"/>
            <a:ext cx="4687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Highly dependence of the program on environment changes, high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95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4" y="2190750"/>
            <a:ext cx="613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Hardware stability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5014" y="3022254"/>
            <a:ext cx="4687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If hardware no need to change, low maintenance cost.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76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16" y="1752600"/>
            <a:ext cx="10001320" cy="3886200"/>
          </a:xfrm>
        </p:spPr>
        <p:txBody>
          <a:bodyPr/>
          <a:lstStyle/>
          <a:p>
            <a:pPr marL="450850" indent="-450850">
              <a:buNone/>
            </a:pPr>
            <a:r>
              <a:rPr lang="en-US" altLang="en-US" dirty="0" smtClean="0"/>
              <a:t>7.1) Different types of maintenance</a:t>
            </a:r>
          </a:p>
          <a:p>
            <a:pPr>
              <a:buNone/>
            </a:pPr>
            <a:r>
              <a:rPr lang="en-US" altLang="en-US" dirty="0" smtClean="0"/>
              <a:t>7.2) Configuration management</a:t>
            </a:r>
          </a:p>
          <a:p>
            <a:pPr marL="450850" indent="-450850">
              <a:buNone/>
            </a:pP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578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Arial" charset="0"/>
              </a:rPr>
              <a:t>The costs of adding functionality to a system after it has been put into operation are usually much greater than providing similar functionality when software is originally developed.  </a:t>
            </a:r>
            <a:endParaRPr lang="en-US" altLang="en-US" dirty="0" smtClean="0">
              <a:cs typeface="Arial" charset="0"/>
            </a:endParaRPr>
          </a:p>
          <a:p>
            <a:pPr marL="0" indent="0">
              <a:buNone/>
            </a:pPr>
            <a:endParaRPr lang="en-US" altLang="en-US" dirty="0">
              <a:cs typeface="Arial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</a:rPr>
              <a:t>WHY</a:t>
            </a:r>
            <a:r>
              <a:rPr lang="en-US" altLang="en-US" dirty="0">
                <a:cs typeface="Arial" charset="0"/>
              </a:rPr>
              <a:t>?</a:t>
            </a:r>
            <a:endParaRPr lang="en-US" dirty="0"/>
          </a:p>
        </p:txBody>
      </p:sp>
      <p:pic>
        <p:nvPicPr>
          <p:cNvPr id="5" name="Picture 2" descr="http://www.exponent.com/files/Uploads/Images/construction%20consulting/cost%20and%20damages/dollar%20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833156"/>
            <a:ext cx="1760984" cy="1320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9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>
                <a:cs typeface="Times New Roman" pitchFamily="18" charset="0"/>
              </a:rPr>
              <a:t>Maintenance staff are often relatively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inexperienced and unfamiliar</a:t>
            </a:r>
            <a:r>
              <a:rPr lang="en-US" altLang="en-US" sz="2000" dirty="0">
                <a:cs typeface="Times New Roman" pitchFamily="18" charset="0"/>
              </a:rPr>
              <a:t> with the application domain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The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programs</a:t>
            </a:r>
            <a:r>
              <a:rPr lang="en-US" altLang="en-US" sz="2000" dirty="0">
                <a:cs typeface="Times New Roman" pitchFamily="18" charset="0"/>
              </a:rPr>
              <a:t> being maintained may have been developed many years ago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without modern software engineering techniques. </a:t>
            </a:r>
            <a:r>
              <a:rPr lang="en-US" altLang="en-US" sz="2000" dirty="0">
                <a:cs typeface="Times New Roman" pitchFamily="18" charset="0"/>
              </a:rPr>
              <a:t>Therefore they may be unstructured and difficult to understand.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Changes</a:t>
            </a:r>
            <a:r>
              <a:rPr lang="en-US" altLang="en-US" sz="2000" dirty="0">
                <a:cs typeface="Times New Roman" pitchFamily="18" charset="0"/>
              </a:rPr>
              <a:t> made to a program may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introduce new faults</a:t>
            </a:r>
            <a:r>
              <a:rPr lang="en-US" altLang="en-US" sz="2000" dirty="0">
                <a:cs typeface="Times New Roman" pitchFamily="18" charset="0"/>
              </a:rPr>
              <a:t>, which trigger further change requests.</a:t>
            </a:r>
          </a:p>
        </p:txBody>
      </p:sp>
      <p:pic>
        <p:nvPicPr>
          <p:cNvPr id="4" name="Picture 2" descr="http://www.exponent.com/files/Uploads/Images/construction%20consulting/cost%20and%20damages/dollar%20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833156"/>
            <a:ext cx="1760984" cy="1320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3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As a system is changed, its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structure</a:t>
            </a:r>
            <a:r>
              <a:rPr lang="en-US" altLang="en-US" sz="2000" dirty="0">
                <a:cs typeface="Times New Roman" pitchFamily="18" charset="0"/>
              </a:rPr>
              <a:t> tends to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degrade. </a:t>
            </a:r>
            <a:r>
              <a:rPr lang="en-US" altLang="en-US" sz="2000" dirty="0">
                <a:cs typeface="Times New Roman" pitchFamily="18" charset="0"/>
              </a:rPr>
              <a:t>This makes the system harder to understand &amp; the program becomes less cohesive.</a:t>
            </a: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000" dirty="0">
              <a:solidFill>
                <a:srgbClr val="6600FF"/>
              </a:solidFill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The links between a program and its associated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documentation</a:t>
            </a:r>
            <a:r>
              <a:rPr lang="en-US" altLang="en-US" sz="2000" dirty="0">
                <a:cs typeface="Times New Roman" pitchFamily="18" charset="0"/>
              </a:rPr>
              <a:t> are sometimes </a:t>
            </a:r>
            <a:r>
              <a:rPr lang="en-US" altLang="en-US" sz="2000" dirty="0">
                <a:solidFill>
                  <a:srgbClr val="6600FF"/>
                </a:solidFill>
                <a:cs typeface="Times New Roman" pitchFamily="18" charset="0"/>
              </a:rPr>
              <a:t>lost </a:t>
            </a:r>
            <a:r>
              <a:rPr lang="en-US" altLang="en-US" sz="2000" dirty="0">
                <a:cs typeface="Times New Roman" pitchFamily="18" charset="0"/>
              </a:rPr>
              <a:t>during the maintenance process. The documentation may therefore be an unreliable aid to program understanding.</a:t>
            </a:r>
            <a:endParaRPr lang="en-US" altLang="en-US" sz="2000" dirty="0"/>
          </a:p>
        </p:txBody>
      </p:sp>
      <p:pic>
        <p:nvPicPr>
          <p:cNvPr id="4" name="Picture 2" descr="http://www.exponent.com/files/Uploads/Images/construction%20consulting/cost%20and%20damages/dollar%20sig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833156"/>
            <a:ext cx="1760984" cy="13207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4988" indent="-534988"/>
            <a:r>
              <a:rPr lang="en-US" altLang="en-US" dirty="0" smtClean="0"/>
              <a:t>7.2 Configuration Management (CM)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30C-6B36-412E-AF17-79B5E689535B}" type="slidenum">
              <a:rPr lang="en-MY" smtClean="0"/>
              <a:pPr/>
              <a:t>23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Configuration Management (CM)?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</a:pPr>
            <a:r>
              <a:rPr lang="en-US" altLang="en-US" sz="2800" dirty="0" smtClean="0">
                <a:cs typeface="Times New Roman" pitchFamily="18" charset="0"/>
              </a:rPr>
              <a:t>CM is the process of identifying a software system’s configuration and controlling the changes to it. 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0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0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24</a:t>
            </a:fld>
            <a:endParaRPr lang="en-MY"/>
          </a:p>
        </p:txBody>
      </p:sp>
      <p:sp>
        <p:nvSpPr>
          <p:cNvPr id="7" name="Rounded Rectangle 6"/>
          <p:cNvSpPr/>
          <p:nvPr/>
        </p:nvSpPr>
        <p:spPr>
          <a:xfrm>
            <a:off x="1523968" y="3143248"/>
            <a:ext cx="9429816" cy="23025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Configuration is the set of 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functional components (i.e. system features) and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physical components (e.g. requirements specification,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   end user’s manual)</a:t>
            </a:r>
            <a:endParaRPr lang="en-US" altLang="en-US" sz="26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Configuration Management (CM)?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</a:pPr>
            <a:r>
              <a:rPr lang="en-US" altLang="en-US" sz="2800" dirty="0" smtClean="0">
                <a:cs typeface="Times New Roman" pitchFamily="18" charset="0"/>
              </a:rPr>
              <a:t>A well conceived CM process ensures multiple configurations (i.e. versions) of a software system can be maintained and reconstructed when required.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0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0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Represents parts/pieces produced during </a:t>
            </a:r>
            <a:r>
              <a:rPr lang="en-US" altLang="en-US" sz="2800" smtClean="0">
                <a:cs typeface="Times New Roman" pitchFamily="18" charset="0"/>
              </a:rPr>
              <a:t>software development.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Integral part of software system’s configurations.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Represent software artifact e.g. design document, single software component, test plan. </a:t>
            </a:r>
          </a:p>
          <a:p>
            <a:pPr marL="355600" lvl="1" indent="-355600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Or represent collection of software artifacts e.g. edit/add/modify/delete program, software components and its program specification.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0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0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Baselines (SCB)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SCB is the formally and fully approved set of software configuration items baseline (SCIB).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 SCIB is the configuration items has passed unit, integration, system, and acceptance testing and has been deemed ready for release.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0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0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Baselines (SCB)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Once existing baseline has been modified, tested, and approved, it becomes new baseline.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 Establishing and maintaining baselines allows to control the modification, testing, and approval of organization’s configuration items and software configuration includes them.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Maintaining multiple baselines of same items allows to preserve original version of SCIB so that can maintain and reconstruct various versions of system.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8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Change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28800"/>
            <a:ext cx="9749367" cy="4386282"/>
          </a:xfrm>
        </p:spPr>
        <p:txBody>
          <a:bodyPr/>
          <a:lstStyle/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SCB can only be modified through formal software change control.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Software change control is a process of managing changes to software system’s SCIs.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 smtClean="0">
                <a:cs typeface="Times New Roman" pitchFamily="18" charset="0"/>
              </a:rPr>
              <a:t>Manage the flow of activities:</a:t>
            </a:r>
          </a:p>
          <a:p>
            <a:pPr marL="914400" lvl="2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cs typeface="Times New Roman" pitchFamily="18" charset="0"/>
              </a:rPr>
              <a:t>Origination of change request</a:t>
            </a:r>
          </a:p>
          <a:p>
            <a:pPr marL="914400" lvl="2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cs typeface="Times New Roman" pitchFamily="18" charset="0"/>
              </a:rPr>
              <a:t>Approval of change request</a:t>
            </a:r>
          </a:p>
          <a:p>
            <a:pPr marL="857250" lvl="2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cs typeface="Times New Roman" pitchFamily="18" charset="0"/>
              </a:rPr>
              <a:t> Acting on change request</a:t>
            </a:r>
          </a:p>
          <a:p>
            <a:pPr marL="857250" lvl="2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cs typeface="Times New Roman" pitchFamily="18" charset="0"/>
              </a:rPr>
              <a:t>Tracking and closing change request</a:t>
            </a: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8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4988" indent="-534988"/>
            <a:r>
              <a:rPr lang="en-US" altLang="en-US" dirty="0" smtClean="0"/>
              <a:t>7.1 Different types of maintenance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30C-6B36-412E-AF17-79B5E689535B}" type="slidenum">
              <a:rPr lang="en-MY" smtClean="0"/>
              <a:pPr/>
              <a:t>3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 Personnel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b="1" dirty="0" smtClean="0">
                <a:cs typeface="Times New Roman" pitchFamily="18" charset="0"/>
              </a:rPr>
              <a:t>Two key personnel: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b="1" dirty="0" smtClean="0">
                <a:cs typeface="Times New Roman" pitchFamily="18" charset="0"/>
              </a:rPr>
              <a:t>    1. Software configuration manager 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dirty="0" smtClean="0">
                <a:cs typeface="Times New Roman" pitchFamily="18" charset="0"/>
              </a:rPr>
              <a:t>        - Leading and managing CM processes.</a:t>
            </a:r>
          </a:p>
          <a:p>
            <a:pPr marL="355600" lvl="1" indent="-355600" algn="just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en-US" sz="2800" dirty="0" smtClean="0">
                <a:cs typeface="Times New Roman" pitchFamily="18" charset="0"/>
              </a:rPr>
              <a:t>    </a:t>
            </a:r>
            <a:r>
              <a:rPr lang="en-US" altLang="en-US" sz="2800" b="1" dirty="0" smtClean="0">
                <a:cs typeface="Times New Roman" pitchFamily="18" charset="0"/>
              </a:rPr>
              <a:t>2. Software change control board</a:t>
            </a:r>
          </a:p>
          <a:p>
            <a:pPr marL="355600" lvl="1" indent="-355600">
              <a:spcAft>
                <a:spcPts val="0"/>
              </a:spcAft>
              <a:buNone/>
            </a:pPr>
            <a:r>
              <a:rPr lang="en-US" altLang="en-US" sz="2800" dirty="0" smtClean="0">
                <a:cs typeface="Times New Roman" pitchFamily="18" charset="0"/>
              </a:rPr>
              <a:t>        - Evaluating the proposed changes to software</a:t>
            </a:r>
          </a:p>
          <a:p>
            <a:pPr marL="355600" lvl="1" indent="-355600">
              <a:spcAft>
                <a:spcPts val="0"/>
              </a:spcAft>
              <a:buNone/>
            </a:pPr>
            <a:r>
              <a:rPr lang="en-US" altLang="en-US" sz="2800" dirty="0" smtClean="0">
                <a:cs typeface="Times New Roman" pitchFamily="18" charset="0"/>
              </a:rPr>
              <a:t>         configuration items and making decisions with</a:t>
            </a:r>
          </a:p>
          <a:p>
            <a:pPr marL="355600" lvl="1" indent="-355600">
              <a:spcAft>
                <a:spcPts val="0"/>
              </a:spcAft>
              <a:buNone/>
            </a:pPr>
            <a:r>
              <a:rPr lang="en-US" altLang="en-US" sz="2800" dirty="0" smtClean="0">
                <a:cs typeface="Times New Roman" pitchFamily="18" charset="0"/>
              </a:rPr>
              <a:t>         regard to those changes.</a:t>
            </a: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</a:pPr>
            <a:endParaRPr lang="en-US" altLang="en-US" sz="2800" dirty="0" smtClean="0">
              <a:cs typeface="Times New Roman" pitchFamily="18" charset="0"/>
            </a:endParaRPr>
          </a:p>
          <a:p>
            <a:pPr marL="355600" lvl="1" indent="-355600" algn="just">
              <a:lnSpc>
                <a:spcPct val="90000"/>
              </a:lnSpc>
              <a:buNone/>
            </a:pPr>
            <a:endParaRPr lang="en-US" altLang="en-US" sz="2800" dirty="0">
              <a:solidFill>
                <a:srgbClr val="6600FF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The End</a:t>
            </a:r>
            <a:endParaRPr lang="en-MY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1BB6-19C8-40EE-9C30-04E771517856}" type="slidenum">
              <a:rPr lang="en-MY" smtClean="0"/>
              <a:pPr/>
              <a:t>31</a:t>
            </a:fld>
            <a:endParaRPr lang="en-MY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MY" dirty="0"/>
          </a:p>
        </p:txBody>
      </p:sp>
      <p:pic>
        <p:nvPicPr>
          <p:cNvPr id="1026" name="Picture 2" descr="http://www.strategicdriven.com/wp-content/uploads/2013/05/stick-figure-at-desk-monitoring-strate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7570" y="3214687"/>
            <a:ext cx="1943100" cy="23526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95538" y="2786058"/>
            <a:ext cx="4786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Process of changing system after it is delivered</a:t>
            </a:r>
            <a:endParaRPr lang="en-MY" sz="25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4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MY" dirty="0"/>
          </a:p>
        </p:txBody>
      </p:sp>
      <p:pic>
        <p:nvPicPr>
          <p:cNvPr id="1026" name="Picture 2" descr="http://www.strategicdriven.com/wp-content/uploads/2013/05/stick-figure-at-desk-monitoring-strate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7570" y="3214687"/>
            <a:ext cx="1943100" cy="23526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66910" y="2500306"/>
            <a:ext cx="564360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5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Software errors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5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Installation of new hardware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5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Customer needs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4694" y="557214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Reasons for changes</a:t>
            </a:r>
            <a:endParaRPr lang="en-MY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5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Maintenance</a:t>
            </a:r>
            <a:endParaRPr lang="en-MY" dirty="0"/>
          </a:p>
        </p:txBody>
      </p:sp>
      <p:pic>
        <p:nvPicPr>
          <p:cNvPr id="61442" name="Picture 2" descr="http://webshop.km-comp.hr/images/servis/repai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25" y="2357431"/>
            <a:ext cx="3009067" cy="300039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524497" y="2643182"/>
            <a:ext cx="609493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Corrective Maintenance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en-US" altLang="en-US" sz="28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To locate and fix errors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E.g. Fixing banking application so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   that it posts deposits to correct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   amount</a:t>
            </a:r>
            <a:endParaRPr lang="en-MY" sz="28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6</a:t>
            </a:fld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Maintenance</a:t>
            </a:r>
            <a:endParaRPr lang="en-MY" dirty="0"/>
          </a:p>
        </p:txBody>
      </p:sp>
      <p:pic>
        <p:nvPicPr>
          <p:cNvPr id="61442" name="Picture 2" descr="http://webshop.km-comp.hr/images/servis/repai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64" y="2143116"/>
            <a:ext cx="3009067" cy="300039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952860" y="1928802"/>
            <a:ext cx="4092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Adaptive Maintenance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en-MY" sz="28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7174" y="2571744"/>
            <a:ext cx="70723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To compile software with new environment/</a:t>
            </a:r>
          </a:p>
          <a:p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changes in its external environment.</a:t>
            </a:r>
          </a:p>
          <a:p>
            <a:endParaRPr lang="en-US" sz="2500" dirty="0" smtClean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E.g. Modifying code so that software will</a:t>
            </a:r>
          </a:p>
          <a:p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run on new hardware platform or operating</a:t>
            </a:r>
          </a:p>
          <a:p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system.</a:t>
            </a:r>
            <a:endParaRPr lang="en-MY" sz="25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7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Maintenance</a:t>
            </a:r>
            <a:endParaRPr lang="en-MY" dirty="0"/>
          </a:p>
        </p:txBody>
      </p:sp>
      <p:pic>
        <p:nvPicPr>
          <p:cNvPr id="61442" name="Picture 2" descr="http://webshop.km-comp.hr/images/servis/repair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16" y="2285992"/>
            <a:ext cx="3009067" cy="300039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38612" y="2000240"/>
            <a:ext cx="4360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Perfective Maintenance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en-MY" sz="28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0050" y="2643183"/>
            <a:ext cx="70723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To improve software system’s usefulness.</a:t>
            </a:r>
          </a:p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New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functional/non-functional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requirements.</a:t>
            </a:r>
          </a:p>
          <a:p>
            <a:pPr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E.g. Adding a search feature, making report</a:t>
            </a:r>
          </a:p>
          <a:p>
            <a:pPr>
              <a:spcAft>
                <a:spcPts val="1200"/>
              </a:spcAft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more readable</a:t>
            </a:r>
            <a:endParaRPr lang="en-MY" sz="25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Affecting Maintenance Cost</a:t>
            </a:r>
            <a:endParaRPr lang="en-MY" dirty="0"/>
          </a:p>
        </p:txBody>
      </p:sp>
      <p:pic>
        <p:nvPicPr>
          <p:cNvPr id="63490" name="Picture 2" descr="http://www.yourradioplace.com/images/AVC_Corp/avctech/OnsiteComputerRepai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1818" y="3714752"/>
            <a:ext cx="3067050" cy="2486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695013" y="2190751"/>
            <a:ext cx="37433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Module independence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4976" y="3237699"/>
            <a:ext cx="4266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>
                <a:solidFill>
                  <a:srgbClr val="79551B"/>
                </a:solidFill>
              </a:rPr>
              <a:t>High independency among modules, low maintenance cost. </a:t>
            </a:r>
            <a:endParaRPr lang="en-US" sz="2800" dirty="0">
              <a:solidFill>
                <a:srgbClr val="79551B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BE7B-1C5F-47E0-878A-004C199E3AAF}" type="slidenum">
              <a:rPr lang="en-MY" smtClean="0"/>
              <a:pPr/>
              <a:t>9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rinthian columns design template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Corinthian columns design template</Template>
  <TotalTime>812</TotalTime>
  <Words>1781</Words>
  <Application>Microsoft Office PowerPoint</Application>
  <PresentationFormat>Widescreen</PresentationFormat>
  <Paragraphs>313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Comic Sans MS</vt:lpstr>
      <vt:lpstr>Palatino Linotype</vt:lpstr>
      <vt:lpstr>Times New Roman</vt:lpstr>
      <vt:lpstr>Wingdings</vt:lpstr>
      <vt:lpstr>Corinthian columns design template</vt:lpstr>
      <vt:lpstr>  Chapter 7: Software Maintenance</vt:lpstr>
      <vt:lpstr>Topics</vt:lpstr>
      <vt:lpstr>7.1 Different types of maintenance</vt:lpstr>
      <vt:lpstr>Software Maintenance</vt:lpstr>
      <vt:lpstr>Software Maintenance</vt:lpstr>
      <vt:lpstr>Types of Software Maintenance</vt:lpstr>
      <vt:lpstr>Types of Software Maintenance</vt:lpstr>
      <vt:lpstr>Types of Software Maintenance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Factors that Affecting Maintenance Cost</vt:lpstr>
      <vt:lpstr>Maintenance Cost</vt:lpstr>
      <vt:lpstr>Maintenance Cost</vt:lpstr>
      <vt:lpstr>Maintenance Cost</vt:lpstr>
      <vt:lpstr>7.2 Configuration Management (CM)</vt:lpstr>
      <vt:lpstr>What is Configuration Management (CM)?</vt:lpstr>
      <vt:lpstr>What is Configuration Management (CM)?</vt:lpstr>
      <vt:lpstr>Software Configuration Items</vt:lpstr>
      <vt:lpstr>Software Configuration Baselines (SCB)</vt:lpstr>
      <vt:lpstr>Software Configuration Baselines (SCB)</vt:lpstr>
      <vt:lpstr>Software Change Control</vt:lpstr>
      <vt:lpstr>Software Configuration Management Personnel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Evolution</dc:title>
  <dc:creator>ruthting</dc:creator>
  <cp:lastModifiedBy>surayaini basri</cp:lastModifiedBy>
  <cp:revision>165</cp:revision>
  <dcterms:created xsi:type="dcterms:W3CDTF">2014-12-04T18:14:18Z</dcterms:created>
  <dcterms:modified xsi:type="dcterms:W3CDTF">2021-09-06T02:22:21Z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TC011594391033</vt:lpwstr>
  </property>
</Properties>
</file>