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284601-8493-45F5-8E2A-ADDA0ABD89FB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C0937622-DD1E-43E6-9AC9-AA571B50DAC0}">
      <dgm:prSet/>
      <dgm:spPr/>
      <dgm:t>
        <a:bodyPr/>
        <a:lstStyle/>
        <a:p>
          <a:r>
            <a:rPr lang="id-ID" dirty="0" err="1"/>
            <a:t>Transceiver</a:t>
          </a:r>
          <a:r>
            <a:rPr lang="id-ID" dirty="0"/>
            <a:t>, Buka </a:t>
          </a:r>
          <a:r>
            <a:rPr lang="id-ID" dirty="0" err="1"/>
            <a:t>Arduino</a:t>
          </a:r>
          <a:r>
            <a:rPr lang="id-ID" dirty="0"/>
            <a:t> IDE </a:t>
          </a:r>
        </a:p>
        <a:p>
          <a:r>
            <a:rPr lang="id-ID" dirty="0"/>
            <a:t>(</a:t>
          </a:r>
          <a:r>
            <a:rPr lang="id-ID" dirty="0" err="1"/>
            <a:t>File</a:t>
          </a:r>
          <a:r>
            <a:rPr lang="id-ID" dirty="0"/>
            <a:t> -&gt; </a:t>
          </a:r>
          <a:r>
            <a:rPr lang="id-ID" dirty="0" err="1"/>
            <a:t>Example</a:t>
          </a:r>
          <a:r>
            <a:rPr lang="id-ID" dirty="0"/>
            <a:t> -&gt; </a:t>
          </a:r>
          <a:r>
            <a:rPr lang="id-ID" dirty="0" err="1"/>
            <a:t>VirtualWire</a:t>
          </a:r>
          <a:r>
            <a:rPr lang="id-ID" dirty="0"/>
            <a:t> -&gt; </a:t>
          </a:r>
          <a:r>
            <a:rPr lang="id-ID" dirty="0" err="1"/>
            <a:t>Transmitter</a:t>
          </a:r>
          <a:r>
            <a:rPr lang="id-ID" dirty="0"/>
            <a:t>)</a:t>
          </a:r>
          <a:endParaRPr lang="en-US" dirty="0"/>
        </a:p>
      </dgm:t>
    </dgm:pt>
    <dgm:pt modelId="{211DED08-B1C6-4AF6-AD81-C7E1BACC206D}" type="parTrans" cxnId="{70A8F505-4198-4B10-ABE6-E3F889792E23}">
      <dgm:prSet/>
      <dgm:spPr/>
      <dgm:t>
        <a:bodyPr/>
        <a:lstStyle/>
        <a:p>
          <a:endParaRPr lang="en-US"/>
        </a:p>
      </dgm:t>
    </dgm:pt>
    <dgm:pt modelId="{EDDE8330-E200-48EE-90DE-E6F3EFC6D73F}" type="sibTrans" cxnId="{70A8F505-4198-4B10-ABE6-E3F889792E2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BC5C01B-6742-405B-95C5-BCF11C9896DB}">
      <dgm:prSet/>
      <dgm:spPr/>
      <dgm:t>
        <a:bodyPr/>
        <a:lstStyle/>
        <a:p>
          <a:r>
            <a:rPr lang="id-ID" dirty="0" err="1"/>
            <a:t>Receiver</a:t>
          </a:r>
          <a:r>
            <a:rPr lang="id-ID" dirty="0"/>
            <a:t>, Buka </a:t>
          </a:r>
          <a:r>
            <a:rPr lang="id-ID" dirty="0" err="1"/>
            <a:t>Arduino</a:t>
          </a:r>
          <a:r>
            <a:rPr lang="id-ID" dirty="0"/>
            <a:t> IDE </a:t>
          </a:r>
        </a:p>
        <a:p>
          <a:r>
            <a:rPr lang="id-ID" dirty="0"/>
            <a:t>(</a:t>
          </a:r>
          <a:r>
            <a:rPr lang="id-ID" dirty="0" err="1"/>
            <a:t>File</a:t>
          </a:r>
          <a:r>
            <a:rPr lang="id-ID" dirty="0"/>
            <a:t> -&gt; </a:t>
          </a:r>
          <a:r>
            <a:rPr lang="id-ID" dirty="0" err="1"/>
            <a:t>Example</a:t>
          </a:r>
          <a:r>
            <a:rPr lang="id-ID" dirty="0"/>
            <a:t> -&gt; </a:t>
          </a:r>
          <a:r>
            <a:rPr lang="id-ID" dirty="0" err="1"/>
            <a:t>VirtualWire</a:t>
          </a:r>
          <a:r>
            <a:rPr lang="id-ID" dirty="0"/>
            <a:t> -&gt; </a:t>
          </a:r>
          <a:r>
            <a:rPr lang="id-ID" dirty="0" err="1"/>
            <a:t>Receiver</a:t>
          </a:r>
          <a:r>
            <a:rPr lang="id-ID" dirty="0"/>
            <a:t>)</a:t>
          </a:r>
          <a:endParaRPr lang="en-US" dirty="0"/>
        </a:p>
      </dgm:t>
    </dgm:pt>
    <dgm:pt modelId="{167B5C4B-8BC0-4071-8A12-DB0644AA7FD9}" type="parTrans" cxnId="{A8747830-1D93-46B6-BFCC-360B827BE9DE}">
      <dgm:prSet/>
      <dgm:spPr/>
      <dgm:t>
        <a:bodyPr/>
        <a:lstStyle/>
        <a:p>
          <a:endParaRPr lang="en-US"/>
        </a:p>
      </dgm:t>
    </dgm:pt>
    <dgm:pt modelId="{344D61F5-F042-4A01-A3AD-469D2D76F8A0}" type="sibTrans" cxnId="{A8747830-1D93-46B6-BFCC-360B827BE9D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9B8F1AD-08AB-4B20-B088-0B90DCA164F3}" type="pres">
      <dgm:prSet presAssocID="{52284601-8493-45F5-8E2A-ADDA0ABD89FB}" presName="Name0" presStyleCnt="0">
        <dgm:presLayoutVars>
          <dgm:animLvl val="lvl"/>
          <dgm:resizeHandles val="exact"/>
        </dgm:presLayoutVars>
      </dgm:prSet>
      <dgm:spPr/>
    </dgm:pt>
    <dgm:pt modelId="{C6159B83-6134-4F6B-A048-1F1AF74507FC}" type="pres">
      <dgm:prSet presAssocID="{C0937622-DD1E-43E6-9AC9-AA571B50DAC0}" presName="compositeNode" presStyleCnt="0">
        <dgm:presLayoutVars>
          <dgm:bulletEnabled val="1"/>
        </dgm:presLayoutVars>
      </dgm:prSet>
      <dgm:spPr/>
    </dgm:pt>
    <dgm:pt modelId="{AB0BA87D-CC6E-42C9-A9CC-BC4712BC6397}" type="pres">
      <dgm:prSet presAssocID="{C0937622-DD1E-43E6-9AC9-AA571B50DAC0}" presName="bgRect" presStyleLbl="bgAccFollowNode1" presStyleIdx="0" presStyleCnt="2" custLinFactNeighborX="-298"/>
      <dgm:spPr/>
    </dgm:pt>
    <dgm:pt modelId="{966B35AB-5EBB-4EB6-849A-99B892F2CADC}" type="pres">
      <dgm:prSet presAssocID="{EDDE8330-E200-48EE-90DE-E6F3EFC6D73F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B7D5B90B-BE89-432B-AC53-B4AF2F400EC6}" type="pres">
      <dgm:prSet presAssocID="{C0937622-DD1E-43E6-9AC9-AA571B50DAC0}" presName="bottomLine" presStyleLbl="alignNode1" presStyleIdx="1" presStyleCnt="4">
        <dgm:presLayoutVars/>
      </dgm:prSet>
      <dgm:spPr/>
    </dgm:pt>
    <dgm:pt modelId="{C4A24399-48A4-4715-9844-9BB12D7B6C26}" type="pres">
      <dgm:prSet presAssocID="{C0937622-DD1E-43E6-9AC9-AA571B50DAC0}" presName="nodeText" presStyleLbl="bgAccFollowNode1" presStyleIdx="0" presStyleCnt="2">
        <dgm:presLayoutVars>
          <dgm:bulletEnabled val="1"/>
        </dgm:presLayoutVars>
      </dgm:prSet>
      <dgm:spPr/>
    </dgm:pt>
    <dgm:pt modelId="{0EC29046-1465-4BAB-8D36-96E55D0EE25D}" type="pres">
      <dgm:prSet presAssocID="{EDDE8330-E200-48EE-90DE-E6F3EFC6D73F}" presName="sibTrans" presStyleCnt="0"/>
      <dgm:spPr/>
    </dgm:pt>
    <dgm:pt modelId="{DB8B74A2-4BE7-48DC-B395-4F23B26237A3}" type="pres">
      <dgm:prSet presAssocID="{5BC5C01B-6742-405B-95C5-BCF11C9896DB}" presName="compositeNode" presStyleCnt="0">
        <dgm:presLayoutVars>
          <dgm:bulletEnabled val="1"/>
        </dgm:presLayoutVars>
      </dgm:prSet>
      <dgm:spPr/>
    </dgm:pt>
    <dgm:pt modelId="{26DC990E-1A99-47EA-BAAE-A30F8D4D7E35}" type="pres">
      <dgm:prSet presAssocID="{5BC5C01B-6742-405B-95C5-BCF11C9896DB}" presName="bgRect" presStyleLbl="bgAccFollowNode1" presStyleIdx="1" presStyleCnt="2"/>
      <dgm:spPr/>
    </dgm:pt>
    <dgm:pt modelId="{F96662E4-FB87-4E4C-A65E-26C01E100714}" type="pres">
      <dgm:prSet presAssocID="{344D61F5-F042-4A01-A3AD-469D2D76F8A0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8B75E987-4F87-4459-8CE5-95E3948525BA}" type="pres">
      <dgm:prSet presAssocID="{5BC5C01B-6742-405B-95C5-BCF11C9896DB}" presName="bottomLine" presStyleLbl="alignNode1" presStyleIdx="3" presStyleCnt="4">
        <dgm:presLayoutVars/>
      </dgm:prSet>
      <dgm:spPr/>
    </dgm:pt>
    <dgm:pt modelId="{47A59C77-7672-4ADE-95F2-B08AC8FA0F64}" type="pres">
      <dgm:prSet presAssocID="{5BC5C01B-6742-405B-95C5-BCF11C9896DB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70A8F505-4198-4B10-ABE6-E3F889792E23}" srcId="{52284601-8493-45F5-8E2A-ADDA0ABD89FB}" destId="{C0937622-DD1E-43E6-9AC9-AA571B50DAC0}" srcOrd="0" destOrd="0" parTransId="{211DED08-B1C6-4AF6-AD81-C7E1BACC206D}" sibTransId="{EDDE8330-E200-48EE-90DE-E6F3EFC6D73F}"/>
    <dgm:cxn modelId="{0F33731A-41BD-415C-9F3E-1298CC0E5CCC}" type="presOf" srcId="{C0937622-DD1E-43E6-9AC9-AA571B50DAC0}" destId="{AB0BA87D-CC6E-42C9-A9CC-BC4712BC6397}" srcOrd="0" destOrd="0" presId="urn:microsoft.com/office/officeart/2016/7/layout/BasicLinearProcessNumbered"/>
    <dgm:cxn modelId="{A8747830-1D93-46B6-BFCC-360B827BE9DE}" srcId="{52284601-8493-45F5-8E2A-ADDA0ABD89FB}" destId="{5BC5C01B-6742-405B-95C5-BCF11C9896DB}" srcOrd="1" destOrd="0" parTransId="{167B5C4B-8BC0-4071-8A12-DB0644AA7FD9}" sibTransId="{344D61F5-F042-4A01-A3AD-469D2D76F8A0}"/>
    <dgm:cxn modelId="{3AD30C39-1F70-4FD9-9C39-0AE044FD179B}" type="presOf" srcId="{52284601-8493-45F5-8E2A-ADDA0ABD89FB}" destId="{99B8F1AD-08AB-4B20-B088-0B90DCA164F3}" srcOrd="0" destOrd="0" presId="urn:microsoft.com/office/officeart/2016/7/layout/BasicLinearProcessNumbered"/>
    <dgm:cxn modelId="{7AAC7C68-BC32-4782-855D-0598C9FDB80A}" type="presOf" srcId="{5BC5C01B-6742-405B-95C5-BCF11C9896DB}" destId="{47A59C77-7672-4ADE-95F2-B08AC8FA0F64}" srcOrd="1" destOrd="0" presId="urn:microsoft.com/office/officeart/2016/7/layout/BasicLinearProcessNumbered"/>
    <dgm:cxn modelId="{4B661E7B-13F9-40AA-95EE-F26A4F0AD9C2}" type="presOf" srcId="{C0937622-DD1E-43E6-9AC9-AA571B50DAC0}" destId="{C4A24399-48A4-4715-9844-9BB12D7B6C26}" srcOrd="1" destOrd="0" presId="urn:microsoft.com/office/officeart/2016/7/layout/BasicLinearProcessNumbered"/>
    <dgm:cxn modelId="{4C8C208B-C423-4B4C-91F8-30C023C972B4}" type="presOf" srcId="{344D61F5-F042-4A01-A3AD-469D2D76F8A0}" destId="{F96662E4-FB87-4E4C-A65E-26C01E100714}" srcOrd="0" destOrd="0" presId="urn:microsoft.com/office/officeart/2016/7/layout/BasicLinearProcessNumbered"/>
    <dgm:cxn modelId="{753DAAA6-78EF-47AA-9805-B136BAE05B5F}" type="presOf" srcId="{EDDE8330-E200-48EE-90DE-E6F3EFC6D73F}" destId="{966B35AB-5EBB-4EB6-849A-99B892F2CADC}" srcOrd="0" destOrd="0" presId="urn:microsoft.com/office/officeart/2016/7/layout/BasicLinearProcessNumbered"/>
    <dgm:cxn modelId="{B552F3EC-5D51-4C86-886E-5F881F88914B}" type="presOf" srcId="{5BC5C01B-6742-405B-95C5-BCF11C9896DB}" destId="{26DC990E-1A99-47EA-BAAE-A30F8D4D7E35}" srcOrd="0" destOrd="0" presId="urn:microsoft.com/office/officeart/2016/7/layout/BasicLinearProcessNumbered"/>
    <dgm:cxn modelId="{D695355F-F348-4B65-B428-3268F1348C1A}" type="presParOf" srcId="{99B8F1AD-08AB-4B20-B088-0B90DCA164F3}" destId="{C6159B83-6134-4F6B-A048-1F1AF74507FC}" srcOrd="0" destOrd="0" presId="urn:microsoft.com/office/officeart/2016/7/layout/BasicLinearProcessNumbered"/>
    <dgm:cxn modelId="{8349BB34-BE89-4F25-99E8-915FA4F8C671}" type="presParOf" srcId="{C6159B83-6134-4F6B-A048-1F1AF74507FC}" destId="{AB0BA87D-CC6E-42C9-A9CC-BC4712BC6397}" srcOrd="0" destOrd="0" presId="urn:microsoft.com/office/officeart/2016/7/layout/BasicLinearProcessNumbered"/>
    <dgm:cxn modelId="{4CF86A16-6305-4B1A-A7BC-FB9E8BE385B3}" type="presParOf" srcId="{C6159B83-6134-4F6B-A048-1F1AF74507FC}" destId="{966B35AB-5EBB-4EB6-849A-99B892F2CADC}" srcOrd="1" destOrd="0" presId="urn:microsoft.com/office/officeart/2016/7/layout/BasicLinearProcessNumbered"/>
    <dgm:cxn modelId="{EB65CA67-6FC4-4C7C-B10E-522029AB1350}" type="presParOf" srcId="{C6159B83-6134-4F6B-A048-1F1AF74507FC}" destId="{B7D5B90B-BE89-432B-AC53-B4AF2F400EC6}" srcOrd="2" destOrd="0" presId="urn:microsoft.com/office/officeart/2016/7/layout/BasicLinearProcessNumbered"/>
    <dgm:cxn modelId="{F201D46D-B4C2-4142-B6AF-A9048446D503}" type="presParOf" srcId="{C6159B83-6134-4F6B-A048-1F1AF74507FC}" destId="{C4A24399-48A4-4715-9844-9BB12D7B6C26}" srcOrd="3" destOrd="0" presId="urn:microsoft.com/office/officeart/2016/7/layout/BasicLinearProcessNumbered"/>
    <dgm:cxn modelId="{C53D0E55-2D13-4222-B924-E9A176E4A6D0}" type="presParOf" srcId="{99B8F1AD-08AB-4B20-B088-0B90DCA164F3}" destId="{0EC29046-1465-4BAB-8D36-96E55D0EE25D}" srcOrd="1" destOrd="0" presId="urn:microsoft.com/office/officeart/2016/7/layout/BasicLinearProcessNumbered"/>
    <dgm:cxn modelId="{70525227-8C64-4901-AF9A-0902680B8346}" type="presParOf" srcId="{99B8F1AD-08AB-4B20-B088-0B90DCA164F3}" destId="{DB8B74A2-4BE7-48DC-B395-4F23B26237A3}" srcOrd="2" destOrd="0" presId="urn:microsoft.com/office/officeart/2016/7/layout/BasicLinearProcessNumbered"/>
    <dgm:cxn modelId="{D0AD5E71-F03A-44ED-84A4-6AE30658DD3D}" type="presParOf" srcId="{DB8B74A2-4BE7-48DC-B395-4F23B26237A3}" destId="{26DC990E-1A99-47EA-BAAE-A30F8D4D7E35}" srcOrd="0" destOrd="0" presId="urn:microsoft.com/office/officeart/2016/7/layout/BasicLinearProcessNumbered"/>
    <dgm:cxn modelId="{06B1E6FE-FDBC-4689-B728-77E9B72E414E}" type="presParOf" srcId="{DB8B74A2-4BE7-48DC-B395-4F23B26237A3}" destId="{F96662E4-FB87-4E4C-A65E-26C01E100714}" srcOrd="1" destOrd="0" presId="urn:microsoft.com/office/officeart/2016/7/layout/BasicLinearProcessNumbered"/>
    <dgm:cxn modelId="{4CD9719F-CA43-4F69-BB76-55D65E7451D2}" type="presParOf" srcId="{DB8B74A2-4BE7-48DC-B395-4F23B26237A3}" destId="{8B75E987-4F87-4459-8CE5-95E3948525BA}" srcOrd="2" destOrd="0" presId="urn:microsoft.com/office/officeart/2016/7/layout/BasicLinearProcessNumbered"/>
    <dgm:cxn modelId="{36DCD2C9-F288-4112-B935-866D24F7EFE6}" type="presParOf" srcId="{DB8B74A2-4BE7-48DC-B395-4F23B26237A3}" destId="{47A59C77-7672-4ADE-95F2-B08AC8FA0F6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BA87D-CC6E-42C9-A9CC-BC4712BC6397}">
      <dsp:nvSpPr>
        <dsp:cNvPr id="0" name=""/>
        <dsp:cNvSpPr/>
      </dsp:nvSpPr>
      <dsp:spPr>
        <a:xfrm>
          <a:off x="0" y="0"/>
          <a:ext cx="4788544" cy="3725612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334" tIns="330200" rIns="373334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500" kern="1200" dirty="0" err="1"/>
            <a:t>Transceiver</a:t>
          </a:r>
          <a:r>
            <a:rPr lang="id-ID" sz="2500" kern="1200" dirty="0"/>
            <a:t>, Buka </a:t>
          </a:r>
          <a:r>
            <a:rPr lang="id-ID" sz="2500" kern="1200" dirty="0" err="1"/>
            <a:t>Arduino</a:t>
          </a:r>
          <a:r>
            <a:rPr lang="id-ID" sz="2500" kern="1200" dirty="0"/>
            <a:t> IDE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500" kern="1200" dirty="0"/>
            <a:t>(</a:t>
          </a:r>
          <a:r>
            <a:rPr lang="id-ID" sz="2500" kern="1200" dirty="0" err="1"/>
            <a:t>File</a:t>
          </a:r>
          <a:r>
            <a:rPr lang="id-ID" sz="2500" kern="1200" dirty="0"/>
            <a:t> -&gt; </a:t>
          </a:r>
          <a:r>
            <a:rPr lang="id-ID" sz="2500" kern="1200" dirty="0" err="1"/>
            <a:t>Example</a:t>
          </a:r>
          <a:r>
            <a:rPr lang="id-ID" sz="2500" kern="1200" dirty="0"/>
            <a:t> -&gt; </a:t>
          </a:r>
          <a:r>
            <a:rPr lang="id-ID" sz="2500" kern="1200" dirty="0" err="1"/>
            <a:t>VirtualWire</a:t>
          </a:r>
          <a:r>
            <a:rPr lang="id-ID" sz="2500" kern="1200" dirty="0"/>
            <a:t> -&gt; </a:t>
          </a:r>
          <a:r>
            <a:rPr lang="id-ID" sz="2500" kern="1200" dirty="0" err="1"/>
            <a:t>Transmitter</a:t>
          </a:r>
          <a:r>
            <a:rPr lang="id-ID" sz="2500" kern="1200" dirty="0"/>
            <a:t>)</a:t>
          </a:r>
          <a:endParaRPr lang="en-US" sz="2500" kern="1200" dirty="0"/>
        </a:p>
      </dsp:txBody>
      <dsp:txXfrm>
        <a:off x="0" y="1415732"/>
        <a:ext cx="4788544" cy="2235367"/>
      </dsp:txXfrm>
    </dsp:sp>
    <dsp:sp modelId="{966B35AB-5EBB-4EB6-849A-99B892F2CADC}">
      <dsp:nvSpPr>
        <dsp:cNvPr id="0" name=""/>
        <dsp:cNvSpPr/>
      </dsp:nvSpPr>
      <dsp:spPr>
        <a:xfrm>
          <a:off x="1836658" y="372561"/>
          <a:ext cx="1117683" cy="1117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139" tIns="12700" rIns="8713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2000339" y="536242"/>
        <a:ext cx="790321" cy="790321"/>
      </dsp:txXfrm>
    </dsp:sp>
    <dsp:sp modelId="{B7D5B90B-BE89-432B-AC53-B4AF2F400EC6}">
      <dsp:nvSpPr>
        <dsp:cNvPr id="0" name=""/>
        <dsp:cNvSpPr/>
      </dsp:nvSpPr>
      <dsp:spPr>
        <a:xfrm>
          <a:off x="1227" y="3725540"/>
          <a:ext cx="478854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6DC990E-1A99-47EA-BAAE-A30F8D4D7E35}">
      <dsp:nvSpPr>
        <dsp:cNvPr id="0" name=""/>
        <dsp:cNvSpPr/>
      </dsp:nvSpPr>
      <dsp:spPr>
        <a:xfrm>
          <a:off x="5268627" y="0"/>
          <a:ext cx="4788544" cy="3725612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334" tIns="330200" rIns="373334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500" kern="1200" dirty="0" err="1"/>
            <a:t>Receiver</a:t>
          </a:r>
          <a:r>
            <a:rPr lang="id-ID" sz="2500" kern="1200" dirty="0"/>
            <a:t>, Buka </a:t>
          </a:r>
          <a:r>
            <a:rPr lang="id-ID" sz="2500" kern="1200" dirty="0" err="1"/>
            <a:t>Arduino</a:t>
          </a:r>
          <a:r>
            <a:rPr lang="id-ID" sz="2500" kern="1200" dirty="0"/>
            <a:t> IDE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500" kern="1200" dirty="0"/>
            <a:t>(</a:t>
          </a:r>
          <a:r>
            <a:rPr lang="id-ID" sz="2500" kern="1200" dirty="0" err="1"/>
            <a:t>File</a:t>
          </a:r>
          <a:r>
            <a:rPr lang="id-ID" sz="2500" kern="1200" dirty="0"/>
            <a:t> -&gt; </a:t>
          </a:r>
          <a:r>
            <a:rPr lang="id-ID" sz="2500" kern="1200" dirty="0" err="1"/>
            <a:t>Example</a:t>
          </a:r>
          <a:r>
            <a:rPr lang="id-ID" sz="2500" kern="1200" dirty="0"/>
            <a:t> -&gt; </a:t>
          </a:r>
          <a:r>
            <a:rPr lang="id-ID" sz="2500" kern="1200" dirty="0" err="1"/>
            <a:t>VirtualWire</a:t>
          </a:r>
          <a:r>
            <a:rPr lang="id-ID" sz="2500" kern="1200" dirty="0"/>
            <a:t> -&gt; </a:t>
          </a:r>
          <a:r>
            <a:rPr lang="id-ID" sz="2500" kern="1200" dirty="0" err="1"/>
            <a:t>Receiver</a:t>
          </a:r>
          <a:r>
            <a:rPr lang="id-ID" sz="2500" kern="1200" dirty="0"/>
            <a:t>)</a:t>
          </a:r>
          <a:endParaRPr lang="en-US" sz="2500" kern="1200" dirty="0"/>
        </a:p>
      </dsp:txBody>
      <dsp:txXfrm>
        <a:off x="5268627" y="1415732"/>
        <a:ext cx="4788544" cy="2235367"/>
      </dsp:txXfrm>
    </dsp:sp>
    <dsp:sp modelId="{F96662E4-FB87-4E4C-A65E-26C01E100714}">
      <dsp:nvSpPr>
        <dsp:cNvPr id="0" name=""/>
        <dsp:cNvSpPr/>
      </dsp:nvSpPr>
      <dsp:spPr>
        <a:xfrm>
          <a:off x="7104057" y="372561"/>
          <a:ext cx="1117683" cy="1117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139" tIns="12700" rIns="8713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267738" y="536242"/>
        <a:ext cx="790321" cy="790321"/>
      </dsp:txXfrm>
    </dsp:sp>
    <dsp:sp modelId="{8B75E987-4F87-4459-8CE5-95E3948525BA}">
      <dsp:nvSpPr>
        <dsp:cNvPr id="0" name=""/>
        <dsp:cNvSpPr/>
      </dsp:nvSpPr>
      <dsp:spPr>
        <a:xfrm>
          <a:off x="5268627" y="3725540"/>
          <a:ext cx="478854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3C8ED71-1B7C-4032-95FA-A7030DAF6258}" type="datetimeFigureOut">
              <a:rPr lang="id-ID" smtClean="0"/>
              <a:t>28/08/2017</a:t>
            </a:fld>
            <a:endParaRPr lang="id-ID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53AEBB7-1E8A-48FA-BFD3-4CA666B53E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3427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ED71-1B7C-4032-95FA-A7030DAF6258}" type="datetimeFigureOut">
              <a:rPr lang="id-ID" smtClean="0"/>
              <a:t>28/08/2017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EBB7-1E8A-48FA-BFD3-4CA666B53E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570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ED71-1B7C-4032-95FA-A7030DAF6258}" type="datetimeFigureOut">
              <a:rPr lang="id-ID" smtClean="0"/>
              <a:t>28/08/2017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EBB7-1E8A-48FA-BFD3-4CA666B53E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618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ED71-1B7C-4032-95FA-A7030DAF6258}" type="datetimeFigureOut">
              <a:rPr lang="id-ID" smtClean="0"/>
              <a:t>28/08/2017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EBB7-1E8A-48FA-BFD3-4CA666B53E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242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3C8ED71-1B7C-4032-95FA-A7030DAF6258}" type="datetimeFigureOut">
              <a:rPr lang="id-ID" smtClean="0"/>
              <a:t>28/08/2017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253AEBB7-1E8A-48FA-BFD3-4CA666B53E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8104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ED71-1B7C-4032-95FA-A7030DAF6258}" type="datetimeFigureOut">
              <a:rPr lang="id-ID" smtClean="0"/>
              <a:t>28/08/2017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EBB7-1E8A-48FA-BFD3-4CA666B53E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46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ED71-1B7C-4032-95FA-A7030DAF6258}" type="datetimeFigureOut">
              <a:rPr lang="id-ID" smtClean="0"/>
              <a:t>28/08/2017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EBB7-1E8A-48FA-BFD3-4CA666B53E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4211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ED71-1B7C-4032-95FA-A7030DAF6258}" type="datetimeFigureOut">
              <a:rPr lang="id-ID" smtClean="0"/>
              <a:t>28/08/2017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EBB7-1E8A-48FA-BFD3-4CA666B53E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793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ED71-1B7C-4032-95FA-A7030DAF6258}" type="datetimeFigureOut">
              <a:rPr lang="id-ID" smtClean="0"/>
              <a:t>28/08/2017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EBB7-1E8A-48FA-BFD3-4CA666B53E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596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ED71-1B7C-4032-95FA-A7030DAF6258}" type="datetimeFigureOut">
              <a:rPr lang="id-ID" smtClean="0"/>
              <a:t>28/08/2017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id-ID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3AEBB7-1E8A-48FA-BFD3-4CA666B53E25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579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3C8ED71-1B7C-4032-95FA-A7030DAF6258}" type="datetimeFigureOut">
              <a:rPr lang="id-ID" smtClean="0"/>
              <a:t>28/08/2017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3AEBB7-1E8A-48FA-BFD3-4CA666B53E25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805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3C8ED71-1B7C-4032-95FA-A7030DAF6258}" type="datetimeFigureOut">
              <a:rPr lang="id-ID" smtClean="0"/>
              <a:t>28/08/2017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53AEBB7-1E8A-48FA-BFD3-4CA666B53E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562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hyperlink" Target="http://arduinobasics.blogspot.co.id/2014/09/relay-module.html" TargetMode="External"/><Relationship Id="rId4" Type="http://schemas.openxmlformats.org/officeDocument/2006/relationships/hyperlink" Target="../Tutorial/Relay/Arduino%20Basics%20%20Relay%20Module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D:\Dokumen\Organisasi\IRC\Tutorial\MotorDC\Arduino%20Motor%20Shield%20(L298N)%20(SKU%20DRI0009)%20-%20DFRobot%20Electronic%20Product%20Wiki%20and%20Tutorial%20%20Arduino%20and%20Robot%20Wiki-DFRobot.com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frobot.com/wiki/index.php/Arduino_Motor_Shield_(L298N)_(SKU:DRI0009)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D:\Dokumen\Organisasi\IRC\Tutorial\Servo\Arduino%20-%20Sweep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rduino.cc/en/Tutorial/Swee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432" y="0"/>
            <a:ext cx="4225568" cy="6858000"/>
          </a:xfrm>
          <a:prstGeom prst="rect">
            <a:avLst/>
          </a:prstGeom>
          <a:blipFill dpi="0" rotWithShape="1">
            <a:blip r:embed="rId2">
              <a:alphaModFix amt="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11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66432" cy="6858000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2FD16-B9A9-409C-A889-84536604D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682" y="1129369"/>
            <a:ext cx="5991857" cy="4599263"/>
          </a:xfrm>
        </p:spPr>
        <p:txBody>
          <a:bodyPr>
            <a:normAutofit/>
          </a:bodyPr>
          <a:lstStyle/>
          <a:p>
            <a:r>
              <a:rPr lang="id-ID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IRC </a:t>
            </a:r>
            <a:br>
              <a:rPr lang="id-ID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id-ID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id-ID" sz="6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Informatics</a:t>
            </a:r>
            <a:r>
              <a:rPr lang="id-ID" sz="6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d-ID" sz="6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Robotic</a:t>
            </a:r>
            <a:r>
              <a:rPr lang="id-ID" sz="6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d-ID" sz="6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Club</a:t>
            </a:r>
            <a:r>
              <a:rPr lang="id-ID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1EB4F-C7AD-4B2D-9887-AC5E595E3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4233" y="1127760"/>
            <a:ext cx="2830683" cy="4599263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id-ID" sz="2000" dirty="0">
                <a:solidFill>
                  <a:srgbClr val="FFFFFF"/>
                </a:solidFill>
              </a:rPr>
              <a:t>Pertemuan ke-2.1</a:t>
            </a:r>
          </a:p>
        </p:txBody>
      </p:sp>
    </p:spTree>
    <p:extLst>
      <p:ext uri="{BB962C8B-B14F-4D97-AF65-F5344CB8AC3E}">
        <p14:creationId xmlns:p14="http://schemas.microsoft.com/office/powerpoint/2010/main" val="3674993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C1A9-39CE-4715-B844-7F6C2BB3B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437" y="399706"/>
            <a:ext cx="10058400" cy="938764"/>
          </a:xfrm>
        </p:spPr>
        <p:txBody>
          <a:bodyPr/>
          <a:lstStyle/>
          <a:p>
            <a:pPr algn="ctr"/>
            <a:r>
              <a:rPr lang="id-ID" dirty="0"/>
              <a:t>Skema</a:t>
            </a:r>
          </a:p>
        </p:txBody>
      </p:sp>
      <p:pic>
        <p:nvPicPr>
          <p:cNvPr id="5" name="Content Placeholder 4" descr="A circuit board&#10;&#10;Description generated with very high confidence">
            <a:extLst>
              <a:ext uri="{FF2B5EF4-FFF2-40B4-BE49-F238E27FC236}">
                <a16:creationId xmlns:a16="http://schemas.microsoft.com/office/drawing/2014/main" id="{D786EBA5-E1DA-43E5-802A-01D3A71C2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107" y="1338470"/>
            <a:ext cx="7760598" cy="5194101"/>
          </a:xfrm>
        </p:spPr>
      </p:pic>
    </p:spTree>
    <p:extLst>
      <p:ext uri="{BB962C8B-B14F-4D97-AF65-F5344CB8AC3E}">
        <p14:creationId xmlns:p14="http://schemas.microsoft.com/office/powerpoint/2010/main" val="2057032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270B-A9D4-49B3-9C9E-E80F0698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id-ID" dirty="0"/>
              <a:t>Tutorial</a:t>
            </a:r>
            <a:endParaRPr lang="id-ID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39486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0248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8" name="Straight Connector 17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10912338" cy="557107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702" y="809244"/>
            <a:ext cx="1057960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40856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2384F03-5A22-48B6-A673-F2EDD8AB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32" y="1559768"/>
            <a:ext cx="9678368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600" cap="all" spc="-100"/>
              <a:t>Apakah Ada Pertanyaan ?</a:t>
            </a:r>
          </a:p>
        </p:txBody>
      </p:sp>
    </p:spTree>
    <p:extLst>
      <p:ext uri="{BB962C8B-B14F-4D97-AF65-F5344CB8AC3E}">
        <p14:creationId xmlns:p14="http://schemas.microsoft.com/office/powerpoint/2010/main" val="3017486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cxnSp>
        <p:nvCxnSpPr>
          <p:cNvPr id="12" name="Straight Connector 11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5731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2384F03-5A22-48B6-A673-F2EDD8AB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554" y="891241"/>
            <a:ext cx="3939084" cy="5075519"/>
          </a:xfrm>
        </p:spPr>
        <p:txBody>
          <a:bodyPr>
            <a:normAutofit/>
          </a:bodyPr>
          <a:lstStyle/>
          <a:p>
            <a:r>
              <a:rPr lang="id-ID" sz="4000" dirty="0"/>
              <a:t>Ada ide mau buat apa dari </a:t>
            </a:r>
            <a:r>
              <a:rPr lang="id-ID" sz="4000" dirty="0" err="1"/>
              <a:t>Transceiver</a:t>
            </a:r>
            <a:r>
              <a:rPr lang="id-ID" sz="4000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7241-35FB-42F2-89EC-73C3AE960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891241"/>
            <a:ext cx="6013478" cy="5075519"/>
          </a:xfrm>
        </p:spPr>
        <p:txBody>
          <a:bodyPr anchor="ctr">
            <a:norm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21791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52614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126" y="643464"/>
            <a:ext cx="3969458" cy="557107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pic>
        <p:nvPicPr>
          <p:cNvPr id="10" name="Picture 9" descr="A circuit board&#10;&#10;Description generated with very high confidence">
            <a:extLst>
              <a:ext uri="{FF2B5EF4-FFF2-40B4-BE49-F238E27FC236}">
                <a16:creationId xmlns:a16="http://schemas.microsoft.com/office/drawing/2014/main" id="{43DF0110-3A4F-4A2C-A421-7DD4953AC9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73" r="-3" b="12051"/>
          <a:stretch/>
        </p:blipFill>
        <p:spPr>
          <a:xfrm>
            <a:off x="820198" y="3509431"/>
            <a:ext cx="3639312" cy="25393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E488050-1A88-479B-9173-1FFD65E661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0" b="5"/>
          <a:stretch/>
        </p:blipFill>
        <p:spPr>
          <a:xfrm>
            <a:off x="820198" y="809244"/>
            <a:ext cx="3639312" cy="25393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B57AC5-72E1-461C-B55A-C2A20C994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550" y="432985"/>
            <a:ext cx="5447250" cy="1645920"/>
          </a:xfrm>
        </p:spPr>
        <p:txBody>
          <a:bodyPr>
            <a:normAutofit/>
          </a:bodyPr>
          <a:lstStyle/>
          <a:p>
            <a:r>
              <a:rPr lang="id-ID" dirty="0" err="1"/>
              <a:t>Relay</a:t>
            </a:r>
            <a:endParaRPr lang="id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BF222-D336-4372-8E95-676DD90A8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549" y="2078904"/>
            <a:ext cx="5447251" cy="4135631"/>
          </a:xfrm>
        </p:spPr>
        <p:txBody>
          <a:bodyPr>
            <a:normAutofit lnSpcReduction="10000"/>
          </a:bodyPr>
          <a:lstStyle/>
          <a:p>
            <a:r>
              <a:rPr lang="id-ID" dirty="0"/>
              <a:t>Sebuah saklar elektronik yang akan berpengaruh ketika diberi nilai digital pada </a:t>
            </a:r>
            <a:r>
              <a:rPr lang="id-ID" dirty="0" err="1"/>
              <a:t>pin</a:t>
            </a:r>
            <a:r>
              <a:rPr lang="id-ID" dirty="0"/>
              <a:t> </a:t>
            </a:r>
            <a:r>
              <a:rPr lang="id-ID" dirty="0" err="1"/>
              <a:t>inputnya</a:t>
            </a:r>
            <a:r>
              <a:rPr lang="id-ID" dirty="0"/>
              <a:t>. </a:t>
            </a:r>
          </a:p>
          <a:p>
            <a:r>
              <a:rPr lang="id-ID" dirty="0"/>
              <a:t>Tutorial :</a:t>
            </a:r>
          </a:p>
          <a:p>
            <a:pPr lvl="1"/>
            <a:r>
              <a:rPr lang="id-ID" dirty="0" err="1">
                <a:hlinkClick r:id="rId4" action="ppaction://hlinkfile"/>
              </a:rPr>
              <a:t>Offline</a:t>
            </a:r>
            <a:r>
              <a:rPr lang="id-ID" dirty="0"/>
              <a:t> </a:t>
            </a:r>
          </a:p>
          <a:p>
            <a:pPr lvl="1"/>
            <a:r>
              <a:rPr lang="id-ID" dirty="0">
                <a:hlinkClick r:id="rId5"/>
              </a:rPr>
              <a:t>Online</a:t>
            </a:r>
            <a:r>
              <a:rPr lang="id-ID" dirty="0"/>
              <a:t> </a:t>
            </a:r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r>
              <a:rPr lang="id-ID" dirty="0"/>
              <a:t>NO (</a:t>
            </a:r>
            <a:r>
              <a:rPr lang="id-ID" dirty="0" err="1"/>
              <a:t>Normally</a:t>
            </a:r>
            <a:r>
              <a:rPr lang="id-ID" dirty="0"/>
              <a:t> Open) -&gt; Sinyal HIGH -&gt; Arus tidak mengalir.</a:t>
            </a:r>
          </a:p>
          <a:p>
            <a:r>
              <a:rPr lang="id-ID" dirty="0"/>
              <a:t>NC (</a:t>
            </a:r>
            <a:r>
              <a:rPr lang="id-ID" dirty="0" err="1"/>
              <a:t>Normally</a:t>
            </a:r>
            <a:r>
              <a:rPr lang="id-ID" dirty="0"/>
              <a:t> </a:t>
            </a:r>
            <a:r>
              <a:rPr lang="id-ID" dirty="0" err="1"/>
              <a:t>Close</a:t>
            </a:r>
            <a:r>
              <a:rPr lang="id-ID" dirty="0"/>
              <a:t>) -&gt; Sinyal HIGH -&gt; Arus mengalir</a:t>
            </a:r>
          </a:p>
        </p:txBody>
      </p:sp>
      <p:pic>
        <p:nvPicPr>
          <p:cNvPr id="24" name="Picture 2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E85439B-FD84-4072-8389-029173ED97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5" y="3670470"/>
            <a:ext cx="1809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69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8" name="Straight Connector 17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10912338" cy="557107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702" y="809244"/>
            <a:ext cx="1057960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40856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2384F03-5A22-48B6-A673-F2EDD8AB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32" y="1559768"/>
            <a:ext cx="9678368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600" cap="all" spc="-100"/>
              <a:t>Apakah Ada Pertanyaan ?</a:t>
            </a:r>
          </a:p>
        </p:txBody>
      </p:sp>
    </p:spTree>
    <p:extLst>
      <p:ext uri="{BB962C8B-B14F-4D97-AF65-F5344CB8AC3E}">
        <p14:creationId xmlns:p14="http://schemas.microsoft.com/office/powerpoint/2010/main" val="2509919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cxnSp>
        <p:nvCxnSpPr>
          <p:cNvPr id="12" name="Straight Connector 11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5731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2384F03-5A22-48B6-A673-F2EDD8AB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554" y="891241"/>
            <a:ext cx="3939084" cy="5075519"/>
          </a:xfrm>
        </p:spPr>
        <p:txBody>
          <a:bodyPr>
            <a:normAutofit/>
          </a:bodyPr>
          <a:lstStyle/>
          <a:p>
            <a:r>
              <a:rPr lang="id-ID" sz="4000" dirty="0"/>
              <a:t>Ada ide mau buat apa dari </a:t>
            </a:r>
            <a:r>
              <a:rPr lang="id-ID" sz="4000" dirty="0" err="1"/>
              <a:t>Relay</a:t>
            </a:r>
            <a:r>
              <a:rPr lang="id-ID" sz="4000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7241-35FB-42F2-89EC-73C3AE960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891241"/>
            <a:ext cx="6013478" cy="5075519"/>
          </a:xfrm>
        </p:spPr>
        <p:txBody>
          <a:bodyPr anchor="ctr">
            <a:norm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78062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6876-6B31-4320-8825-143FDFFE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215281"/>
          </a:xfrm>
        </p:spPr>
        <p:txBody>
          <a:bodyPr>
            <a:normAutofit/>
          </a:bodyPr>
          <a:lstStyle/>
          <a:p>
            <a:pPr algn="ctr"/>
            <a:r>
              <a:rPr lang="id-ID" dirty="0"/>
              <a:t>Kurangnya Mohon Maaf, </a:t>
            </a:r>
            <a:br>
              <a:rPr lang="id-ID" dirty="0"/>
            </a:br>
            <a:r>
              <a:rPr lang="id-ID" dirty="0" err="1"/>
              <a:t>Terimakasih</a:t>
            </a:r>
            <a:br>
              <a:rPr lang="id-ID" dirty="0"/>
            </a:br>
            <a:r>
              <a:rPr lang="id-ID" dirty="0" err="1"/>
              <a:t>danke</a:t>
            </a:r>
            <a:r>
              <a:rPr lang="id-ID" dirty="0"/>
              <a:t> </a:t>
            </a:r>
            <a:r>
              <a:rPr lang="id-ID" dirty="0" err="1"/>
              <a:t>schön</a:t>
            </a:r>
            <a:br>
              <a:rPr lang="id-ID" dirty="0"/>
            </a:br>
            <a:br>
              <a:rPr lang="id-ID" dirty="0"/>
            </a:br>
            <a:r>
              <a:rPr lang="id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133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57945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a toy&#10;&#10;Description generated with high confidence">
            <a:extLst>
              <a:ext uri="{FF2B5EF4-FFF2-40B4-BE49-F238E27FC236}">
                <a16:creationId xmlns:a16="http://schemas.microsoft.com/office/drawing/2014/main" id="{BB9B6462-2F40-4E8C-8B30-4341C27ECE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86" r="19702" b="1"/>
          <a:stretch/>
        </p:blipFill>
        <p:spPr>
          <a:xfrm>
            <a:off x="233264" y="233264"/>
            <a:ext cx="3324388" cy="3755625"/>
          </a:xfrm>
          <a:prstGeom prst="rect">
            <a:avLst/>
          </a:prstGeom>
        </p:spPr>
      </p:pic>
      <p:pic>
        <p:nvPicPr>
          <p:cNvPr id="4" name="Content Placeholder 3" descr="A close up of a device&#10;&#10;Description generated with high confidence">
            <a:extLst>
              <a:ext uri="{FF2B5EF4-FFF2-40B4-BE49-F238E27FC236}">
                <a16:creationId xmlns:a16="http://schemas.microsoft.com/office/drawing/2014/main" id="{2C541D86-BDE5-4217-BA6B-0536649FD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1915" r="16600" b="1"/>
          <a:stretch/>
        </p:blipFill>
        <p:spPr>
          <a:xfrm>
            <a:off x="3692243" y="2874858"/>
            <a:ext cx="2722671" cy="3749878"/>
          </a:xfrm>
          <a:prstGeom prst="rect">
            <a:avLst/>
          </a:prstGeom>
        </p:spPr>
      </p:pic>
      <p:sp>
        <p:nvSpPr>
          <p:cNvPr id="34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2243" y="239052"/>
            <a:ext cx="2722671" cy="24749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264" y="4154694"/>
            <a:ext cx="3324388" cy="24700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79CFC-180F-4929-BE8E-8EDED050B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Sekilas Tentang Motor DC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3CC03-D1AD-4044-8030-6986DF35B45F}"/>
              </a:ext>
            </a:extLst>
          </p:cNvPr>
          <p:cNvSpPr txBox="1"/>
          <p:nvPr/>
        </p:nvSpPr>
        <p:spPr>
          <a:xfrm>
            <a:off x="7064082" y="2103120"/>
            <a:ext cx="4472922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/>
              <a:t>Motor DC merupakan jenis motor yang menggunakan arus DC dan akan berputar secara otomatis kalau diberikan tegangan dan akan berhenti begitu tegangan yang memasoknya dihentikan.</a:t>
            </a:r>
          </a:p>
          <a:p>
            <a:pPr marL="285750"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/>
              <a:t>Arah putarannya bergantung pada peletakan arus + dan -.</a:t>
            </a:r>
          </a:p>
        </p:txBody>
      </p:sp>
    </p:spTree>
    <p:extLst>
      <p:ext uri="{BB962C8B-B14F-4D97-AF65-F5344CB8AC3E}">
        <p14:creationId xmlns:p14="http://schemas.microsoft.com/office/powerpoint/2010/main" val="410737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0"/>
            <a:ext cx="4657345" cy="6858000"/>
          </a:xfrm>
          <a:prstGeom prst="rect">
            <a:avLst/>
          </a:prstGeom>
          <a:blipFill dpi="0" rotWithShape="1">
            <a:blip r:embed="rId2">
              <a:alphaModFix amt="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5" cy="6858000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F3772-C4D0-405A-988C-DFD49671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287" y="1168400"/>
            <a:ext cx="3697043" cy="4521200"/>
          </a:xfrm>
        </p:spPr>
        <p:txBody>
          <a:bodyPr>
            <a:normAutofit/>
          </a:bodyPr>
          <a:lstStyle/>
          <a:p>
            <a:r>
              <a:rPr lang="id-ID" sz="4000">
                <a:solidFill>
                  <a:srgbClr val="FFFFFF"/>
                </a:solidFill>
              </a:rPr>
              <a:t>Mengapa perlu shield/motor driver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DAADF-69BA-43A7-9AF0-A164BE5F5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37" y="1168400"/>
            <a:ext cx="6326423" cy="4521200"/>
          </a:xfrm>
        </p:spPr>
        <p:txBody>
          <a:bodyPr anchor="ctr">
            <a:normAutofit/>
          </a:bodyPr>
          <a:lstStyle/>
          <a:p>
            <a:r>
              <a:rPr lang="id-ID" dirty="0"/>
              <a:t>Bagaimana sebuah motor DC bisa bergerak dalam (simpelnya) 2 Arah ?, Sedangkan yang kita </a:t>
            </a:r>
            <a:r>
              <a:rPr lang="id-ID" dirty="0" err="1"/>
              <a:t>ketahui</a:t>
            </a:r>
            <a:r>
              <a:rPr lang="id-ID" dirty="0"/>
              <a:t> bahwa untuk mengubah arah putaran dibutuhkan pembalikan arus ?.</a:t>
            </a:r>
          </a:p>
          <a:p>
            <a:r>
              <a:rPr lang="id-ID" dirty="0"/>
              <a:t>Bagaimana kita bisa mengatur kecepatan sebuah putaran motor DC ?</a:t>
            </a:r>
          </a:p>
          <a:p>
            <a:r>
              <a:rPr lang="id-ID" dirty="0"/>
              <a:t>Mungkin sebuah motor </a:t>
            </a:r>
            <a:r>
              <a:rPr lang="id-ID" dirty="0" err="1"/>
              <a:t>driver</a:t>
            </a:r>
            <a:r>
              <a:rPr lang="id-ID" dirty="0"/>
              <a:t> adalah solusi.</a:t>
            </a:r>
          </a:p>
          <a:p>
            <a:r>
              <a:rPr lang="id-ID" dirty="0" err="1">
                <a:hlinkClick r:id="rId3" action="ppaction://hlinkfile"/>
              </a:rPr>
              <a:t>Offline</a:t>
            </a:r>
            <a:r>
              <a:rPr lang="id-ID" dirty="0"/>
              <a:t> dan </a:t>
            </a:r>
            <a:r>
              <a:rPr lang="id-ID" dirty="0">
                <a:hlinkClick r:id="rId4"/>
              </a:rPr>
              <a:t>Online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505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1">
                  <a:tint val="95000"/>
                </a:schemeClr>
                <a:schemeClr val="bg1">
                  <a:shade val="92000"/>
                  <a:satMod val="115000"/>
                </a:schemeClr>
              </a:duotone>
            </a:blip>
            <a:tile tx="0" ty="0" sx="60000" sy="60000" flip="none" algn="tl"/>
          </a:blip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8" name="Straight Connector 17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2" name="Rectangle 21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2384F03-5A22-48B6-A673-F2EDD8AB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40" y="1754659"/>
            <a:ext cx="9860547" cy="300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7200" cap="all" spc="-100">
                <a:solidFill>
                  <a:srgbClr val="FFFFFF"/>
                </a:solidFill>
              </a:rPr>
              <a:t>Apakah Ada Pertanyaan ?</a:t>
            </a:r>
          </a:p>
        </p:txBody>
      </p:sp>
    </p:spTree>
    <p:extLst>
      <p:ext uri="{BB962C8B-B14F-4D97-AF65-F5344CB8AC3E}">
        <p14:creationId xmlns:p14="http://schemas.microsoft.com/office/powerpoint/2010/main" val="2515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cxnSp>
        <p:nvCxnSpPr>
          <p:cNvPr id="12" name="Straight Connector 11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5731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2384F03-5A22-48B6-A673-F2EDD8AB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554" y="891241"/>
            <a:ext cx="3939084" cy="5075519"/>
          </a:xfrm>
        </p:spPr>
        <p:txBody>
          <a:bodyPr>
            <a:normAutofit/>
          </a:bodyPr>
          <a:lstStyle/>
          <a:p>
            <a:r>
              <a:rPr lang="id-ID" sz="4000"/>
              <a:t>Ada ide mau buat apa dari Motor DC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7241-35FB-42F2-89EC-73C3AE960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891241"/>
            <a:ext cx="6013478" cy="5075519"/>
          </a:xfrm>
        </p:spPr>
        <p:txBody>
          <a:bodyPr anchor="ctr">
            <a:norm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0837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54" y="727628"/>
            <a:ext cx="5367164" cy="541555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3978" y="886862"/>
            <a:ext cx="5054517" cy="509708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7" name="Picture 6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423EA325-2D78-4FA2-8901-E209E6E9A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017" y="1228185"/>
            <a:ext cx="4414438" cy="4414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097F45-D352-4CEB-BA4E-DA33ACA0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id-ID" dirty="0"/>
              <a:t>Motor </a:t>
            </a:r>
            <a:r>
              <a:rPr lang="id-ID" dirty="0" err="1"/>
              <a:t>Servo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A0D7-AF39-4B43-B9B9-8E01831F0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id-ID" dirty="0"/>
              <a:t>Motor </a:t>
            </a:r>
            <a:r>
              <a:rPr lang="id-ID" dirty="0" err="1"/>
              <a:t>Servo</a:t>
            </a:r>
            <a:r>
              <a:rPr lang="id-ID" dirty="0"/>
              <a:t> adalah jenis motor yang putarannya dapat diatur dengan menyebutkan derajat yang dikehendaki. Sebagai contoh, dimungkinkan untuk mengatur motor agar mengarah ke sudut 90</a:t>
            </a:r>
            <a:r>
              <a:rPr lang="id-ID" baseline="30000" dirty="0"/>
              <a:t>o</a:t>
            </a:r>
            <a:r>
              <a:rPr lang="id-ID" dirty="0"/>
              <a:t>.</a:t>
            </a:r>
          </a:p>
          <a:p>
            <a:r>
              <a:rPr lang="id-ID" dirty="0"/>
              <a:t>Materi : </a:t>
            </a:r>
            <a:r>
              <a:rPr lang="id-ID" dirty="0" err="1">
                <a:hlinkClick r:id="rId3" action="ppaction://hlinkfile"/>
              </a:rPr>
              <a:t>Offline</a:t>
            </a:r>
            <a:r>
              <a:rPr lang="id-ID" dirty="0">
                <a:hlinkClick r:id="rId3" action="ppaction://hlinkfile"/>
              </a:rPr>
              <a:t> </a:t>
            </a:r>
            <a:endParaRPr lang="id-ID" dirty="0"/>
          </a:p>
          <a:p>
            <a:r>
              <a:rPr lang="id-ID" dirty="0"/>
              <a:t>Materi : </a:t>
            </a:r>
            <a:r>
              <a:rPr lang="id-ID" dirty="0">
                <a:hlinkClick r:id="rId4"/>
              </a:rPr>
              <a:t>Online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38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8" name="Straight Connector 17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10912338" cy="557107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702" y="809244"/>
            <a:ext cx="1057960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40856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2384F03-5A22-48B6-A673-F2EDD8AB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32" y="1559768"/>
            <a:ext cx="9678368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600" cap="all" spc="-100"/>
              <a:t>Apakah Ada Pertanyaan ?</a:t>
            </a:r>
          </a:p>
        </p:txBody>
      </p:sp>
    </p:spTree>
    <p:extLst>
      <p:ext uri="{BB962C8B-B14F-4D97-AF65-F5344CB8AC3E}">
        <p14:creationId xmlns:p14="http://schemas.microsoft.com/office/powerpoint/2010/main" val="126817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cxnSp>
        <p:nvCxnSpPr>
          <p:cNvPr id="12" name="Straight Connector 11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5731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2384F03-5A22-48B6-A673-F2EDD8AB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554" y="891241"/>
            <a:ext cx="3939084" cy="5075519"/>
          </a:xfrm>
        </p:spPr>
        <p:txBody>
          <a:bodyPr>
            <a:normAutofit/>
          </a:bodyPr>
          <a:lstStyle/>
          <a:p>
            <a:r>
              <a:rPr lang="id-ID" sz="4000"/>
              <a:t>Ada ide mau buat apa dari motor Servo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7241-35FB-42F2-89EC-73C3AE960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891241"/>
            <a:ext cx="6013478" cy="5075519"/>
          </a:xfrm>
        </p:spPr>
        <p:txBody>
          <a:bodyPr anchor="ctr">
            <a:norm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1883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DFFB-22D6-4CE5-84F2-B88E2F97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id-ID"/>
              <a:t>Transceiver 315/433 MHz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F1511-BCCB-42F9-B0F0-A1460AF08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78" y="2103120"/>
            <a:ext cx="6076122" cy="3931920"/>
          </a:xfrm>
        </p:spPr>
        <p:txBody>
          <a:bodyPr/>
          <a:lstStyle/>
          <a:p>
            <a:r>
              <a:rPr lang="id-ID" dirty="0"/>
              <a:t>Komunikasi antar-</a:t>
            </a:r>
            <a:r>
              <a:rPr lang="id-ID" dirty="0" err="1"/>
              <a:t>Arduino</a:t>
            </a:r>
            <a:r>
              <a:rPr lang="id-ID" dirty="0"/>
              <a:t> dapat dilakukan dengan menggunakan modul gelombang radio yang berfrekuensi 315MHz.</a:t>
            </a:r>
          </a:p>
          <a:p>
            <a:r>
              <a:rPr lang="id-ID" dirty="0"/>
              <a:t>Untuk keperluan memprogram, baik pada </a:t>
            </a:r>
            <a:r>
              <a:rPr lang="id-ID" i="1" dirty="0" err="1"/>
              <a:t>receiver</a:t>
            </a:r>
            <a:r>
              <a:rPr lang="id-ID" i="1" dirty="0"/>
              <a:t> </a:t>
            </a:r>
            <a:r>
              <a:rPr lang="id-ID" dirty="0"/>
              <a:t>maupun </a:t>
            </a:r>
            <a:r>
              <a:rPr lang="id-ID" i="1" dirty="0" err="1"/>
              <a:t>transmitter</a:t>
            </a:r>
            <a:r>
              <a:rPr lang="id-ID" dirty="0"/>
              <a:t>, diperlukan pustaka bernama </a:t>
            </a:r>
            <a:r>
              <a:rPr lang="id-ID" dirty="0" err="1"/>
              <a:t>virtualWire</a:t>
            </a:r>
            <a:r>
              <a:rPr lang="id-ID" dirty="0"/>
              <a:t>. </a:t>
            </a:r>
            <a:r>
              <a:rPr lang="id-ID" dirty="0" err="1"/>
              <a:t>Download</a:t>
            </a:r>
            <a:r>
              <a:rPr lang="id-ID" dirty="0"/>
              <a:t> di sini</a:t>
            </a:r>
          </a:p>
          <a:p>
            <a:pPr lvl="1"/>
            <a:r>
              <a:rPr lang="id-ID" i="1" dirty="0" err="1"/>
              <a:t>Transmitter</a:t>
            </a:r>
            <a:r>
              <a:rPr lang="id-ID" dirty="0"/>
              <a:t> -&gt; mengirim.</a:t>
            </a:r>
          </a:p>
          <a:p>
            <a:pPr lvl="1"/>
            <a:r>
              <a:rPr lang="id-ID" i="1" dirty="0" err="1"/>
              <a:t>Receiver</a:t>
            </a:r>
            <a:r>
              <a:rPr lang="id-ID" dirty="0"/>
              <a:t> -&gt; menerima.</a:t>
            </a:r>
          </a:p>
          <a:p>
            <a:pPr marL="0" indent="0">
              <a:buNone/>
            </a:pPr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endParaRPr lang="id-ID" dirty="0"/>
          </a:p>
        </p:txBody>
      </p:sp>
      <p:pic>
        <p:nvPicPr>
          <p:cNvPr id="5" name="Picture 4" descr="A circuit board&#10;&#10;Description generated with high confidence">
            <a:extLst>
              <a:ext uri="{FF2B5EF4-FFF2-40B4-BE49-F238E27FC236}">
                <a16:creationId xmlns:a16="http://schemas.microsoft.com/office/drawing/2014/main" id="{4EFAFAE2-827B-44B3-9447-8BC603CBE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14194"/>
            <a:ext cx="3755335" cy="375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80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104</TotalTime>
  <Words>303</Words>
  <Application>Microsoft Office PowerPoint</Application>
  <PresentationFormat>Widescreen</PresentationFormat>
  <Paragraphs>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Garamond</vt:lpstr>
      <vt:lpstr>Savon</vt:lpstr>
      <vt:lpstr>IRC  (Informatics Robotic Club)</vt:lpstr>
      <vt:lpstr>Sekilas Tentang Motor DC</vt:lpstr>
      <vt:lpstr>Mengapa perlu shield/motor driver ?</vt:lpstr>
      <vt:lpstr>Apakah Ada Pertanyaan ?</vt:lpstr>
      <vt:lpstr>Ada ide mau buat apa dari Motor DC ?</vt:lpstr>
      <vt:lpstr>Motor Servo</vt:lpstr>
      <vt:lpstr>Apakah Ada Pertanyaan ?</vt:lpstr>
      <vt:lpstr>Ada ide mau buat apa dari motor Servo ?</vt:lpstr>
      <vt:lpstr>Transceiver 315/433 MHz</vt:lpstr>
      <vt:lpstr>Skema</vt:lpstr>
      <vt:lpstr>Tutorial</vt:lpstr>
      <vt:lpstr>Apakah Ada Pertanyaan ?</vt:lpstr>
      <vt:lpstr>Ada ide mau buat apa dari Transceiver ?</vt:lpstr>
      <vt:lpstr>Relay</vt:lpstr>
      <vt:lpstr>Apakah Ada Pertanyaan ?</vt:lpstr>
      <vt:lpstr>Ada ide mau buat apa dari Relay ?</vt:lpstr>
      <vt:lpstr>Kurangnya Mohon Maaf,  Terimakasih danke schön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IRC  (Informatics Robotic Club)</dc:title>
  <dc:creator>Sufyan Saori</dc:creator>
  <cp:lastModifiedBy>Sufyan Saori</cp:lastModifiedBy>
  <cp:revision>12</cp:revision>
  <dcterms:created xsi:type="dcterms:W3CDTF">2017-08-28T15:23:52Z</dcterms:created>
  <dcterms:modified xsi:type="dcterms:W3CDTF">2017-08-28T17:08:31Z</dcterms:modified>
</cp:coreProperties>
</file>