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14"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9B842F-171A-C09B-641C-4F7A5C57324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A3C25F9-7C35-8269-38F3-F4CDD97244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D590349-E0A6-983F-DD71-F2CD1950FA50}"/>
              </a:ext>
            </a:extLst>
          </p:cNvPr>
          <p:cNvSpPr>
            <a:spLocks noGrp="1"/>
          </p:cNvSpPr>
          <p:nvPr>
            <p:ph type="dt" sz="half" idx="10"/>
          </p:nvPr>
        </p:nvSpPr>
        <p:spPr/>
        <p:txBody>
          <a:bodyPr/>
          <a:lstStyle/>
          <a:p>
            <a:fld id="{C1BC6C96-ADDC-4F2F-BA5C-767F63914225}" type="datetimeFigureOut">
              <a:rPr lang="zh-CN" altLang="en-US" smtClean="0"/>
              <a:t>2024/4/14</a:t>
            </a:fld>
            <a:endParaRPr lang="zh-CN" altLang="en-US"/>
          </a:p>
        </p:txBody>
      </p:sp>
      <p:sp>
        <p:nvSpPr>
          <p:cNvPr id="5" name="页脚占位符 4">
            <a:extLst>
              <a:ext uri="{FF2B5EF4-FFF2-40B4-BE49-F238E27FC236}">
                <a16:creationId xmlns:a16="http://schemas.microsoft.com/office/drawing/2014/main" id="{8D3F9605-9BAA-A751-ACE1-40C7AE6E55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436816-A7BC-EEA9-0DC4-F76256BB0C5F}"/>
              </a:ext>
            </a:extLst>
          </p:cNvPr>
          <p:cNvSpPr>
            <a:spLocks noGrp="1"/>
          </p:cNvSpPr>
          <p:nvPr>
            <p:ph type="sldNum" sz="quarter" idx="12"/>
          </p:nvPr>
        </p:nvSpPr>
        <p:spPr/>
        <p:txBody>
          <a:bodyPr/>
          <a:lstStyle/>
          <a:p>
            <a:fld id="{BB271C8B-901F-4BB0-AA2C-464EE9AC443C}" type="slidenum">
              <a:rPr lang="zh-CN" altLang="en-US" smtClean="0"/>
              <a:t>‹#›</a:t>
            </a:fld>
            <a:endParaRPr lang="zh-CN" altLang="en-US"/>
          </a:p>
        </p:txBody>
      </p:sp>
    </p:spTree>
    <p:extLst>
      <p:ext uri="{BB962C8B-B14F-4D97-AF65-F5344CB8AC3E}">
        <p14:creationId xmlns:p14="http://schemas.microsoft.com/office/powerpoint/2010/main" val="390961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AAE0D-4206-2FA3-153B-52FA4BCF4E4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F2E2833-C54E-BE4F-10AD-F6D264B892F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407B2C0-B09A-3791-EE8F-E99CA91B08DD}"/>
              </a:ext>
            </a:extLst>
          </p:cNvPr>
          <p:cNvSpPr>
            <a:spLocks noGrp="1"/>
          </p:cNvSpPr>
          <p:nvPr>
            <p:ph type="dt" sz="half" idx="10"/>
          </p:nvPr>
        </p:nvSpPr>
        <p:spPr/>
        <p:txBody>
          <a:bodyPr/>
          <a:lstStyle/>
          <a:p>
            <a:fld id="{C1BC6C96-ADDC-4F2F-BA5C-767F63914225}" type="datetimeFigureOut">
              <a:rPr lang="zh-CN" altLang="en-US" smtClean="0"/>
              <a:t>2024/4/14</a:t>
            </a:fld>
            <a:endParaRPr lang="zh-CN" altLang="en-US"/>
          </a:p>
        </p:txBody>
      </p:sp>
      <p:sp>
        <p:nvSpPr>
          <p:cNvPr id="5" name="页脚占位符 4">
            <a:extLst>
              <a:ext uri="{FF2B5EF4-FFF2-40B4-BE49-F238E27FC236}">
                <a16:creationId xmlns:a16="http://schemas.microsoft.com/office/drawing/2014/main" id="{8A4A2704-2DD7-B0E2-11AA-52E5EF66EA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7A0D23-3B53-33EA-4699-6556E94869C0}"/>
              </a:ext>
            </a:extLst>
          </p:cNvPr>
          <p:cNvSpPr>
            <a:spLocks noGrp="1"/>
          </p:cNvSpPr>
          <p:nvPr>
            <p:ph type="sldNum" sz="quarter" idx="12"/>
          </p:nvPr>
        </p:nvSpPr>
        <p:spPr/>
        <p:txBody>
          <a:bodyPr/>
          <a:lstStyle/>
          <a:p>
            <a:fld id="{BB271C8B-901F-4BB0-AA2C-464EE9AC443C}" type="slidenum">
              <a:rPr lang="zh-CN" altLang="en-US" smtClean="0"/>
              <a:t>‹#›</a:t>
            </a:fld>
            <a:endParaRPr lang="zh-CN" altLang="en-US"/>
          </a:p>
        </p:txBody>
      </p:sp>
    </p:spTree>
    <p:extLst>
      <p:ext uri="{BB962C8B-B14F-4D97-AF65-F5344CB8AC3E}">
        <p14:creationId xmlns:p14="http://schemas.microsoft.com/office/powerpoint/2010/main" val="2047865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BD39B38-FDB0-2BC5-5350-69800E6568E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3F2D38-300A-96FF-F526-52FB0CFBC87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FB17F1-72E9-5098-063A-B1BE06B73B23}"/>
              </a:ext>
            </a:extLst>
          </p:cNvPr>
          <p:cNvSpPr>
            <a:spLocks noGrp="1"/>
          </p:cNvSpPr>
          <p:nvPr>
            <p:ph type="dt" sz="half" idx="10"/>
          </p:nvPr>
        </p:nvSpPr>
        <p:spPr/>
        <p:txBody>
          <a:bodyPr/>
          <a:lstStyle/>
          <a:p>
            <a:fld id="{C1BC6C96-ADDC-4F2F-BA5C-767F63914225}" type="datetimeFigureOut">
              <a:rPr lang="zh-CN" altLang="en-US" smtClean="0"/>
              <a:t>2024/4/14</a:t>
            </a:fld>
            <a:endParaRPr lang="zh-CN" altLang="en-US"/>
          </a:p>
        </p:txBody>
      </p:sp>
      <p:sp>
        <p:nvSpPr>
          <p:cNvPr id="5" name="页脚占位符 4">
            <a:extLst>
              <a:ext uri="{FF2B5EF4-FFF2-40B4-BE49-F238E27FC236}">
                <a16:creationId xmlns:a16="http://schemas.microsoft.com/office/drawing/2014/main" id="{9244DF96-FE72-2024-58D8-F98DCD8718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F72EFE-AA86-4F16-50C6-C8E1D36EFF1F}"/>
              </a:ext>
            </a:extLst>
          </p:cNvPr>
          <p:cNvSpPr>
            <a:spLocks noGrp="1"/>
          </p:cNvSpPr>
          <p:nvPr>
            <p:ph type="sldNum" sz="quarter" idx="12"/>
          </p:nvPr>
        </p:nvSpPr>
        <p:spPr/>
        <p:txBody>
          <a:bodyPr/>
          <a:lstStyle/>
          <a:p>
            <a:fld id="{BB271C8B-901F-4BB0-AA2C-464EE9AC443C}" type="slidenum">
              <a:rPr lang="zh-CN" altLang="en-US" smtClean="0"/>
              <a:t>‹#›</a:t>
            </a:fld>
            <a:endParaRPr lang="zh-CN" altLang="en-US"/>
          </a:p>
        </p:txBody>
      </p:sp>
    </p:spTree>
    <p:extLst>
      <p:ext uri="{BB962C8B-B14F-4D97-AF65-F5344CB8AC3E}">
        <p14:creationId xmlns:p14="http://schemas.microsoft.com/office/powerpoint/2010/main" val="3512697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B61C3-CC69-5163-677A-76F88557C4F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13C2D5-E148-CB63-7FBB-9A781B68712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A8C77D-F16C-E5CF-AF83-426D6464CC97}"/>
              </a:ext>
            </a:extLst>
          </p:cNvPr>
          <p:cNvSpPr>
            <a:spLocks noGrp="1"/>
          </p:cNvSpPr>
          <p:nvPr>
            <p:ph type="dt" sz="half" idx="10"/>
          </p:nvPr>
        </p:nvSpPr>
        <p:spPr/>
        <p:txBody>
          <a:bodyPr/>
          <a:lstStyle/>
          <a:p>
            <a:fld id="{C1BC6C96-ADDC-4F2F-BA5C-767F63914225}" type="datetimeFigureOut">
              <a:rPr lang="zh-CN" altLang="en-US" smtClean="0"/>
              <a:t>2024/4/14</a:t>
            </a:fld>
            <a:endParaRPr lang="zh-CN" altLang="en-US"/>
          </a:p>
        </p:txBody>
      </p:sp>
      <p:sp>
        <p:nvSpPr>
          <p:cNvPr id="5" name="页脚占位符 4">
            <a:extLst>
              <a:ext uri="{FF2B5EF4-FFF2-40B4-BE49-F238E27FC236}">
                <a16:creationId xmlns:a16="http://schemas.microsoft.com/office/drawing/2014/main" id="{A962F470-8D76-253D-1D0D-FC31D5796B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D4CFA3-76B1-70C2-EC82-626B830097CA}"/>
              </a:ext>
            </a:extLst>
          </p:cNvPr>
          <p:cNvSpPr>
            <a:spLocks noGrp="1"/>
          </p:cNvSpPr>
          <p:nvPr>
            <p:ph type="sldNum" sz="quarter" idx="12"/>
          </p:nvPr>
        </p:nvSpPr>
        <p:spPr/>
        <p:txBody>
          <a:bodyPr/>
          <a:lstStyle/>
          <a:p>
            <a:fld id="{BB271C8B-901F-4BB0-AA2C-464EE9AC443C}" type="slidenum">
              <a:rPr lang="zh-CN" altLang="en-US" smtClean="0"/>
              <a:t>‹#›</a:t>
            </a:fld>
            <a:endParaRPr lang="zh-CN" altLang="en-US"/>
          </a:p>
        </p:txBody>
      </p:sp>
    </p:spTree>
    <p:extLst>
      <p:ext uri="{BB962C8B-B14F-4D97-AF65-F5344CB8AC3E}">
        <p14:creationId xmlns:p14="http://schemas.microsoft.com/office/powerpoint/2010/main" val="2909448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8AEF9B-F618-A324-57FB-83AC63D5E6F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9621BF5-1011-A041-B1BF-F923EECE04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BCFE7E1-84E5-BCB6-F501-0C29A8CFDE3A}"/>
              </a:ext>
            </a:extLst>
          </p:cNvPr>
          <p:cNvSpPr>
            <a:spLocks noGrp="1"/>
          </p:cNvSpPr>
          <p:nvPr>
            <p:ph type="dt" sz="half" idx="10"/>
          </p:nvPr>
        </p:nvSpPr>
        <p:spPr/>
        <p:txBody>
          <a:bodyPr/>
          <a:lstStyle/>
          <a:p>
            <a:fld id="{C1BC6C96-ADDC-4F2F-BA5C-767F63914225}" type="datetimeFigureOut">
              <a:rPr lang="zh-CN" altLang="en-US" smtClean="0"/>
              <a:t>2024/4/14</a:t>
            </a:fld>
            <a:endParaRPr lang="zh-CN" altLang="en-US"/>
          </a:p>
        </p:txBody>
      </p:sp>
      <p:sp>
        <p:nvSpPr>
          <p:cNvPr id="5" name="页脚占位符 4">
            <a:extLst>
              <a:ext uri="{FF2B5EF4-FFF2-40B4-BE49-F238E27FC236}">
                <a16:creationId xmlns:a16="http://schemas.microsoft.com/office/drawing/2014/main" id="{56DB8DE4-59E2-FAB1-2178-462A7D3445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CD2FF4-B3A9-73AC-14B7-489CC6E40411}"/>
              </a:ext>
            </a:extLst>
          </p:cNvPr>
          <p:cNvSpPr>
            <a:spLocks noGrp="1"/>
          </p:cNvSpPr>
          <p:nvPr>
            <p:ph type="sldNum" sz="quarter" idx="12"/>
          </p:nvPr>
        </p:nvSpPr>
        <p:spPr/>
        <p:txBody>
          <a:bodyPr/>
          <a:lstStyle/>
          <a:p>
            <a:fld id="{BB271C8B-901F-4BB0-AA2C-464EE9AC443C}" type="slidenum">
              <a:rPr lang="zh-CN" altLang="en-US" smtClean="0"/>
              <a:t>‹#›</a:t>
            </a:fld>
            <a:endParaRPr lang="zh-CN" altLang="en-US"/>
          </a:p>
        </p:txBody>
      </p:sp>
    </p:spTree>
    <p:extLst>
      <p:ext uri="{BB962C8B-B14F-4D97-AF65-F5344CB8AC3E}">
        <p14:creationId xmlns:p14="http://schemas.microsoft.com/office/powerpoint/2010/main" val="3860829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648E74-0134-077C-835E-DC0D9F0990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C6700B-6F17-B076-BEDF-8F6BDC8D7E0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C76D4EB-CB28-576C-3B0A-4C49CE9E5B2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7F79F07-A7B3-A1B2-26BB-E216EFDF6741}"/>
              </a:ext>
            </a:extLst>
          </p:cNvPr>
          <p:cNvSpPr>
            <a:spLocks noGrp="1"/>
          </p:cNvSpPr>
          <p:nvPr>
            <p:ph type="dt" sz="half" idx="10"/>
          </p:nvPr>
        </p:nvSpPr>
        <p:spPr/>
        <p:txBody>
          <a:bodyPr/>
          <a:lstStyle/>
          <a:p>
            <a:fld id="{C1BC6C96-ADDC-4F2F-BA5C-767F63914225}" type="datetimeFigureOut">
              <a:rPr lang="zh-CN" altLang="en-US" smtClean="0"/>
              <a:t>2024/4/14</a:t>
            </a:fld>
            <a:endParaRPr lang="zh-CN" altLang="en-US"/>
          </a:p>
        </p:txBody>
      </p:sp>
      <p:sp>
        <p:nvSpPr>
          <p:cNvPr id="6" name="页脚占位符 5">
            <a:extLst>
              <a:ext uri="{FF2B5EF4-FFF2-40B4-BE49-F238E27FC236}">
                <a16:creationId xmlns:a16="http://schemas.microsoft.com/office/drawing/2014/main" id="{AD476818-6C69-412A-7082-9D6C093F4B1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E26B28-0B06-4212-8BF2-70735D879699}"/>
              </a:ext>
            </a:extLst>
          </p:cNvPr>
          <p:cNvSpPr>
            <a:spLocks noGrp="1"/>
          </p:cNvSpPr>
          <p:nvPr>
            <p:ph type="sldNum" sz="quarter" idx="12"/>
          </p:nvPr>
        </p:nvSpPr>
        <p:spPr/>
        <p:txBody>
          <a:bodyPr/>
          <a:lstStyle/>
          <a:p>
            <a:fld id="{BB271C8B-901F-4BB0-AA2C-464EE9AC443C}" type="slidenum">
              <a:rPr lang="zh-CN" altLang="en-US" smtClean="0"/>
              <a:t>‹#›</a:t>
            </a:fld>
            <a:endParaRPr lang="zh-CN" altLang="en-US"/>
          </a:p>
        </p:txBody>
      </p:sp>
    </p:spTree>
    <p:extLst>
      <p:ext uri="{BB962C8B-B14F-4D97-AF65-F5344CB8AC3E}">
        <p14:creationId xmlns:p14="http://schemas.microsoft.com/office/powerpoint/2010/main" val="2316046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20CB01-4B5C-479E-038B-30DEF540160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8E04846-C174-0387-C88D-8052E4D4CE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BF84C8D-F43E-81AC-71C6-69586BEFE27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86EC3AE-8A1A-F398-00D1-73AA1E086C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4EDE17D-D616-07E0-F39D-D70B40B2B09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DA8351A-8FF1-0597-EECD-9603ED4ECCE1}"/>
              </a:ext>
            </a:extLst>
          </p:cNvPr>
          <p:cNvSpPr>
            <a:spLocks noGrp="1"/>
          </p:cNvSpPr>
          <p:nvPr>
            <p:ph type="dt" sz="half" idx="10"/>
          </p:nvPr>
        </p:nvSpPr>
        <p:spPr/>
        <p:txBody>
          <a:bodyPr/>
          <a:lstStyle/>
          <a:p>
            <a:fld id="{C1BC6C96-ADDC-4F2F-BA5C-767F63914225}" type="datetimeFigureOut">
              <a:rPr lang="zh-CN" altLang="en-US" smtClean="0"/>
              <a:t>2024/4/14</a:t>
            </a:fld>
            <a:endParaRPr lang="zh-CN" altLang="en-US"/>
          </a:p>
        </p:txBody>
      </p:sp>
      <p:sp>
        <p:nvSpPr>
          <p:cNvPr id="8" name="页脚占位符 7">
            <a:extLst>
              <a:ext uri="{FF2B5EF4-FFF2-40B4-BE49-F238E27FC236}">
                <a16:creationId xmlns:a16="http://schemas.microsoft.com/office/drawing/2014/main" id="{B0F45B1C-B8F8-6EE1-D9BF-CE17466AFBF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AAEEA43-2AA3-18FE-C8A8-CA6C69E50F98}"/>
              </a:ext>
            </a:extLst>
          </p:cNvPr>
          <p:cNvSpPr>
            <a:spLocks noGrp="1"/>
          </p:cNvSpPr>
          <p:nvPr>
            <p:ph type="sldNum" sz="quarter" idx="12"/>
          </p:nvPr>
        </p:nvSpPr>
        <p:spPr/>
        <p:txBody>
          <a:bodyPr/>
          <a:lstStyle/>
          <a:p>
            <a:fld id="{BB271C8B-901F-4BB0-AA2C-464EE9AC443C}" type="slidenum">
              <a:rPr lang="zh-CN" altLang="en-US" smtClean="0"/>
              <a:t>‹#›</a:t>
            </a:fld>
            <a:endParaRPr lang="zh-CN" altLang="en-US"/>
          </a:p>
        </p:txBody>
      </p:sp>
    </p:spTree>
    <p:extLst>
      <p:ext uri="{BB962C8B-B14F-4D97-AF65-F5344CB8AC3E}">
        <p14:creationId xmlns:p14="http://schemas.microsoft.com/office/powerpoint/2010/main" val="1994333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225074-DD2A-08A0-C873-5F1AE81F7E4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DAD2C50-6643-629B-B03E-68A706A95463}"/>
              </a:ext>
            </a:extLst>
          </p:cNvPr>
          <p:cNvSpPr>
            <a:spLocks noGrp="1"/>
          </p:cNvSpPr>
          <p:nvPr>
            <p:ph type="dt" sz="half" idx="10"/>
          </p:nvPr>
        </p:nvSpPr>
        <p:spPr/>
        <p:txBody>
          <a:bodyPr/>
          <a:lstStyle/>
          <a:p>
            <a:fld id="{C1BC6C96-ADDC-4F2F-BA5C-767F63914225}" type="datetimeFigureOut">
              <a:rPr lang="zh-CN" altLang="en-US" smtClean="0"/>
              <a:t>2024/4/14</a:t>
            </a:fld>
            <a:endParaRPr lang="zh-CN" altLang="en-US"/>
          </a:p>
        </p:txBody>
      </p:sp>
      <p:sp>
        <p:nvSpPr>
          <p:cNvPr id="4" name="页脚占位符 3">
            <a:extLst>
              <a:ext uri="{FF2B5EF4-FFF2-40B4-BE49-F238E27FC236}">
                <a16:creationId xmlns:a16="http://schemas.microsoft.com/office/drawing/2014/main" id="{1104A40F-2853-B3A3-7997-25519DE574C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503409F-893B-18EE-2C84-82E95F5B5DA7}"/>
              </a:ext>
            </a:extLst>
          </p:cNvPr>
          <p:cNvSpPr>
            <a:spLocks noGrp="1"/>
          </p:cNvSpPr>
          <p:nvPr>
            <p:ph type="sldNum" sz="quarter" idx="12"/>
          </p:nvPr>
        </p:nvSpPr>
        <p:spPr/>
        <p:txBody>
          <a:bodyPr/>
          <a:lstStyle/>
          <a:p>
            <a:fld id="{BB271C8B-901F-4BB0-AA2C-464EE9AC443C}" type="slidenum">
              <a:rPr lang="zh-CN" altLang="en-US" smtClean="0"/>
              <a:t>‹#›</a:t>
            </a:fld>
            <a:endParaRPr lang="zh-CN" altLang="en-US"/>
          </a:p>
        </p:txBody>
      </p:sp>
    </p:spTree>
    <p:extLst>
      <p:ext uri="{BB962C8B-B14F-4D97-AF65-F5344CB8AC3E}">
        <p14:creationId xmlns:p14="http://schemas.microsoft.com/office/powerpoint/2010/main" val="376111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3DA4A48-0B3A-A824-B46A-0CF03C434CF3}"/>
              </a:ext>
            </a:extLst>
          </p:cNvPr>
          <p:cNvSpPr>
            <a:spLocks noGrp="1"/>
          </p:cNvSpPr>
          <p:nvPr>
            <p:ph type="dt" sz="half" idx="10"/>
          </p:nvPr>
        </p:nvSpPr>
        <p:spPr/>
        <p:txBody>
          <a:bodyPr/>
          <a:lstStyle/>
          <a:p>
            <a:fld id="{C1BC6C96-ADDC-4F2F-BA5C-767F63914225}" type="datetimeFigureOut">
              <a:rPr lang="zh-CN" altLang="en-US" smtClean="0"/>
              <a:t>2024/4/14</a:t>
            </a:fld>
            <a:endParaRPr lang="zh-CN" altLang="en-US"/>
          </a:p>
        </p:txBody>
      </p:sp>
      <p:sp>
        <p:nvSpPr>
          <p:cNvPr id="3" name="页脚占位符 2">
            <a:extLst>
              <a:ext uri="{FF2B5EF4-FFF2-40B4-BE49-F238E27FC236}">
                <a16:creationId xmlns:a16="http://schemas.microsoft.com/office/drawing/2014/main" id="{808F7E7C-2E33-D192-B381-F51818D0566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5EF918D-95A2-3D52-D9B8-A85084C321DB}"/>
              </a:ext>
            </a:extLst>
          </p:cNvPr>
          <p:cNvSpPr>
            <a:spLocks noGrp="1"/>
          </p:cNvSpPr>
          <p:nvPr>
            <p:ph type="sldNum" sz="quarter" idx="12"/>
          </p:nvPr>
        </p:nvSpPr>
        <p:spPr/>
        <p:txBody>
          <a:bodyPr/>
          <a:lstStyle/>
          <a:p>
            <a:fld id="{BB271C8B-901F-4BB0-AA2C-464EE9AC443C}" type="slidenum">
              <a:rPr lang="zh-CN" altLang="en-US" smtClean="0"/>
              <a:t>‹#›</a:t>
            </a:fld>
            <a:endParaRPr lang="zh-CN" altLang="en-US"/>
          </a:p>
        </p:txBody>
      </p:sp>
    </p:spTree>
    <p:extLst>
      <p:ext uri="{BB962C8B-B14F-4D97-AF65-F5344CB8AC3E}">
        <p14:creationId xmlns:p14="http://schemas.microsoft.com/office/powerpoint/2010/main" val="853527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585B2-D477-4EAB-8DD8-2B467E29461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0C03482-C58B-3708-8449-AFC3D8E14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0FD4043-D514-71BF-6369-AD01B7FAE5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C273348-C0A6-ECA1-2C6F-61CEEEB4AE00}"/>
              </a:ext>
            </a:extLst>
          </p:cNvPr>
          <p:cNvSpPr>
            <a:spLocks noGrp="1"/>
          </p:cNvSpPr>
          <p:nvPr>
            <p:ph type="dt" sz="half" idx="10"/>
          </p:nvPr>
        </p:nvSpPr>
        <p:spPr/>
        <p:txBody>
          <a:bodyPr/>
          <a:lstStyle/>
          <a:p>
            <a:fld id="{C1BC6C96-ADDC-4F2F-BA5C-767F63914225}" type="datetimeFigureOut">
              <a:rPr lang="zh-CN" altLang="en-US" smtClean="0"/>
              <a:t>2024/4/14</a:t>
            </a:fld>
            <a:endParaRPr lang="zh-CN" altLang="en-US"/>
          </a:p>
        </p:txBody>
      </p:sp>
      <p:sp>
        <p:nvSpPr>
          <p:cNvPr id="6" name="页脚占位符 5">
            <a:extLst>
              <a:ext uri="{FF2B5EF4-FFF2-40B4-BE49-F238E27FC236}">
                <a16:creationId xmlns:a16="http://schemas.microsoft.com/office/drawing/2014/main" id="{96EE04A6-C977-7F3C-935E-EC44C7B9A7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235583-5086-6873-49BD-C426C3F88177}"/>
              </a:ext>
            </a:extLst>
          </p:cNvPr>
          <p:cNvSpPr>
            <a:spLocks noGrp="1"/>
          </p:cNvSpPr>
          <p:nvPr>
            <p:ph type="sldNum" sz="quarter" idx="12"/>
          </p:nvPr>
        </p:nvSpPr>
        <p:spPr/>
        <p:txBody>
          <a:bodyPr/>
          <a:lstStyle/>
          <a:p>
            <a:fld id="{BB271C8B-901F-4BB0-AA2C-464EE9AC443C}" type="slidenum">
              <a:rPr lang="zh-CN" altLang="en-US" smtClean="0"/>
              <a:t>‹#›</a:t>
            </a:fld>
            <a:endParaRPr lang="zh-CN" altLang="en-US"/>
          </a:p>
        </p:txBody>
      </p:sp>
    </p:spTree>
    <p:extLst>
      <p:ext uri="{BB962C8B-B14F-4D97-AF65-F5344CB8AC3E}">
        <p14:creationId xmlns:p14="http://schemas.microsoft.com/office/powerpoint/2010/main" val="2864145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3DCA9-8504-FD1B-8192-D3BB251131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FEB9377-A4D3-22C2-12B3-5458E36702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FA67FC9-B703-3766-6228-C3F5BDADE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5A9013D-BD56-8794-4C3F-E0B7D0A48077}"/>
              </a:ext>
            </a:extLst>
          </p:cNvPr>
          <p:cNvSpPr>
            <a:spLocks noGrp="1"/>
          </p:cNvSpPr>
          <p:nvPr>
            <p:ph type="dt" sz="half" idx="10"/>
          </p:nvPr>
        </p:nvSpPr>
        <p:spPr/>
        <p:txBody>
          <a:bodyPr/>
          <a:lstStyle/>
          <a:p>
            <a:fld id="{C1BC6C96-ADDC-4F2F-BA5C-767F63914225}" type="datetimeFigureOut">
              <a:rPr lang="zh-CN" altLang="en-US" smtClean="0"/>
              <a:t>2024/4/14</a:t>
            </a:fld>
            <a:endParaRPr lang="zh-CN" altLang="en-US"/>
          </a:p>
        </p:txBody>
      </p:sp>
      <p:sp>
        <p:nvSpPr>
          <p:cNvPr id="6" name="页脚占位符 5">
            <a:extLst>
              <a:ext uri="{FF2B5EF4-FFF2-40B4-BE49-F238E27FC236}">
                <a16:creationId xmlns:a16="http://schemas.microsoft.com/office/drawing/2014/main" id="{9B3B01B9-D201-F826-4933-3BABD1A698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17937E-D255-F503-FFB4-48C9E9722D11}"/>
              </a:ext>
            </a:extLst>
          </p:cNvPr>
          <p:cNvSpPr>
            <a:spLocks noGrp="1"/>
          </p:cNvSpPr>
          <p:nvPr>
            <p:ph type="sldNum" sz="quarter" idx="12"/>
          </p:nvPr>
        </p:nvSpPr>
        <p:spPr/>
        <p:txBody>
          <a:bodyPr/>
          <a:lstStyle/>
          <a:p>
            <a:fld id="{BB271C8B-901F-4BB0-AA2C-464EE9AC443C}" type="slidenum">
              <a:rPr lang="zh-CN" altLang="en-US" smtClean="0"/>
              <a:t>‹#›</a:t>
            </a:fld>
            <a:endParaRPr lang="zh-CN" altLang="en-US"/>
          </a:p>
        </p:txBody>
      </p:sp>
    </p:spTree>
    <p:extLst>
      <p:ext uri="{BB962C8B-B14F-4D97-AF65-F5344CB8AC3E}">
        <p14:creationId xmlns:p14="http://schemas.microsoft.com/office/powerpoint/2010/main" val="49552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9B01E4F-1D38-44E2-FD22-8D0F3E4DDB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6D0BACF-4678-CCBC-2FBE-0CB860DE4B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6EC16E-8EF0-4904-AA6F-A4AE371863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BC6C96-ADDC-4F2F-BA5C-767F63914225}" type="datetimeFigureOut">
              <a:rPr lang="zh-CN" altLang="en-US" smtClean="0"/>
              <a:t>2024/4/14</a:t>
            </a:fld>
            <a:endParaRPr lang="zh-CN" altLang="en-US"/>
          </a:p>
        </p:txBody>
      </p:sp>
      <p:sp>
        <p:nvSpPr>
          <p:cNvPr id="5" name="页脚占位符 4">
            <a:extLst>
              <a:ext uri="{FF2B5EF4-FFF2-40B4-BE49-F238E27FC236}">
                <a16:creationId xmlns:a16="http://schemas.microsoft.com/office/drawing/2014/main" id="{3AC1C93F-4051-31E4-9854-8875CAFF38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E9973A7-4E7D-A246-F081-8BDD325088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271C8B-901F-4BB0-AA2C-464EE9AC443C}" type="slidenum">
              <a:rPr lang="zh-CN" altLang="en-US" smtClean="0"/>
              <a:t>‹#›</a:t>
            </a:fld>
            <a:endParaRPr lang="zh-CN" altLang="en-US"/>
          </a:p>
        </p:txBody>
      </p:sp>
    </p:spTree>
    <p:extLst>
      <p:ext uri="{BB962C8B-B14F-4D97-AF65-F5344CB8AC3E}">
        <p14:creationId xmlns:p14="http://schemas.microsoft.com/office/powerpoint/2010/main" val="2873901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B62CE0-50EF-8507-7875-284056C2DE0E}"/>
              </a:ext>
            </a:extLst>
          </p:cNvPr>
          <p:cNvSpPr>
            <a:spLocks noGrp="1"/>
          </p:cNvSpPr>
          <p:nvPr>
            <p:ph type="ctrTitle"/>
          </p:nvPr>
        </p:nvSpPr>
        <p:spPr/>
        <p:txBody>
          <a:bodyPr/>
          <a:lstStyle/>
          <a:p>
            <a:r>
              <a:rPr lang="zh-CN" altLang="en-US" dirty="0"/>
              <a:t>常见的测试策略</a:t>
            </a:r>
          </a:p>
        </p:txBody>
      </p:sp>
      <p:sp>
        <p:nvSpPr>
          <p:cNvPr id="3" name="副标题 2">
            <a:extLst>
              <a:ext uri="{FF2B5EF4-FFF2-40B4-BE49-F238E27FC236}">
                <a16:creationId xmlns:a16="http://schemas.microsoft.com/office/drawing/2014/main" id="{E76CA74A-1FEC-4C1A-EC87-E65E0337825F}"/>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729389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E604D-B2E4-63B0-3ABF-42AAB0E1466D}"/>
              </a:ext>
            </a:extLst>
          </p:cNvPr>
          <p:cNvSpPr>
            <a:spLocks noGrp="1"/>
          </p:cNvSpPr>
          <p:nvPr>
            <p:ph type="title"/>
          </p:nvPr>
        </p:nvSpPr>
        <p:spPr/>
        <p:txBody>
          <a:bodyPr/>
          <a:lstStyle/>
          <a:p>
            <a:r>
              <a:rPr lang="zh-CN" altLang="en-US" b="1" i="0" dirty="0">
                <a:solidFill>
                  <a:srgbClr val="0D0D0D"/>
                </a:solidFill>
                <a:effectLst/>
                <a:highlight>
                  <a:srgbClr val="FFFFFF"/>
                </a:highlight>
                <a:latin typeface="Söhne"/>
              </a:rPr>
              <a:t>回归测试（</a:t>
            </a:r>
            <a:r>
              <a:rPr lang="en-US" altLang="zh-CN" b="1" i="0" dirty="0">
                <a:solidFill>
                  <a:srgbClr val="0D0D0D"/>
                </a:solidFill>
                <a:effectLst/>
                <a:highlight>
                  <a:srgbClr val="FFFFFF"/>
                </a:highlight>
                <a:latin typeface="Söhne"/>
              </a:rPr>
              <a:t>Regression Testing</a:t>
            </a:r>
            <a:r>
              <a:rPr lang="zh-CN" altLang="en-US" b="1" i="0" dirty="0">
                <a:solidFill>
                  <a:srgbClr val="0D0D0D"/>
                </a:solidFill>
                <a:effectLst/>
                <a:highlight>
                  <a:srgbClr val="FFFFFF"/>
                </a:highlight>
                <a:latin typeface="Söhne"/>
              </a:rPr>
              <a:t>）</a:t>
            </a:r>
            <a:endParaRPr lang="zh-CN" altLang="en-US" dirty="0"/>
          </a:p>
        </p:txBody>
      </p:sp>
      <p:sp>
        <p:nvSpPr>
          <p:cNvPr id="3" name="内容占位符 2">
            <a:extLst>
              <a:ext uri="{FF2B5EF4-FFF2-40B4-BE49-F238E27FC236}">
                <a16:creationId xmlns:a16="http://schemas.microsoft.com/office/drawing/2014/main" id="{716BD9E0-38FC-026A-F10E-0F70B8F062A0}"/>
              </a:ext>
            </a:extLst>
          </p:cNvPr>
          <p:cNvSpPr>
            <a:spLocks noGrp="1"/>
          </p:cNvSpPr>
          <p:nvPr>
            <p:ph idx="1"/>
          </p:nvPr>
        </p:nvSpPr>
        <p:spPr/>
        <p:txBody>
          <a:bodyPr>
            <a:normAutofit fontScale="55000" lnSpcReduction="20000"/>
          </a:bodyPr>
          <a:lstStyle/>
          <a:p>
            <a:pPr algn="l">
              <a:lnSpc>
                <a:spcPct val="120000"/>
              </a:lnSpc>
            </a:pPr>
            <a:r>
              <a:rPr lang="zh-CN" altLang="en-US" b="0" i="0" dirty="0">
                <a:solidFill>
                  <a:srgbClr val="0D0D0D"/>
                </a:solidFill>
                <a:effectLst/>
                <a:highlight>
                  <a:srgbClr val="FFFFFF"/>
                </a:highlight>
                <a:latin typeface="Söhne"/>
              </a:rPr>
              <a:t>特点：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回归测试是在软件发生变更后重新执行已有的测试用例，以确保变更不会影响现有功能的测试方法。</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回归测试可以通过自动化测试工具来提高效率和覆盖范围。</a:t>
            </a:r>
          </a:p>
          <a:p>
            <a:pPr algn="l">
              <a:lnSpc>
                <a:spcPct val="120000"/>
              </a:lnSpc>
            </a:pPr>
            <a:r>
              <a:rPr lang="zh-CN" altLang="en-US" b="0" i="0" dirty="0">
                <a:solidFill>
                  <a:srgbClr val="0D0D0D"/>
                </a:solidFill>
                <a:effectLst/>
                <a:highlight>
                  <a:srgbClr val="FFFFFF"/>
                </a:highlight>
                <a:latin typeface="Söhne"/>
              </a:rPr>
              <a:t>优点：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回归测试可以确保软件的变更不会影响已有功能的正常工作，保证软件的稳定性和可靠性。</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通过自动化回归测试可以提高测试效率和覆盖范围，减少人工测试的工作量和时间成本。</a:t>
            </a:r>
          </a:p>
          <a:p>
            <a:pPr algn="l">
              <a:lnSpc>
                <a:spcPct val="120000"/>
              </a:lnSpc>
            </a:pPr>
            <a:r>
              <a:rPr lang="zh-CN" altLang="en-US" b="0" i="0" dirty="0">
                <a:solidFill>
                  <a:srgbClr val="0D0D0D"/>
                </a:solidFill>
                <a:effectLst/>
                <a:highlight>
                  <a:srgbClr val="FFFFFF"/>
                </a:highlight>
                <a:latin typeface="Söhne"/>
              </a:rPr>
              <a:t>缺点：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回归测试需要及时收集和更新变更信息，测试覆盖范围和测试用例的维护成本较高。</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回归测试可能会重复执行相同的测试用例，测试效率可能受到影响。</a:t>
            </a:r>
          </a:p>
          <a:p>
            <a:pPr algn="l">
              <a:lnSpc>
                <a:spcPct val="120000"/>
              </a:lnSpc>
            </a:pPr>
            <a:r>
              <a:rPr lang="zh-CN" altLang="en-US" b="0" i="0" dirty="0">
                <a:solidFill>
                  <a:srgbClr val="0D0D0D"/>
                </a:solidFill>
                <a:effectLst/>
                <a:highlight>
                  <a:srgbClr val="FFFFFF"/>
                </a:highlight>
                <a:latin typeface="Söhne"/>
              </a:rPr>
              <a:t>适用场景：</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回归测试适用于对软件变更的影响进行评估和验证的场景，特别适用于频繁发布更新版本的软件项目。</a:t>
            </a:r>
          </a:p>
          <a:p>
            <a:pPr>
              <a:lnSpc>
                <a:spcPct val="120000"/>
              </a:lnSpc>
            </a:pPr>
            <a:endParaRPr lang="zh-CN" altLang="en-US" dirty="0"/>
          </a:p>
        </p:txBody>
      </p:sp>
    </p:spTree>
    <p:extLst>
      <p:ext uri="{BB962C8B-B14F-4D97-AF65-F5344CB8AC3E}">
        <p14:creationId xmlns:p14="http://schemas.microsoft.com/office/powerpoint/2010/main" val="175501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E604D-B2E4-63B0-3ABF-42AAB0E1466D}"/>
              </a:ext>
            </a:extLst>
          </p:cNvPr>
          <p:cNvSpPr>
            <a:spLocks noGrp="1"/>
          </p:cNvSpPr>
          <p:nvPr>
            <p:ph type="title"/>
          </p:nvPr>
        </p:nvSpPr>
        <p:spPr/>
        <p:txBody>
          <a:bodyPr>
            <a:normAutofit/>
          </a:bodyPr>
          <a:lstStyle/>
          <a:p>
            <a:r>
              <a:rPr lang="zh-CN" altLang="en-US" b="1" i="0" dirty="0">
                <a:solidFill>
                  <a:srgbClr val="0D0D0D"/>
                </a:solidFill>
                <a:effectLst/>
                <a:highlight>
                  <a:srgbClr val="FFFFFF"/>
                </a:highlight>
                <a:latin typeface="Söhne"/>
              </a:rPr>
              <a:t>持续集成测试（</a:t>
            </a:r>
            <a:r>
              <a:rPr lang="en-US" altLang="zh-CN" b="1" i="0" dirty="0">
                <a:solidFill>
                  <a:srgbClr val="0D0D0D"/>
                </a:solidFill>
                <a:effectLst/>
                <a:highlight>
                  <a:srgbClr val="FFFFFF"/>
                </a:highlight>
                <a:latin typeface="Söhne"/>
              </a:rPr>
              <a:t>Continuous Integration Testing</a:t>
            </a:r>
            <a:r>
              <a:rPr lang="zh-CN" altLang="en-US" b="1" i="0" dirty="0">
                <a:solidFill>
                  <a:srgbClr val="0D0D0D"/>
                </a:solidFill>
                <a:effectLst/>
                <a:highlight>
                  <a:srgbClr val="FFFFFF"/>
                </a:highlight>
                <a:latin typeface="Söhne"/>
              </a:rPr>
              <a:t>）</a:t>
            </a:r>
            <a:endParaRPr lang="zh-CN" altLang="en-US" dirty="0"/>
          </a:p>
        </p:txBody>
      </p:sp>
      <p:sp>
        <p:nvSpPr>
          <p:cNvPr id="3" name="内容占位符 2">
            <a:extLst>
              <a:ext uri="{FF2B5EF4-FFF2-40B4-BE49-F238E27FC236}">
                <a16:creationId xmlns:a16="http://schemas.microsoft.com/office/drawing/2014/main" id="{716BD9E0-38FC-026A-F10E-0F70B8F062A0}"/>
              </a:ext>
            </a:extLst>
          </p:cNvPr>
          <p:cNvSpPr>
            <a:spLocks noGrp="1"/>
          </p:cNvSpPr>
          <p:nvPr>
            <p:ph idx="1"/>
          </p:nvPr>
        </p:nvSpPr>
        <p:spPr/>
        <p:txBody>
          <a:bodyPr>
            <a:normAutofit fontScale="55000" lnSpcReduction="20000"/>
          </a:bodyPr>
          <a:lstStyle/>
          <a:p>
            <a:pPr algn="l">
              <a:lnSpc>
                <a:spcPct val="120000"/>
              </a:lnSpc>
            </a:pPr>
            <a:r>
              <a:rPr lang="zh-CN" altLang="en-US" b="0" i="0" dirty="0">
                <a:solidFill>
                  <a:srgbClr val="0D0D0D"/>
                </a:solidFill>
                <a:effectLst/>
                <a:highlight>
                  <a:srgbClr val="FFFFFF"/>
                </a:highlight>
                <a:latin typeface="Söhne"/>
              </a:rPr>
              <a:t>特点：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持续集成测试是一种在软件开发过程中不断集成、构建和测试代码的测试方法。</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通过持续集成测试，可以及时发现和修复代码中的问题，并确保软件质量随时可靠。</a:t>
            </a:r>
          </a:p>
          <a:p>
            <a:pPr algn="l">
              <a:lnSpc>
                <a:spcPct val="120000"/>
              </a:lnSpc>
            </a:pPr>
            <a:r>
              <a:rPr lang="zh-CN" altLang="en-US" b="0" i="0" dirty="0">
                <a:solidFill>
                  <a:srgbClr val="0D0D0D"/>
                </a:solidFill>
                <a:effectLst/>
                <a:highlight>
                  <a:srgbClr val="FFFFFF"/>
                </a:highlight>
                <a:latin typeface="Söhne"/>
              </a:rPr>
              <a:t>优点：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持续集成测试可以确保软件的代码质量和稳定性，提高开发团队的工作效率和协作能力。</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通过持续集成测试可以及时发现和解决代码中的问题，降低软件发布的风险和成本。</a:t>
            </a:r>
          </a:p>
          <a:p>
            <a:pPr algn="l">
              <a:lnSpc>
                <a:spcPct val="120000"/>
              </a:lnSpc>
            </a:pPr>
            <a:r>
              <a:rPr lang="zh-CN" altLang="en-US" b="0" i="0" dirty="0">
                <a:solidFill>
                  <a:srgbClr val="0D0D0D"/>
                </a:solidFill>
                <a:effectLst/>
                <a:highlight>
                  <a:srgbClr val="FFFFFF"/>
                </a:highlight>
                <a:latin typeface="Söhne"/>
              </a:rPr>
              <a:t>缺点：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持续集成测试需要构建完善的持续集成和自动化测试环境，需要一定的技术和资源投入。</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持续集成测试需要开发团队的积极配合和沟通协作，可能会增加团队的工作负担和压力。</a:t>
            </a:r>
          </a:p>
          <a:p>
            <a:pPr algn="l">
              <a:lnSpc>
                <a:spcPct val="120000"/>
              </a:lnSpc>
            </a:pPr>
            <a:r>
              <a:rPr lang="zh-CN" altLang="en-US" b="0" i="0" dirty="0">
                <a:solidFill>
                  <a:srgbClr val="0D0D0D"/>
                </a:solidFill>
                <a:effectLst/>
                <a:highlight>
                  <a:srgbClr val="FFFFFF"/>
                </a:highlight>
                <a:latin typeface="Söhne"/>
              </a:rPr>
              <a:t>适用场景：</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持续集成测试适用于对软件开发过程中的代码质量和稳定性进行持续监控和改进的场景，特别适用于敏捷开发和持续交付的软件项目。</a:t>
            </a:r>
          </a:p>
          <a:p>
            <a:pPr>
              <a:lnSpc>
                <a:spcPct val="120000"/>
              </a:lnSpc>
            </a:pPr>
            <a:endParaRPr lang="zh-CN" altLang="en-US" dirty="0"/>
          </a:p>
        </p:txBody>
      </p:sp>
    </p:spTree>
    <p:extLst>
      <p:ext uri="{BB962C8B-B14F-4D97-AF65-F5344CB8AC3E}">
        <p14:creationId xmlns:p14="http://schemas.microsoft.com/office/powerpoint/2010/main" val="1480893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E604D-B2E4-63B0-3ABF-42AAB0E1466D}"/>
              </a:ext>
            </a:extLst>
          </p:cNvPr>
          <p:cNvSpPr>
            <a:spLocks noGrp="1"/>
          </p:cNvSpPr>
          <p:nvPr>
            <p:ph type="title"/>
          </p:nvPr>
        </p:nvSpPr>
        <p:spPr/>
        <p:txBody>
          <a:bodyPr/>
          <a:lstStyle/>
          <a:p>
            <a:r>
              <a:rPr lang="zh-CN" altLang="en-US" b="1" i="0" dirty="0">
                <a:solidFill>
                  <a:srgbClr val="0D0D0D"/>
                </a:solidFill>
                <a:effectLst/>
                <a:highlight>
                  <a:srgbClr val="FFFFFF"/>
                </a:highlight>
                <a:latin typeface="Söhne"/>
              </a:rPr>
              <a:t>探索性测试（</a:t>
            </a:r>
            <a:r>
              <a:rPr lang="en-US" altLang="zh-CN" b="1" i="0" dirty="0">
                <a:solidFill>
                  <a:srgbClr val="0D0D0D"/>
                </a:solidFill>
                <a:effectLst/>
                <a:highlight>
                  <a:srgbClr val="FFFFFF"/>
                </a:highlight>
                <a:latin typeface="Söhne"/>
              </a:rPr>
              <a:t>Exploratory Testing</a:t>
            </a:r>
            <a:r>
              <a:rPr lang="zh-CN" altLang="en-US" b="1" i="0" dirty="0">
                <a:solidFill>
                  <a:srgbClr val="0D0D0D"/>
                </a:solidFill>
                <a:effectLst/>
                <a:highlight>
                  <a:srgbClr val="FFFFFF"/>
                </a:highlight>
                <a:latin typeface="Söhne"/>
              </a:rPr>
              <a:t>）</a:t>
            </a:r>
            <a:endParaRPr lang="zh-CN" altLang="en-US" dirty="0"/>
          </a:p>
        </p:txBody>
      </p:sp>
      <p:sp>
        <p:nvSpPr>
          <p:cNvPr id="3" name="内容占位符 2">
            <a:extLst>
              <a:ext uri="{FF2B5EF4-FFF2-40B4-BE49-F238E27FC236}">
                <a16:creationId xmlns:a16="http://schemas.microsoft.com/office/drawing/2014/main" id="{716BD9E0-38FC-026A-F10E-0F70B8F062A0}"/>
              </a:ext>
            </a:extLst>
          </p:cNvPr>
          <p:cNvSpPr>
            <a:spLocks noGrp="1"/>
          </p:cNvSpPr>
          <p:nvPr>
            <p:ph idx="1"/>
          </p:nvPr>
        </p:nvSpPr>
        <p:spPr/>
        <p:txBody>
          <a:bodyPr>
            <a:normAutofit fontScale="55000" lnSpcReduction="20000"/>
          </a:bodyPr>
          <a:lstStyle/>
          <a:p>
            <a:pPr algn="l">
              <a:lnSpc>
                <a:spcPct val="120000"/>
              </a:lnSpc>
            </a:pPr>
            <a:r>
              <a:rPr lang="zh-CN" altLang="en-US" b="0" i="0" dirty="0">
                <a:solidFill>
                  <a:srgbClr val="0D0D0D"/>
                </a:solidFill>
                <a:effectLst/>
                <a:highlight>
                  <a:srgbClr val="FFFFFF"/>
                </a:highlight>
                <a:latin typeface="Söhne"/>
              </a:rPr>
              <a:t>特点：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探索性测试是一种基于测试人员的直觉和经验进行测试的方法。</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测试人员在没有预先制定的测试计划或测试用例的情况下，自由地探索软件的功能和界面，以发现潜在的问题和缺陷。</a:t>
            </a:r>
          </a:p>
          <a:p>
            <a:pPr algn="l">
              <a:lnSpc>
                <a:spcPct val="120000"/>
              </a:lnSpc>
            </a:pPr>
            <a:r>
              <a:rPr lang="zh-CN" altLang="en-US" b="0" i="0" dirty="0">
                <a:solidFill>
                  <a:srgbClr val="0D0D0D"/>
                </a:solidFill>
                <a:effectLst/>
                <a:highlight>
                  <a:srgbClr val="FFFFFF"/>
                </a:highlight>
                <a:latin typeface="Söhne"/>
              </a:rPr>
              <a:t>优点：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探索性测试可以灵活地适应不同的测试场景和需求，测试人员可以根据实际情况调整测试方向和方法。</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探索性测试可以发现一些传统测试方法可能忽略的问题和缺陷，提高软件测试的全面性和有效性。</a:t>
            </a:r>
          </a:p>
          <a:p>
            <a:pPr algn="l">
              <a:lnSpc>
                <a:spcPct val="120000"/>
              </a:lnSpc>
            </a:pPr>
            <a:r>
              <a:rPr lang="zh-CN" altLang="en-US" b="0" i="0" dirty="0">
                <a:solidFill>
                  <a:srgbClr val="0D0D0D"/>
                </a:solidFill>
                <a:effectLst/>
                <a:highlight>
                  <a:srgbClr val="FFFFFF"/>
                </a:highlight>
                <a:latin typeface="Söhne"/>
              </a:rPr>
              <a:t>缺点：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探索性测试的结果受到测试人员个体差异的影响，可能存在一定的主观性和不确定性。</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探索性测试需要测试人员具有丰富的测试经验和技术水平，可能不适用于所有的测试场景和项目。</a:t>
            </a:r>
          </a:p>
          <a:p>
            <a:pPr algn="l">
              <a:lnSpc>
                <a:spcPct val="120000"/>
              </a:lnSpc>
            </a:pPr>
            <a:r>
              <a:rPr lang="zh-CN" altLang="en-US" b="0" i="0" dirty="0">
                <a:solidFill>
                  <a:srgbClr val="0D0D0D"/>
                </a:solidFill>
                <a:effectLst/>
                <a:highlight>
                  <a:srgbClr val="FFFFFF"/>
                </a:highlight>
                <a:latin typeface="Söhne"/>
              </a:rPr>
              <a:t>适用场景：</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探索性测试适用于对软件进行全面和深入测试的场景，特别适用于对软件的新功能和变更进行快速验证和确认的场景。</a:t>
            </a:r>
          </a:p>
          <a:p>
            <a:pPr>
              <a:lnSpc>
                <a:spcPct val="120000"/>
              </a:lnSpc>
            </a:pPr>
            <a:endParaRPr lang="zh-CN" altLang="en-US" dirty="0"/>
          </a:p>
        </p:txBody>
      </p:sp>
    </p:spTree>
    <p:extLst>
      <p:ext uri="{BB962C8B-B14F-4D97-AF65-F5344CB8AC3E}">
        <p14:creationId xmlns:p14="http://schemas.microsoft.com/office/powerpoint/2010/main" val="714741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E604D-B2E4-63B0-3ABF-42AAB0E1466D}"/>
              </a:ext>
            </a:extLst>
          </p:cNvPr>
          <p:cNvSpPr>
            <a:spLocks noGrp="1"/>
          </p:cNvSpPr>
          <p:nvPr>
            <p:ph type="title"/>
          </p:nvPr>
        </p:nvSpPr>
        <p:spPr/>
        <p:txBody>
          <a:bodyPr/>
          <a:lstStyle/>
          <a:p>
            <a:r>
              <a:rPr lang="zh-CN" altLang="en-US" b="1" i="0" dirty="0">
                <a:solidFill>
                  <a:srgbClr val="0D0D0D"/>
                </a:solidFill>
                <a:effectLst/>
                <a:highlight>
                  <a:srgbClr val="FFFFFF"/>
                </a:highlight>
                <a:latin typeface="Söhne"/>
              </a:rPr>
              <a:t>冒烟测试（</a:t>
            </a:r>
            <a:r>
              <a:rPr lang="en-US" altLang="zh-CN" b="1" i="0" dirty="0">
                <a:solidFill>
                  <a:srgbClr val="0D0D0D"/>
                </a:solidFill>
                <a:effectLst/>
                <a:highlight>
                  <a:srgbClr val="FFFFFF"/>
                </a:highlight>
                <a:latin typeface="Söhne"/>
              </a:rPr>
              <a:t>Smoke Testing</a:t>
            </a:r>
            <a:r>
              <a:rPr lang="zh-CN" altLang="en-US" b="1" i="0" dirty="0">
                <a:solidFill>
                  <a:srgbClr val="0D0D0D"/>
                </a:solidFill>
                <a:effectLst/>
                <a:highlight>
                  <a:srgbClr val="FFFFFF"/>
                </a:highlight>
                <a:latin typeface="Söhne"/>
              </a:rPr>
              <a:t>）</a:t>
            </a:r>
            <a:endParaRPr lang="zh-CN" altLang="en-US" dirty="0"/>
          </a:p>
        </p:txBody>
      </p:sp>
      <p:sp>
        <p:nvSpPr>
          <p:cNvPr id="3" name="内容占位符 2">
            <a:extLst>
              <a:ext uri="{FF2B5EF4-FFF2-40B4-BE49-F238E27FC236}">
                <a16:creationId xmlns:a16="http://schemas.microsoft.com/office/drawing/2014/main" id="{716BD9E0-38FC-026A-F10E-0F70B8F062A0}"/>
              </a:ext>
            </a:extLst>
          </p:cNvPr>
          <p:cNvSpPr>
            <a:spLocks noGrp="1"/>
          </p:cNvSpPr>
          <p:nvPr>
            <p:ph idx="1"/>
          </p:nvPr>
        </p:nvSpPr>
        <p:spPr/>
        <p:txBody>
          <a:bodyPr>
            <a:normAutofit fontScale="55000" lnSpcReduction="20000"/>
          </a:bodyPr>
          <a:lstStyle/>
          <a:p>
            <a:pPr algn="l">
              <a:lnSpc>
                <a:spcPct val="120000"/>
              </a:lnSpc>
            </a:pPr>
            <a:r>
              <a:rPr lang="zh-CN" altLang="en-US" b="0" i="0" dirty="0">
                <a:solidFill>
                  <a:srgbClr val="0D0D0D"/>
                </a:solidFill>
                <a:effectLst/>
                <a:highlight>
                  <a:srgbClr val="FFFFFF"/>
                </a:highlight>
                <a:latin typeface="Söhne"/>
              </a:rPr>
              <a:t>特点：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冒烟测试是在软件开发周期中的早期阶段进行的一种快速、基本的测试，旨在验证软件的基本功能是否正常工作。</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如果软件无法通过冒烟测试，可能需要进一步的调查和修复。</a:t>
            </a:r>
          </a:p>
          <a:p>
            <a:pPr algn="l">
              <a:lnSpc>
                <a:spcPct val="120000"/>
              </a:lnSpc>
            </a:pPr>
            <a:r>
              <a:rPr lang="zh-CN" altLang="en-US" b="0" i="0" dirty="0">
                <a:solidFill>
                  <a:srgbClr val="0D0D0D"/>
                </a:solidFill>
                <a:effectLst/>
                <a:highlight>
                  <a:srgbClr val="FFFFFF"/>
                </a:highlight>
                <a:latin typeface="Söhne"/>
              </a:rPr>
              <a:t>优点：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冒烟测试可以及早发现软件的基本功能问题，帮助开发团队尽早解决问题并确保软件的基本稳定性。</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冒烟测试可以在软件开发周期中的早期阶段进行，节省测试时间和成本。</a:t>
            </a:r>
          </a:p>
          <a:p>
            <a:pPr algn="l">
              <a:lnSpc>
                <a:spcPct val="120000"/>
              </a:lnSpc>
            </a:pPr>
            <a:r>
              <a:rPr lang="zh-CN" altLang="en-US" b="0" i="0" dirty="0">
                <a:solidFill>
                  <a:srgbClr val="0D0D0D"/>
                </a:solidFill>
                <a:effectLst/>
                <a:highlight>
                  <a:srgbClr val="FFFFFF"/>
                </a:highlight>
                <a:latin typeface="Söhne"/>
              </a:rPr>
              <a:t>缺点：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冒烟测试只验证软件的基本功能，无法覆盖所有的功能路径和边界情况，可能会漏测一些问题和缺陷。</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冒烟测试的结果受到测试人员个体差异的影响，可能存在一定的主观性和不确定性。</a:t>
            </a:r>
          </a:p>
          <a:p>
            <a:pPr algn="l">
              <a:lnSpc>
                <a:spcPct val="120000"/>
              </a:lnSpc>
            </a:pPr>
            <a:r>
              <a:rPr lang="zh-CN" altLang="en-US" b="0" i="0" dirty="0">
                <a:solidFill>
                  <a:srgbClr val="0D0D0D"/>
                </a:solidFill>
                <a:effectLst/>
                <a:highlight>
                  <a:srgbClr val="FFFFFF"/>
                </a:highlight>
                <a:latin typeface="Söhne"/>
              </a:rPr>
              <a:t>适用场景：</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冒烟测试适用于对软件的基本功能进行快速验证和确认的场景，特别适用于软件开发周期中的早期阶段。</a:t>
            </a:r>
          </a:p>
          <a:p>
            <a:pPr>
              <a:lnSpc>
                <a:spcPct val="120000"/>
              </a:lnSpc>
            </a:pPr>
            <a:endParaRPr lang="zh-CN" altLang="en-US" dirty="0"/>
          </a:p>
        </p:txBody>
      </p:sp>
    </p:spTree>
    <p:extLst>
      <p:ext uri="{BB962C8B-B14F-4D97-AF65-F5344CB8AC3E}">
        <p14:creationId xmlns:p14="http://schemas.microsoft.com/office/powerpoint/2010/main" val="3206795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E604D-B2E4-63B0-3ABF-42AAB0E1466D}"/>
              </a:ext>
            </a:extLst>
          </p:cNvPr>
          <p:cNvSpPr>
            <a:spLocks noGrp="1"/>
          </p:cNvSpPr>
          <p:nvPr>
            <p:ph type="title"/>
          </p:nvPr>
        </p:nvSpPr>
        <p:spPr/>
        <p:txBody>
          <a:bodyPr/>
          <a:lstStyle/>
          <a:p>
            <a:r>
              <a:rPr lang="zh-CN" altLang="en-US" b="1" i="0" dirty="0">
                <a:solidFill>
                  <a:srgbClr val="0D0D0D"/>
                </a:solidFill>
                <a:effectLst/>
                <a:highlight>
                  <a:srgbClr val="FFFFFF"/>
                </a:highlight>
                <a:latin typeface="Söhne"/>
              </a:rPr>
              <a:t>验收测试（</a:t>
            </a:r>
            <a:r>
              <a:rPr lang="en-US" altLang="zh-CN" b="1" i="0" dirty="0">
                <a:solidFill>
                  <a:srgbClr val="0D0D0D"/>
                </a:solidFill>
                <a:effectLst/>
                <a:highlight>
                  <a:srgbClr val="FFFFFF"/>
                </a:highlight>
                <a:latin typeface="Söhne"/>
              </a:rPr>
              <a:t>Acceptance Testing</a:t>
            </a:r>
            <a:r>
              <a:rPr lang="zh-CN" altLang="en-US" b="1" i="0" dirty="0">
                <a:solidFill>
                  <a:srgbClr val="0D0D0D"/>
                </a:solidFill>
                <a:effectLst/>
                <a:highlight>
                  <a:srgbClr val="FFFFFF"/>
                </a:highlight>
                <a:latin typeface="Söhne"/>
              </a:rPr>
              <a:t>）</a:t>
            </a:r>
            <a:endParaRPr lang="zh-CN" altLang="en-US" dirty="0"/>
          </a:p>
        </p:txBody>
      </p:sp>
      <p:sp>
        <p:nvSpPr>
          <p:cNvPr id="3" name="内容占位符 2">
            <a:extLst>
              <a:ext uri="{FF2B5EF4-FFF2-40B4-BE49-F238E27FC236}">
                <a16:creationId xmlns:a16="http://schemas.microsoft.com/office/drawing/2014/main" id="{716BD9E0-38FC-026A-F10E-0F70B8F062A0}"/>
              </a:ext>
            </a:extLst>
          </p:cNvPr>
          <p:cNvSpPr>
            <a:spLocks noGrp="1"/>
          </p:cNvSpPr>
          <p:nvPr>
            <p:ph idx="1"/>
          </p:nvPr>
        </p:nvSpPr>
        <p:spPr/>
        <p:txBody>
          <a:bodyPr>
            <a:normAutofit fontScale="55000" lnSpcReduction="20000"/>
          </a:bodyPr>
          <a:lstStyle/>
          <a:p>
            <a:pPr algn="l">
              <a:lnSpc>
                <a:spcPct val="120000"/>
              </a:lnSpc>
            </a:pPr>
            <a:r>
              <a:rPr lang="zh-CN" altLang="en-US" b="0" i="0" dirty="0">
                <a:solidFill>
                  <a:srgbClr val="0D0D0D"/>
                </a:solidFill>
                <a:effectLst/>
                <a:highlight>
                  <a:srgbClr val="FFFFFF"/>
                </a:highlight>
                <a:latin typeface="Söhne"/>
              </a:rPr>
              <a:t>特点：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验收测试是由最终用户或客户执行的测试，旨在验证软件是否符合其需求和预期。</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验收测试通常在软件开发的最后阶段进行，以确认软件是否可以交付给客户使用。</a:t>
            </a:r>
          </a:p>
          <a:p>
            <a:pPr algn="l">
              <a:lnSpc>
                <a:spcPct val="120000"/>
              </a:lnSpc>
            </a:pPr>
            <a:r>
              <a:rPr lang="zh-CN" altLang="en-US" b="0" i="0" dirty="0">
                <a:solidFill>
                  <a:srgbClr val="0D0D0D"/>
                </a:solidFill>
                <a:effectLst/>
                <a:highlight>
                  <a:srgbClr val="FFFFFF"/>
                </a:highlight>
                <a:latin typeface="Söhne"/>
              </a:rPr>
              <a:t>优点：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验收测试可以确保软件符合最终用户或客户的需求和预期，提高软件的用户满意度和使用体验。</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验收测试可以从最终用户或客户的角度出发，评估软件的实际价值和质量。</a:t>
            </a:r>
          </a:p>
          <a:p>
            <a:pPr algn="l">
              <a:lnSpc>
                <a:spcPct val="120000"/>
              </a:lnSpc>
            </a:pPr>
            <a:r>
              <a:rPr lang="zh-CN" altLang="en-US" b="0" i="0" dirty="0">
                <a:solidFill>
                  <a:srgbClr val="0D0D0D"/>
                </a:solidFill>
                <a:effectLst/>
                <a:highlight>
                  <a:srgbClr val="FFFFFF"/>
                </a:highlight>
                <a:latin typeface="Söhne"/>
              </a:rPr>
              <a:t>缺点：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验收测试需要最终用户或客户参与，测试过程可能受到外部因素的影响，需要协调和沟通。</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验收测试结果受到最终用户或客户个体差异的影响，可能存在一定的主观性和不确定性。</a:t>
            </a:r>
          </a:p>
          <a:p>
            <a:pPr algn="l">
              <a:lnSpc>
                <a:spcPct val="120000"/>
              </a:lnSpc>
            </a:pPr>
            <a:r>
              <a:rPr lang="zh-CN" altLang="en-US" b="0" i="0" dirty="0">
                <a:solidFill>
                  <a:srgbClr val="0D0D0D"/>
                </a:solidFill>
                <a:effectLst/>
                <a:highlight>
                  <a:srgbClr val="FFFFFF"/>
                </a:highlight>
                <a:latin typeface="Söhne"/>
              </a:rPr>
              <a:t>适用场景：</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验收测试适用于对软件是否符合最终用户或客户需求进行验证和确认的场景，特别适用于软件开发周期的最后阶段。</a:t>
            </a:r>
          </a:p>
        </p:txBody>
      </p:sp>
    </p:spTree>
    <p:extLst>
      <p:ext uri="{BB962C8B-B14F-4D97-AF65-F5344CB8AC3E}">
        <p14:creationId xmlns:p14="http://schemas.microsoft.com/office/powerpoint/2010/main" val="2413824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E604D-B2E4-63B0-3ABF-42AAB0E1466D}"/>
              </a:ext>
            </a:extLst>
          </p:cNvPr>
          <p:cNvSpPr>
            <a:spLocks noGrp="1"/>
          </p:cNvSpPr>
          <p:nvPr>
            <p:ph type="title"/>
          </p:nvPr>
        </p:nvSpPr>
        <p:spPr/>
        <p:txBody>
          <a:bodyPr/>
          <a:lstStyle/>
          <a:p>
            <a:r>
              <a:rPr lang="zh-CN" altLang="en-US" b="1" i="0" dirty="0">
                <a:solidFill>
                  <a:srgbClr val="0D0D0D"/>
                </a:solidFill>
                <a:effectLst/>
                <a:highlight>
                  <a:srgbClr val="FFFFFF"/>
                </a:highlight>
                <a:latin typeface="Söhne"/>
              </a:rPr>
              <a:t>自动化测试（</a:t>
            </a:r>
            <a:r>
              <a:rPr lang="en-US" altLang="zh-CN" b="1" i="0" dirty="0">
                <a:solidFill>
                  <a:srgbClr val="0D0D0D"/>
                </a:solidFill>
                <a:effectLst/>
                <a:highlight>
                  <a:srgbClr val="FFFFFF"/>
                </a:highlight>
                <a:latin typeface="Söhne"/>
              </a:rPr>
              <a:t>Automation Testing</a:t>
            </a:r>
            <a:r>
              <a:rPr lang="zh-CN" altLang="en-US" b="1" i="0" dirty="0">
                <a:solidFill>
                  <a:srgbClr val="0D0D0D"/>
                </a:solidFill>
                <a:effectLst/>
                <a:highlight>
                  <a:srgbClr val="FFFFFF"/>
                </a:highlight>
                <a:latin typeface="Söhne"/>
              </a:rPr>
              <a:t>）</a:t>
            </a:r>
            <a:endParaRPr lang="zh-CN" altLang="en-US" dirty="0"/>
          </a:p>
        </p:txBody>
      </p:sp>
      <p:sp>
        <p:nvSpPr>
          <p:cNvPr id="3" name="内容占位符 2">
            <a:extLst>
              <a:ext uri="{FF2B5EF4-FFF2-40B4-BE49-F238E27FC236}">
                <a16:creationId xmlns:a16="http://schemas.microsoft.com/office/drawing/2014/main" id="{716BD9E0-38FC-026A-F10E-0F70B8F062A0}"/>
              </a:ext>
            </a:extLst>
          </p:cNvPr>
          <p:cNvSpPr>
            <a:spLocks noGrp="1"/>
          </p:cNvSpPr>
          <p:nvPr>
            <p:ph idx="1"/>
          </p:nvPr>
        </p:nvSpPr>
        <p:spPr/>
        <p:txBody>
          <a:bodyPr>
            <a:normAutofit fontScale="55000" lnSpcReduction="20000"/>
          </a:bodyPr>
          <a:lstStyle/>
          <a:p>
            <a:pPr algn="l">
              <a:lnSpc>
                <a:spcPct val="120000"/>
              </a:lnSpc>
            </a:pPr>
            <a:r>
              <a:rPr lang="zh-CN" altLang="en-US" b="0" i="0" dirty="0">
                <a:solidFill>
                  <a:srgbClr val="0D0D0D"/>
                </a:solidFill>
                <a:effectLst/>
                <a:highlight>
                  <a:srgbClr val="FFFFFF"/>
                </a:highlight>
                <a:latin typeface="Söhne"/>
              </a:rPr>
              <a:t>特点：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自动化测试是使用自动化测试工具或脚本来执行测试用例的测试方法。</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自动化测试可以提高测试效率和准确性，并在持续集成和持续交付过程中发挥重要作用。</a:t>
            </a:r>
          </a:p>
          <a:p>
            <a:pPr algn="l">
              <a:lnSpc>
                <a:spcPct val="120000"/>
              </a:lnSpc>
            </a:pPr>
            <a:r>
              <a:rPr lang="zh-CN" altLang="en-US" b="0" i="0" dirty="0">
                <a:solidFill>
                  <a:srgbClr val="0D0D0D"/>
                </a:solidFill>
                <a:effectLst/>
                <a:highlight>
                  <a:srgbClr val="FFFFFF"/>
                </a:highlight>
                <a:latin typeface="Söhne"/>
              </a:rPr>
              <a:t>优点：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自动化测试可以提高测试效率和覆盖范围，减少人工测试的工作量和时间成本。</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自动化测试可以重复执行相同的测试用例，确保测试结果的一致性和可靠性。</a:t>
            </a:r>
          </a:p>
          <a:p>
            <a:pPr algn="l">
              <a:lnSpc>
                <a:spcPct val="120000"/>
              </a:lnSpc>
            </a:pPr>
            <a:r>
              <a:rPr lang="zh-CN" altLang="en-US" b="0" i="0" dirty="0">
                <a:solidFill>
                  <a:srgbClr val="0D0D0D"/>
                </a:solidFill>
                <a:effectLst/>
                <a:highlight>
                  <a:srgbClr val="FFFFFF"/>
                </a:highlight>
                <a:latin typeface="Söhne"/>
              </a:rPr>
              <a:t>缺点：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自动化测试的设计和维护成本较高，需要投入一定的时间和资源。</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自动化测试可能无法覆盖所有的测试场景和情况，需要人工测试的配合和补充。</a:t>
            </a:r>
          </a:p>
          <a:p>
            <a:pPr algn="l">
              <a:lnSpc>
                <a:spcPct val="120000"/>
              </a:lnSpc>
            </a:pPr>
            <a:r>
              <a:rPr lang="zh-CN" altLang="en-US" b="0" i="0" dirty="0">
                <a:solidFill>
                  <a:srgbClr val="0D0D0D"/>
                </a:solidFill>
                <a:effectLst/>
                <a:highlight>
                  <a:srgbClr val="FFFFFF"/>
                </a:highlight>
                <a:latin typeface="Söhne"/>
              </a:rPr>
              <a:t>适用场景：</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自动化测试适用于对重复性较高的测试任务进行自动化处理的场景，特别适用于持续集成和持续交付的软件项目。</a:t>
            </a:r>
          </a:p>
        </p:txBody>
      </p:sp>
    </p:spTree>
    <p:extLst>
      <p:ext uri="{BB962C8B-B14F-4D97-AF65-F5344CB8AC3E}">
        <p14:creationId xmlns:p14="http://schemas.microsoft.com/office/powerpoint/2010/main" val="4107921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E604D-B2E4-63B0-3ABF-42AAB0E1466D}"/>
              </a:ext>
            </a:extLst>
          </p:cNvPr>
          <p:cNvSpPr>
            <a:spLocks noGrp="1"/>
          </p:cNvSpPr>
          <p:nvPr>
            <p:ph type="title"/>
          </p:nvPr>
        </p:nvSpPr>
        <p:spPr/>
        <p:txBody>
          <a:bodyPr/>
          <a:lstStyle/>
          <a:p>
            <a:r>
              <a:rPr lang="en-US" altLang="zh-CN" b="1" i="0" dirty="0">
                <a:solidFill>
                  <a:srgbClr val="0D0D0D"/>
                </a:solidFill>
                <a:effectLst/>
                <a:highlight>
                  <a:srgbClr val="FFFFFF"/>
                </a:highlight>
                <a:latin typeface="Söhne"/>
              </a:rPr>
              <a:t>A/B</a:t>
            </a:r>
            <a:r>
              <a:rPr lang="zh-CN" altLang="en-US" b="1" i="0" dirty="0">
                <a:solidFill>
                  <a:srgbClr val="0D0D0D"/>
                </a:solidFill>
                <a:effectLst/>
                <a:highlight>
                  <a:srgbClr val="FFFFFF"/>
                </a:highlight>
                <a:latin typeface="Söhne"/>
              </a:rPr>
              <a:t>测试（</a:t>
            </a:r>
            <a:r>
              <a:rPr lang="en-US" altLang="zh-CN" b="1" i="0" dirty="0">
                <a:solidFill>
                  <a:srgbClr val="0D0D0D"/>
                </a:solidFill>
                <a:effectLst/>
                <a:highlight>
                  <a:srgbClr val="FFFFFF"/>
                </a:highlight>
                <a:latin typeface="Söhne"/>
              </a:rPr>
              <a:t>A/B Testing</a:t>
            </a:r>
            <a:r>
              <a:rPr lang="zh-CN" altLang="en-US" b="1" i="0" dirty="0">
                <a:solidFill>
                  <a:srgbClr val="0D0D0D"/>
                </a:solidFill>
                <a:effectLst/>
                <a:highlight>
                  <a:srgbClr val="FFFFFF"/>
                </a:highlight>
                <a:latin typeface="Söhne"/>
              </a:rPr>
              <a:t>）</a:t>
            </a:r>
            <a:endParaRPr lang="zh-CN" altLang="en-US" dirty="0"/>
          </a:p>
        </p:txBody>
      </p:sp>
      <p:sp>
        <p:nvSpPr>
          <p:cNvPr id="3" name="内容占位符 2">
            <a:extLst>
              <a:ext uri="{FF2B5EF4-FFF2-40B4-BE49-F238E27FC236}">
                <a16:creationId xmlns:a16="http://schemas.microsoft.com/office/drawing/2014/main" id="{716BD9E0-38FC-026A-F10E-0F70B8F062A0}"/>
              </a:ext>
            </a:extLst>
          </p:cNvPr>
          <p:cNvSpPr>
            <a:spLocks noGrp="1"/>
          </p:cNvSpPr>
          <p:nvPr>
            <p:ph idx="1"/>
          </p:nvPr>
        </p:nvSpPr>
        <p:spPr/>
        <p:txBody>
          <a:bodyPr>
            <a:normAutofit fontScale="55000" lnSpcReduction="20000"/>
          </a:bodyPr>
          <a:lstStyle/>
          <a:p>
            <a:pPr algn="l">
              <a:lnSpc>
                <a:spcPct val="120000"/>
              </a:lnSpc>
            </a:pPr>
            <a:r>
              <a:rPr lang="zh-CN" altLang="en-US" b="0" i="0" dirty="0">
                <a:solidFill>
                  <a:srgbClr val="0D0D0D"/>
                </a:solidFill>
                <a:effectLst/>
                <a:highlight>
                  <a:srgbClr val="FFFFFF"/>
                </a:highlight>
                <a:latin typeface="Söhne"/>
              </a:rPr>
              <a:t>特点：</a:t>
            </a:r>
          </a:p>
          <a:p>
            <a:pPr algn="l">
              <a:lnSpc>
                <a:spcPct val="120000"/>
              </a:lnSpc>
              <a:buFont typeface="Arial" panose="020B0604020202020204" pitchFamily="34" charset="0"/>
              <a:buChar char="•"/>
            </a:pPr>
            <a:r>
              <a:rPr lang="en-US" altLang="zh-CN" b="0" i="0" dirty="0">
                <a:solidFill>
                  <a:srgbClr val="0D0D0D"/>
                </a:solidFill>
                <a:effectLst/>
                <a:highlight>
                  <a:srgbClr val="FFFFFF"/>
                </a:highlight>
                <a:latin typeface="Söhne"/>
              </a:rPr>
              <a:t>A/B</a:t>
            </a:r>
            <a:r>
              <a:rPr lang="zh-CN" altLang="en-US" b="0" i="0" dirty="0">
                <a:solidFill>
                  <a:srgbClr val="0D0D0D"/>
                </a:solidFill>
                <a:effectLst/>
                <a:highlight>
                  <a:srgbClr val="FFFFFF"/>
                </a:highlight>
                <a:latin typeface="Söhne"/>
              </a:rPr>
              <a:t>测试是一种通过同时测试两个或多个版本的软件或功能来确定哪个版本对用户更有效的测试方法。</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通过</a:t>
            </a:r>
            <a:r>
              <a:rPr lang="en-US" altLang="zh-CN" b="0" i="0" dirty="0">
                <a:solidFill>
                  <a:srgbClr val="0D0D0D"/>
                </a:solidFill>
                <a:effectLst/>
                <a:highlight>
                  <a:srgbClr val="FFFFFF"/>
                </a:highlight>
                <a:latin typeface="Söhne"/>
              </a:rPr>
              <a:t>A/B</a:t>
            </a:r>
            <a:r>
              <a:rPr lang="zh-CN" altLang="en-US" b="0" i="0" dirty="0">
                <a:solidFill>
                  <a:srgbClr val="0D0D0D"/>
                </a:solidFill>
                <a:effectLst/>
                <a:highlight>
                  <a:srgbClr val="FFFFFF"/>
                </a:highlight>
                <a:latin typeface="Söhne"/>
              </a:rPr>
              <a:t>测试，可以根据实际用户反馈和数据来优化软件的设计和功能。</a:t>
            </a:r>
          </a:p>
          <a:p>
            <a:pPr algn="l">
              <a:lnSpc>
                <a:spcPct val="120000"/>
              </a:lnSpc>
            </a:pPr>
            <a:r>
              <a:rPr lang="zh-CN" altLang="en-US" b="0" i="0" dirty="0">
                <a:solidFill>
                  <a:srgbClr val="0D0D0D"/>
                </a:solidFill>
                <a:effectLst/>
                <a:highlight>
                  <a:srgbClr val="FFFFFF"/>
                </a:highlight>
                <a:latin typeface="Söhne"/>
              </a:rPr>
              <a:t>优点：</a:t>
            </a:r>
          </a:p>
          <a:p>
            <a:pPr algn="l">
              <a:lnSpc>
                <a:spcPct val="120000"/>
              </a:lnSpc>
              <a:buFont typeface="Arial" panose="020B0604020202020204" pitchFamily="34" charset="0"/>
              <a:buChar char="•"/>
            </a:pPr>
            <a:r>
              <a:rPr lang="en-US" altLang="zh-CN" b="0" i="0" dirty="0">
                <a:solidFill>
                  <a:srgbClr val="0D0D0D"/>
                </a:solidFill>
                <a:effectLst/>
                <a:highlight>
                  <a:srgbClr val="FFFFFF"/>
                </a:highlight>
                <a:latin typeface="Söhne"/>
              </a:rPr>
              <a:t>A/B</a:t>
            </a:r>
            <a:r>
              <a:rPr lang="zh-CN" altLang="en-US" b="0" i="0" dirty="0">
                <a:solidFill>
                  <a:srgbClr val="0D0D0D"/>
                </a:solidFill>
                <a:effectLst/>
                <a:highlight>
                  <a:srgbClr val="FFFFFF"/>
                </a:highlight>
                <a:latin typeface="Söhne"/>
              </a:rPr>
              <a:t>测试可以根据实际用户反馈和数据来优化软件的设计和功能，提高软件的用户满意度和使用体验。</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通过</a:t>
            </a:r>
            <a:r>
              <a:rPr lang="en-US" altLang="zh-CN" b="0" i="0" dirty="0">
                <a:solidFill>
                  <a:srgbClr val="0D0D0D"/>
                </a:solidFill>
                <a:effectLst/>
                <a:highlight>
                  <a:srgbClr val="FFFFFF"/>
                </a:highlight>
                <a:latin typeface="Söhne"/>
              </a:rPr>
              <a:t>A/B</a:t>
            </a:r>
            <a:r>
              <a:rPr lang="zh-CN" altLang="en-US" b="0" i="0" dirty="0">
                <a:solidFill>
                  <a:srgbClr val="0D0D0D"/>
                </a:solidFill>
                <a:effectLst/>
                <a:highlight>
                  <a:srgbClr val="FFFFFF"/>
                </a:highlight>
                <a:latin typeface="Söhne"/>
              </a:rPr>
              <a:t>测试可以快速验证不同设计或功能变化对用户行为和业务指标的影响，从而优化产品和服务。</a:t>
            </a:r>
          </a:p>
          <a:p>
            <a:pPr algn="l">
              <a:lnSpc>
                <a:spcPct val="120000"/>
              </a:lnSpc>
            </a:pPr>
            <a:r>
              <a:rPr lang="zh-CN" altLang="en-US" b="0" i="0" dirty="0">
                <a:solidFill>
                  <a:srgbClr val="0D0D0D"/>
                </a:solidFill>
                <a:effectLst/>
                <a:highlight>
                  <a:srgbClr val="FFFFFF"/>
                </a:highlight>
                <a:latin typeface="Söhne"/>
              </a:rPr>
              <a:t>缺点：</a:t>
            </a:r>
          </a:p>
          <a:p>
            <a:pPr algn="l">
              <a:lnSpc>
                <a:spcPct val="120000"/>
              </a:lnSpc>
              <a:buFont typeface="Arial" panose="020B0604020202020204" pitchFamily="34" charset="0"/>
              <a:buChar char="•"/>
            </a:pPr>
            <a:r>
              <a:rPr lang="en-US" altLang="zh-CN" b="0" i="0" dirty="0">
                <a:solidFill>
                  <a:srgbClr val="0D0D0D"/>
                </a:solidFill>
                <a:effectLst/>
                <a:highlight>
                  <a:srgbClr val="FFFFFF"/>
                </a:highlight>
                <a:latin typeface="Söhne"/>
              </a:rPr>
              <a:t>A/B</a:t>
            </a:r>
            <a:r>
              <a:rPr lang="zh-CN" altLang="en-US" b="0" i="0" dirty="0">
                <a:solidFill>
                  <a:srgbClr val="0D0D0D"/>
                </a:solidFill>
                <a:effectLst/>
                <a:highlight>
                  <a:srgbClr val="FFFFFF"/>
                </a:highlight>
                <a:latin typeface="Söhne"/>
              </a:rPr>
              <a:t>测试需要大量的用户数据和时间来进行验证和分析，可能需要进行多次测试才能得出有效结论。</a:t>
            </a:r>
          </a:p>
          <a:p>
            <a:pPr algn="l">
              <a:lnSpc>
                <a:spcPct val="120000"/>
              </a:lnSpc>
              <a:buFont typeface="Arial" panose="020B0604020202020204" pitchFamily="34" charset="0"/>
              <a:buChar char="•"/>
            </a:pPr>
            <a:r>
              <a:rPr lang="en-US" altLang="zh-CN" b="0" i="0" dirty="0">
                <a:solidFill>
                  <a:srgbClr val="0D0D0D"/>
                </a:solidFill>
                <a:effectLst/>
                <a:highlight>
                  <a:srgbClr val="FFFFFF"/>
                </a:highlight>
                <a:latin typeface="Söhne"/>
              </a:rPr>
              <a:t>A/B</a:t>
            </a:r>
            <a:r>
              <a:rPr lang="zh-CN" altLang="en-US" b="0" i="0" dirty="0">
                <a:solidFill>
                  <a:srgbClr val="0D0D0D"/>
                </a:solidFill>
                <a:effectLst/>
                <a:highlight>
                  <a:srgbClr val="FFFFFF"/>
                </a:highlight>
                <a:latin typeface="Söhne"/>
              </a:rPr>
              <a:t>测试结果受到多个因素的影响，需要谨慎分析和判断。</a:t>
            </a:r>
          </a:p>
          <a:p>
            <a:pPr algn="l">
              <a:lnSpc>
                <a:spcPct val="120000"/>
              </a:lnSpc>
            </a:pPr>
            <a:r>
              <a:rPr lang="zh-CN" altLang="en-US" b="0" i="0" dirty="0">
                <a:solidFill>
                  <a:srgbClr val="0D0D0D"/>
                </a:solidFill>
                <a:effectLst/>
                <a:highlight>
                  <a:srgbClr val="FFFFFF"/>
                </a:highlight>
                <a:latin typeface="Söhne"/>
              </a:rPr>
              <a:t>适用场景：</a:t>
            </a:r>
          </a:p>
          <a:p>
            <a:pPr algn="l">
              <a:lnSpc>
                <a:spcPct val="120000"/>
              </a:lnSpc>
              <a:buFont typeface="Arial" panose="020B0604020202020204" pitchFamily="34" charset="0"/>
              <a:buChar char="•"/>
            </a:pPr>
            <a:r>
              <a:rPr lang="en-US" altLang="zh-CN" b="0" i="0" dirty="0">
                <a:solidFill>
                  <a:srgbClr val="0D0D0D"/>
                </a:solidFill>
                <a:effectLst/>
                <a:highlight>
                  <a:srgbClr val="FFFFFF"/>
                </a:highlight>
                <a:latin typeface="Söhne"/>
              </a:rPr>
              <a:t>A/B</a:t>
            </a:r>
            <a:r>
              <a:rPr lang="zh-CN" altLang="en-US" b="0" i="0" dirty="0">
                <a:solidFill>
                  <a:srgbClr val="0D0D0D"/>
                </a:solidFill>
                <a:effectLst/>
                <a:highlight>
                  <a:srgbClr val="FFFFFF"/>
                </a:highlight>
                <a:latin typeface="Söhne"/>
              </a:rPr>
              <a:t>测试适用于对不同设计或功能变化进行验证和优化的场景，特别适用于产品和服务的迭代和改进过程。</a:t>
            </a:r>
          </a:p>
          <a:p>
            <a:pPr>
              <a:lnSpc>
                <a:spcPct val="120000"/>
              </a:lnSpc>
            </a:pPr>
            <a:endParaRPr lang="zh-CN" altLang="en-US" dirty="0"/>
          </a:p>
        </p:txBody>
      </p:sp>
    </p:spTree>
    <p:extLst>
      <p:ext uri="{BB962C8B-B14F-4D97-AF65-F5344CB8AC3E}">
        <p14:creationId xmlns:p14="http://schemas.microsoft.com/office/powerpoint/2010/main" val="3582766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E604D-B2E4-63B0-3ABF-42AAB0E1466D}"/>
              </a:ext>
            </a:extLst>
          </p:cNvPr>
          <p:cNvSpPr>
            <a:spLocks noGrp="1"/>
          </p:cNvSpPr>
          <p:nvPr>
            <p:ph type="title"/>
          </p:nvPr>
        </p:nvSpPr>
        <p:spPr/>
        <p:txBody>
          <a:bodyPr/>
          <a:lstStyle/>
          <a:p>
            <a:r>
              <a:rPr lang="zh-CN" altLang="en-US" b="1" i="0" dirty="0">
                <a:solidFill>
                  <a:srgbClr val="0D0D0D"/>
                </a:solidFill>
                <a:effectLst/>
                <a:highlight>
                  <a:srgbClr val="FFFFFF"/>
                </a:highlight>
                <a:latin typeface="Söhne"/>
              </a:rPr>
              <a:t>黑盒测试（</a:t>
            </a:r>
            <a:r>
              <a:rPr lang="en-US" altLang="zh-CN" b="1" i="0" dirty="0">
                <a:solidFill>
                  <a:srgbClr val="0D0D0D"/>
                </a:solidFill>
                <a:effectLst/>
                <a:highlight>
                  <a:srgbClr val="FFFFFF"/>
                </a:highlight>
                <a:latin typeface="Söhne"/>
              </a:rPr>
              <a:t>Black Box Testing</a:t>
            </a:r>
            <a:r>
              <a:rPr lang="zh-CN" altLang="en-US" b="1" i="0" dirty="0">
                <a:solidFill>
                  <a:srgbClr val="0D0D0D"/>
                </a:solidFill>
                <a:effectLst/>
                <a:highlight>
                  <a:srgbClr val="FFFFFF"/>
                </a:highlight>
                <a:latin typeface="Söhne"/>
              </a:rPr>
              <a:t>）</a:t>
            </a:r>
            <a:endParaRPr lang="zh-CN" altLang="en-US" dirty="0"/>
          </a:p>
        </p:txBody>
      </p:sp>
      <p:sp>
        <p:nvSpPr>
          <p:cNvPr id="3" name="内容占位符 2">
            <a:extLst>
              <a:ext uri="{FF2B5EF4-FFF2-40B4-BE49-F238E27FC236}">
                <a16:creationId xmlns:a16="http://schemas.microsoft.com/office/drawing/2014/main" id="{716BD9E0-38FC-026A-F10E-0F70B8F062A0}"/>
              </a:ext>
            </a:extLst>
          </p:cNvPr>
          <p:cNvSpPr>
            <a:spLocks noGrp="1"/>
          </p:cNvSpPr>
          <p:nvPr>
            <p:ph idx="1"/>
          </p:nvPr>
        </p:nvSpPr>
        <p:spPr/>
        <p:txBody>
          <a:bodyPr>
            <a:normAutofit fontScale="55000" lnSpcReduction="20000"/>
          </a:bodyPr>
          <a:lstStyle/>
          <a:p>
            <a:pPr algn="l">
              <a:lnSpc>
                <a:spcPct val="120000"/>
              </a:lnSpc>
            </a:pPr>
            <a:r>
              <a:rPr lang="zh-CN" altLang="en-US" b="0" i="0" dirty="0">
                <a:solidFill>
                  <a:srgbClr val="0D0D0D"/>
                </a:solidFill>
                <a:effectLst/>
                <a:highlight>
                  <a:srgbClr val="FFFFFF"/>
                </a:highlight>
                <a:latin typeface="Söhne"/>
              </a:rPr>
              <a:t>特点：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黑盒测试是一种基于软件功能和需求的测试方法，测试人员不需要了解软件内部的结构或实现细节。</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测试人员只关注输入和输出之间的关系，通过输入来验证输出是否符合预期。</a:t>
            </a:r>
          </a:p>
          <a:p>
            <a:pPr algn="l">
              <a:lnSpc>
                <a:spcPct val="120000"/>
              </a:lnSpc>
            </a:pPr>
            <a:r>
              <a:rPr lang="zh-CN" altLang="en-US" b="0" i="0" dirty="0">
                <a:solidFill>
                  <a:srgbClr val="0D0D0D"/>
                </a:solidFill>
                <a:effectLst/>
                <a:highlight>
                  <a:srgbClr val="FFFFFF"/>
                </a:highlight>
                <a:latin typeface="Söhne"/>
              </a:rPr>
              <a:t>优点：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与白盒测试相比，黑盒测试更加独立，测试人员不需要了解软件内部的实现细节，因此可以更好地模拟用户的行为。</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黑盒测试可以从用户的角度出发，更加全面地测试软件的功能和用户体验。</a:t>
            </a:r>
          </a:p>
          <a:p>
            <a:pPr algn="l">
              <a:lnSpc>
                <a:spcPct val="120000"/>
              </a:lnSpc>
            </a:pPr>
            <a:r>
              <a:rPr lang="zh-CN" altLang="en-US" b="0" i="0" dirty="0">
                <a:solidFill>
                  <a:srgbClr val="0D0D0D"/>
                </a:solidFill>
                <a:effectLst/>
                <a:highlight>
                  <a:srgbClr val="FFFFFF"/>
                </a:highlight>
                <a:latin typeface="Söhne"/>
              </a:rPr>
              <a:t>缺点：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黑盒测试无法发现软件内部的结构性错误，例如逻辑错误、代码覆盖不足等。</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黑盒测试通常需要大量的测试用例来覆盖不同的功能路径，测试成本较高。</a:t>
            </a:r>
          </a:p>
          <a:p>
            <a:pPr algn="l">
              <a:lnSpc>
                <a:spcPct val="120000"/>
              </a:lnSpc>
            </a:pPr>
            <a:r>
              <a:rPr lang="zh-CN" altLang="en-US" b="0" i="0" dirty="0">
                <a:solidFill>
                  <a:srgbClr val="0D0D0D"/>
                </a:solidFill>
                <a:effectLst/>
                <a:highlight>
                  <a:srgbClr val="FFFFFF"/>
                </a:highlight>
                <a:latin typeface="Söhne"/>
              </a:rPr>
              <a:t>适用场景：</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黑盒测试适用于对软件功能和用户界面进行验证，以及测试用户操作对系统响应的影响。</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特别适用于需求规格说明已经定义清晰的软件项目。</a:t>
            </a:r>
          </a:p>
          <a:p>
            <a:endParaRPr lang="zh-CN" altLang="en-US" dirty="0"/>
          </a:p>
        </p:txBody>
      </p:sp>
    </p:spTree>
    <p:extLst>
      <p:ext uri="{BB962C8B-B14F-4D97-AF65-F5344CB8AC3E}">
        <p14:creationId xmlns:p14="http://schemas.microsoft.com/office/powerpoint/2010/main" val="390212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E604D-B2E4-63B0-3ABF-42AAB0E1466D}"/>
              </a:ext>
            </a:extLst>
          </p:cNvPr>
          <p:cNvSpPr>
            <a:spLocks noGrp="1"/>
          </p:cNvSpPr>
          <p:nvPr>
            <p:ph type="title"/>
          </p:nvPr>
        </p:nvSpPr>
        <p:spPr/>
        <p:txBody>
          <a:bodyPr/>
          <a:lstStyle/>
          <a:p>
            <a:r>
              <a:rPr lang="zh-CN" altLang="en-US" b="1" i="0" dirty="0">
                <a:solidFill>
                  <a:srgbClr val="0D0D0D"/>
                </a:solidFill>
                <a:effectLst/>
                <a:highlight>
                  <a:srgbClr val="FFFFFF"/>
                </a:highlight>
                <a:latin typeface="Söhne"/>
              </a:rPr>
              <a:t>白盒测试（</a:t>
            </a:r>
            <a:r>
              <a:rPr lang="en-US" altLang="zh-CN" b="1" i="0" dirty="0">
                <a:solidFill>
                  <a:srgbClr val="0D0D0D"/>
                </a:solidFill>
                <a:effectLst/>
                <a:highlight>
                  <a:srgbClr val="FFFFFF"/>
                </a:highlight>
                <a:latin typeface="Söhne"/>
              </a:rPr>
              <a:t>White Box Testing</a:t>
            </a:r>
            <a:r>
              <a:rPr lang="zh-CN" altLang="en-US" b="1" i="0" dirty="0">
                <a:solidFill>
                  <a:srgbClr val="0D0D0D"/>
                </a:solidFill>
                <a:effectLst/>
                <a:highlight>
                  <a:srgbClr val="FFFFFF"/>
                </a:highlight>
                <a:latin typeface="Söhne"/>
              </a:rPr>
              <a:t>）</a:t>
            </a:r>
            <a:endParaRPr lang="zh-CN" altLang="en-US" dirty="0"/>
          </a:p>
        </p:txBody>
      </p:sp>
      <p:sp>
        <p:nvSpPr>
          <p:cNvPr id="3" name="内容占位符 2">
            <a:extLst>
              <a:ext uri="{FF2B5EF4-FFF2-40B4-BE49-F238E27FC236}">
                <a16:creationId xmlns:a16="http://schemas.microsoft.com/office/drawing/2014/main" id="{716BD9E0-38FC-026A-F10E-0F70B8F062A0}"/>
              </a:ext>
            </a:extLst>
          </p:cNvPr>
          <p:cNvSpPr>
            <a:spLocks noGrp="1"/>
          </p:cNvSpPr>
          <p:nvPr>
            <p:ph idx="1"/>
          </p:nvPr>
        </p:nvSpPr>
        <p:spPr/>
        <p:txBody>
          <a:bodyPr>
            <a:normAutofit fontScale="55000" lnSpcReduction="20000"/>
          </a:bodyPr>
          <a:lstStyle/>
          <a:p>
            <a:pPr algn="l">
              <a:lnSpc>
                <a:spcPct val="120000"/>
              </a:lnSpc>
            </a:pPr>
            <a:r>
              <a:rPr lang="zh-CN" altLang="en-US" b="0" i="0" dirty="0">
                <a:solidFill>
                  <a:srgbClr val="0D0D0D"/>
                </a:solidFill>
                <a:effectLst/>
                <a:highlight>
                  <a:srgbClr val="FFFFFF"/>
                </a:highlight>
                <a:latin typeface="Söhne"/>
              </a:rPr>
              <a:t>特点：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白盒测试是一种基于软件内部结构和代码的测试方法，测试人员需要了解软件的内部逻辑和实现细节。</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测试人员通过设计测试用例并验证代码的正确性，以确保软件在不同条件下的行为符合预期。</a:t>
            </a:r>
          </a:p>
          <a:p>
            <a:pPr algn="l">
              <a:lnSpc>
                <a:spcPct val="120000"/>
              </a:lnSpc>
            </a:pPr>
            <a:r>
              <a:rPr lang="zh-CN" altLang="en-US" b="0" i="0" dirty="0">
                <a:solidFill>
                  <a:srgbClr val="0D0D0D"/>
                </a:solidFill>
                <a:effectLst/>
                <a:highlight>
                  <a:srgbClr val="FFFFFF"/>
                </a:highlight>
                <a:latin typeface="Söhne"/>
              </a:rPr>
              <a:t>优点：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白盒测试可以发现软件内部的结构性错误，例如逻辑错误、代码覆盖不足等。</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测试人员可以根据代码的具体情况设计测试用例，从而更好地覆盖不同的代码路径。</a:t>
            </a:r>
          </a:p>
          <a:p>
            <a:pPr algn="l">
              <a:lnSpc>
                <a:spcPct val="120000"/>
              </a:lnSpc>
            </a:pPr>
            <a:r>
              <a:rPr lang="zh-CN" altLang="en-US" b="0" i="0" dirty="0">
                <a:solidFill>
                  <a:srgbClr val="0D0D0D"/>
                </a:solidFill>
                <a:effectLst/>
                <a:highlight>
                  <a:srgbClr val="FFFFFF"/>
                </a:highlight>
                <a:latin typeface="Söhne"/>
              </a:rPr>
              <a:t>缺点：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白盒测试对测试人员的要求较高，需要对软件的内部结构和实现细节有深入的了解。</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白盒测试的设计和执行通常需要更多的时间和资源。</a:t>
            </a:r>
          </a:p>
          <a:p>
            <a:pPr algn="l">
              <a:lnSpc>
                <a:spcPct val="120000"/>
              </a:lnSpc>
            </a:pPr>
            <a:r>
              <a:rPr lang="zh-CN" altLang="en-US" b="0" i="0" dirty="0">
                <a:solidFill>
                  <a:srgbClr val="0D0D0D"/>
                </a:solidFill>
                <a:effectLst/>
                <a:highlight>
                  <a:srgbClr val="FFFFFF"/>
                </a:highlight>
                <a:latin typeface="Söhne"/>
              </a:rPr>
              <a:t>适用场景：</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白盒测试适用于对软件内部结构和代码逻辑进行验证，以及测试特定代码路径的正确性。</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特别适用于需要高度可靠性和安全性的软件项目，如金融系统、医疗系统等。</a:t>
            </a:r>
          </a:p>
          <a:p>
            <a:endParaRPr lang="zh-CN" altLang="en-US" dirty="0"/>
          </a:p>
        </p:txBody>
      </p:sp>
    </p:spTree>
    <p:extLst>
      <p:ext uri="{BB962C8B-B14F-4D97-AF65-F5344CB8AC3E}">
        <p14:creationId xmlns:p14="http://schemas.microsoft.com/office/powerpoint/2010/main" val="2133459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E604D-B2E4-63B0-3ABF-42AAB0E1466D}"/>
              </a:ext>
            </a:extLst>
          </p:cNvPr>
          <p:cNvSpPr>
            <a:spLocks noGrp="1"/>
          </p:cNvSpPr>
          <p:nvPr>
            <p:ph type="title"/>
          </p:nvPr>
        </p:nvSpPr>
        <p:spPr/>
        <p:txBody>
          <a:bodyPr/>
          <a:lstStyle/>
          <a:p>
            <a:r>
              <a:rPr lang="zh-CN" altLang="en-US" b="1" i="0" dirty="0">
                <a:solidFill>
                  <a:srgbClr val="0D0D0D"/>
                </a:solidFill>
                <a:effectLst/>
                <a:highlight>
                  <a:srgbClr val="FFFFFF"/>
                </a:highlight>
                <a:latin typeface="Söhne"/>
              </a:rPr>
              <a:t>灰盒测试（</a:t>
            </a:r>
            <a:r>
              <a:rPr lang="en-US" altLang="zh-CN" b="1" i="0" dirty="0">
                <a:solidFill>
                  <a:srgbClr val="0D0D0D"/>
                </a:solidFill>
                <a:effectLst/>
                <a:highlight>
                  <a:srgbClr val="FFFFFF"/>
                </a:highlight>
                <a:latin typeface="Söhne"/>
              </a:rPr>
              <a:t>Gray Box Testing</a:t>
            </a:r>
            <a:r>
              <a:rPr lang="zh-CN" altLang="en-US" b="1" i="0" dirty="0">
                <a:solidFill>
                  <a:srgbClr val="0D0D0D"/>
                </a:solidFill>
                <a:effectLst/>
                <a:highlight>
                  <a:srgbClr val="FFFFFF"/>
                </a:highlight>
                <a:latin typeface="Söhne"/>
              </a:rPr>
              <a:t>）</a:t>
            </a:r>
            <a:endParaRPr lang="zh-CN" altLang="en-US" dirty="0"/>
          </a:p>
        </p:txBody>
      </p:sp>
      <p:sp>
        <p:nvSpPr>
          <p:cNvPr id="3" name="内容占位符 2">
            <a:extLst>
              <a:ext uri="{FF2B5EF4-FFF2-40B4-BE49-F238E27FC236}">
                <a16:creationId xmlns:a16="http://schemas.microsoft.com/office/drawing/2014/main" id="{716BD9E0-38FC-026A-F10E-0F70B8F062A0}"/>
              </a:ext>
            </a:extLst>
          </p:cNvPr>
          <p:cNvSpPr>
            <a:spLocks noGrp="1"/>
          </p:cNvSpPr>
          <p:nvPr>
            <p:ph idx="1"/>
          </p:nvPr>
        </p:nvSpPr>
        <p:spPr/>
        <p:txBody>
          <a:bodyPr>
            <a:normAutofit fontScale="55000" lnSpcReduction="20000"/>
          </a:bodyPr>
          <a:lstStyle/>
          <a:p>
            <a:pPr algn="l">
              <a:lnSpc>
                <a:spcPct val="120000"/>
              </a:lnSpc>
            </a:pPr>
            <a:r>
              <a:rPr lang="zh-CN" altLang="en-US" b="0" i="0" dirty="0">
                <a:solidFill>
                  <a:srgbClr val="0D0D0D"/>
                </a:solidFill>
                <a:effectLst/>
                <a:highlight>
                  <a:srgbClr val="FFFFFF"/>
                </a:highlight>
                <a:latin typeface="Söhne"/>
              </a:rPr>
              <a:t>特点：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灰盒测试结合了黑盒测试和白盒测试的特点，既考虑了软件功能和需求，又考虑了软件内部结构和代码。</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测试人员在设计测试用例时会结合功能测试和结构测试的思路，以尽可能全面地测试软件。</a:t>
            </a:r>
          </a:p>
          <a:p>
            <a:pPr algn="l">
              <a:lnSpc>
                <a:spcPct val="120000"/>
              </a:lnSpc>
            </a:pPr>
            <a:r>
              <a:rPr lang="zh-CN" altLang="en-US" b="0" i="0" dirty="0">
                <a:solidFill>
                  <a:srgbClr val="0D0D0D"/>
                </a:solidFill>
                <a:effectLst/>
                <a:highlight>
                  <a:srgbClr val="FFFFFF"/>
                </a:highlight>
                <a:latin typeface="Söhne"/>
              </a:rPr>
              <a:t>优点：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灰盒测试综合了黑盒测试和白盒测试的优点，既可以从用户的角度出发，又可以发现软件内部的结构性错误。</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测试人员可以根据具体项目的需求和情况灵活选择测试方法，从而更好地达到测试目标。</a:t>
            </a:r>
          </a:p>
          <a:p>
            <a:pPr algn="l">
              <a:lnSpc>
                <a:spcPct val="120000"/>
              </a:lnSpc>
            </a:pPr>
            <a:r>
              <a:rPr lang="zh-CN" altLang="en-US" b="0" i="0" dirty="0">
                <a:solidFill>
                  <a:srgbClr val="0D0D0D"/>
                </a:solidFill>
                <a:effectLst/>
                <a:highlight>
                  <a:srgbClr val="FFFFFF"/>
                </a:highlight>
                <a:latin typeface="Söhne"/>
              </a:rPr>
              <a:t>缺点：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灰盒测试需要测试人员具有一定的技术水平和经验，以确保测试的全面性和有效性。</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测试人员需要综合考虑功能测试和结构测试的要求，测试设计和执行相对复杂。</a:t>
            </a:r>
          </a:p>
          <a:p>
            <a:pPr algn="l">
              <a:lnSpc>
                <a:spcPct val="120000"/>
              </a:lnSpc>
            </a:pPr>
            <a:r>
              <a:rPr lang="zh-CN" altLang="en-US" b="0" i="0" dirty="0">
                <a:solidFill>
                  <a:srgbClr val="0D0D0D"/>
                </a:solidFill>
                <a:effectLst/>
                <a:highlight>
                  <a:srgbClr val="FFFFFF"/>
                </a:highlight>
                <a:latin typeface="Söhne"/>
              </a:rPr>
              <a:t>适用场景：</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灰盒测试适用于对软件功能和内部结构进行综合验证的场景，尤其适用于需求规格说明较为模糊或不完整的项目。</a:t>
            </a:r>
          </a:p>
          <a:p>
            <a:endParaRPr lang="zh-CN" altLang="en-US" dirty="0"/>
          </a:p>
        </p:txBody>
      </p:sp>
    </p:spTree>
    <p:extLst>
      <p:ext uri="{BB962C8B-B14F-4D97-AF65-F5344CB8AC3E}">
        <p14:creationId xmlns:p14="http://schemas.microsoft.com/office/powerpoint/2010/main" val="1060195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E604D-B2E4-63B0-3ABF-42AAB0E1466D}"/>
              </a:ext>
            </a:extLst>
          </p:cNvPr>
          <p:cNvSpPr>
            <a:spLocks noGrp="1"/>
          </p:cNvSpPr>
          <p:nvPr>
            <p:ph type="title"/>
          </p:nvPr>
        </p:nvSpPr>
        <p:spPr/>
        <p:txBody>
          <a:bodyPr/>
          <a:lstStyle/>
          <a:p>
            <a:r>
              <a:rPr lang="zh-CN" altLang="en-US" b="1" i="0" dirty="0">
                <a:solidFill>
                  <a:srgbClr val="0D0D0D"/>
                </a:solidFill>
                <a:effectLst/>
                <a:highlight>
                  <a:srgbClr val="FFFFFF"/>
                </a:highlight>
                <a:latin typeface="Söhne"/>
              </a:rPr>
              <a:t>功能测试（</a:t>
            </a:r>
            <a:r>
              <a:rPr lang="en-US" altLang="zh-CN" b="1" i="0" dirty="0">
                <a:solidFill>
                  <a:srgbClr val="0D0D0D"/>
                </a:solidFill>
                <a:effectLst/>
                <a:highlight>
                  <a:srgbClr val="FFFFFF"/>
                </a:highlight>
                <a:latin typeface="Söhne"/>
              </a:rPr>
              <a:t>Functional Testing</a:t>
            </a:r>
            <a:r>
              <a:rPr lang="zh-CN" altLang="en-US" b="1" i="0" dirty="0">
                <a:solidFill>
                  <a:srgbClr val="0D0D0D"/>
                </a:solidFill>
                <a:effectLst/>
                <a:highlight>
                  <a:srgbClr val="FFFFFF"/>
                </a:highlight>
                <a:latin typeface="Söhne"/>
              </a:rPr>
              <a:t>）</a:t>
            </a:r>
            <a:endParaRPr lang="zh-CN" altLang="en-US" dirty="0"/>
          </a:p>
        </p:txBody>
      </p:sp>
      <p:sp>
        <p:nvSpPr>
          <p:cNvPr id="3" name="内容占位符 2">
            <a:extLst>
              <a:ext uri="{FF2B5EF4-FFF2-40B4-BE49-F238E27FC236}">
                <a16:creationId xmlns:a16="http://schemas.microsoft.com/office/drawing/2014/main" id="{716BD9E0-38FC-026A-F10E-0F70B8F062A0}"/>
              </a:ext>
            </a:extLst>
          </p:cNvPr>
          <p:cNvSpPr>
            <a:spLocks noGrp="1"/>
          </p:cNvSpPr>
          <p:nvPr>
            <p:ph idx="1"/>
          </p:nvPr>
        </p:nvSpPr>
        <p:spPr/>
        <p:txBody>
          <a:bodyPr>
            <a:normAutofit fontScale="55000" lnSpcReduction="20000"/>
          </a:bodyPr>
          <a:lstStyle/>
          <a:p>
            <a:pPr algn="l">
              <a:lnSpc>
                <a:spcPct val="120000"/>
              </a:lnSpc>
            </a:pPr>
            <a:r>
              <a:rPr lang="zh-CN" altLang="en-US" b="0" i="0" dirty="0">
                <a:solidFill>
                  <a:srgbClr val="0D0D0D"/>
                </a:solidFill>
                <a:effectLst/>
                <a:highlight>
                  <a:srgbClr val="FFFFFF"/>
                </a:highlight>
                <a:latin typeface="Söhne"/>
              </a:rPr>
              <a:t>特点：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功能测试是验证软件功能是否符合需求和规格说明的测试方法。</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测试人员根据功能规格书设计测试用例，通过输入不同的数据或操作来验证软件的各项功能是否按照预期工作。</a:t>
            </a:r>
          </a:p>
          <a:p>
            <a:pPr algn="l">
              <a:lnSpc>
                <a:spcPct val="120000"/>
              </a:lnSpc>
            </a:pPr>
            <a:r>
              <a:rPr lang="zh-CN" altLang="en-US" b="0" i="0" dirty="0">
                <a:solidFill>
                  <a:srgbClr val="0D0D0D"/>
                </a:solidFill>
                <a:effectLst/>
                <a:highlight>
                  <a:srgbClr val="FFFFFF"/>
                </a:highlight>
                <a:latin typeface="Söhne"/>
              </a:rPr>
              <a:t>优点：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功能测试可以确保软件的各项功能符合用户的需求和预期，从而提高软件的质量和用户满意度。</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通过功能测试可以发现软件功能的缺陷和不足之处，及时进行修复和改进。</a:t>
            </a:r>
          </a:p>
          <a:p>
            <a:pPr algn="l">
              <a:lnSpc>
                <a:spcPct val="120000"/>
              </a:lnSpc>
            </a:pPr>
            <a:r>
              <a:rPr lang="zh-CN" altLang="en-US" b="0" i="0" dirty="0">
                <a:solidFill>
                  <a:srgbClr val="0D0D0D"/>
                </a:solidFill>
                <a:effectLst/>
                <a:highlight>
                  <a:srgbClr val="FFFFFF"/>
                </a:highlight>
                <a:latin typeface="Söhne"/>
              </a:rPr>
              <a:t>缺点：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功能测试的覆盖范围受限于功能规格书，可能无法覆盖所有的功能路径和边界情况。</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功能测试需要大量的测试用例来覆盖不同的功能场景，测试成本较高。</a:t>
            </a:r>
          </a:p>
          <a:p>
            <a:pPr algn="l">
              <a:lnSpc>
                <a:spcPct val="120000"/>
              </a:lnSpc>
            </a:pPr>
            <a:r>
              <a:rPr lang="zh-CN" altLang="en-US" b="0" i="0" dirty="0">
                <a:solidFill>
                  <a:srgbClr val="0D0D0D"/>
                </a:solidFill>
                <a:effectLst/>
                <a:highlight>
                  <a:srgbClr val="FFFFFF"/>
                </a:highlight>
                <a:latin typeface="Söhne"/>
              </a:rPr>
              <a:t>适用场景：</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功能测试适用于对软件功能进行验证和确认的场景，特别适用于需求规格说明已经定义清晰的软件项目。</a:t>
            </a:r>
          </a:p>
          <a:p>
            <a:pPr>
              <a:lnSpc>
                <a:spcPct val="120000"/>
              </a:lnSpc>
            </a:pPr>
            <a:endParaRPr lang="zh-CN" altLang="en-US" dirty="0"/>
          </a:p>
        </p:txBody>
      </p:sp>
    </p:spTree>
    <p:extLst>
      <p:ext uri="{BB962C8B-B14F-4D97-AF65-F5344CB8AC3E}">
        <p14:creationId xmlns:p14="http://schemas.microsoft.com/office/powerpoint/2010/main" val="1935209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E604D-B2E4-63B0-3ABF-42AAB0E1466D}"/>
              </a:ext>
            </a:extLst>
          </p:cNvPr>
          <p:cNvSpPr>
            <a:spLocks noGrp="1"/>
          </p:cNvSpPr>
          <p:nvPr>
            <p:ph type="title"/>
          </p:nvPr>
        </p:nvSpPr>
        <p:spPr/>
        <p:txBody>
          <a:bodyPr/>
          <a:lstStyle/>
          <a:p>
            <a:r>
              <a:rPr lang="zh-CN" altLang="en-US" b="1" i="0" dirty="0">
                <a:solidFill>
                  <a:srgbClr val="0D0D0D"/>
                </a:solidFill>
                <a:effectLst/>
                <a:highlight>
                  <a:srgbClr val="FFFFFF"/>
                </a:highlight>
                <a:latin typeface="Söhne"/>
              </a:rPr>
              <a:t>性能测试（</a:t>
            </a:r>
            <a:r>
              <a:rPr lang="en-US" altLang="zh-CN" b="1" i="0" dirty="0">
                <a:solidFill>
                  <a:srgbClr val="0D0D0D"/>
                </a:solidFill>
                <a:effectLst/>
                <a:highlight>
                  <a:srgbClr val="FFFFFF"/>
                </a:highlight>
                <a:latin typeface="Söhne"/>
              </a:rPr>
              <a:t>Performance Testing</a:t>
            </a:r>
            <a:r>
              <a:rPr lang="zh-CN" altLang="en-US" b="1" i="0" dirty="0">
                <a:solidFill>
                  <a:srgbClr val="0D0D0D"/>
                </a:solidFill>
                <a:effectLst/>
                <a:highlight>
                  <a:srgbClr val="FFFFFF"/>
                </a:highlight>
                <a:latin typeface="Söhne"/>
              </a:rPr>
              <a:t>）</a:t>
            </a:r>
            <a:endParaRPr lang="zh-CN" altLang="en-US" dirty="0"/>
          </a:p>
        </p:txBody>
      </p:sp>
      <p:sp>
        <p:nvSpPr>
          <p:cNvPr id="3" name="内容占位符 2">
            <a:extLst>
              <a:ext uri="{FF2B5EF4-FFF2-40B4-BE49-F238E27FC236}">
                <a16:creationId xmlns:a16="http://schemas.microsoft.com/office/drawing/2014/main" id="{716BD9E0-38FC-026A-F10E-0F70B8F062A0}"/>
              </a:ext>
            </a:extLst>
          </p:cNvPr>
          <p:cNvSpPr>
            <a:spLocks noGrp="1"/>
          </p:cNvSpPr>
          <p:nvPr>
            <p:ph idx="1"/>
          </p:nvPr>
        </p:nvSpPr>
        <p:spPr/>
        <p:txBody>
          <a:bodyPr>
            <a:normAutofit fontScale="55000" lnSpcReduction="20000"/>
          </a:bodyPr>
          <a:lstStyle/>
          <a:p>
            <a:pPr algn="l">
              <a:lnSpc>
                <a:spcPct val="120000"/>
              </a:lnSpc>
            </a:pPr>
            <a:r>
              <a:rPr lang="zh-CN" altLang="en-US" b="0" i="0" dirty="0">
                <a:solidFill>
                  <a:srgbClr val="0D0D0D"/>
                </a:solidFill>
                <a:effectLst/>
                <a:highlight>
                  <a:srgbClr val="FFFFFF"/>
                </a:highlight>
                <a:latin typeface="Söhne"/>
              </a:rPr>
              <a:t>特点：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性能测试旨在评估软件在不同负载条件下的性能和稳定性。</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常见的性能测试包括负载测试、压力测试、并发测试、稳定性测试等。</a:t>
            </a:r>
          </a:p>
          <a:p>
            <a:pPr algn="l">
              <a:lnSpc>
                <a:spcPct val="120000"/>
              </a:lnSpc>
            </a:pPr>
            <a:r>
              <a:rPr lang="zh-CN" altLang="en-US" b="0" i="0" dirty="0">
                <a:solidFill>
                  <a:srgbClr val="0D0D0D"/>
                </a:solidFill>
                <a:effectLst/>
                <a:highlight>
                  <a:srgbClr val="FFFFFF"/>
                </a:highlight>
                <a:latin typeface="Söhne"/>
              </a:rPr>
              <a:t>优点：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性能测试可以评估软件在实际使用场景下的性能表现，从而帮助开发团队识别和解决性能瓶颈问题。</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通过性能测试可以提前发现软件在高负载条件下可能出现的问题，从而减少因性能问题导致的用户投诉和损失。</a:t>
            </a:r>
          </a:p>
          <a:p>
            <a:pPr algn="l">
              <a:lnSpc>
                <a:spcPct val="120000"/>
              </a:lnSpc>
            </a:pPr>
            <a:r>
              <a:rPr lang="zh-CN" altLang="en-US" b="0" i="0" dirty="0">
                <a:solidFill>
                  <a:srgbClr val="0D0D0D"/>
                </a:solidFill>
                <a:effectLst/>
                <a:highlight>
                  <a:srgbClr val="FFFFFF"/>
                </a:highlight>
                <a:latin typeface="Söhne"/>
              </a:rPr>
              <a:t>缺点：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性能测试需要模拟真实的用户行为和环境，测试过程较为复杂，测试结果受到多个因素的影响。</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性能测试需要专业的测试工具和设备支持，测试成本较高。</a:t>
            </a:r>
          </a:p>
          <a:p>
            <a:pPr algn="l">
              <a:lnSpc>
                <a:spcPct val="120000"/>
              </a:lnSpc>
            </a:pPr>
            <a:r>
              <a:rPr lang="zh-CN" altLang="en-US" b="0" i="0" dirty="0">
                <a:solidFill>
                  <a:srgbClr val="0D0D0D"/>
                </a:solidFill>
                <a:effectLst/>
                <a:highlight>
                  <a:srgbClr val="FFFFFF"/>
                </a:highlight>
                <a:latin typeface="Söhne"/>
              </a:rPr>
              <a:t>适用场景：</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性能测试适用于对软件在不同负载条件下的性能进行评估和验证的场景，特别适用于大型、高并发的软件系统。</a:t>
            </a:r>
          </a:p>
          <a:p>
            <a:pPr>
              <a:lnSpc>
                <a:spcPct val="120000"/>
              </a:lnSpc>
            </a:pPr>
            <a:endParaRPr lang="zh-CN" altLang="en-US" dirty="0"/>
          </a:p>
        </p:txBody>
      </p:sp>
    </p:spTree>
    <p:extLst>
      <p:ext uri="{BB962C8B-B14F-4D97-AF65-F5344CB8AC3E}">
        <p14:creationId xmlns:p14="http://schemas.microsoft.com/office/powerpoint/2010/main" val="1372312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E604D-B2E4-63B0-3ABF-42AAB0E1466D}"/>
              </a:ext>
            </a:extLst>
          </p:cNvPr>
          <p:cNvSpPr>
            <a:spLocks noGrp="1"/>
          </p:cNvSpPr>
          <p:nvPr>
            <p:ph type="title"/>
          </p:nvPr>
        </p:nvSpPr>
        <p:spPr/>
        <p:txBody>
          <a:bodyPr/>
          <a:lstStyle/>
          <a:p>
            <a:r>
              <a:rPr lang="zh-CN" altLang="en-US" b="1" i="0" dirty="0">
                <a:solidFill>
                  <a:srgbClr val="0D0D0D"/>
                </a:solidFill>
                <a:effectLst/>
                <a:highlight>
                  <a:srgbClr val="FFFFFF"/>
                </a:highlight>
                <a:latin typeface="Söhne"/>
              </a:rPr>
              <a:t>安全测试（</a:t>
            </a:r>
            <a:r>
              <a:rPr lang="en-US" altLang="zh-CN" b="1" i="0" dirty="0">
                <a:solidFill>
                  <a:srgbClr val="0D0D0D"/>
                </a:solidFill>
                <a:effectLst/>
                <a:highlight>
                  <a:srgbClr val="FFFFFF"/>
                </a:highlight>
                <a:latin typeface="Söhne"/>
              </a:rPr>
              <a:t>Security Testing</a:t>
            </a:r>
            <a:r>
              <a:rPr lang="zh-CN" altLang="en-US" b="1" i="0" dirty="0">
                <a:solidFill>
                  <a:srgbClr val="0D0D0D"/>
                </a:solidFill>
                <a:effectLst/>
                <a:highlight>
                  <a:srgbClr val="FFFFFF"/>
                </a:highlight>
                <a:latin typeface="Söhne"/>
              </a:rPr>
              <a:t>）</a:t>
            </a:r>
            <a:endParaRPr lang="zh-CN" altLang="en-US" dirty="0"/>
          </a:p>
        </p:txBody>
      </p:sp>
      <p:sp>
        <p:nvSpPr>
          <p:cNvPr id="3" name="内容占位符 2">
            <a:extLst>
              <a:ext uri="{FF2B5EF4-FFF2-40B4-BE49-F238E27FC236}">
                <a16:creationId xmlns:a16="http://schemas.microsoft.com/office/drawing/2014/main" id="{716BD9E0-38FC-026A-F10E-0F70B8F062A0}"/>
              </a:ext>
            </a:extLst>
          </p:cNvPr>
          <p:cNvSpPr>
            <a:spLocks noGrp="1"/>
          </p:cNvSpPr>
          <p:nvPr>
            <p:ph idx="1"/>
          </p:nvPr>
        </p:nvSpPr>
        <p:spPr/>
        <p:txBody>
          <a:bodyPr>
            <a:normAutofit fontScale="55000" lnSpcReduction="20000"/>
          </a:bodyPr>
          <a:lstStyle/>
          <a:p>
            <a:pPr algn="l">
              <a:lnSpc>
                <a:spcPct val="120000"/>
              </a:lnSpc>
            </a:pPr>
            <a:r>
              <a:rPr lang="zh-CN" altLang="en-US" b="0" i="0" dirty="0">
                <a:solidFill>
                  <a:srgbClr val="0D0D0D"/>
                </a:solidFill>
                <a:effectLst/>
                <a:highlight>
                  <a:srgbClr val="FFFFFF"/>
                </a:highlight>
                <a:latin typeface="Söhne"/>
              </a:rPr>
              <a:t>特点：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安全测试是评估软件系统对安全漏洞和攻击的抵抗能力的测试方法。</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测试人员通过模拟各种安全攻击和漏洞，以验证软件系统的安全性，并提出改进建议。</a:t>
            </a:r>
          </a:p>
          <a:p>
            <a:pPr algn="l">
              <a:lnSpc>
                <a:spcPct val="120000"/>
              </a:lnSpc>
            </a:pPr>
            <a:r>
              <a:rPr lang="zh-CN" altLang="en-US" b="0" i="0" dirty="0">
                <a:solidFill>
                  <a:srgbClr val="0D0D0D"/>
                </a:solidFill>
                <a:effectLst/>
                <a:highlight>
                  <a:srgbClr val="FFFFFF"/>
                </a:highlight>
                <a:latin typeface="Söhne"/>
              </a:rPr>
              <a:t>优点：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安全测试可以发现软件系统中存在的安全漏洞和风险，帮助开发团队及时采取措施加强安全防护。</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通过安全测试可以提高软件系统的安全性和稳定性，减少因安全问题导致的数据泄露和损失。</a:t>
            </a:r>
          </a:p>
          <a:p>
            <a:pPr algn="l">
              <a:lnSpc>
                <a:spcPct val="120000"/>
              </a:lnSpc>
            </a:pPr>
            <a:r>
              <a:rPr lang="zh-CN" altLang="en-US" b="0" i="0" dirty="0">
                <a:solidFill>
                  <a:srgbClr val="0D0D0D"/>
                </a:solidFill>
                <a:effectLst/>
                <a:highlight>
                  <a:srgbClr val="FFFFFF"/>
                </a:highlight>
                <a:latin typeface="Söhne"/>
              </a:rPr>
              <a:t>缺点：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安全测试需要模拟各种安全攻击和漏洞，测试过程可能会对系统造成一定的影响，需要谨慎操作。</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安全测试需要专业的测试人员和工具支持，测试成本较高。</a:t>
            </a:r>
          </a:p>
          <a:p>
            <a:pPr algn="l">
              <a:lnSpc>
                <a:spcPct val="120000"/>
              </a:lnSpc>
            </a:pPr>
            <a:r>
              <a:rPr lang="zh-CN" altLang="en-US" b="0" i="0" dirty="0">
                <a:solidFill>
                  <a:srgbClr val="0D0D0D"/>
                </a:solidFill>
                <a:effectLst/>
                <a:highlight>
                  <a:srgbClr val="FFFFFF"/>
                </a:highlight>
                <a:latin typeface="Söhne"/>
              </a:rPr>
              <a:t>适用场景：</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安全测试适用于对软件系统的安全性进行评估和验证的场景，特别适用于涉及用户隐私和敏感信息的软件项目。</a:t>
            </a:r>
          </a:p>
          <a:p>
            <a:pPr>
              <a:lnSpc>
                <a:spcPct val="120000"/>
              </a:lnSpc>
            </a:pPr>
            <a:endParaRPr lang="zh-CN" altLang="en-US" dirty="0"/>
          </a:p>
        </p:txBody>
      </p:sp>
    </p:spTree>
    <p:extLst>
      <p:ext uri="{BB962C8B-B14F-4D97-AF65-F5344CB8AC3E}">
        <p14:creationId xmlns:p14="http://schemas.microsoft.com/office/powerpoint/2010/main" val="1685011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E604D-B2E4-63B0-3ABF-42AAB0E1466D}"/>
              </a:ext>
            </a:extLst>
          </p:cNvPr>
          <p:cNvSpPr>
            <a:spLocks noGrp="1"/>
          </p:cNvSpPr>
          <p:nvPr>
            <p:ph type="title"/>
          </p:nvPr>
        </p:nvSpPr>
        <p:spPr/>
        <p:txBody>
          <a:bodyPr/>
          <a:lstStyle/>
          <a:p>
            <a:r>
              <a:rPr lang="zh-CN" altLang="en-US" b="1" i="0" dirty="0">
                <a:solidFill>
                  <a:srgbClr val="0D0D0D"/>
                </a:solidFill>
                <a:effectLst/>
                <a:highlight>
                  <a:srgbClr val="FFFFFF"/>
                </a:highlight>
                <a:latin typeface="Söhne"/>
              </a:rPr>
              <a:t>兼容性测试（</a:t>
            </a:r>
            <a:r>
              <a:rPr lang="en-US" altLang="zh-CN" b="1" i="0" dirty="0">
                <a:solidFill>
                  <a:srgbClr val="0D0D0D"/>
                </a:solidFill>
                <a:effectLst/>
                <a:highlight>
                  <a:srgbClr val="FFFFFF"/>
                </a:highlight>
                <a:latin typeface="Söhne"/>
              </a:rPr>
              <a:t>Compatibility Testing</a:t>
            </a:r>
            <a:r>
              <a:rPr lang="zh-CN" altLang="en-US" b="1" i="0" dirty="0">
                <a:solidFill>
                  <a:srgbClr val="0D0D0D"/>
                </a:solidFill>
                <a:effectLst/>
                <a:highlight>
                  <a:srgbClr val="FFFFFF"/>
                </a:highlight>
                <a:latin typeface="Söhne"/>
              </a:rPr>
              <a:t>）</a:t>
            </a:r>
            <a:endParaRPr lang="zh-CN" altLang="en-US" dirty="0"/>
          </a:p>
        </p:txBody>
      </p:sp>
      <p:sp>
        <p:nvSpPr>
          <p:cNvPr id="3" name="内容占位符 2">
            <a:extLst>
              <a:ext uri="{FF2B5EF4-FFF2-40B4-BE49-F238E27FC236}">
                <a16:creationId xmlns:a16="http://schemas.microsoft.com/office/drawing/2014/main" id="{716BD9E0-38FC-026A-F10E-0F70B8F062A0}"/>
              </a:ext>
            </a:extLst>
          </p:cNvPr>
          <p:cNvSpPr>
            <a:spLocks noGrp="1"/>
          </p:cNvSpPr>
          <p:nvPr>
            <p:ph idx="1"/>
          </p:nvPr>
        </p:nvSpPr>
        <p:spPr/>
        <p:txBody>
          <a:bodyPr>
            <a:normAutofit fontScale="55000" lnSpcReduction="20000"/>
          </a:bodyPr>
          <a:lstStyle/>
          <a:p>
            <a:pPr algn="l">
              <a:lnSpc>
                <a:spcPct val="120000"/>
              </a:lnSpc>
            </a:pPr>
            <a:r>
              <a:rPr lang="zh-CN" altLang="en-US" b="0" i="0" dirty="0">
                <a:solidFill>
                  <a:srgbClr val="0D0D0D"/>
                </a:solidFill>
                <a:effectLst/>
                <a:highlight>
                  <a:srgbClr val="FFFFFF"/>
                </a:highlight>
                <a:latin typeface="Söhne"/>
              </a:rPr>
              <a:t>特点：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兼容性测试是验证软件在不同环境、平台和设备上的兼容性和一致性的测试方法。</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测试人员通过在不同的操作系统、浏览器、分辨率等环境下测试软件，以确保软件在各种情况下都能正常工作。</a:t>
            </a:r>
          </a:p>
          <a:p>
            <a:pPr algn="l">
              <a:lnSpc>
                <a:spcPct val="120000"/>
              </a:lnSpc>
            </a:pPr>
            <a:r>
              <a:rPr lang="zh-CN" altLang="en-US" b="0" i="0" dirty="0">
                <a:solidFill>
                  <a:srgbClr val="0D0D0D"/>
                </a:solidFill>
                <a:effectLst/>
                <a:highlight>
                  <a:srgbClr val="FFFFFF"/>
                </a:highlight>
                <a:latin typeface="Söhne"/>
              </a:rPr>
              <a:t>优点：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兼容性测试可以确保软件在不同的操作系统、浏览器和设备上都能正常运行，提高软件的用户覆盖率和使用体验。</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通过兼容性测试可以发现软件在特定环境下可能存在的兼容性问题，及时进行修复和改进。</a:t>
            </a:r>
          </a:p>
          <a:p>
            <a:pPr algn="l">
              <a:lnSpc>
                <a:spcPct val="120000"/>
              </a:lnSpc>
            </a:pPr>
            <a:r>
              <a:rPr lang="zh-CN" altLang="en-US" b="0" i="0" dirty="0">
                <a:solidFill>
                  <a:srgbClr val="0D0D0D"/>
                </a:solidFill>
                <a:effectLst/>
                <a:highlight>
                  <a:srgbClr val="FFFFFF"/>
                </a:highlight>
                <a:latin typeface="Söhne"/>
              </a:rPr>
              <a:t>缺点：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兼容性测试需要覆盖多个不同的环境和设备，测试成本较高，测试过程可能较为繁琐和耗时。</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兼容性测试结果受到多个因素的影响，可能存在一定的主观性和不确定性。</a:t>
            </a:r>
          </a:p>
          <a:p>
            <a:pPr algn="l">
              <a:lnSpc>
                <a:spcPct val="120000"/>
              </a:lnSpc>
            </a:pPr>
            <a:r>
              <a:rPr lang="zh-CN" altLang="en-US" b="0" i="0" dirty="0">
                <a:solidFill>
                  <a:srgbClr val="0D0D0D"/>
                </a:solidFill>
                <a:effectLst/>
                <a:highlight>
                  <a:srgbClr val="FFFFFF"/>
                </a:highlight>
                <a:latin typeface="Söhne"/>
              </a:rPr>
              <a:t>适用场景：</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兼容性测试适用于对软件在不同环境、平台和设备上的兼容性进行评估和验证的场景，特别适用于跨平台和跨设备的软件项目。</a:t>
            </a:r>
          </a:p>
          <a:p>
            <a:pPr>
              <a:lnSpc>
                <a:spcPct val="120000"/>
              </a:lnSpc>
            </a:pPr>
            <a:endParaRPr lang="zh-CN" altLang="en-US" dirty="0"/>
          </a:p>
        </p:txBody>
      </p:sp>
    </p:spTree>
    <p:extLst>
      <p:ext uri="{BB962C8B-B14F-4D97-AF65-F5344CB8AC3E}">
        <p14:creationId xmlns:p14="http://schemas.microsoft.com/office/powerpoint/2010/main" val="954647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E604D-B2E4-63B0-3ABF-42AAB0E1466D}"/>
              </a:ext>
            </a:extLst>
          </p:cNvPr>
          <p:cNvSpPr>
            <a:spLocks noGrp="1"/>
          </p:cNvSpPr>
          <p:nvPr>
            <p:ph type="title"/>
          </p:nvPr>
        </p:nvSpPr>
        <p:spPr/>
        <p:txBody>
          <a:bodyPr/>
          <a:lstStyle/>
          <a:p>
            <a:r>
              <a:rPr lang="zh-CN" altLang="en-US" b="1" i="0" dirty="0">
                <a:solidFill>
                  <a:srgbClr val="0D0D0D"/>
                </a:solidFill>
                <a:effectLst/>
                <a:highlight>
                  <a:srgbClr val="FFFFFF"/>
                </a:highlight>
                <a:latin typeface="Söhne"/>
              </a:rPr>
              <a:t>易用性测试（</a:t>
            </a:r>
            <a:r>
              <a:rPr lang="en-US" altLang="zh-CN" b="1" i="0" dirty="0">
                <a:solidFill>
                  <a:srgbClr val="0D0D0D"/>
                </a:solidFill>
                <a:effectLst/>
                <a:highlight>
                  <a:srgbClr val="FFFFFF"/>
                </a:highlight>
                <a:latin typeface="Söhne"/>
              </a:rPr>
              <a:t>Usability Testing</a:t>
            </a:r>
            <a:r>
              <a:rPr lang="zh-CN" altLang="en-US" b="1" i="0" dirty="0">
                <a:solidFill>
                  <a:srgbClr val="0D0D0D"/>
                </a:solidFill>
                <a:effectLst/>
                <a:highlight>
                  <a:srgbClr val="FFFFFF"/>
                </a:highlight>
                <a:latin typeface="Söhne"/>
              </a:rPr>
              <a:t>）</a:t>
            </a:r>
            <a:endParaRPr lang="zh-CN" altLang="en-US" dirty="0"/>
          </a:p>
        </p:txBody>
      </p:sp>
      <p:sp>
        <p:nvSpPr>
          <p:cNvPr id="3" name="内容占位符 2">
            <a:extLst>
              <a:ext uri="{FF2B5EF4-FFF2-40B4-BE49-F238E27FC236}">
                <a16:creationId xmlns:a16="http://schemas.microsoft.com/office/drawing/2014/main" id="{716BD9E0-38FC-026A-F10E-0F70B8F062A0}"/>
              </a:ext>
            </a:extLst>
          </p:cNvPr>
          <p:cNvSpPr>
            <a:spLocks noGrp="1"/>
          </p:cNvSpPr>
          <p:nvPr>
            <p:ph idx="1"/>
          </p:nvPr>
        </p:nvSpPr>
        <p:spPr/>
        <p:txBody>
          <a:bodyPr>
            <a:normAutofit fontScale="55000" lnSpcReduction="20000"/>
          </a:bodyPr>
          <a:lstStyle/>
          <a:p>
            <a:pPr algn="l">
              <a:lnSpc>
                <a:spcPct val="120000"/>
              </a:lnSpc>
            </a:pPr>
            <a:r>
              <a:rPr lang="zh-CN" altLang="en-US" b="0" i="0" dirty="0">
                <a:solidFill>
                  <a:srgbClr val="0D0D0D"/>
                </a:solidFill>
                <a:effectLst/>
                <a:highlight>
                  <a:srgbClr val="FFFFFF"/>
                </a:highlight>
                <a:latin typeface="Söhne"/>
              </a:rPr>
              <a:t>特点：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易用性测试是评估软件界面和交互设计是否符合用户需求和预期的测试方法。</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测试人员通过用户调查、用户行为分析等方式，评估软件的易用性，并提出改进建议。</a:t>
            </a:r>
          </a:p>
          <a:p>
            <a:pPr algn="l">
              <a:lnSpc>
                <a:spcPct val="120000"/>
              </a:lnSpc>
            </a:pPr>
            <a:r>
              <a:rPr lang="zh-CN" altLang="en-US" b="0" i="0" dirty="0">
                <a:solidFill>
                  <a:srgbClr val="0D0D0D"/>
                </a:solidFill>
                <a:effectLst/>
                <a:highlight>
                  <a:srgbClr val="FFFFFF"/>
                </a:highlight>
                <a:latin typeface="Söhne"/>
              </a:rPr>
              <a:t>优点：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易用性测试可以从用户的角度出发，评估软件的用户界面和交互设计是否符合用户的习惯和预期，提高软件的用户满意度和使用体验。</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通过易用性测试可以发现软件界面和交互设计的不足之处，及时进行优化和改进。</a:t>
            </a:r>
          </a:p>
          <a:p>
            <a:pPr algn="l">
              <a:lnSpc>
                <a:spcPct val="120000"/>
              </a:lnSpc>
            </a:pPr>
            <a:r>
              <a:rPr lang="zh-CN" altLang="en-US" b="0" i="0" dirty="0">
                <a:solidFill>
                  <a:srgbClr val="0D0D0D"/>
                </a:solidFill>
                <a:effectLst/>
                <a:highlight>
                  <a:srgbClr val="FFFFFF"/>
                </a:highlight>
                <a:latin typeface="Söhne"/>
              </a:rPr>
              <a:t>缺点：</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易用性测试的结果受到用户个体差异的影响，可能存在一定的主观性和不确定性。</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易用性测试需要一定的测试人员和用户参与，测试成本较高，测试结果可能受到人为因素的影响。</a:t>
            </a:r>
          </a:p>
          <a:p>
            <a:pPr algn="l">
              <a:lnSpc>
                <a:spcPct val="120000"/>
              </a:lnSpc>
            </a:pPr>
            <a:r>
              <a:rPr lang="zh-CN" altLang="en-US" b="0" i="0" dirty="0">
                <a:solidFill>
                  <a:srgbClr val="0D0D0D"/>
                </a:solidFill>
                <a:effectLst/>
                <a:highlight>
                  <a:srgbClr val="FFFFFF"/>
                </a:highlight>
                <a:latin typeface="Söhne"/>
              </a:rPr>
              <a:t>适用场景：</a:t>
            </a:r>
          </a:p>
          <a:p>
            <a:pPr algn="l">
              <a:lnSpc>
                <a:spcPct val="120000"/>
              </a:lnSpc>
              <a:buFont typeface="Arial" panose="020B0604020202020204" pitchFamily="34" charset="0"/>
              <a:buChar char="•"/>
            </a:pPr>
            <a:r>
              <a:rPr lang="zh-CN" altLang="en-US" b="0" i="0" dirty="0">
                <a:solidFill>
                  <a:srgbClr val="0D0D0D"/>
                </a:solidFill>
                <a:effectLst/>
                <a:highlight>
                  <a:srgbClr val="FFFFFF"/>
                </a:highlight>
                <a:latin typeface="Söhne"/>
              </a:rPr>
              <a:t>易用性测试适用于对软件界面和交互设计进行评估和验证的场景，特别适用于用户体验至关重要的软件项目，如手机应用、网站等。</a:t>
            </a:r>
          </a:p>
          <a:p>
            <a:pPr>
              <a:lnSpc>
                <a:spcPct val="120000"/>
              </a:lnSpc>
            </a:pPr>
            <a:endParaRPr lang="zh-CN" altLang="en-US" dirty="0"/>
          </a:p>
        </p:txBody>
      </p:sp>
    </p:spTree>
    <p:extLst>
      <p:ext uri="{BB962C8B-B14F-4D97-AF65-F5344CB8AC3E}">
        <p14:creationId xmlns:p14="http://schemas.microsoft.com/office/powerpoint/2010/main" val="40553858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2657</Words>
  <Application>Microsoft Office PowerPoint</Application>
  <PresentationFormat>宽屏</PresentationFormat>
  <Paragraphs>183</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Söhne</vt:lpstr>
      <vt:lpstr>等线</vt:lpstr>
      <vt:lpstr>等线 Light</vt:lpstr>
      <vt:lpstr>Arial</vt:lpstr>
      <vt:lpstr>Office 主题​​</vt:lpstr>
      <vt:lpstr>常见的测试策略</vt:lpstr>
      <vt:lpstr>黑盒测试（Black Box Testing）</vt:lpstr>
      <vt:lpstr>白盒测试（White Box Testing）</vt:lpstr>
      <vt:lpstr>灰盒测试（Gray Box Testing）</vt:lpstr>
      <vt:lpstr>功能测试（Functional Testing）</vt:lpstr>
      <vt:lpstr>性能测试（Performance Testing）</vt:lpstr>
      <vt:lpstr>安全测试（Security Testing）</vt:lpstr>
      <vt:lpstr>兼容性测试（Compatibility Testing）</vt:lpstr>
      <vt:lpstr>易用性测试（Usability Testing）</vt:lpstr>
      <vt:lpstr>回归测试（Regression Testing）</vt:lpstr>
      <vt:lpstr>持续集成测试（Continuous Integration Testing）</vt:lpstr>
      <vt:lpstr>探索性测试（Exploratory Testing）</vt:lpstr>
      <vt:lpstr>冒烟测试（Smoke Testing）</vt:lpstr>
      <vt:lpstr>验收测试（Acceptance Testing）</vt:lpstr>
      <vt:lpstr>自动化测试（Automation Testing）</vt:lpstr>
      <vt:lpstr>A/B测试（A/B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常见的测试策略</dc:title>
  <dc:creator>卓立 宋</dc:creator>
  <cp:lastModifiedBy>卓立 宋</cp:lastModifiedBy>
  <cp:revision>2</cp:revision>
  <dcterms:created xsi:type="dcterms:W3CDTF">2024-04-14T10:47:23Z</dcterms:created>
  <dcterms:modified xsi:type="dcterms:W3CDTF">2024-04-14T10:53:13Z</dcterms:modified>
</cp:coreProperties>
</file>