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Poppi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jdVCa7HHfct1a5Azo3NwHPxxa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14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85" name="Google Shape;85;p1"/>
          <p:cNvSpPr/>
          <p:nvPr/>
        </p:nvSpPr>
        <p:spPr>
          <a:xfrm>
            <a:off x="-74606" y="295062"/>
            <a:ext cx="4918200" cy="1195417"/>
          </a:xfrm>
          <a:custGeom>
            <a:avLst/>
            <a:gdLst/>
            <a:ahLst/>
            <a:cxnLst/>
            <a:rect l="l" t="t" r="r" b="b"/>
            <a:pathLst>
              <a:path w="4918200" h="1195417" extrusionOk="0">
                <a:moveTo>
                  <a:pt x="0" y="0"/>
                </a:moveTo>
                <a:lnTo>
                  <a:pt x="4918200" y="0"/>
                </a:lnTo>
                <a:lnTo>
                  <a:pt x="4918200" y="1195417"/>
                </a:lnTo>
                <a:lnTo>
                  <a:pt x="0" y="11954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940" b="-939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16373978" y="9149040"/>
            <a:ext cx="1770644" cy="1026973"/>
          </a:xfrm>
          <a:custGeom>
            <a:avLst/>
            <a:gdLst/>
            <a:ahLst/>
            <a:cxnLst/>
            <a:rect l="l" t="t" r="r" b="b"/>
            <a:pathLst>
              <a:path w="1770644" h="1026973" extrusionOk="0">
                <a:moveTo>
                  <a:pt x="0" y="0"/>
                </a:moveTo>
                <a:lnTo>
                  <a:pt x="1770644" y="0"/>
                </a:lnTo>
                <a:lnTo>
                  <a:pt x="1770644" y="1026973"/>
                </a:lnTo>
                <a:lnTo>
                  <a:pt x="0" y="1026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>
            <a:off x="15849397" y="117989"/>
            <a:ext cx="1049162" cy="1133145"/>
          </a:xfrm>
          <a:custGeom>
            <a:avLst/>
            <a:gdLst/>
            <a:ahLst/>
            <a:cxnLst/>
            <a:rect l="l" t="t" r="r" b="b"/>
            <a:pathLst>
              <a:path w="1049162" h="1133145" extrusionOk="0">
                <a:moveTo>
                  <a:pt x="0" y="0"/>
                </a:moveTo>
                <a:lnTo>
                  <a:pt x="1049162" y="0"/>
                </a:lnTo>
                <a:lnTo>
                  <a:pt x="1049162" y="1133145"/>
                </a:lnTo>
                <a:lnTo>
                  <a:pt x="0" y="11331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l="-57444" t="-69217" r="-44066" b="-94718"/>
            </a:stretch>
          </a:blipFill>
          <a:ln>
            <a:noFill/>
          </a:ln>
        </p:spPr>
      </p:sp>
      <p:grpSp>
        <p:nvGrpSpPr>
          <p:cNvPr id="88" name="Google Shape;88;p1"/>
          <p:cNvGrpSpPr/>
          <p:nvPr/>
        </p:nvGrpSpPr>
        <p:grpSpPr>
          <a:xfrm>
            <a:off x="17057062" y="-90316"/>
            <a:ext cx="1087560" cy="1303080"/>
            <a:chOff x="0" y="-328900"/>
            <a:chExt cx="1450081" cy="1737439"/>
          </a:xfrm>
        </p:grpSpPr>
        <p:grpSp>
          <p:nvGrpSpPr>
            <p:cNvPr id="89" name="Google Shape;89;p1"/>
            <p:cNvGrpSpPr/>
            <p:nvPr/>
          </p:nvGrpSpPr>
          <p:grpSpPr>
            <a:xfrm>
              <a:off x="0" y="-328900"/>
              <a:ext cx="1450081" cy="1737439"/>
              <a:chOff x="0" y="-114300"/>
              <a:chExt cx="503934" cy="603798"/>
            </a:xfrm>
          </p:grpSpPr>
          <p:sp>
            <p:nvSpPr>
              <p:cNvPr id="90" name="Google Shape;90;p1"/>
              <p:cNvSpPr/>
              <p:nvPr/>
            </p:nvSpPr>
            <p:spPr>
              <a:xfrm>
                <a:off x="0" y="0"/>
                <a:ext cx="503934" cy="489498"/>
              </a:xfrm>
              <a:custGeom>
                <a:avLst/>
                <a:gdLst/>
                <a:ahLst/>
                <a:cxnLst/>
                <a:rect l="l" t="t" r="r" b="b"/>
                <a:pathLst>
                  <a:path w="503934" h="489498" extrusionOk="0">
                    <a:moveTo>
                      <a:pt x="244749" y="0"/>
                    </a:moveTo>
                    <a:lnTo>
                      <a:pt x="259185" y="0"/>
                    </a:lnTo>
                    <a:cubicBezTo>
                      <a:pt x="324097" y="0"/>
                      <a:pt x="386349" y="25786"/>
                      <a:pt x="432249" y="71685"/>
                    </a:cubicBezTo>
                    <a:cubicBezTo>
                      <a:pt x="478148" y="117585"/>
                      <a:pt x="503934" y="179837"/>
                      <a:pt x="503934" y="244749"/>
                    </a:cubicBezTo>
                    <a:lnTo>
                      <a:pt x="503934" y="244749"/>
                    </a:lnTo>
                    <a:cubicBezTo>
                      <a:pt x="503934" y="379920"/>
                      <a:pt x="394356" y="489498"/>
                      <a:pt x="259185" y="489498"/>
                    </a:cubicBezTo>
                    <a:lnTo>
                      <a:pt x="244749" y="489498"/>
                    </a:lnTo>
                    <a:cubicBezTo>
                      <a:pt x="109578" y="489498"/>
                      <a:pt x="0" y="379920"/>
                      <a:pt x="0" y="244749"/>
                    </a:cubicBezTo>
                    <a:lnTo>
                      <a:pt x="0" y="244749"/>
                    </a:lnTo>
                    <a:cubicBezTo>
                      <a:pt x="0" y="109578"/>
                      <a:pt x="109578" y="0"/>
                      <a:pt x="2447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6A6A6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"/>
              <p:cNvSpPr txBox="1"/>
              <p:nvPr/>
            </p:nvSpPr>
            <p:spPr>
              <a:xfrm>
                <a:off x="0" y="-114300"/>
                <a:ext cx="503934" cy="6037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3375" tIns="13375" rIns="13375" bIns="133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48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2" name="Google Shape;92;p1"/>
            <p:cNvSpPr/>
            <p:nvPr/>
          </p:nvSpPr>
          <p:spPr>
            <a:xfrm>
              <a:off x="67934" y="121945"/>
              <a:ext cx="1314213" cy="1164650"/>
            </a:xfrm>
            <a:custGeom>
              <a:avLst/>
              <a:gdLst/>
              <a:ahLst/>
              <a:cxnLst/>
              <a:rect l="l" t="t" r="r" b="b"/>
              <a:pathLst>
                <a:path w="1314213" h="1164650" extrusionOk="0">
                  <a:moveTo>
                    <a:pt x="0" y="0"/>
                  </a:moveTo>
                  <a:lnTo>
                    <a:pt x="1314213" y="0"/>
                  </a:lnTo>
                  <a:lnTo>
                    <a:pt x="1314213" y="1164650"/>
                  </a:lnTo>
                  <a:lnTo>
                    <a:pt x="0" y="11646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t="-3273" b="-3274"/>
              </a:stretch>
            </a:blipFill>
            <a:ln>
              <a:noFill/>
            </a:ln>
          </p:spPr>
        </p:sp>
      </p:grpSp>
      <p:sp>
        <p:nvSpPr>
          <p:cNvPr id="93" name="Google Shape;93;p1"/>
          <p:cNvSpPr txBox="1"/>
          <p:nvPr/>
        </p:nvSpPr>
        <p:spPr>
          <a:xfrm>
            <a:off x="673085" y="7864827"/>
            <a:ext cx="5529293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Team Name: Coder’s Cred</a:t>
            </a:r>
            <a:endParaRPr dirty="0"/>
          </a:p>
        </p:txBody>
      </p:sp>
      <p:sp>
        <p:nvSpPr>
          <p:cNvPr id="94" name="Google Shape;94;p1"/>
          <p:cNvSpPr txBox="1"/>
          <p:nvPr/>
        </p:nvSpPr>
        <p:spPr>
          <a:xfrm>
            <a:off x="673085" y="8480467"/>
            <a:ext cx="8174701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Team Leader Name: Sachidananda A N</a:t>
            </a:r>
            <a:endParaRPr dirty="0"/>
          </a:p>
        </p:txBody>
      </p:sp>
      <p:sp>
        <p:nvSpPr>
          <p:cNvPr id="95" name="Google Shape;95;p1"/>
          <p:cNvSpPr txBox="1"/>
          <p:nvPr/>
        </p:nvSpPr>
        <p:spPr>
          <a:xfrm>
            <a:off x="673085" y="9096107"/>
            <a:ext cx="10866385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Institution Name: Bangalore Institute of Technology</a:t>
            </a:r>
            <a:endParaRPr dirty="0"/>
          </a:p>
        </p:txBody>
      </p:sp>
      <p:sp>
        <p:nvSpPr>
          <p:cNvPr id="96" name="Google Shape;96;p1"/>
          <p:cNvSpPr txBox="1"/>
          <p:nvPr/>
        </p:nvSpPr>
        <p:spPr>
          <a:xfrm>
            <a:off x="496639" y="3112051"/>
            <a:ext cx="11411477" cy="29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 b="1" i="0" u="none" strike="noStrike" cap="none">
                <a:solidFill>
                  <a:srgbClr val="FBF9F1"/>
                </a:solidFill>
                <a:latin typeface="Poppins"/>
                <a:ea typeface="Poppins"/>
                <a:cs typeface="Poppins"/>
                <a:sym typeface="Poppins"/>
              </a:rPr>
              <a:t>SOLUTION</a:t>
            </a:r>
            <a:endParaRPr/>
          </a:p>
          <a:p>
            <a:pPr marL="0" marR="0" lvl="0" indent="0" algn="l" rtl="0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 b="1" i="0" u="none" strike="noStrike" cap="none">
                <a:solidFill>
                  <a:srgbClr val="FBF9F1"/>
                </a:solidFill>
                <a:latin typeface="Poppins"/>
                <a:ea typeface="Poppins"/>
                <a:cs typeface="Poppins"/>
                <a:sym typeface="Poppins"/>
              </a:rPr>
              <a:t>OUTLINE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673085" y="7249187"/>
            <a:ext cx="7183028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Problem Statement Code: CR09</a:t>
            </a:r>
            <a:endParaRPr dirty="0"/>
          </a:p>
        </p:txBody>
      </p:sp>
      <p:sp>
        <p:nvSpPr>
          <p:cNvPr id="98" name="Google Shape;98;p1"/>
          <p:cNvSpPr txBox="1"/>
          <p:nvPr/>
        </p:nvSpPr>
        <p:spPr>
          <a:xfrm>
            <a:off x="5176977" y="-120125"/>
            <a:ext cx="4632300" cy="1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70" b="0" i="0" u="none" strike="noStrike" cap="none">
                <a:solidFill>
                  <a:srgbClr val="FFFFFC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9339925" y="-144950"/>
            <a:ext cx="40509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12380214" y="61050"/>
            <a:ext cx="2737200" cy="14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47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5275372" y="1918457"/>
            <a:ext cx="42510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36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CODE TILL YOU DROP...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7" name="Google Shape;107;p2"/>
          <p:cNvSpPr txBox="1"/>
          <p:nvPr/>
        </p:nvSpPr>
        <p:spPr>
          <a:xfrm>
            <a:off x="451773" y="365701"/>
            <a:ext cx="12066054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IDEA/APPROACH</a:t>
            </a:r>
            <a:r>
              <a:rPr lang="en-US" sz="6000" b="1" i="0" u="none" strike="noStrike" cap="none">
                <a:solidFill>
                  <a:srgbClr val="FBF9F1"/>
                </a:solidFill>
                <a:latin typeface="Poppins"/>
                <a:ea typeface="Poppins"/>
                <a:cs typeface="Poppins"/>
                <a:sym typeface="Poppins"/>
              </a:rPr>
              <a:t> DETAILS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738785" y="1487135"/>
            <a:ext cx="15108229" cy="827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150" b="1" u="sng" dirty="0">
                <a:solidFill>
                  <a:schemeClr val="bg1"/>
                </a:solidFill>
              </a:rPr>
              <a:t>Idea/Solution/Prototype:</a:t>
            </a:r>
          </a:p>
          <a:p>
            <a:endParaRPr lang="en-US" sz="2150" b="1" dirty="0">
              <a:solidFill>
                <a:schemeClr val="bg1"/>
              </a:solidFill>
            </a:endParaRPr>
          </a:p>
          <a:p>
            <a:r>
              <a:rPr lang="en-US" sz="2150" b="1" dirty="0">
                <a:solidFill>
                  <a:schemeClr val="bg1"/>
                </a:solidFill>
              </a:rPr>
              <a:t>Automated PDF Analysis</a:t>
            </a:r>
            <a:r>
              <a:rPr lang="en-US" sz="215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150" dirty="0">
                <a:solidFill>
                  <a:schemeClr val="bg1"/>
                </a:solidFill>
              </a:rPr>
              <a:t>	Extracts content, key concepts, and summaries.</a:t>
            </a:r>
          </a:p>
          <a:p>
            <a:pPr lvl="1"/>
            <a:r>
              <a:rPr lang="en-US" sz="2150" dirty="0">
                <a:solidFill>
                  <a:schemeClr val="bg1"/>
                </a:solidFill>
              </a:rPr>
              <a:t>	Identifies learning objectives from chapters or sections.</a:t>
            </a:r>
          </a:p>
          <a:p>
            <a:r>
              <a:rPr lang="en-US" sz="2150" b="1" dirty="0">
                <a:solidFill>
                  <a:schemeClr val="bg1"/>
                </a:solidFill>
              </a:rPr>
              <a:t>AI-Generated MCQs</a:t>
            </a:r>
            <a:r>
              <a:rPr lang="en-US" sz="215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150" dirty="0">
                <a:solidFill>
                  <a:schemeClr val="bg1"/>
                </a:solidFill>
              </a:rPr>
              <a:t>	Creates diverse question formats (conceptual, factual, and application-based).</a:t>
            </a:r>
          </a:p>
          <a:p>
            <a:pPr lvl="1"/>
            <a:r>
              <a:rPr lang="en-US" sz="2150" dirty="0">
                <a:solidFill>
                  <a:schemeClr val="bg1"/>
                </a:solidFill>
              </a:rPr>
              <a:t>	Includes distractors aligned with common misconceptions.</a:t>
            </a:r>
          </a:p>
          <a:p>
            <a:r>
              <a:rPr lang="en-US" sz="2150" b="1" dirty="0">
                <a:solidFill>
                  <a:schemeClr val="bg1"/>
                </a:solidFill>
              </a:rPr>
              <a:t>Customization &amp; Tracking</a:t>
            </a:r>
            <a:r>
              <a:rPr lang="en-US" sz="215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150" dirty="0">
                <a:solidFill>
                  <a:schemeClr val="bg1"/>
                </a:solidFill>
              </a:rPr>
              <a:t>	Allows users to adjust difficulty levels and topics.</a:t>
            </a:r>
          </a:p>
          <a:p>
            <a:pPr lvl="1"/>
            <a:r>
              <a:rPr lang="en-US" sz="2150" dirty="0">
                <a:solidFill>
                  <a:schemeClr val="bg1"/>
                </a:solidFill>
              </a:rPr>
              <a:t>	Tracks user performance and highlights knowledge gaps.</a:t>
            </a:r>
          </a:p>
          <a:p>
            <a:r>
              <a:rPr lang="en-US" sz="2150" b="1" dirty="0">
                <a:solidFill>
                  <a:schemeClr val="bg1"/>
                </a:solidFill>
              </a:rPr>
              <a:t>Adaptive Learning</a:t>
            </a:r>
            <a:r>
              <a:rPr lang="en-US" sz="215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150" dirty="0">
                <a:solidFill>
                  <a:schemeClr val="bg1"/>
                </a:solidFill>
              </a:rPr>
              <a:t>	Personalized question recommendations based on progress.</a:t>
            </a:r>
          </a:p>
          <a:p>
            <a:r>
              <a:rPr lang="en-US" sz="2150" dirty="0">
                <a:solidFill>
                  <a:schemeClr val="bg1"/>
                </a:solidFill>
              </a:rPr>
              <a:t>	Continuous improvement through user feedback.</a:t>
            </a:r>
            <a:br>
              <a:rPr lang="en-US" sz="2150" dirty="0">
                <a:solidFill>
                  <a:schemeClr val="bg1"/>
                </a:solidFill>
              </a:rPr>
            </a:br>
            <a:br>
              <a:rPr lang="en-US" sz="2150" dirty="0">
                <a:solidFill>
                  <a:schemeClr val="bg1"/>
                </a:solidFill>
              </a:rPr>
            </a:br>
            <a:r>
              <a:rPr lang="en-IN" sz="2150" b="1" u="sng" dirty="0">
                <a:solidFill>
                  <a:schemeClr val="bg1"/>
                </a:solidFill>
              </a:rPr>
              <a:t>Prototype/Workflow</a:t>
            </a:r>
          </a:p>
          <a:p>
            <a:r>
              <a:rPr lang="en-IN" sz="2150" b="1" dirty="0">
                <a:solidFill>
                  <a:schemeClr val="bg1"/>
                </a:solidFill>
              </a:rPr>
              <a:t>	Upload PDF</a:t>
            </a:r>
            <a:r>
              <a:rPr lang="en-IN" sz="2150" dirty="0">
                <a:solidFill>
                  <a:schemeClr val="bg1"/>
                </a:solidFill>
              </a:rPr>
              <a:t> → Content processed by NLP and semantic analysis models.</a:t>
            </a:r>
          </a:p>
          <a:p>
            <a:r>
              <a:rPr lang="en-IN" sz="2150" b="1" dirty="0">
                <a:solidFill>
                  <a:schemeClr val="bg1"/>
                </a:solidFill>
              </a:rPr>
              <a:t>	Generate MCQs</a:t>
            </a:r>
            <a:r>
              <a:rPr lang="en-IN" sz="2150" dirty="0">
                <a:solidFill>
                  <a:schemeClr val="bg1"/>
                </a:solidFill>
              </a:rPr>
              <a:t> → Questions generated and refined by AI algorithms.</a:t>
            </a:r>
          </a:p>
          <a:p>
            <a:r>
              <a:rPr lang="en-IN" sz="2150" b="1" dirty="0">
                <a:solidFill>
                  <a:schemeClr val="bg1"/>
                </a:solidFill>
              </a:rPr>
              <a:t>	Practice</a:t>
            </a:r>
            <a:r>
              <a:rPr lang="en-IN" sz="2150" dirty="0">
                <a:solidFill>
                  <a:schemeClr val="bg1"/>
                </a:solidFill>
              </a:rPr>
              <a:t> → Students answer MCQs and receive instant feedback.</a:t>
            </a:r>
          </a:p>
          <a:p>
            <a:r>
              <a:rPr lang="en-IN" sz="2150" b="1" dirty="0">
                <a:solidFill>
                  <a:schemeClr val="bg1"/>
                </a:solidFill>
              </a:rPr>
              <a:t>	Track Progress</a:t>
            </a:r>
            <a:r>
              <a:rPr lang="en-IN" sz="2150" dirty="0">
                <a:solidFill>
                  <a:schemeClr val="bg1"/>
                </a:solidFill>
              </a:rPr>
              <a:t> → Dashboard tracks scores, strengths, and areas for improvement.</a:t>
            </a:r>
          </a:p>
          <a:p>
            <a:endParaRPr lang="en-US" sz="2150" dirty="0">
              <a:solidFill>
                <a:schemeClr val="bg1"/>
              </a:solidFill>
            </a:endParaRPr>
          </a:p>
          <a:p>
            <a:r>
              <a:rPr lang="en-US" sz="2150" b="1" u="sng" dirty="0">
                <a:solidFill>
                  <a:schemeClr val="bg1"/>
                </a:solidFill>
              </a:rPr>
              <a:t>Use Cases:</a:t>
            </a:r>
            <a:endParaRPr lang="en-US" sz="2150" b="1" dirty="0">
              <a:solidFill>
                <a:schemeClr val="bg1"/>
              </a:solidFill>
            </a:endParaRPr>
          </a:p>
          <a:p>
            <a:r>
              <a:rPr lang="en-US" sz="2150" b="1" dirty="0">
                <a:solidFill>
                  <a:schemeClr val="bg1"/>
                </a:solidFill>
              </a:rPr>
              <a:t>	Students</a:t>
            </a:r>
            <a:r>
              <a:rPr lang="en-US" sz="2150" dirty="0">
                <a:solidFill>
                  <a:schemeClr val="bg1"/>
                </a:solidFill>
              </a:rPr>
              <a:t>: Practice exam questions tailored to their textbooks and notes.</a:t>
            </a:r>
          </a:p>
          <a:p>
            <a:r>
              <a:rPr lang="en-US" sz="2150" b="1" dirty="0">
                <a:solidFill>
                  <a:schemeClr val="bg1"/>
                </a:solidFill>
              </a:rPr>
              <a:t>	Teachers</a:t>
            </a:r>
            <a:r>
              <a:rPr lang="en-US" sz="2150" dirty="0">
                <a:solidFill>
                  <a:schemeClr val="bg1"/>
                </a:solidFill>
              </a:rPr>
              <a:t>: Save time by generating quizzes and assignments.</a:t>
            </a:r>
          </a:p>
          <a:p>
            <a:r>
              <a:rPr lang="en-US" sz="2150" b="1" dirty="0">
                <a:solidFill>
                  <a:schemeClr val="bg1"/>
                </a:solidFill>
              </a:rPr>
              <a:t>	Institutions</a:t>
            </a:r>
            <a:r>
              <a:rPr lang="en-US" sz="2150" dirty="0">
                <a:solidFill>
                  <a:schemeClr val="bg1"/>
                </a:solidFill>
              </a:rPr>
              <a:t>: Enhance e-learning platforms with automated MCQ generation tools.</a:t>
            </a:r>
          </a:p>
        </p:txBody>
      </p:sp>
      <p:sp>
        <p:nvSpPr>
          <p:cNvPr id="109" name="Google Shape;109;p2"/>
          <p:cNvSpPr/>
          <p:nvPr/>
        </p:nvSpPr>
        <p:spPr>
          <a:xfrm>
            <a:off x="16373978" y="9173650"/>
            <a:ext cx="1770644" cy="1026973"/>
          </a:xfrm>
          <a:custGeom>
            <a:avLst/>
            <a:gdLst/>
            <a:ahLst/>
            <a:cxnLst/>
            <a:rect l="l" t="t" r="r" b="b"/>
            <a:pathLst>
              <a:path w="1770644" h="1026973" extrusionOk="0">
                <a:moveTo>
                  <a:pt x="0" y="0"/>
                </a:moveTo>
                <a:lnTo>
                  <a:pt x="1770644" y="0"/>
                </a:lnTo>
                <a:lnTo>
                  <a:pt x="1770644" y="1026973"/>
                </a:lnTo>
                <a:lnTo>
                  <a:pt x="0" y="1026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5" name="Google Shape;115;p3"/>
          <p:cNvSpPr txBox="1"/>
          <p:nvPr/>
        </p:nvSpPr>
        <p:spPr>
          <a:xfrm>
            <a:off x="556252" y="293810"/>
            <a:ext cx="12066054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IDEA/APPROACH</a:t>
            </a:r>
            <a:r>
              <a:rPr lang="en-US" sz="6000" b="1" i="0" u="none" strike="noStrike" cap="none">
                <a:solidFill>
                  <a:srgbClr val="FBF9F1"/>
                </a:solidFill>
                <a:latin typeface="Poppins"/>
                <a:ea typeface="Poppins"/>
                <a:cs typeface="Poppins"/>
                <a:sym typeface="Poppins"/>
              </a:rPr>
              <a:t> DETAILS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556252" y="930592"/>
            <a:ext cx="17388848" cy="935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r>
              <a:rPr lang="en-IN" sz="1900" b="1" u="sng" dirty="0">
                <a:solidFill>
                  <a:schemeClr val="bg1"/>
                </a:solidFill>
              </a:rPr>
              <a:t>Technology Stack:</a:t>
            </a:r>
          </a:p>
          <a:p>
            <a:endParaRPr lang="en-IN" sz="1900" u="sng" dirty="0">
              <a:solidFill>
                <a:schemeClr val="bg1"/>
              </a:solidFill>
            </a:endParaRPr>
          </a:p>
          <a:p>
            <a:r>
              <a:rPr lang="en-IN" sz="1900" b="1" dirty="0">
                <a:solidFill>
                  <a:schemeClr val="bg1"/>
                </a:solidFill>
              </a:rPr>
              <a:t>Frontend:</a:t>
            </a:r>
            <a:endParaRPr lang="en-IN" sz="1900" dirty="0">
              <a:solidFill>
                <a:schemeClr val="bg1"/>
              </a:solidFill>
            </a:endParaRPr>
          </a:p>
          <a:p>
            <a:pPr lvl="1"/>
            <a:r>
              <a:rPr lang="en-IN" sz="1900" b="1" dirty="0">
                <a:solidFill>
                  <a:schemeClr val="bg1"/>
                </a:solidFill>
              </a:rPr>
              <a:t>React.js:</a:t>
            </a:r>
            <a:r>
              <a:rPr lang="en-IN" sz="1900" dirty="0">
                <a:solidFill>
                  <a:schemeClr val="bg1"/>
                </a:solidFill>
              </a:rPr>
              <a:t> For an interactive user interface to upload files and display MCQs.</a:t>
            </a:r>
          </a:p>
          <a:p>
            <a:pPr lvl="1"/>
            <a:r>
              <a:rPr lang="en-IN" sz="1900" b="1" dirty="0">
                <a:solidFill>
                  <a:schemeClr val="bg1"/>
                </a:solidFill>
              </a:rPr>
              <a:t>Tailwind CSS/Material UI:</a:t>
            </a:r>
            <a:r>
              <a:rPr lang="en-IN" sz="1900" dirty="0">
                <a:solidFill>
                  <a:schemeClr val="bg1"/>
                </a:solidFill>
              </a:rPr>
              <a:t> For responsive design and better UX.</a:t>
            </a:r>
          </a:p>
          <a:p>
            <a:pPr lvl="1"/>
            <a:endParaRPr lang="en-IN" sz="1900" dirty="0">
              <a:solidFill>
                <a:schemeClr val="bg1"/>
              </a:solidFill>
            </a:endParaRPr>
          </a:p>
          <a:p>
            <a:r>
              <a:rPr lang="en-IN" sz="1900" b="1" dirty="0">
                <a:solidFill>
                  <a:schemeClr val="bg1"/>
                </a:solidFill>
              </a:rPr>
              <a:t>Backend:</a:t>
            </a:r>
            <a:endParaRPr lang="en-IN" sz="1900" dirty="0">
              <a:solidFill>
                <a:schemeClr val="bg1"/>
              </a:solidFill>
            </a:endParaRPr>
          </a:p>
          <a:p>
            <a:pPr lvl="1"/>
            <a:r>
              <a:rPr lang="en-IN" sz="1900" b="1" dirty="0">
                <a:solidFill>
                  <a:schemeClr val="bg1"/>
                </a:solidFill>
              </a:rPr>
              <a:t>Node.js/Express.js:</a:t>
            </a:r>
            <a:r>
              <a:rPr lang="en-IN" sz="1900" dirty="0">
                <a:solidFill>
                  <a:schemeClr val="bg1"/>
                </a:solidFill>
              </a:rPr>
              <a:t> Handles API requests and processes user data.</a:t>
            </a:r>
          </a:p>
          <a:p>
            <a:pPr lvl="1"/>
            <a:r>
              <a:rPr lang="en-IN" sz="1900" b="1" dirty="0">
                <a:solidFill>
                  <a:schemeClr val="bg1"/>
                </a:solidFill>
              </a:rPr>
              <a:t>Python (</a:t>
            </a:r>
            <a:r>
              <a:rPr lang="en-IN" sz="1900" b="1" dirty="0" err="1">
                <a:solidFill>
                  <a:schemeClr val="bg1"/>
                </a:solidFill>
              </a:rPr>
              <a:t>FastAPI</a:t>
            </a:r>
            <a:r>
              <a:rPr lang="en-IN" sz="1900" b="1" dirty="0">
                <a:solidFill>
                  <a:schemeClr val="bg1"/>
                </a:solidFill>
              </a:rPr>
              <a:t>):</a:t>
            </a:r>
            <a:r>
              <a:rPr lang="en-IN" sz="1900" dirty="0">
                <a:solidFill>
                  <a:schemeClr val="bg1"/>
                </a:solidFill>
              </a:rPr>
              <a:t> For AI model integration and question generation.</a:t>
            </a:r>
          </a:p>
          <a:p>
            <a:pPr lvl="1"/>
            <a:endParaRPr lang="en-IN" sz="1900" dirty="0">
              <a:solidFill>
                <a:schemeClr val="bg1"/>
              </a:solidFill>
            </a:endParaRPr>
          </a:p>
          <a:p>
            <a:r>
              <a:rPr lang="en-IN" sz="1900" b="1" dirty="0">
                <a:solidFill>
                  <a:schemeClr val="bg1"/>
                </a:solidFill>
              </a:rPr>
              <a:t>AI Models:</a:t>
            </a:r>
            <a:endParaRPr lang="en-IN" sz="1900" dirty="0">
              <a:solidFill>
                <a:schemeClr val="bg1"/>
              </a:solidFill>
            </a:endParaRPr>
          </a:p>
          <a:p>
            <a:pPr lvl="1"/>
            <a:r>
              <a:rPr lang="en-IN" sz="1900" b="1" dirty="0" err="1">
                <a:solidFill>
                  <a:schemeClr val="bg1"/>
                </a:solidFill>
              </a:rPr>
              <a:t>OpenAI</a:t>
            </a:r>
            <a:r>
              <a:rPr lang="en-IN" sz="1900" b="1" dirty="0">
                <a:solidFill>
                  <a:schemeClr val="bg1"/>
                </a:solidFill>
              </a:rPr>
              <a:t> GPT-4/T5-based Models:</a:t>
            </a:r>
            <a:r>
              <a:rPr lang="en-IN" sz="1900" dirty="0">
                <a:solidFill>
                  <a:schemeClr val="bg1"/>
                </a:solidFill>
              </a:rPr>
              <a:t> Fine-tuned for educational content understanding and MCQ generation.</a:t>
            </a:r>
          </a:p>
          <a:p>
            <a:pPr lvl="1"/>
            <a:r>
              <a:rPr lang="en-IN" sz="1900" b="1" dirty="0">
                <a:solidFill>
                  <a:schemeClr val="bg1"/>
                </a:solidFill>
              </a:rPr>
              <a:t>Hugging Face Transformers:</a:t>
            </a:r>
            <a:r>
              <a:rPr lang="en-IN" sz="1900" dirty="0">
                <a:solidFill>
                  <a:schemeClr val="bg1"/>
                </a:solidFill>
              </a:rPr>
              <a:t> For leveraging pre-trained models for NLP tasks.</a:t>
            </a:r>
          </a:p>
          <a:p>
            <a:pPr lvl="1"/>
            <a:r>
              <a:rPr lang="en-IN" sz="1900" b="1" dirty="0" err="1">
                <a:solidFill>
                  <a:schemeClr val="bg1"/>
                </a:solidFill>
              </a:rPr>
              <a:t>LangChain</a:t>
            </a:r>
            <a:r>
              <a:rPr lang="en-IN" sz="1900" b="1" dirty="0">
                <a:solidFill>
                  <a:schemeClr val="bg1"/>
                </a:solidFill>
              </a:rPr>
              <a:t>:</a:t>
            </a:r>
            <a:r>
              <a:rPr lang="en-IN" sz="1900" dirty="0">
                <a:solidFill>
                  <a:schemeClr val="bg1"/>
                </a:solidFill>
              </a:rPr>
              <a:t> To create pipelines for complex question-generation workflows.</a:t>
            </a:r>
          </a:p>
          <a:p>
            <a:pPr lvl="1"/>
            <a:endParaRPr lang="en-IN" sz="1900" dirty="0">
              <a:solidFill>
                <a:schemeClr val="bg1"/>
              </a:solidFill>
            </a:endParaRPr>
          </a:p>
          <a:p>
            <a:r>
              <a:rPr lang="en-IN" sz="1900" b="1" dirty="0">
                <a:solidFill>
                  <a:schemeClr val="bg1"/>
                </a:solidFill>
              </a:rPr>
              <a:t>Database:</a:t>
            </a:r>
            <a:endParaRPr lang="en-IN" sz="1900" dirty="0">
              <a:solidFill>
                <a:schemeClr val="bg1"/>
              </a:solidFill>
            </a:endParaRPr>
          </a:p>
          <a:p>
            <a:pPr lvl="1"/>
            <a:r>
              <a:rPr lang="en-IN" sz="1900" b="1" dirty="0">
                <a:solidFill>
                  <a:schemeClr val="bg1"/>
                </a:solidFill>
              </a:rPr>
              <a:t>PostgreSQL/MySQL:</a:t>
            </a:r>
            <a:r>
              <a:rPr lang="en-IN" sz="1900" dirty="0">
                <a:solidFill>
                  <a:schemeClr val="bg1"/>
                </a:solidFill>
              </a:rPr>
              <a:t> To store user data, progress, and generated questions.</a:t>
            </a:r>
          </a:p>
          <a:p>
            <a:pPr lvl="1"/>
            <a:r>
              <a:rPr lang="en-IN" sz="1900" b="1" dirty="0">
                <a:solidFill>
                  <a:schemeClr val="bg1"/>
                </a:solidFill>
              </a:rPr>
              <a:t>MongoDB:</a:t>
            </a:r>
            <a:r>
              <a:rPr lang="en-IN" sz="1900" dirty="0">
                <a:solidFill>
                  <a:schemeClr val="bg1"/>
                </a:solidFill>
              </a:rPr>
              <a:t> For flexible storage of unstructured data like PDF content.</a:t>
            </a:r>
          </a:p>
          <a:p>
            <a:pPr lvl="1"/>
            <a:endParaRPr lang="en-IN" sz="1900" dirty="0">
              <a:solidFill>
                <a:schemeClr val="bg1"/>
              </a:solidFill>
            </a:endParaRPr>
          </a:p>
          <a:p>
            <a:r>
              <a:rPr lang="en-IN" sz="1900" b="1" u="sng" dirty="0">
                <a:solidFill>
                  <a:schemeClr val="bg1"/>
                </a:solidFill>
              </a:rPr>
              <a:t>Dependencies and Showstoppers:</a:t>
            </a:r>
          </a:p>
          <a:p>
            <a:endParaRPr lang="en-IN" sz="1900" dirty="0">
              <a:solidFill>
                <a:schemeClr val="bg1"/>
              </a:solidFill>
            </a:endParaRPr>
          </a:p>
          <a:p>
            <a:r>
              <a:rPr lang="en-IN" sz="1900" b="1" dirty="0">
                <a:solidFill>
                  <a:schemeClr val="bg1"/>
                </a:solidFill>
              </a:rPr>
              <a:t>Dependencies:</a:t>
            </a:r>
            <a:endParaRPr lang="en-IN" sz="1900" dirty="0">
              <a:solidFill>
                <a:schemeClr val="bg1"/>
              </a:solidFill>
            </a:endParaRPr>
          </a:p>
          <a:p>
            <a:pPr lvl="1"/>
            <a:r>
              <a:rPr lang="en-IN" sz="1900" dirty="0">
                <a:solidFill>
                  <a:schemeClr val="bg1"/>
                </a:solidFill>
              </a:rPr>
              <a:t>Pre-trained models (e.g., GPT/T5) require access to reliable and updated datasets for fine-tuning.</a:t>
            </a:r>
          </a:p>
          <a:p>
            <a:pPr lvl="1"/>
            <a:r>
              <a:rPr lang="en-IN" sz="1900" dirty="0">
                <a:solidFill>
                  <a:schemeClr val="bg1"/>
                </a:solidFill>
              </a:rPr>
              <a:t>High-performance GPUs for efficient model training and inference.</a:t>
            </a:r>
          </a:p>
          <a:p>
            <a:pPr lvl="1"/>
            <a:r>
              <a:rPr lang="en-IN" sz="1900" dirty="0">
                <a:solidFill>
                  <a:schemeClr val="bg1"/>
                </a:solidFill>
              </a:rPr>
              <a:t>Legal compliance with data protection laws (e.g., GDPR, FERPA).</a:t>
            </a:r>
          </a:p>
          <a:p>
            <a:pPr lvl="1"/>
            <a:endParaRPr lang="en-IN" sz="1900" dirty="0">
              <a:solidFill>
                <a:schemeClr val="bg1"/>
              </a:solidFill>
            </a:endParaRPr>
          </a:p>
          <a:p>
            <a:r>
              <a:rPr lang="en-IN" sz="1900" b="1" dirty="0">
                <a:solidFill>
                  <a:schemeClr val="bg1"/>
                </a:solidFill>
              </a:rPr>
              <a:t>Showstoppers:</a:t>
            </a:r>
            <a:endParaRPr lang="en-IN" sz="1900" dirty="0">
              <a:solidFill>
                <a:schemeClr val="bg1"/>
              </a:solidFill>
            </a:endParaRPr>
          </a:p>
          <a:p>
            <a:pPr lvl="1"/>
            <a:r>
              <a:rPr lang="en-IN" sz="1900" b="1" dirty="0">
                <a:solidFill>
                  <a:schemeClr val="bg1"/>
                </a:solidFill>
              </a:rPr>
              <a:t>Scalability Challenges:</a:t>
            </a:r>
            <a:r>
              <a:rPr lang="en-IN" sz="1900" dirty="0">
                <a:solidFill>
                  <a:schemeClr val="bg1"/>
                </a:solidFill>
              </a:rPr>
              <a:t> High cost of hosting and maintaining large models in production.</a:t>
            </a:r>
          </a:p>
          <a:p>
            <a:pPr lvl="1"/>
            <a:r>
              <a:rPr lang="en-IN" sz="1900" b="1" dirty="0">
                <a:solidFill>
                  <a:schemeClr val="bg1"/>
                </a:solidFill>
              </a:rPr>
              <a:t>Data Privacy Concerns:</a:t>
            </a:r>
            <a:r>
              <a:rPr lang="en-IN" sz="1900" dirty="0">
                <a:solidFill>
                  <a:schemeClr val="bg1"/>
                </a:solidFill>
              </a:rPr>
              <a:t> Ensuring sensitive educational materials are securely handled.</a:t>
            </a:r>
          </a:p>
          <a:p>
            <a:pPr lvl="1"/>
            <a:r>
              <a:rPr lang="en-IN" sz="1900" b="1" dirty="0">
                <a:solidFill>
                  <a:schemeClr val="bg1"/>
                </a:solidFill>
              </a:rPr>
              <a:t>OCR Accuracy Issues:</a:t>
            </a:r>
            <a:r>
              <a:rPr lang="en-IN" sz="1900" dirty="0">
                <a:solidFill>
                  <a:schemeClr val="bg1"/>
                </a:solidFill>
              </a:rPr>
              <a:t> Dealing with low-quality/scanned PDFs.</a:t>
            </a:r>
          </a:p>
          <a:p>
            <a:pPr lvl="1"/>
            <a:r>
              <a:rPr lang="en-IN" sz="1900" b="1" dirty="0">
                <a:solidFill>
                  <a:schemeClr val="bg1"/>
                </a:solidFill>
              </a:rPr>
              <a:t>Model Bias:</a:t>
            </a:r>
            <a:r>
              <a:rPr lang="en-IN" sz="1900" dirty="0">
                <a:solidFill>
                  <a:schemeClr val="bg1"/>
                </a:solidFill>
              </a:rPr>
              <a:t> Risk of generating inaccurate or irrelevant MCQs without rigorous model validation.</a:t>
            </a:r>
          </a:p>
        </p:txBody>
      </p:sp>
      <p:sp>
        <p:nvSpPr>
          <p:cNvPr id="117" name="Google Shape;117;p3"/>
          <p:cNvSpPr/>
          <p:nvPr/>
        </p:nvSpPr>
        <p:spPr>
          <a:xfrm>
            <a:off x="16373978" y="9173650"/>
            <a:ext cx="1770644" cy="1026973"/>
          </a:xfrm>
          <a:custGeom>
            <a:avLst/>
            <a:gdLst/>
            <a:ahLst/>
            <a:cxnLst/>
            <a:rect l="l" t="t" r="r" b="b"/>
            <a:pathLst>
              <a:path w="1770644" h="1026973" extrusionOk="0">
                <a:moveTo>
                  <a:pt x="0" y="0"/>
                </a:moveTo>
                <a:lnTo>
                  <a:pt x="1770644" y="0"/>
                </a:lnTo>
                <a:lnTo>
                  <a:pt x="1770644" y="1026973"/>
                </a:lnTo>
                <a:lnTo>
                  <a:pt x="0" y="1026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-15965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1790827" y="2552932"/>
            <a:ext cx="6130980" cy="60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16" b="0" i="0" u="none" strike="noStrike" cap="none" dirty="0">
              <a:solidFill>
                <a:srgbClr val="E5E1D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475297" y="236060"/>
            <a:ext cx="12066054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IDEA/APPROACH</a:t>
            </a:r>
            <a:r>
              <a:rPr lang="en-US" sz="6000" b="1" i="0" u="none" strike="noStrike" cap="none">
                <a:solidFill>
                  <a:srgbClr val="FBF9F1"/>
                </a:solidFill>
                <a:latin typeface="Poppins"/>
                <a:ea typeface="Poppins"/>
                <a:cs typeface="Poppins"/>
                <a:sym typeface="Poppins"/>
              </a:rPr>
              <a:t> DETAILS</a:t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16373978" y="9173650"/>
            <a:ext cx="1770644" cy="1026973"/>
          </a:xfrm>
          <a:custGeom>
            <a:avLst/>
            <a:gdLst/>
            <a:ahLst/>
            <a:cxnLst/>
            <a:rect l="l" t="t" r="r" b="b"/>
            <a:pathLst>
              <a:path w="1770644" h="1026973" extrusionOk="0">
                <a:moveTo>
                  <a:pt x="0" y="0"/>
                </a:moveTo>
                <a:lnTo>
                  <a:pt x="1770644" y="0"/>
                </a:lnTo>
                <a:lnTo>
                  <a:pt x="1770644" y="1026973"/>
                </a:lnTo>
                <a:lnTo>
                  <a:pt x="0" y="1026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74C965-E732-4043-AB84-03A8249A1C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9195"/>
          <a:stretch/>
        </p:blipFill>
        <p:spPr>
          <a:xfrm>
            <a:off x="1221365" y="1159985"/>
            <a:ext cx="6796361" cy="83735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D75964-6D58-460A-9AF3-B357C41370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211" b="9136"/>
          <a:stretch/>
        </p:blipFill>
        <p:spPr>
          <a:xfrm>
            <a:off x="9434239" y="1159985"/>
            <a:ext cx="6796361" cy="84478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1" name="Google Shape;131;p5"/>
          <p:cNvSpPr txBox="1"/>
          <p:nvPr/>
        </p:nvSpPr>
        <p:spPr>
          <a:xfrm>
            <a:off x="443349" y="427745"/>
            <a:ext cx="6251592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TEAM</a:t>
            </a:r>
            <a:r>
              <a:rPr lang="en-US" sz="6000" b="1" i="0" u="none" strike="noStrike" cap="none">
                <a:solidFill>
                  <a:srgbClr val="FBF9F1"/>
                </a:solidFill>
                <a:latin typeface="Poppins"/>
                <a:ea typeface="Poppins"/>
                <a:cs typeface="Poppins"/>
                <a:sym typeface="Poppins"/>
              </a:rPr>
              <a:t> DETAILS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443349" y="2513605"/>
            <a:ext cx="5529293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Student ID: NA</a:t>
            </a:r>
            <a:endParaRPr dirty="0"/>
          </a:p>
        </p:txBody>
      </p:sp>
      <p:sp>
        <p:nvSpPr>
          <p:cNvPr id="133" name="Google Shape;133;p5"/>
          <p:cNvSpPr txBox="1"/>
          <p:nvPr/>
        </p:nvSpPr>
        <p:spPr>
          <a:xfrm>
            <a:off x="443349" y="3129245"/>
            <a:ext cx="1054233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Institution Name: Bangalore Institute of Technology</a:t>
            </a:r>
            <a:endParaRPr dirty="0"/>
          </a:p>
        </p:txBody>
      </p:sp>
      <p:sp>
        <p:nvSpPr>
          <p:cNvPr id="134" name="Google Shape;134;p5"/>
          <p:cNvSpPr txBox="1"/>
          <p:nvPr/>
        </p:nvSpPr>
        <p:spPr>
          <a:xfrm>
            <a:off x="443349" y="3744885"/>
            <a:ext cx="7812009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Phone Number: 9449444578</a:t>
            </a:r>
            <a:endParaRPr dirty="0"/>
          </a:p>
        </p:txBody>
      </p:sp>
      <p:sp>
        <p:nvSpPr>
          <p:cNvPr id="135" name="Google Shape;135;p5"/>
          <p:cNvSpPr txBox="1"/>
          <p:nvPr/>
        </p:nvSpPr>
        <p:spPr>
          <a:xfrm>
            <a:off x="443349" y="1899560"/>
            <a:ext cx="8443074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Team Leader Name: Sachidananda A N</a:t>
            </a:r>
            <a:endParaRPr dirty="0"/>
          </a:p>
        </p:txBody>
      </p:sp>
      <p:sp>
        <p:nvSpPr>
          <p:cNvPr id="136" name="Google Shape;136;p5"/>
          <p:cNvSpPr txBox="1"/>
          <p:nvPr/>
        </p:nvSpPr>
        <p:spPr>
          <a:xfrm>
            <a:off x="443349" y="6487115"/>
            <a:ext cx="5957451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Member 1 Name : </a:t>
            </a:r>
            <a:r>
              <a:rPr lang="en-US" sz="3200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Rajesh K N</a:t>
            </a:r>
            <a:endParaRPr dirty="0"/>
          </a:p>
        </p:txBody>
      </p:sp>
      <p:sp>
        <p:nvSpPr>
          <p:cNvPr id="137" name="Google Shape;137;p5"/>
          <p:cNvSpPr txBox="1"/>
          <p:nvPr/>
        </p:nvSpPr>
        <p:spPr>
          <a:xfrm>
            <a:off x="443349" y="4358930"/>
            <a:ext cx="10220358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Email ID: ansachidananda</a:t>
            </a:r>
            <a:r>
              <a:rPr lang="en-US" sz="3200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@gmail.com</a:t>
            </a:r>
            <a:endParaRPr dirty="0"/>
          </a:p>
        </p:txBody>
      </p:sp>
      <p:sp>
        <p:nvSpPr>
          <p:cNvPr id="138" name="Google Shape;138;p5"/>
          <p:cNvSpPr txBox="1"/>
          <p:nvPr/>
        </p:nvSpPr>
        <p:spPr>
          <a:xfrm>
            <a:off x="443349" y="7605985"/>
            <a:ext cx="5529293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Member 2 Name : Vivek R</a:t>
            </a:r>
            <a:endParaRPr dirty="0"/>
          </a:p>
        </p:txBody>
      </p:sp>
      <p:sp>
        <p:nvSpPr>
          <p:cNvPr id="139" name="Google Shape;139;p5"/>
          <p:cNvSpPr txBox="1"/>
          <p:nvPr/>
        </p:nvSpPr>
        <p:spPr>
          <a:xfrm>
            <a:off x="443349" y="8724855"/>
            <a:ext cx="5529293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dirty="0"/>
          </a:p>
        </p:txBody>
      </p:sp>
      <p:sp>
        <p:nvSpPr>
          <p:cNvPr id="140" name="Google Shape;140;p5"/>
          <p:cNvSpPr/>
          <p:nvPr/>
        </p:nvSpPr>
        <p:spPr>
          <a:xfrm>
            <a:off x="16373978" y="9173650"/>
            <a:ext cx="1770644" cy="1026973"/>
          </a:xfrm>
          <a:custGeom>
            <a:avLst/>
            <a:gdLst/>
            <a:ahLst/>
            <a:cxnLst/>
            <a:rect l="l" t="t" r="r" b="b"/>
            <a:pathLst>
              <a:path w="1770644" h="1026973" extrusionOk="0">
                <a:moveTo>
                  <a:pt x="0" y="0"/>
                </a:moveTo>
                <a:lnTo>
                  <a:pt x="1770644" y="0"/>
                </a:lnTo>
                <a:lnTo>
                  <a:pt x="1770644" y="1026973"/>
                </a:lnTo>
                <a:lnTo>
                  <a:pt x="0" y="1026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519</Words>
  <Application>Microsoft Office PowerPoint</Application>
  <PresentationFormat>Custom</PresentationFormat>
  <Paragraphs>76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Lato</vt:lpstr>
      <vt:lpstr>Arial</vt:lpstr>
      <vt:lpstr>Poppins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sachidananda A.N</dc:creator>
  <cp:lastModifiedBy>sachidananda A.N</cp:lastModifiedBy>
  <cp:revision>6</cp:revision>
  <dcterms:created xsi:type="dcterms:W3CDTF">2006-08-16T00:00:00Z</dcterms:created>
  <dcterms:modified xsi:type="dcterms:W3CDTF">2024-12-23T06:59:31Z</dcterms:modified>
</cp:coreProperties>
</file>