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1"/>
  </p:notesMasterIdLst>
  <p:handoutMasterIdLst>
    <p:handoutMasterId r:id="rId12"/>
  </p:handoutMasterIdLst>
  <p:sldIdLst>
    <p:sldId id="362" r:id="rId2"/>
    <p:sldId id="367" r:id="rId3"/>
    <p:sldId id="368" r:id="rId4"/>
    <p:sldId id="373" r:id="rId5"/>
    <p:sldId id="370" r:id="rId6"/>
    <p:sldId id="371" r:id="rId7"/>
    <p:sldId id="372" r:id="rId8"/>
    <p:sldId id="374" r:id="rId9"/>
    <p:sldId id="375" r:id="rId10"/>
  </p:sldIdLst>
  <p:sldSz cx="9144000" cy="5143500" type="screen16x9"/>
  <p:notesSz cx="6858000" cy="9144000"/>
  <p:embeddedFontLst>
    <p:embeddedFont>
      <p:font typeface="Bigshot One" panose="020B0600000101010101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Georgia" panose="02040502050405020303" pitchFamily="18" charset="0"/>
      <p:regular r:id="rId22"/>
      <p:bold r:id="rId23"/>
      <p:italic r:id="rId24"/>
      <p:boldItalic r:id="rId25"/>
    </p:embeddedFont>
    <p:embeddedFont>
      <p:font typeface="Roboto Condensed Light" panose="02000000000000000000" pitchFamily="2" charset="0"/>
      <p:regular r:id="rId26"/>
      <p:italic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CA138E-0E33-4D1C-A45A-2F143132F184}">
  <a:tblStyle styleId="{1DCA138E-0E33-4D1C-A45A-2F143132F1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74"/>
  </p:normalViewPr>
  <p:slideViewPr>
    <p:cSldViewPr snapToGrid="0" snapToObjects="1">
      <p:cViewPr varScale="1">
        <p:scale>
          <a:sx n="113" d="100"/>
          <a:sy n="113" d="100"/>
        </p:scale>
        <p:origin x="132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5E30098-85A7-4990-BA63-6401FDE255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1BF0A8-A2FF-4438-AA70-0CCCC1996C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DE75C-D76B-447C-8317-58F045462BDF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1A4244-FC6A-442E-B552-646DEE8A70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3C855E-8BBB-4B07-93AB-55889D4C89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150F7-2219-4FAD-A4A6-D62172177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680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08aea85b7_0_20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f08aea85b7_0_20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287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08aea85b7_0_20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f08aea85b7_0_20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238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08aea85b7_0_20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f08aea85b7_0_20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179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08aea85b7_0_20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f08aea85b7_0_20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430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08aea85b7_0_20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f08aea85b7_0_20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921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08aea85b7_0_20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f08aea85b7_0_20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7894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08aea85b7_0_20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f08aea85b7_0_20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234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08aea85b7_0_20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f08aea85b7_0_20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728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08aea85b7_0_20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f08aea85b7_0_20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68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잘린 위쪽 모서리 2">
            <a:extLst>
              <a:ext uri="{FF2B5EF4-FFF2-40B4-BE49-F238E27FC236}">
                <a16:creationId xmlns:a16="http://schemas.microsoft.com/office/drawing/2014/main" id="{BF1874A9-EFC3-499D-BBF5-EBD5D963BC50}"/>
              </a:ext>
            </a:extLst>
          </p:cNvPr>
          <p:cNvSpPr/>
          <p:nvPr userDrawn="1"/>
        </p:nvSpPr>
        <p:spPr>
          <a:xfrm>
            <a:off x="1" y="1017600"/>
            <a:ext cx="9914374" cy="4125900"/>
          </a:xfrm>
          <a:prstGeom prst="snip2SameRect">
            <a:avLst/>
          </a:prstGeom>
          <a:solidFill>
            <a:schemeClr val="accent6">
              <a:lumMod val="95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Google Shape;29;p4"/>
          <p:cNvCxnSpPr/>
          <p:nvPr/>
        </p:nvCxnSpPr>
        <p:spPr>
          <a:xfrm rot="10800000">
            <a:off x="-95435" y="250463"/>
            <a:ext cx="4600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4"/>
          <p:cNvCxnSpPr/>
          <p:nvPr/>
        </p:nvCxnSpPr>
        <p:spPr>
          <a:xfrm rot="10800000">
            <a:off x="-95400" y="388892"/>
            <a:ext cx="1241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235009" y="1215752"/>
            <a:ext cx="858852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 dirty="0"/>
          </a:p>
        </p:txBody>
      </p:sp>
      <p:cxnSp>
        <p:nvCxnSpPr>
          <p:cNvPr id="32" name="Google Shape;32;p4"/>
          <p:cNvCxnSpPr/>
          <p:nvPr/>
        </p:nvCxnSpPr>
        <p:spPr>
          <a:xfrm>
            <a:off x="3280474" y="4893038"/>
            <a:ext cx="6633900" cy="0"/>
          </a:xfrm>
          <a:prstGeom prst="straightConnector1">
            <a:avLst/>
          </a:prstGeom>
          <a:noFill/>
          <a:ln w="28575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235009" y="539400"/>
            <a:ext cx="8588524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7"/>
          <p:cNvPicPr preferRelativeResize="0"/>
          <p:nvPr/>
        </p:nvPicPr>
        <p:blipFill rotWithShape="1">
          <a:blip r:embed="rId2">
            <a:alphaModFix/>
          </a:blip>
          <a:srcRect l="4838" t="6383" r="4892" b="5804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p27"/>
          <p:cNvCxnSpPr/>
          <p:nvPr/>
        </p:nvCxnSpPr>
        <p:spPr>
          <a:xfrm rot="10800000">
            <a:off x="-95435" y="250463"/>
            <a:ext cx="4600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27"/>
          <p:cNvCxnSpPr/>
          <p:nvPr/>
        </p:nvCxnSpPr>
        <p:spPr>
          <a:xfrm rot="10800000">
            <a:off x="-95400" y="388892"/>
            <a:ext cx="1241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27"/>
          <p:cNvCxnSpPr/>
          <p:nvPr/>
        </p:nvCxnSpPr>
        <p:spPr>
          <a:xfrm>
            <a:off x="3280474" y="4893038"/>
            <a:ext cx="6633900" cy="0"/>
          </a:xfrm>
          <a:prstGeom prst="straightConnector1">
            <a:avLst/>
          </a:prstGeom>
          <a:noFill/>
          <a:ln w="28575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gshot One"/>
              <a:buNone/>
              <a:defRPr sz="3500">
                <a:solidFill>
                  <a:schemeClr val="dk1"/>
                </a:solidFill>
                <a:latin typeface="Bigshot One"/>
                <a:ea typeface="Bigshot One"/>
                <a:cs typeface="Bigshot One"/>
                <a:sym typeface="Bigsho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libri"/>
              <a:buChar char="■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73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138F2F1F-8CDD-4502-8C02-0AE3932644F7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242888" y="1030288"/>
            <a:ext cx="8709025" cy="363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3" name="Google Shape;315;p33">
            <a:extLst>
              <a:ext uri="{FF2B5EF4-FFF2-40B4-BE49-F238E27FC236}">
                <a16:creationId xmlns:a16="http://schemas.microsoft.com/office/drawing/2014/main" id="{027269E2-9E11-6E4B-84B6-9BE5FD1AA787}"/>
              </a:ext>
            </a:extLst>
          </p:cNvPr>
          <p:cNvSpPr txBox="1"/>
          <p:nvPr/>
        </p:nvSpPr>
        <p:spPr>
          <a:xfrm>
            <a:off x="5806486" y="105563"/>
            <a:ext cx="2678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 err="1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쿠버네티스</a:t>
            </a:r>
            <a:r>
              <a:rPr lang="ko-KR" altLang="en-US" sz="11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Basic</a:t>
            </a:r>
            <a:endParaRPr sz="1100" b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Nunito"/>
              <a:sym typeface="Nunito"/>
            </a:endParaRPr>
          </a:p>
        </p:txBody>
      </p:sp>
      <p:sp>
        <p:nvSpPr>
          <p:cNvPr id="481" name="Google Shape;481;p40"/>
          <p:cNvSpPr txBox="1">
            <a:spLocks noGrp="1"/>
          </p:cNvSpPr>
          <p:nvPr>
            <p:ph type="title"/>
          </p:nvPr>
        </p:nvSpPr>
        <p:spPr>
          <a:xfrm>
            <a:off x="209643" y="539400"/>
            <a:ext cx="8742556" cy="2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/>
            <a:r>
              <a:rPr lang="ko-KR" altLang="en-US" sz="2000" b="1" dirty="0" err="1">
                <a:solidFill>
                  <a:srgbClr val="0070C0"/>
                </a:solidFill>
                <a:latin typeface="+mn-lt"/>
                <a:ea typeface="+mn-ea"/>
              </a:rPr>
              <a:t>쿠버네티스</a:t>
            </a:r>
            <a:r>
              <a:rPr lang="ko-KR" altLang="en-US" sz="2000" b="1" dirty="0">
                <a:solidFill>
                  <a:srgbClr val="0070C0"/>
                </a:solidFill>
                <a:latin typeface="+mn-lt"/>
                <a:ea typeface="+mn-ea"/>
              </a:rPr>
              <a:t> 살펴보기</a:t>
            </a:r>
            <a:endParaRPr sz="2000" b="1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7C301B-DF42-4595-A19D-34B99B1215D9}"/>
              </a:ext>
            </a:extLst>
          </p:cNvPr>
          <p:cNvSpPr/>
          <p:nvPr/>
        </p:nvSpPr>
        <p:spPr>
          <a:xfrm>
            <a:off x="242888" y="1030386"/>
            <a:ext cx="8709312" cy="363686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kubectl</a:t>
            </a:r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get</a:t>
            </a:r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pods</a:t>
            </a:r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–-all-namespaces</a:t>
            </a:r>
          </a:p>
          <a:p>
            <a:r>
              <a:rPr lang="en-US" altLang="ko-KR" sz="8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NAMESPACE     NAME                                               READY   STATUS    RESTARTS   AGE</a:t>
            </a:r>
          </a:p>
          <a:p>
            <a:r>
              <a:rPr lang="en-US" altLang="ko-KR" sz="8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kube</a:t>
            </a:r>
            <a:r>
              <a:rPr lang="en-US" altLang="ko-KR" sz="8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-system   calico-kube-controllers-7f877694c5-f5zb6           1/1     Running   1          16h</a:t>
            </a:r>
          </a:p>
          <a:p>
            <a:r>
              <a:rPr lang="en-US" altLang="ko-KR" sz="8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kube</a:t>
            </a:r>
            <a:r>
              <a:rPr lang="en-US" altLang="ko-KR" sz="8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-system   calico-node-8949m                                  1/1     Running   1          16h</a:t>
            </a:r>
          </a:p>
          <a:p>
            <a:r>
              <a:rPr lang="en-US" altLang="ko-KR" sz="8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kube</a:t>
            </a:r>
            <a:r>
              <a:rPr lang="en-US" altLang="ko-KR" sz="8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-system   calico-node-d6hbb                                  1/1     Running   1          16h</a:t>
            </a:r>
          </a:p>
          <a:p>
            <a:r>
              <a:rPr lang="en-US" altLang="ko-KR" sz="8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kube</a:t>
            </a:r>
            <a:r>
              <a:rPr lang="en-US" altLang="ko-KR" sz="8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-system   calico-node-</a:t>
            </a:r>
            <a:r>
              <a:rPr lang="en-US" altLang="ko-KR" sz="8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htnxs</a:t>
            </a:r>
            <a:r>
              <a:rPr lang="en-US" altLang="ko-KR" sz="8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                                  1/1     Running   1          16h</a:t>
            </a:r>
          </a:p>
          <a:p>
            <a:r>
              <a:rPr lang="en-US" altLang="ko-KR" sz="8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kube</a:t>
            </a:r>
            <a:r>
              <a:rPr lang="en-US" altLang="ko-KR" sz="8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-system   calico-node-wt52f                                  1/1     Running   1          16h</a:t>
            </a:r>
          </a:p>
          <a:p>
            <a:r>
              <a:rPr lang="en-US" altLang="ko-KR" sz="8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kube</a:t>
            </a:r>
            <a:r>
              <a:rPr lang="en-US" altLang="ko-KR" sz="8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-system   coredns-74ff55c5b-45f6x                            1/1     Running   1          16h</a:t>
            </a:r>
          </a:p>
          <a:p>
            <a:r>
              <a:rPr lang="en-US" altLang="ko-KR" sz="8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kube</a:t>
            </a:r>
            <a:r>
              <a:rPr lang="en-US" altLang="ko-KR" sz="8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-system   coredns-74ff55c5b-l2t47                            1/1     Running   1          16h</a:t>
            </a:r>
          </a:p>
          <a:p>
            <a:r>
              <a:rPr lang="en-US" altLang="ko-KR" sz="8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kube</a:t>
            </a:r>
            <a:r>
              <a:rPr lang="en-US" altLang="ko-KR" sz="8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-system   etcd-m1-k8s.snetsystems.co.kr                      1/1     Running   1          16h</a:t>
            </a:r>
          </a:p>
          <a:p>
            <a:r>
              <a:rPr lang="en-US" altLang="ko-KR" sz="8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kube</a:t>
            </a:r>
            <a:r>
              <a:rPr lang="en-US" altLang="ko-KR" sz="8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-system   kube-apiserver-m1-k8s.snetsystems.co.kr            1/1     Running   1          16h</a:t>
            </a:r>
          </a:p>
          <a:p>
            <a:r>
              <a:rPr lang="en-US" altLang="ko-KR" sz="8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kube</a:t>
            </a:r>
            <a:r>
              <a:rPr lang="en-US" altLang="ko-KR" sz="8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-system   kube-controller-manager-m1-k8s.snetsystems.co.kr   1/1     Running   1          16h</a:t>
            </a:r>
          </a:p>
          <a:p>
            <a:r>
              <a:rPr lang="en-US" altLang="ko-KR" sz="8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kube</a:t>
            </a:r>
            <a:r>
              <a:rPr lang="en-US" altLang="ko-KR" sz="8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-system   kube-proxy-fb92c                                   1/1     Running   1          16h</a:t>
            </a:r>
          </a:p>
          <a:p>
            <a:r>
              <a:rPr lang="en-US" altLang="ko-KR" sz="8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kube</a:t>
            </a:r>
            <a:r>
              <a:rPr lang="en-US" altLang="ko-KR" sz="8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-system   kube-proxy-hdjl4                                   1/1     Running   1          16h</a:t>
            </a:r>
          </a:p>
          <a:p>
            <a:r>
              <a:rPr lang="en-US" altLang="ko-KR" sz="8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kube</a:t>
            </a:r>
            <a:r>
              <a:rPr lang="en-US" altLang="ko-KR" sz="8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-system   kube-proxy-zh2qc                                   1/1     Running   1          16h</a:t>
            </a:r>
          </a:p>
          <a:p>
            <a:r>
              <a:rPr lang="en-US" altLang="ko-KR" sz="8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kube</a:t>
            </a:r>
            <a:r>
              <a:rPr lang="en-US" altLang="ko-KR" sz="8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-system   </a:t>
            </a:r>
            <a:r>
              <a:rPr lang="en-US" altLang="ko-KR" sz="8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kube</a:t>
            </a:r>
            <a:r>
              <a:rPr lang="en-US" altLang="ko-KR" sz="8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-proxy-</a:t>
            </a:r>
            <a:r>
              <a:rPr lang="en-US" altLang="ko-KR" sz="8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zhhzn</a:t>
            </a:r>
            <a:r>
              <a:rPr lang="en-US" altLang="ko-KR" sz="8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                                   1/1     Running   1          16h</a:t>
            </a:r>
          </a:p>
          <a:p>
            <a:r>
              <a:rPr lang="en-US" altLang="ko-KR" sz="8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kube</a:t>
            </a:r>
            <a:r>
              <a:rPr lang="en-US" altLang="ko-KR" sz="8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-system   kube-scheduler-m1-k8s.snetsystems.co.kr            1/1     Running   1          16h</a:t>
            </a:r>
          </a:p>
          <a:p>
            <a:endParaRPr lang="en-US" altLang="ko-KR" sz="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kubectl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get nodes</a:t>
            </a:r>
          </a:p>
          <a:p>
            <a:r>
              <a:rPr lang="en-US" altLang="ko-KR" sz="8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NAME                       STATUS   ROLES                  AGE   VERSION</a:t>
            </a:r>
          </a:p>
          <a:p>
            <a:r>
              <a:rPr lang="en-US" altLang="ko-KR" sz="8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m1-k8s.snetsystems.co.kr   Ready    control-</a:t>
            </a:r>
            <a:r>
              <a:rPr lang="en-US" altLang="ko-KR" sz="8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plane,master</a:t>
            </a:r>
            <a:r>
              <a:rPr lang="en-US" altLang="ko-KR" sz="8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   16h   v1.20.14</a:t>
            </a:r>
          </a:p>
          <a:p>
            <a:r>
              <a:rPr lang="en-US" altLang="ko-KR" sz="8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w1-k8s.snetsystems.co.kr   Ready    &lt;none&gt;                 16h   v1.20.14</a:t>
            </a:r>
          </a:p>
          <a:p>
            <a:r>
              <a:rPr lang="en-US" altLang="ko-KR" sz="8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w2-k8s.snetsystems.co.kr   Ready    &lt;none&gt;                 16h   v1.20.14</a:t>
            </a:r>
          </a:p>
          <a:p>
            <a:r>
              <a:rPr lang="en-US" altLang="ko-KR" sz="8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w3-k8s.snetsystems.co.kr   Ready    &lt;none&gt;                 16h   v1.20.14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kubectl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get nodes -o wide</a:t>
            </a:r>
          </a:p>
          <a:p>
            <a:endParaRPr lang="en-US" altLang="ko-KR" sz="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kubectl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get pods –o wide</a:t>
            </a:r>
          </a:p>
          <a:p>
            <a:endParaRPr lang="en-US" altLang="ko-KR" sz="8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02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138F2F1F-8CDD-4502-8C02-0AE3932644F7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242888" y="1030288"/>
            <a:ext cx="8709025" cy="363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3" name="Google Shape;315;p33">
            <a:extLst>
              <a:ext uri="{FF2B5EF4-FFF2-40B4-BE49-F238E27FC236}">
                <a16:creationId xmlns:a16="http://schemas.microsoft.com/office/drawing/2014/main" id="{027269E2-9E11-6E4B-84B6-9BE5FD1AA787}"/>
              </a:ext>
            </a:extLst>
          </p:cNvPr>
          <p:cNvSpPr txBox="1"/>
          <p:nvPr/>
        </p:nvSpPr>
        <p:spPr>
          <a:xfrm>
            <a:off x="5806486" y="105563"/>
            <a:ext cx="2678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 err="1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쿠버네티스</a:t>
            </a:r>
            <a:r>
              <a:rPr lang="ko-KR" altLang="en-US" sz="11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Basic</a:t>
            </a:r>
            <a:endParaRPr sz="1100" b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Nunito"/>
              <a:sym typeface="Nunito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7C301B-DF42-4595-A19D-34B99B1215D9}"/>
              </a:ext>
            </a:extLst>
          </p:cNvPr>
          <p:cNvSpPr/>
          <p:nvPr/>
        </p:nvSpPr>
        <p:spPr>
          <a:xfrm>
            <a:off x="242888" y="1030386"/>
            <a:ext cx="8709312" cy="363686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파드</a:t>
            </a:r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 생성</a:t>
            </a:r>
            <a:endParaRPr lang="en-US" altLang="ko-KR" sz="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kubectl</a:t>
            </a:r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run nginx-pod</a:t>
            </a:r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–-image=nginx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pod/nginx created</a:t>
            </a:r>
          </a:p>
          <a:p>
            <a:endParaRPr lang="en-US" altLang="ko-KR" sz="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파드의</a:t>
            </a:r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 상태를 계속해서 보여준다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kubectl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get pods –w</a:t>
            </a:r>
          </a:p>
          <a:p>
            <a:endParaRPr lang="en-US" altLang="ko-KR" sz="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파드의</a:t>
            </a:r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 상세한 정보를 계속해서 보여준다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kubectl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get pods –o wide</a:t>
            </a:r>
          </a:p>
          <a:p>
            <a:endParaRPr lang="en-US" altLang="ko-KR" sz="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# nginx </a:t>
            </a:r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를 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deployment</a:t>
            </a:r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로 배포하기</a:t>
            </a:r>
            <a:endParaRPr lang="en-US" altLang="ko-KR" sz="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기존 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pod </a:t>
            </a:r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삭제</a:t>
            </a:r>
            <a:endParaRPr lang="en-US" altLang="ko-KR" sz="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kubecl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delete pod nginx-pod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pod "nginx-pod" deleted</a:t>
            </a:r>
          </a:p>
          <a:p>
            <a:endParaRPr lang="en-US" altLang="ko-KR" sz="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kubectl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create deployment 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dp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-nginx</a:t>
            </a:r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--image=nginx</a:t>
            </a:r>
          </a:p>
          <a:p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deployment.apps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dp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-nginx created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배포 상태 보기</a:t>
            </a:r>
            <a:endParaRPr lang="en-US" altLang="ko-KR" sz="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kubectl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get pods -o wide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NAME                        READY   STATUS    RESTARTS   AGE   IP               NODE                       NOMINATED NODE   READINESS GATES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dp-nginx-7877cbffb7-hcgxg   1/1     Running   0          43s   172.16.245.131   w1-k8s.snetsystems.co.kr   &lt;none&gt;           &lt;none&gt;</a:t>
            </a:r>
          </a:p>
          <a:p>
            <a:endParaRPr lang="en-US" altLang="ko-KR" sz="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# nginx</a:t>
            </a:r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welcome</a:t>
            </a:r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 페이지 확인</a:t>
            </a:r>
            <a:endParaRPr lang="en-US" altLang="ko-KR" sz="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$ curl 172.16.245.131</a:t>
            </a:r>
          </a:p>
          <a:p>
            <a:endParaRPr lang="en-US" altLang="ko-KR" sz="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# pod</a:t>
            </a:r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의 </a:t>
            </a:r>
            <a:r>
              <a:rPr lang="ko-KR" altLang="en-US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레프리카수</a:t>
            </a:r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 변경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/deployment </a:t>
            </a:r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삭제</a:t>
            </a:r>
            <a:endParaRPr lang="en-US" altLang="ko-KR" sz="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kubectl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scale deployment 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dp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-nginx</a:t>
            </a:r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–replicas=3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kubectl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get pods –o wide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kubectl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delete deployment 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dp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-nginx</a:t>
            </a:r>
          </a:p>
          <a:p>
            <a:endParaRPr lang="en-US" altLang="ko-KR" sz="8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Google Shape;481;p40">
            <a:extLst>
              <a:ext uri="{FF2B5EF4-FFF2-40B4-BE49-F238E27FC236}">
                <a16:creationId xmlns:a16="http://schemas.microsoft.com/office/drawing/2014/main" id="{BD263C08-EBBD-4018-9985-24B23DBF4522}"/>
              </a:ext>
            </a:extLst>
          </p:cNvPr>
          <p:cNvSpPr txBox="1">
            <a:spLocks/>
          </p:cNvSpPr>
          <p:nvPr/>
        </p:nvSpPr>
        <p:spPr>
          <a:xfrm>
            <a:off x="209643" y="539400"/>
            <a:ext cx="8742556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gshot One"/>
              <a:buNone/>
              <a:defRPr sz="2000" b="0" i="0" u="none" strike="noStrike" cap="none">
                <a:solidFill>
                  <a:schemeClr val="dk1"/>
                </a:solidFill>
                <a:latin typeface="+mj-lt"/>
                <a:ea typeface="Bigshot One"/>
                <a:cs typeface="Bigshot One"/>
                <a:sym typeface="Bigsho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lvl="1"/>
            <a:r>
              <a:rPr lang="en-US" altLang="ko-KR" sz="2000" b="1" dirty="0">
                <a:solidFill>
                  <a:srgbClr val="0070C0"/>
                </a:solidFill>
                <a:latin typeface="+mn-lt"/>
                <a:ea typeface="+mn-ea"/>
              </a:rPr>
              <a:t>Pod,</a:t>
            </a:r>
            <a:r>
              <a:rPr lang="ko-KR" altLang="en-US" sz="2000" b="1" dirty="0">
                <a:solidFill>
                  <a:srgbClr val="0070C0"/>
                </a:solidFill>
                <a:latin typeface="+mn-lt"/>
                <a:ea typeface="+mn-ea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+mn-lt"/>
                <a:ea typeface="+mn-ea"/>
              </a:rPr>
              <a:t>Deployment</a:t>
            </a:r>
            <a:r>
              <a:rPr lang="ko-KR" altLang="en-US" sz="2000" b="1" dirty="0">
                <a:solidFill>
                  <a:srgbClr val="0070C0"/>
                </a:solidFill>
                <a:latin typeface="+mn-lt"/>
                <a:ea typeface="+mn-ea"/>
              </a:rPr>
              <a:t> 생성</a:t>
            </a:r>
            <a:r>
              <a:rPr lang="en-US" altLang="ko-KR" sz="2000" b="1" dirty="0">
                <a:solidFill>
                  <a:srgbClr val="0070C0"/>
                </a:solidFill>
                <a:latin typeface="+mn-lt"/>
                <a:ea typeface="+mn-ea"/>
              </a:rPr>
              <a:t>/</a:t>
            </a:r>
            <a:r>
              <a:rPr lang="ko-KR" altLang="en-US" sz="2000" b="1" dirty="0">
                <a:solidFill>
                  <a:srgbClr val="0070C0"/>
                </a:solidFill>
                <a:latin typeface="+mn-lt"/>
                <a:ea typeface="+mn-ea"/>
              </a:rPr>
              <a:t>제거</a:t>
            </a:r>
          </a:p>
        </p:txBody>
      </p:sp>
    </p:spTree>
    <p:extLst>
      <p:ext uri="{BB962C8B-B14F-4D97-AF65-F5344CB8AC3E}">
        <p14:creationId xmlns:p14="http://schemas.microsoft.com/office/powerpoint/2010/main" val="3208793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138F2F1F-8CDD-4502-8C02-0AE3932644F7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242888" y="1030288"/>
            <a:ext cx="8709025" cy="363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52400" indent="0">
              <a:buNone/>
            </a:pPr>
            <a:endParaRPr lang="en-US" altLang="ko-KR" dirty="0"/>
          </a:p>
          <a:p>
            <a:r>
              <a:rPr lang="ko-KR" altLang="en-US" dirty="0"/>
              <a:t>다양한 설정을 </a:t>
            </a:r>
            <a:r>
              <a:rPr lang="en-US" altLang="ko-KR" dirty="0"/>
              <a:t>YAML </a:t>
            </a:r>
            <a:r>
              <a:rPr lang="ko-KR" altLang="en-US" dirty="0"/>
              <a:t>파일에 기술하여 관리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설정 변경의 이력을 관리하기 쉬움</a:t>
            </a:r>
            <a:r>
              <a:rPr lang="en-US" altLang="ko-KR" dirty="0"/>
              <a:t>(git =&gt; git/ops)</a:t>
            </a:r>
          </a:p>
          <a:p>
            <a:endParaRPr lang="en-US" altLang="ko-KR" dirty="0"/>
          </a:p>
          <a:p>
            <a:r>
              <a:rPr lang="ko-KR" altLang="en-US" dirty="0"/>
              <a:t>공통 설정과 변경되는 설정을 분리하여 관리할 수 있음</a:t>
            </a:r>
            <a:r>
              <a:rPr lang="en-US" altLang="ko-KR" dirty="0"/>
              <a:t>(</a:t>
            </a:r>
            <a:r>
              <a:rPr lang="en-US" altLang="ko-KR" dirty="0" err="1"/>
              <a:t>kustomize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스펙을 패키지</a:t>
            </a:r>
            <a:r>
              <a:rPr lang="en-US" altLang="ko-KR" dirty="0"/>
              <a:t>(chart)</a:t>
            </a:r>
            <a:r>
              <a:rPr lang="ko-KR" altLang="en-US" dirty="0"/>
              <a:t>로 만들 수 있음</a:t>
            </a:r>
            <a:r>
              <a:rPr lang="en-US" altLang="ko-KR" dirty="0"/>
              <a:t>(helm)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3" name="Google Shape;315;p33">
            <a:extLst>
              <a:ext uri="{FF2B5EF4-FFF2-40B4-BE49-F238E27FC236}">
                <a16:creationId xmlns:a16="http://schemas.microsoft.com/office/drawing/2014/main" id="{027269E2-9E11-6E4B-84B6-9BE5FD1AA787}"/>
              </a:ext>
            </a:extLst>
          </p:cNvPr>
          <p:cNvSpPr txBox="1"/>
          <p:nvPr/>
        </p:nvSpPr>
        <p:spPr>
          <a:xfrm>
            <a:off x="5806486" y="105563"/>
            <a:ext cx="2678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 err="1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쿠버네티스</a:t>
            </a:r>
            <a:r>
              <a:rPr lang="ko-KR" altLang="en-US" sz="11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Basic</a:t>
            </a:r>
            <a:endParaRPr sz="1100" b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Nunito"/>
              <a:sym typeface="Nunito"/>
            </a:endParaRPr>
          </a:p>
        </p:txBody>
      </p:sp>
      <p:sp>
        <p:nvSpPr>
          <p:cNvPr id="11" name="Google Shape;481;p40">
            <a:extLst>
              <a:ext uri="{FF2B5EF4-FFF2-40B4-BE49-F238E27FC236}">
                <a16:creationId xmlns:a16="http://schemas.microsoft.com/office/drawing/2014/main" id="{BD263C08-EBBD-4018-9985-24B23DBF4522}"/>
              </a:ext>
            </a:extLst>
          </p:cNvPr>
          <p:cNvSpPr txBox="1">
            <a:spLocks/>
          </p:cNvSpPr>
          <p:nvPr/>
        </p:nvSpPr>
        <p:spPr>
          <a:xfrm>
            <a:off x="209643" y="539400"/>
            <a:ext cx="8742556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gshot One"/>
              <a:buNone/>
              <a:defRPr sz="2000" b="0" i="0" u="none" strike="noStrike" cap="none">
                <a:solidFill>
                  <a:schemeClr val="dk1"/>
                </a:solidFill>
                <a:latin typeface="+mj-lt"/>
                <a:ea typeface="Bigshot One"/>
                <a:cs typeface="Bigshot One"/>
                <a:sym typeface="Bigsho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lvl="1"/>
            <a:r>
              <a:rPr lang="ko-KR" altLang="en-US" sz="2000" b="1" dirty="0">
                <a:solidFill>
                  <a:srgbClr val="0070C0"/>
                </a:solidFill>
                <a:latin typeface="+mn-lt"/>
                <a:ea typeface="+mn-ea"/>
              </a:rPr>
              <a:t>스펙을 지정해 오브젝트 관리하기 </a:t>
            </a:r>
          </a:p>
        </p:txBody>
      </p:sp>
    </p:spTree>
    <p:extLst>
      <p:ext uri="{BB962C8B-B14F-4D97-AF65-F5344CB8AC3E}">
        <p14:creationId xmlns:p14="http://schemas.microsoft.com/office/powerpoint/2010/main" val="91944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138F2F1F-8CDD-4502-8C02-0AE3932644F7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242888" y="1030288"/>
            <a:ext cx="8709025" cy="363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52400" indent="0">
              <a:buNone/>
            </a:pPr>
            <a:endParaRPr lang="en-US" altLang="ko-KR" dirty="0"/>
          </a:p>
          <a:p>
            <a:pPr marL="15240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3" name="Google Shape;315;p33">
            <a:extLst>
              <a:ext uri="{FF2B5EF4-FFF2-40B4-BE49-F238E27FC236}">
                <a16:creationId xmlns:a16="http://schemas.microsoft.com/office/drawing/2014/main" id="{027269E2-9E11-6E4B-84B6-9BE5FD1AA787}"/>
              </a:ext>
            </a:extLst>
          </p:cNvPr>
          <p:cNvSpPr txBox="1"/>
          <p:nvPr/>
        </p:nvSpPr>
        <p:spPr>
          <a:xfrm>
            <a:off x="5806486" y="105563"/>
            <a:ext cx="2678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 err="1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쿠버네티스</a:t>
            </a:r>
            <a:r>
              <a:rPr lang="ko-KR" altLang="en-US" sz="11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Basic</a:t>
            </a:r>
            <a:endParaRPr sz="1100" b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Nunito"/>
              <a:sym typeface="Nunito"/>
            </a:endParaRPr>
          </a:p>
        </p:txBody>
      </p:sp>
      <p:sp>
        <p:nvSpPr>
          <p:cNvPr id="11" name="Google Shape;481;p40">
            <a:extLst>
              <a:ext uri="{FF2B5EF4-FFF2-40B4-BE49-F238E27FC236}">
                <a16:creationId xmlns:a16="http://schemas.microsoft.com/office/drawing/2014/main" id="{BD263C08-EBBD-4018-9985-24B23DBF4522}"/>
              </a:ext>
            </a:extLst>
          </p:cNvPr>
          <p:cNvSpPr txBox="1">
            <a:spLocks/>
          </p:cNvSpPr>
          <p:nvPr/>
        </p:nvSpPr>
        <p:spPr>
          <a:xfrm>
            <a:off x="209643" y="539400"/>
            <a:ext cx="8742556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gshot One"/>
              <a:buNone/>
              <a:defRPr sz="2000" b="0" i="0" u="none" strike="noStrike" cap="none">
                <a:solidFill>
                  <a:schemeClr val="dk1"/>
                </a:solidFill>
                <a:latin typeface="+mj-lt"/>
                <a:ea typeface="Bigshot One"/>
                <a:cs typeface="Bigshot One"/>
                <a:sym typeface="Bigsho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lvl="1"/>
            <a:r>
              <a:rPr lang="ko-KR" altLang="en-US" sz="2000" b="1" dirty="0">
                <a:solidFill>
                  <a:srgbClr val="0070C0"/>
                </a:solidFill>
                <a:latin typeface="+mn-lt"/>
                <a:ea typeface="+mn-ea"/>
              </a:rPr>
              <a:t>스펙 구조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1464DC-3C71-4F11-99AB-CD899CB691E9}"/>
              </a:ext>
            </a:extLst>
          </p:cNvPr>
          <p:cNvSpPr/>
          <p:nvPr/>
        </p:nvSpPr>
        <p:spPr>
          <a:xfrm>
            <a:off x="242888" y="1030386"/>
            <a:ext cx="8709312" cy="363686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apps/v1                     #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r>
              <a:rPr lang="ko-KR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 버전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Deployment                        #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r>
              <a:rPr lang="ko-KR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 카테고리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                              # </a:t>
            </a:r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메타 데이터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echo-</a:t>
            </a:r>
            <a:r>
              <a:rPr lang="en-US" altLang="ko-K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hname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                     # </a:t>
            </a:r>
            <a:r>
              <a:rPr lang="ko-KR" alt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                                 # </a:t>
            </a:r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레이블 지정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node                                 # app = node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                                   # </a:t>
            </a:r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스펙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replicas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                               # </a:t>
            </a:r>
            <a:r>
              <a:rPr lang="ko-KR" altLang="en-US" sz="10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레플리카</a:t>
            </a:r>
            <a:r>
              <a:rPr lang="ko-KR" alt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 수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                                # </a:t>
            </a:r>
            <a:r>
              <a:rPr lang="ko-KR" alt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셀렉터</a:t>
            </a:r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(app – node) 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matchLabels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                                # </a:t>
            </a:r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템플릿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                                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                                  # </a:t>
            </a:r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스펙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컨테이너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containers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echo-</a:t>
            </a:r>
            <a:r>
              <a:rPr lang="en-US" altLang="ko-K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hname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jsco2t/echo-</a:t>
            </a:r>
            <a:r>
              <a:rPr lang="en-US" altLang="ko-K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srv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8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95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138F2F1F-8CDD-4502-8C02-0AE3932644F7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242888" y="1030288"/>
            <a:ext cx="8709025" cy="363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5240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3" name="Google Shape;315;p33">
            <a:extLst>
              <a:ext uri="{FF2B5EF4-FFF2-40B4-BE49-F238E27FC236}">
                <a16:creationId xmlns:a16="http://schemas.microsoft.com/office/drawing/2014/main" id="{027269E2-9E11-6E4B-84B6-9BE5FD1AA787}"/>
              </a:ext>
            </a:extLst>
          </p:cNvPr>
          <p:cNvSpPr txBox="1"/>
          <p:nvPr/>
        </p:nvSpPr>
        <p:spPr>
          <a:xfrm>
            <a:off x="5806486" y="105563"/>
            <a:ext cx="2678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 err="1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쿠버네티스</a:t>
            </a:r>
            <a:r>
              <a:rPr lang="ko-KR" altLang="en-US" sz="11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Basic</a:t>
            </a:r>
            <a:endParaRPr sz="1100" b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Nunito"/>
              <a:sym typeface="Nunito"/>
            </a:endParaRPr>
          </a:p>
        </p:txBody>
      </p:sp>
      <p:sp>
        <p:nvSpPr>
          <p:cNvPr id="11" name="Google Shape;481;p40">
            <a:extLst>
              <a:ext uri="{FF2B5EF4-FFF2-40B4-BE49-F238E27FC236}">
                <a16:creationId xmlns:a16="http://schemas.microsoft.com/office/drawing/2014/main" id="{BD263C08-EBBD-4018-9985-24B23DBF4522}"/>
              </a:ext>
            </a:extLst>
          </p:cNvPr>
          <p:cNvSpPr txBox="1">
            <a:spLocks/>
          </p:cNvSpPr>
          <p:nvPr/>
        </p:nvSpPr>
        <p:spPr>
          <a:xfrm>
            <a:off x="209643" y="539400"/>
            <a:ext cx="8742556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gshot One"/>
              <a:buNone/>
              <a:defRPr sz="2000" b="0" i="0" u="none" strike="noStrike" cap="none">
                <a:solidFill>
                  <a:schemeClr val="dk1"/>
                </a:solidFill>
                <a:latin typeface="+mj-lt"/>
                <a:ea typeface="Bigshot One"/>
                <a:cs typeface="Bigshot One"/>
                <a:sym typeface="Bigsho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lvl="1"/>
            <a:r>
              <a:rPr lang="ko-KR" altLang="en-US" sz="2000" b="1" dirty="0">
                <a:solidFill>
                  <a:srgbClr val="0070C0"/>
                </a:solidFill>
                <a:latin typeface="+mn-lt"/>
                <a:ea typeface="+mn-ea"/>
              </a:rPr>
              <a:t>오브젝트 </a:t>
            </a:r>
            <a:r>
              <a:rPr lang="en-US" altLang="ko-KR" sz="2000" b="1" dirty="0">
                <a:solidFill>
                  <a:srgbClr val="0070C0"/>
                </a:solidFill>
                <a:latin typeface="+mn-lt"/>
                <a:ea typeface="+mn-ea"/>
              </a:rPr>
              <a:t>API </a:t>
            </a:r>
            <a:r>
              <a:rPr lang="ko-KR" altLang="en-US" sz="2000" b="1" dirty="0">
                <a:solidFill>
                  <a:srgbClr val="0070C0"/>
                </a:solidFill>
                <a:latin typeface="+mn-lt"/>
                <a:ea typeface="+mn-ea"/>
              </a:rPr>
              <a:t>확인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3C7142-FC7A-459A-A799-38472BDA8718}"/>
              </a:ext>
            </a:extLst>
          </p:cNvPr>
          <p:cNvSpPr/>
          <p:nvPr/>
        </p:nvSpPr>
        <p:spPr>
          <a:xfrm>
            <a:off x="242888" y="1030386"/>
            <a:ext cx="8709312" cy="363686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kubectl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api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-versions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admissionregistration.k8s.io/v1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admissionregistration.k8s.io/v1beta1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apiextensions.k8s.io/v1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apiextensions.k8s.io/v1beta1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apiregistration.k8s.io/v1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apiregistration.k8s.io/v1beta1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apps/v1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authentication.k8s.io/v1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authentication.k8s.io/v1beta1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authorization.k8s.io/v1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authorization.k8s.io/v1beta1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autoscaling/v1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autoscaling/v2beta1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autoscaling/v2beta2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batch/v1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…(</a:t>
            </a:r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중략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)…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node.k8s.io/v1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node.k8s.io/v1beta1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policy/v1beta1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rbac.authorization.k8s.io/v1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rbac.authorization.k8s.io/v1beta1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scheduling.k8s.io/v1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scheduling.k8s.io/v1beta1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storage.k8s.io/v1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storage.k8s.io/v1beta1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v1</a:t>
            </a:r>
          </a:p>
          <a:p>
            <a:endParaRPr lang="en-US" altLang="ko-KR" sz="8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64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138F2F1F-8CDD-4502-8C02-0AE3932644F7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242888" y="1030288"/>
            <a:ext cx="8709025" cy="363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5240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3" name="Google Shape;315;p33">
            <a:extLst>
              <a:ext uri="{FF2B5EF4-FFF2-40B4-BE49-F238E27FC236}">
                <a16:creationId xmlns:a16="http://schemas.microsoft.com/office/drawing/2014/main" id="{027269E2-9E11-6E4B-84B6-9BE5FD1AA787}"/>
              </a:ext>
            </a:extLst>
          </p:cNvPr>
          <p:cNvSpPr txBox="1"/>
          <p:nvPr/>
        </p:nvSpPr>
        <p:spPr>
          <a:xfrm>
            <a:off x="5806486" y="105563"/>
            <a:ext cx="2678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 err="1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쿠버네티스</a:t>
            </a:r>
            <a:r>
              <a:rPr lang="ko-KR" altLang="en-US" sz="11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Basic</a:t>
            </a:r>
            <a:endParaRPr sz="1100" b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Nunito"/>
              <a:sym typeface="Nunito"/>
            </a:endParaRPr>
          </a:p>
        </p:txBody>
      </p:sp>
      <p:sp>
        <p:nvSpPr>
          <p:cNvPr id="11" name="Google Shape;481;p40">
            <a:extLst>
              <a:ext uri="{FF2B5EF4-FFF2-40B4-BE49-F238E27FC236}">
                <a16:creationId xmlns:a16="http://schemas.microsoft.com/office/drawing/2014/main" id="{BD263C08-EBBD-4018-9985-24B23DBF4522}"/>
              </a:ext>
            </a:extLst>
          </p:cNvPr>
          <p:cNvSpPr txBox="1">
            <a:spLocks/>
          </p:cNvSpPr>
          <p:nvPr/>
        </p:nvSpPr>
        <p:spPr>
          <a:xfrm>
            <a:off x="209643" y="539400"/>
            <a:ext cx="8742556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gshot One"/>
              <a:buNone/>
              <a:defRPr sz="2000" b="0" i="0" u="none" strike="noStrike" cap="none">
                <a:solidFill>
                  <a:schemeClr val="dk1"/>
                </a:solidFill>
                <a:latin typeface="+mj-lt"/>
                <a:ea typeface="Bigshot One"/>
                <a:cs typeface="Bigshot One"/>
                <a:sym typeface="Bigsho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lvl="1"/>
            <a:r>
              <a:rPr lang="en-US" altLang="ko-KR" sz="2000" b="1" dirty="0">
                <a:solidFill>
                  <a:srgbClr val="0070C0"/>
                </a:solidFill>
                <a:latin typeface="+mn-lt"/>
                <a:ea typeface="+mn-ea"/>
              </a:rPr>
              <a:t>apply</a:t>
            </a:r>
            <a:r>
              <a:rPr lang="ko-KR" altLang="en-US" sz="2000" b="1" dirty="0">
                <a:solidFill>
                  <a:srgbClr val="0070C0"/>
                </a:solidFill>
                <a:latin typeface="+mn-lt"/>
                <a:ea typeface="+mn-ea"/>
              </a:rPr>
              <a:t>로</a:t>
            </a:r>
            <a:r>
              <a:rPr lang="en-US" altLang="ko-KR" sz="2000" b="1" dirty="0">
                <a:solidFill>
                  <a:srgbClr val="0070C0"/>
                </a:solidFill>
                <a:latin typeface="+mn-lt"/>
                <a:ea typeface="+mn-ea"/>
              </a:rPr>
              <a:t> </a:t>
            </a:r>
            <a:r>
              <a:rPr lang="ko-KR" altLang="en-US" sz="2000" b="1" dirty="0">
                <a:solidFill>
                  <a:srgbClr val="0070C0"/>
                </a:solidFill>
                <a:latin typeface="+mn-lt"/>
                <a:ea typeface="+mn-ea"/>
              </a:rPr>
              <a:t>오브젝트 생성 관리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3C7142-FC7A-459A-A799-38472BDA8718}"/>
              </a:ext>
            </a:extLst>
          </p:cNvPr>
          <p:cNvSpPr/>
          <p:nvPr/>
        </p:nvSpPr>
        <p:spPr>
          <a:xfrm>
            <a:off x="242888" y="1030386"/>
            <a:ext cx="8709312" cy="363686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kubectl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apply –f echo-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hname.yaml</a:t>
            </a:r>
            <a:endParaRPr lang="en-US" altLang="ko-KR" sz="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deployment.apps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/echo-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hname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created</a:t>
            </a:r>
          </a:p>
          <a:p>
            <a:endParaRPr lang="en-US" altLang="ko-KR" sz="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kubectl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get pods –o wide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NAME                        READY   STATUS    RESTARTS   AGE   IP               NODE                       NOMINATED NODE   READINESS GATES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echo-hname-5d4ff67d-4q5xl   1/1     Running   0          36s   172.16.186.66    w3-k8s.snetsystems.co.kr   &lt;none&gt;           &lt;none&gt;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echo-hname-5d4ff67d-f4shf   1/1     Running   0          36s   172.16.54.66     w2-k8s.snetsystems.co.kr   &lt;none&gt;           &lt;none&gt;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echo-hname-5d4ff67d-psjz9   1/1     Running   0          36s   172.16.245.132   w1-k8s.snetsystems.co.kr   &lt;none&gt;           &lt;none&gt;</a:t>
            </a:r>
          </a:p>
          <a:p>
            <a:endParaRPr lang="en-US" altLang="ko-KR" sz="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$ curl 172.16.186.66</a:t>
            </a:r>
          </a:p>
          <a:p>
            <a:endParaRPr lang="en-US" altLang="ko-KR" sz="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# echo-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name.yaml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에서 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replicas</a:t>
            </a:r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 를 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6</a:t>
            </a:r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으로 변경하고 적용한다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kubectl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apply -f echo-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hname.yaml</a:t>
            </a:r>
            <a:endParaRPr lang="en-US" altLang="ko-KR" sz="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deployment.apps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/echo-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hname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configured</a:t>
            </a:r>
          </a:p>
          <a:p>
            <a:endParaRPr lang="en-US" altLang="ko-KR" sz="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kubectl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get pods -o wide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NAME                         READY   STATUS    RESTARTS   AGE   IP               NODE                       NOMINATED NODE   READINESS GATES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echo-hname-5c5bcb9f4-78c47   1/1     Running   0          53s   172.16.245.134   w1-k8s.snetsystems.co.kr   &lt;none&gt;           &lt;none&gt;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echo-hname-5c5bcb9f4-7v2gr   1/1     Running   0          26s   172.16.186.69    w3-k8s.snetsystems.co.kr   &lt;none&gt;           &lt;none&gt;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echo-hname-5c5bcb9f4-fvgw5   1/1     Running   0          53s   172.16.54.68     w2-k8s.snetsystems.co.kr   &lt;none&gt;           &lt;none&gt;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echo-hname-5c5bcb9f4-gdt8q   1/1     Running   0          26s   172.16.54.69     w2-k8s.snetsystems.co.kr   &lt;none&gt;           &lt;none&gt;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echo-hname-5c5bcb9f4-h6flt   1/1     Running   0          53s   172.16.186.68    w3-k8s.snetsystems.co.kr   &lt;none&gt;           &lt;none&gt;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echo-hname-5c5bcb9f4-n48wg   1/1     Running   0          26s   172.16.245.135   w1-k8s.snetsystems.co.kr   &lt;none&gt;           &lt;none&gt;</a:t>
            </a:r>
          </a:p>
        </p:txBody>
      </p:sp>
    </p:spTree>
    <p:extLst>
      <p:ext uri="{BB962C8B-B14F-4D97-AF65-F5344CB8AC3E}">
        <p14:creationId xmlns:p14="http://schemas.microsoft.com/office/powerpoint/2010/main" val="4184857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138F2F1F-8CDD-4502-8C02-0AE3932644F7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242888" y="1030288"/>
            <a:ext cx="8709025" cy="363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5240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3" name="Google Shape;315;p33">
            <a:extLst>
              <a:ext uri="{FF2B5EF4-FFF2-40B4-BE49-F238E27FC236}">
                <a16:creationId xmlns:a16="http://schemas.microsoft.com/office/drawing/2014/main" id="{027269E2-9E11-6E4B-84B6-9BE5FD1AA787}"/>
              </a:ext>
            </a:extLst>
          </p:cNvPr>
          <p:cNvSpPr txBox="1"/>
          <p:nvPr/>
        </p:nvSpPr>
        <p:spPr>
          <a:xfrm>
            <a:off x="5806486" y="105563"/>
            <a:ext cx="2678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 err="1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쿠버네티스</a:t>
            </a:r>
            <a:r>
              <a:rPr lang="ko-KR" altLang="en-US" sz="11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Basic</a:t>
            </a:r>
            <a:endParaRPr sz="1100" b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Nunito"/>
              <a:sym typeface="Nunito"/>
            </a:endParaRPr>
          </a:p>
        </p:txBody>
      </p:sp>
      <p:sp>
        <p:nvSpPr>
          <p:cNvPr id="11" name="Google Shape;481;p40">
            <a:extLst>
              <a:ext uri="{FF2B5EF4-FFF2-40B4-BE49-F238E27FC236}">
                <a16:creationId xmlns:a16="http://schemas.microsoft.com/office/drawing/2014/main" id="{BD263C08-EBBD-4018-9985-24B23DBF4522}"/>
              </a:ext>
            </a:extLst>
          </p:cNvPr>
          <p:cNvSpPr txBox="1">
            <a:spLocks/>
          </p:cNvSpPr>
          <p:nvPr/>
        </p:nvSpPr>
        <p:spPr>
          <a:xfrm>
            <a:off x="209643" y="539400"/>
            <a:ext cx="8742556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gshot One"/>
              <a:buNone/>
              <a:defRPr sz="2000" b="0" i="0" u="none" strike="noStrike" cap="none">
                <a:solidFill>
                  <a:schemeClr val="dk1"/>
                </a:solidFill>
                <a:latin typeface="+mj-lt"/>
                <a:ea typeface="Bigshot One"/>
                <a:cs typeface="Bigshot One"/>
                <a:sym typeface="Bigsho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lvl="1"/>
            <a:r>
              <a:rPr lang="ko-KR" altLang="en-US" sz="2000" b="1" dirty="0" err="1">
                <a:solidFill>
                  <a:srgbClr val="0070C0"/>
                </a:solidFill>
                <a:latin typeface="+mn-lt"/>
                <a:ea typeface="+mn-ea"/>
              </a:rPr>
              <a:t>파드</a:t>
            </a:r>
            <a:r>
              <a:rPr lang="ko-KR" altLang="en-US" sz="2000" b="1" dirty="0">
                <a:solidFill>
                  <a:srgbClr val="0070C0"/>
                </a:solidFill>
                <a:latin typeface="+mn-lt"/>
                <a:ea typeface="+mn-ea"/>
              </a:rPr>
              <a:t> 동작 보증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3C7142-FC7A-459A-A799-38472BDA8718}"/>
              </a:ext>
            </a:extLst>
          </p:cNvPr>
          <p:cNvSpPr/>
          <p:nvPr/>
        </p:nvSpPr>
        <p:spPr>
          <a:xfrm>
            <a:off x="242888" y="1030385"/>
            <a:ext cx="8709312" cy="372788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# k8s </a:t>
            </a:r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에게 임의의 노드가 문제가 발생함을 알리고 클러스터에서 </a:t>
            </a:r>
            <a:r>
              <a:rPr lang="ko-KR" altLang="en-US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파드배포를</a:t>
            </a:r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 제외 시킨다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이때 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echo-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hname</a:t>
            </a:r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 의 </a:t>
            </a:r>
            <a:r>
              <a:rPr lang="ko-KR" altLang="en-US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파드수를</a:t>
            </a:r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 늘리면 어떻게 변경되는지 확인 한다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확인 후 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‘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kubectl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uncordon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w3-k8s.snetsystems.co.kr’ </a:t>
            </a:r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실행</a:t>
            </a:r>
            <a:endParaRPr lang="en-US" altLang="ko-KR" sz="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en-US" altLang="ko-KR" sz="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kubectl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cordon w3-k8s.snetsystems.co.kr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Node/w3-k8s.snetsystems.co.kr cordoned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kubectl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get pods –o wide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NAME                         READY   STATUS    RESTARTS   AGE     IP               NODE                       NOMINATED NODE   READINESS GATES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Echo-hname-5c5bcb9f4-78c47   1/1     Running   0          7m30s   172.16.245.134   w1-k8s.snetsystems.co.kr   &lt;none&gt;           &lt;none&gt;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Echo-hname-5c5bcb9f4-7v2gr   1/1     Running   0          7m3s    172.16.186.69    w3-k8s.snetsystems.co.kr   &lt;none&gt;           &lt;none&gt;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Echo-hname-5c5bcb9f4-fvgw5   1/1     Running   0          7m30s   172.16.54.68     w2-k8s.snetsystems.co.kr   &lt;none&gt;           &lt;none&gt;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Echo-hname-5c5bcb9f4-gdt8q   1/1     Running   0          7m3s    172.16.54.69     w2-k8s.snetsystems.co.kr   &lt;none&gt;           &lt;none&gt;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Echo-hname-5c5bcb9f4-h6flt   1/1     Running   0          7m30s   172.16.186.68    w3-k8s.snetsystems.co.kr   &lt;none&gt;           &lt;none&gt;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Echo-hname-5c5bcb9f4-n48wg   1/1     Running   0          7m3s    172.16.245.135   w1-k8s.snetsystems.co.kr   &lt;none&gt;           &lt;none&gt;</a:t>
            </a:r>
          </a:p>
          <a:p>
            <a:endParaRPr lang="en-US" altLang="ko-KR" sz="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# echo-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hname</a:t>
            </a:r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의 </a:t>
            </a:r>
            <a:r>
              <a:rPr lang="ko-KR" altLang="en-US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파드를</a:t>
            </a:r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9</a:t>
            </a:r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개로 늘린다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kubectl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scale deployment echo-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hname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--replicas=9</a:t>
            </a:r>
          </a:p>
          <a:p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deployment.apps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/echo-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hname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scaled</a:t>
            </a:r>
          </a:p>
          <a:p>
            <a:endParaRPr lang="en-US" altLang="ko-KR" sz="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kubectl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get pods –o wide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NAME                         READY   STATUS    RESTARTS   AGE   IP               NODE                       NOMINATED NODE   READINESS GATES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echo-hname-5c5bcb9f4-2zq67   1/1     Running   0          47s   172.16.245.137   w1-k8s.snetsystems.co.kr   &lt;none&gt;           &lt;none&gt;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echo-hname-5c5bcb9f4-4r7hg   1/1     Running   0          47s   172.16.54.70     w2-k8s.snetsystems.co.kr   &lt;none&gt;           &lt;none&gt;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echo-hname-5c5bcb9f4-78c47   1/1     Running   0          12m   172.16.245.134   w1-k8s.snetsystems.co.kr   &lt;none&gt;           &lt;none&gt;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echo-hname-5c5bcb9f4-7v2gr   1/1     Running   0          12m   172.16.186.69    w3-k8s.snetsystems.co.kr   &lt;none&gt;           &lt;none&gt;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echo-hname-5c5bcb9f4-fvgw5   1/1     Running   0          12m   172.16.54.68     w2-k8s.snetsystems.co.kr   &lt;none&gt;           &lt;none&gt;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echo-hname-5c5bcb9f4-gdt8q   1/1     Running   0          12m   172.16.54.69     w2-k8s.snetsystems.co.kr   &lt;none&gt;           &lt;none&gt;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echo-hname-5c5bcb9f4-h6flt   1/1     Running   0          12m   172.16.186.68    w3-k8s.snetsystems.co.kr   &lt;none&gt;           &lt;none&gt;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echo-hname-5c5bcb9f4-j9qfr   1/1     Running   0          47s   172.16.245.136   w1-k8s.snetsystems.co.kr   &lt;none&gt;           &lt;none&gt;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echo-hname-5c5bcb9f4-n48wg   1/1     Running   0          12m   172.16.245.135   w1-k8s.snetsystems.co.kr   &lt;none&gt;           &lt;none&gt;</a:t>
            </a:r>
          </a:p>
        </p:txBody>
      </p:sp>
    </p:spTree>
    <p:extLst>
      <p:ext uri="{BB962C8B-B14F-4D97-AF65-F5344CB8AC3E}">
        <p14:creationId xmlns:p14="http://schemas.microsoft.com/office/powerpoint/2010/main" val="1152939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138F2F1F-8CDD-4502-8C02-0AE3932644F7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242888" y="1030288"/>
            <a:ext cx="8709025" cy="363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5240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3" name="Google Shape;315;p33">
            <a:extLst>
              <a:ext uri="{FF2B5EF4-FFF2-40B4-BE49-F238E27FC236}">
                <a16:creationId xmlns:a16="http://schemas.microsoft.com/office/drawing/2014/main" id="{027269E2-9E11-6E4B-84B6-9BE5FD1AA787}"/>
              </a:ext>
            </a:extLst>
          </p:cNvPr>
          <p:cNvSpPr txBox="1"/>
          <p:nvPr/>
        </p:nvSpPr>
        <p:spPr>
          <a:xfrm>
            <a:off x="5806486" y="105563"/>
            <a:ext cx="2678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 err="1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쿠버네티스</a:t>
            </a:r>
            <a:r>
              <a:rPr lang="ko-KR" altLang="en-US" sz="11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Basic</a:t>
            </a:r>
            <a:endParaRPr sz="1100" b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Nunito"/>
              <a:sym typeface="Nunito"/>
            </a:endParaRPr>
          </a:p>
        </p:txBody>
      </p:sp>
      <p:sp>
        <p:nvSpPr>
          <p:cNvPr id="11" name="Google Shape;481;p40">
            <a:extLst>
              <a:ext uri="{FF2B5EF4-FFF2-40B4-BE49-F238E27FC236}">
                <a16:creationId xmlns:a16="http://schemas.microsoft.com/office/drawing/2014/main" id="{BD263C08-EBBD-4018-9985-24B23DBF4522}"/>
              </a:ext>
            </a:extLst>
          </p:cNvPr>
          <p:cNvSpPr txBox="1">
            <a:spLocks/>
          </p:cNvSpPr>
          <p:nvPr/>
        </p:nvSpPr>
        <p:spPr>
          <a:xfrm>
            <a:off x="209643" y="539400"/>
            <a:ext cx="8742556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gshot One"/>
              <a:buNone/>
              <a:defRPr sz="2000" b="0" i="0" u="none" strike="noStrike" cap="none">
                <a:solidFill>
                  <a:schemeClr val="dk1"/>
                </a:solidFill>
                <a:latin typeface="+mj-lt"/>
                <a:ea typeface="Bigshot One"/>
                <a:cs typeface="Bigshot One"/>
                <a:sym typeface="Bigsho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lvl="1"/>
            <a:r>
              <a:rPr lang="ko-KR" altLang="en-US" sz="2000" b="1" dirty="0" err="1">
                <a:solidFill>
                  <a:srgbClr val="0070C0"/>
                </a:solidFill>
                <a:latin typeface="+mn-lt"/>
                <a:ea typeface="+mn-ea"/>
              </a:rPr>
              <a:t>파드</a:t>
            </a:r>
            <a:r>
              <a:rPr lang="ko-KR" altLang="en-US" sz="2000" b="1" dirty="0">
                <a:solidFill>
                  <a:srgbClr val="0070C0"/>
                </a:solidFill>
                <a:latin typeface="+mn-lt"/>
                <a:ea typeface="+mn-ea"/>
              </a:rPr>
              <a:t> 업데이트</a:t>
            </a:r>
            <a:r>
              <a:rPr lang="en-US" altLang="ko-KR" sz="2000" b="1" dirty="0">
                <a:solidFill>
                  <a:srgbClr val="0070C0"/>
                </a:solidFill>
                <a:latin typeface="+mn-lt"/>
                <a:ea typeface="+mn-ea"/>
              </a:rPr>
              <a:t>/</a:t>
            </a:r>
            <a:r>
              <a:rPr lang="ko-KR" altLang="en-US" sz="2000" b="1" dirty="0">
                <a:solidFill>
                  <a:srgbClr val="0070C0"/>
                </a:solidFill>
                <a:latin typeface="+mn-lt"/>
                <a:ea typeface="+mn-ea"/>
              </a:rPr>
              <a:t>롤백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3C7142-FC7A-459A-A799-38472BDA8718}"/>
              </a:ext>
            </a:extLst>
          </p:cNvPr>
          <p:cNvSpPr/>
          <p:nvPr/>
        </p:nvSpPr>
        <p:spPr>
          <a:xfrm>
            <a:off x="242888" y="1030385"/>
            <a:ext cx="8709312" cy="372788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이전에 생성한 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deployments </a:t>
            </a:r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pod</a:t>
            </a:r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를 삭제한다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kubectl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delete deployment echo-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hname</a:t>
            </a:r>
            <a:endParaRPr lang="en-US" altLang="ko-KR" sz="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deployment.apps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"echo-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hname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" deleted</a:t>
            </a:r>
          </a:p>
          <a:p>
            <a:endParaRPr lang="en-US" altLang="ko-KR" sz="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# nginx 1.15.2 </a:t>
            </a:r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버전으로 배포</a:t>
            </a:r>
            <a:endParaRPr lang="en-US" altLang="ko-KR" sz="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kubectl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apply -f rollout-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nginx.yaml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--record</a:t>
            </a:r>
          </a:p>
          <a:p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deployment.apps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/rollout-nginx created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배포 히스토리 확인</a:t>
            </a:r>
            <a:endParaRPr lang="en-US" altLang="ko-KR" sz="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$  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kubectl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rollout history deployment rollout-nginx</a:t>
            </a:r>
          </a:p>
          <a:p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deployment.apps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/rollout-nginx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REVISION  CHANGE-CAUSE</a:t>
            </a:r>
          </a:p>
          <a:p>
            <a:pPr marL="228600" indent="-228600">
              <a:buAutoNum type="arabicPlain"/>
            </a:pP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kubectl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apply --filename=rollout-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nginx.yaml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--record=true</a:t>
            </a:r>
          </a:p>
          <a:p>
            <a:endParaRPr lang="en-US" altLang="ko-KR" sz="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kubectl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get pods –o wide </a:t>
            </a:r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로 확인한 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IP </a:t>
            </a:r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로 서버 버전 확인</a:t>
            </a:r>
            <a:endParaRPr lang="en-US" altLang="ko-KR" sz="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$ curl -I --silent 172.16.186.71 | grep Server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Server: nginx/1.15.12</a:t>
            </a:r>
          </a:p>
          <a:p>
            <a:endParaRPr lang="en-US" altLang="ko-KR" sz="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# nginx</a:t>
            </a:r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 컨테이너 버전을 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1.16.0 </a:t>
            </a:r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으로 업데이트</a:t>
            </a:r>
            <a:endParaRPr lang="en-US" altLang="ko-KR" sz="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kubectl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set image deployment rollout-nginx nginx=nginx:1.16.0 –record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버전 확인</a:t>
            </a:r>
            <a:endParaRPr lang="en-US" altLang="ko-KR" sz="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$ curl -I --silent 172.16.186.72 | grep Server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Server: nginx/1.16.0</a:t>
            </a:r>
          </a:p>
          <a:p>
            <a:endParaRPr lang="en-US" altLang="ko-KR" sz="8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354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138F2F1F-8CDD-4502-8C02-0AE3932644F7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242888" y="1030288"/>
            <a:ext cx="8709025" cy="363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5240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3" name="Google Shape;315;p33">
            <a:extLst>
              <a:ext uri="{FF2B5EF4-FFF2-40B4-BE49-F238E27FC236}">
                <a16:creationId xmlns:a16="http://schemas.microsoft.com/office/drawing/2014/main" id="{027269E2-9E11-6E4B-84B6-9BE5FD1AA787}"/>
              </a:ext>
            </a:extLst>
          </p:cNvPr>
          <p:cNvSpPr txBox="1"/>
          <p:nvPr/>
        </p:nvSpPr>
        <p:spPr>
          <a:xfrm>
            <a:off x="5806486" y="105563"/>
            <a:ext cx="2678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 err="1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쿠버네티스</a:t>
            </a:r>
            <a:r>
              <a:rPr lang="ko-KR" altLang="en-US" sz="11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Basic</a:t>
            </a:r>
            <a:endParaRPr sz="1100" b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Nunito"/>
              <a:sym typeface="Nunito"/>
            </a:endParaRPr>
          </a:p>
        </p:txBody>
      </p:sp>
      <p:sp>
        <p:nvSpPr>
          <p:cNvPr id="11" name="Google Shape;481;p40">
            <a:extLst>
              <a:ext uri="{FF2B5EF4-FFF2-40B4-BE49-F238E27FC236}">
                <a16:creationId xmlns:a16="http://schemas.microsoft.com/office/drawing/2014/main" id="{BD263C08-EBBD-4018-9985-24B23DBF4522}"/>
              </a:ext>
            </a:extLst>
          </p:cNvPr>
          <p:cNvSpPr txBox="1">
            <a:spLocks/>
          </p:cNvSpPr>
          <p:nvPr/>
        </p:nvSpPr>
        <p:spPr>
          <a:xfrm>
            <a:off x="209643" y="539400"/>
            <a:ext cx="8742556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gshot One"/>
              <a:buNone/>
              <a:defRPr sz="2000" b="0" i="0" u="none" strike="noStrike" cap="none">
                <a:solidFill>
                  <a:schemeClr val="dk1"/>
                </a:solidFill>
                <a:latin typeface="+mj-lt"/>
                <a:ea typeface="Bigshot One"/>
                <a:cs typeface="Bigshot One"/>
                <a:sym typeface="Bigsho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lvl="1"/>
            <a:r>
              <a:rPr lang="ko-KR" altLang="en-US" sz="2000" b="1" dirty="0" err="1">
                <a:solidFill>
                  <a:srgbClr val="0070C0"/>
                </a:solidFill>
                <a:latin typeface="+mn-lt"/>
                <a:ea typeface="+mn-ea"/>
              </a:rPr>
              <a:t>파드</a:t>
            </a:r>
            <a:r>
              <a:rPr lang="ko-KR" altLang="en-US" sz="2000" b="1" dirty="0">
                <a:solidFill>
                  <a:srgbClr val="0070C0"/>
                </a:solidFill>
                <a:latin typeface="+mn-lt"/>
                <a:ea typeface="+mn-ea"/>
              </a:rPr>
              <a:t> 업데이트</a:t>
            </a:r>
            <a:r>
              <a:rPr lang="en-US" altLang="ko-KR" sz="2000" b="1" dirty="0">
                <a:solidFill>
                  <a:srgbClr val="0070C0"/>
                </a:solidFill>
                <a:latin typeface="+mn-lt"/>
                <a:ea typeface="+mn-ea"/>
              </a:rPr>
              <a:t>/</a:t>
            </a:r>
            <a:r>
              <a:rPr lang="ko-KR" altLang="en-US" sz="2000" b="1" dirty="0">
                <a:solidFill>
                  <a:srgbClr val="0070C0"/>
                </a:solidFill>
                <a:latin typeface="+mn-lt"/>
                <a:ea typeface="+mn-ea"/>
              </a:rPr>
              <a:t>롤백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3C7142-FC7A-459A-A799-38472BDA8718}"/>
              </a:ext>
            </a:extLst>
          </p:cNvPr>
          <p:cNvSpPr/>
          <p:nvPr/>
        </p:nvSpPr>
        <p:spPr>
          <a:xfrm>
            <a:off x="242888" y="1030385"/>
            <a:ext cx="8709312" cy="372788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# nginx </a:t>
            </a:r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버전을 다시 업데이트</a:t>
            </a:r>
            <a:endParaRPr lang="en-US" altLang="ko-KR" sz="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$  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kubectl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set image deployment rollout-nginx nginx=nginx:1.20.0 –record</a:t>
            </a:r>
          </a:p>
          <a:p>
            <a:endParaRPr lang="en-US" altLang="ko-KR" sz="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# nginx </a:t>
            </a:r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버전 업데이트 히스토리 조회</a:t>
            </a:r>
            <a:endParaRPr lang="en-US" altLang="ko-KR" sz="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kubectl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rollout history deployment rollout-nginx</a:t>
            </a:r>
          </a:p>
          <a:p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deployment.apps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/rollout-nginx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REVISION  CHANGE-CAUSE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1         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kubectl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apply --filename=rollout-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nginx.yaml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--record=true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2         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kubectl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set image deployment rollout-nginx nginx=nginx:1.16.0 --record=true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3         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kubectl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set image deployment rollout-nginx nginx=nginx:1.20.0 --record=true</a:t>
            </a:r>
          </a:p>
          <a:p>
            <a:endParaRPr lang="en-US" altLang="ko-KR" sz="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en-US" altLang="ko-KR" sz="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# nginx 1.15.12 </a:t>
            </a:r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로 롤백</a:t>
            </a:r>
            <a:endParaRPr lang="en-US" altLang="ko-KR" sz="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kubectl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rollout undo deployment rollout-nginx --to-revision=1</a:t>
            </a:r>
          </a:p>
          <a:p>
            <a:endParaRPr lang="en-US" altLang="ko-KR" sz="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배포가 완료된 이후</a:t>
            </a:r>
            <a:endParaRPr lang="en-US" altLang="ko-KR" sz="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$ curl -I --silent 172.16.54.75 | grep Server</a:t>
            </a: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Server: nginx/1.15.12</a:t>
            </a:r>
          </a:p>
          <a:p>
            <a:endParaRPr lang="en-US" altLang="ko-KR" sz="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# rollout-nginx </a:t>
            </a:r>
            <a:r>
              <a:rPr lang="ko-KR" altLang="en-US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디플로이먼트</a:t>
            </a:r>
            <a:r>
              <a:rPr lang="ko-KR" alt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 확인</a:t>
            </a:r>
            <a:endParaRPr lang="en-US" altLang="ko-KR" sz="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kubectl</a:t>
            </a:r>
            <a:r>
              <a:rPr lang="en-US" altLang="ko-KR" sz="800" dirty="0">
                <a:solidFill>
                  <a:schemeClr val="tx2"/>
                </a:solidFill>
                <a:latin typeface="Consolas" panose="020B0609020204030204" pitchFamily="49" charset="0"/>
              </a:rPr>
              <a:t> describe deployment rollout-nginx</a:t>
            </a:r>
          </a:p>
        </p:txBody>
      </p:sp>
    </p:spTree>
    <p:extLst>
      <p:ext uri="{BB962C8B-B14F-4D97-AF65-F5344CB8AC3E}">
        <p14:creationId xmlns:p14="http://schemas.microsoft.com/office/powerpoint/2010/main" val="2168107811"/>
      </p:ext>
    </p:extLst>
  </p:cSld>
  <p:clrMapOvr>
    <a:masterClrMapping/>
  </p:clrMapOvr>
</p:sld>
</file>

<file path=ppt/theme/theme1.xml><?xml version="1.0" encoding="utf-8"?>
<a:theme xmlns:a="http://schemas.openxmlformats.org/drawingml/2006/main" name="Korean Minimalist Style Pitch Deck by Slidesgo">
  <a:themeElements>
    <a:clrScheme name="Simple Light">
      <a:dk1>
        <a:srgbClr val="212739"/>
      </a:dk1>
      <a:lt1>
        <a:srgbClr val="ECEBF8"/>
      </a:lt1>
      <a:dk2>
        <a:srgbClr val="FFFFFF"/>
      </a:dk2>
      <a:lt2>
        <a:srgbClr val="FFFFFF"/>
      </a:lt2>
      <a:accent1>
        <a:srgbClr val="B9B3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1273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7228</TotalTime>
  <Words>1621</Words>
  <Application>Microsoft Office PowerPoint</Application>
  <PresentationFormat>화면 슬라이드 쇼(16:9)</PresentationFormat>
  <Paragraphs>230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Calibri</vt:lpstr>
      <vt:lpstr>Georgia</vt:lpstr>
      <vt:lpstr>Bigshot One</vt:lpstr>
      <vt:lpstr>Roboto Condensed Light</vt:lpstr>
      <vt:lpstr>맑은 고딕</vt:lpstr>
      <vt:lpstr>Consolas</vt:lpstr>
      <vt:lpstr>Arial</vt:lpstr>
      <vt:lpstr>Korean Minimalist Style Pitch Deck by Slidesgo</vt:lpstr>
      <vt:lpstr>쿠버네티스 살펴보기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 Kubernetes</dc:title>
  <dc:creator>choo changho</dc:creator>
  <cp:lastModifiedBy>changho choo</cp:lastModifiedBy>
  <cp:revision>227</cp:revision>
  <dcterms:modified xsi:type="dcterms:W3CDTF">2022-01-16T12:32:05Z</dcterms:modified>
</cp:coreProperties>
</file>