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702" r:id="rId2"/>
  </p:sldMasterIdLst>
  <p:sldIdLst>
    <p:sldId id="256" r:id="rId3"/>
    <p:sldId id="257" r:id="rId4"/>
    <p:sldId id="259" r:id="rId5"/>
    <p:sldId id="262" r:id="rId6"/>
    <p:sldId id="260" r:id="rId7"/>
    <p:sldId id="263" r:id="rId8"/>
    <p:sldId id="261" r:id="rId9"/>
    <p:sldId id="265" r:id="rId10"/>
    <p:sldId id="266" r:id="rId11"/>
    <p:sldId id="267" r:id="rId12"/>
    <p:sldId id="264" r:id="rId13"/>
  </p:sldIdLst>
  <p:sldSz cx="9144000" cy="5143500" type="screen16x9"/>
  <p:notesSz cx="6858000" cy="9144000"/>
  <p:embeddedFontLst>
    <p:embeddedFont>
      <p:font typeface="Proxima Nova" panose="020B0604020202020204" charset="0"/>
      <p:regular r:id="rId14"/>
      <p:bold r:id="rId15"/>
      <p:italic r:id="rId16"/>
      <p:boldItalic r:id="rId17"/>
    </p:embeddedFont>
    <p:embeddedFont>
      <p:font typeface="Proxima Nova Semibold" panose="020B0604020202020204" charset="0"/>
      <p:regular r:id="rId18"/>
      <p:bold r:id="rId19"/>
      <p:boldItalic r:id="rId20"/>
    </p:embeddedFont>
    <p:embeddedFont>
      <p:font typeface="Trebuchet MS" panose="020B0603020202020204" pitchFamily="34" charset="0"/>
      <p:regular r:id="rId21"/>
      <p:bold r:id="rId22"/>
      <p:italic r:id="rId23"/>
      <p:boldItalic r:id="rId24"/>
    </p:embeddedFont>
    <p:embeddedFont>
      <p:font typeface="Wingdings 3" panose="05040102010807070707" pitchFamily="18" charset="2"/>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1230"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39559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354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7454647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06551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50929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17356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75678089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610739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77609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74595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59088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01-Feb-24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7448187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45342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453029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40748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01-Feb-24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2402403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12"/>
        <p:cNvGrpSpPr/>
        <p:nvPr/>
      </p:nvGrpSpPr>
      <p:grpSpPr>
        <a:xfrm>
          <a:off x="0" y="0"/>
          <a:ext cx="0" cy="0"/>
          <a:chOff x="0" y="0"/>
          <a:chExt cx="0" cy="0"/>
        </a:xfrm>
      </p:grpSpPr>
      <p:sp>
        <p:nvSpPr>
          <p:cNvPr id="313" name="Google Shape;313;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14" name="Google Shape;314;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01-Feb-24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67714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saif-9/Autonomous_Car_With_BlueTooth_Mode"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A77933-43F4-2F81-4F96-DC5395972617}"/>
              </a:ext>
            </a:extLst>
          </p:cNvPr>
          <p:cNvPicPr>
            <a:picLocks noChangeAspect="1"/>
          </p:cNvPicPr>
          <p:nvPr/>
        </p:nvPicPr>
        <p:blipFill rotWithShape="1">
          <a:blip r:embed="rId2">
            <a:duotone>
              <a:schemeClr val="accent1">
                <a:shade val="45000"/>
                <a:satMod val="135000"/>
              </a:schemeClr>
              <a:prstClr val="white"/>
            </a:duotone>
          </a:blip>
          <a:srcRect l="9091" t="9091"/>
          <a:stretch/>
        </p:blipFill>
        <p:spPr>
          <a:xfrm>
            <a:off x="20" y="10"/>
            <a:ext cx="9143980" cy="5143490"/>
          </a:xfrm>
          <a:prstGeom prst="rect">
            <a:avLst/>
          </a:prstGeom>
        </p:spPr>
      </p:pic>
      <p:sp>
        <p:nvSpPr>
          <p:cNvPr id="11" name="Isosceles Triangle 10">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Parallelogram 12">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0350" y="0"/>
            <a:ext cx="5486400" cy="51435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51435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2761059"/>
            <a:ext cx="3572668" cy="23824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Rectangle 2">
            <a:extLst>
              <a:ext uri="{FF2B5EF4-FFF2-40B4-BE49-F238E27FC236}">
                <a16:creationId xmlns:a16="http://schemas.microsoft.com/office/drawing/2014/main" id="{64D1E02E-C676-4DB9-2CD5-0F7BDB2BB8D8}"/>
              </a:ext>
            </a:extLst>
          </p:cNvPr>
          <p:cNvSpPr>
            <a:spLocks noGrp="1" noChangeArrowheads="1"/>
          </p:cNvSpPr>
          <p:nvPr>
            <p:ph type="ctrTitle"/>
          </p:nvPr>
        </p:nvSpPr>
        <p:spPr bwMode="auto">
          <a:xfrm>
            <a:off x="3593587" y="1258998"/>
            <a:ext cx="4723365" cy="17768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90000"/>
              </a:lnSpc>
              <a:spcBef>
                <a:spcPct val="0"/>
              </a:spcBef>
              <a:spcAft>
                <a:spcPct val="0"/>
              </a:spcAft>
              <a:buClrTx/>
              <a:buSzTx/>
              <a:buFontTx/>
              <a:buNone/>
              <a:tabLst/>
            </a:pPr>
            <a:r>
              <a:rPr kumimoji="0" lang="en-US" altLang="en-US" sz="2500" b="1" i="0" u="none" strike="noStrike" cap="none" normalizeH="0" baseline="0" dirty="0">
                <a:ln>
                  <a:noFill/>
                </a:ln>
                <a:effectLst/>
                <a:hlinkClick r:id="rId3">
                  <a:extLst>
                    <a:ext uri="{A12FA001-AC4F-418D-AE19-62706E023703}">
                      <ahyp:hlinkClr xmlns:ahyp="http://schemas.microsoft.com/office/drawing/2018/hyperlinkcolor" val="tx"/>
                    </a:ext>
                  </a:extLst>
                </a:hlinkClick>
              </a:rPr>
              <a:t>Autonomous</a:t>
            </a:r>
            <a:r>
              <a:rPr kumimoji="0" lang="en-US" altLang="en-US" sz="2500" b="1" i="0" u="none" strike="noStrike" cap="none" normalizeH="0" dirty="0">
                <a:ln>
                  <a:noFill/>
                </a:ln>
                <a:effectLst/>
                <a:hlinkClick r:id="rId3">
                  <a:extLst>
                    <a:ext uri="{A12FA001-AC4F-418D-AE19-62706E023703}">
                      <ahyp:hlinkClr xmlns:ahyp="http://schemas.microsoft.com/office/drawing/2018/hyperlinkcolor" val="tx"/>
                    </a:ext>
                  </a:extLst>
                </a:hlinkClick>
              </a:rPr>
              <a:t> </a:t>
            </a:r>
            <a:r>
              <a:rPr kumimoji="0" lang="en-US" altLang="en-US" sz="2500" b="1" i="0" u="none" strike="noStrike" cap="none" normalizeH="0" baseline="0" dirty="0">
                <a:ln>
                  <a:noFill/>
                </a:ln>
                <a:effectLst/>
                <a:hlinkClick r:id="rId3">
                  <a:extLst>
                    <a:ext uri="{A12FA001-AC4F-418D-AE19-62706E023703}">
                      <ahyp:hlinkClr xmlns:ahyp="http://schemas.microsoft.com/office/drawing/2018/hyperlinkcolor" val="tx"/>
                    </a:ext>
                  </a:extLst>
                </a:hlinkClick>
              </a:rPr>
              <a:t>Car</a:t>
            </a:r>
            <a:r>
              <a:rPr lang="en-US" altLang="en-US" sz="2500" b="1" dirty="0">
                <a:hlinkClick r:id="rId3">
                  <a:extLst>
                    <a:ext uri="{A12FA001-AC4F-418D-AE19-62706E023703}">
                      <ahyp:hlinkClr xmlns:ahyp="http://schemas.microsoft.com/office/drawing/2018/hyperlinkcolor" val="tx"/>
                    </a:ext>
                  </a:extLst>
                </a:hlinkClick>
              </a:rPr>
              <a:t> </a:t>
            </a:r>
            <a:r>
              <a:rPr kumimoji="0" lang="en-US" altLang="en-US" sz="2500" b="1" i="0" u="none" strike="noStrike" cap="none" normalizeH="0" baseline="0" dirty="0">
                <a:ln>
                  <a:noFill/>
                </a:ln>
                <a:effectLst/>
                <a:hlinkClick r:id="rId3">
                  <a:extLst>
                    <a:ext uri="{A12FA001-AC4F-418D-AE19-62706E023703}">
                      <ahyp:hlinkClr xmlns:ahyp="http://schemas.microsoft.com/office/drawing/2018/hyperlinkcolor" val="tx"/>
                    </a:ext>
                  </a:extLst>
                </a:hlinkClick>
              </a:rPr>
              <a:t>With</a:t>
            </a:r>
            <a:r>
              <a:rPr lang="en-US" altLang="en-US" sz="2500" b="1" dirty="0">
                <a:hlinkClick r:id="rId3">
                  <a:extLst>
                    <a:ext uri="{A12FA001-AC4F-418D-AE19-62706E023703}">
                      <ahyp:hlinkClr xmlns:ahyp="http://schemas.microsoft.com/office/drawing/2018/hyperlinkcolor" val="tx"/>
                    </a:ext>
                  </a:extLst>
                </a:hlinkClick>
              </a:rPr>
              <a:t> </a:t>
            </a:r>
            <a:r>
              <a:rPr kumimoji="0" lang="en-US" altLang="en-US" sz="2500" b="1" i="0" u="none" strike="noStrike" cap="none" normalizeH="0" baseline="0" dirty="0" err="1">
                <a:ln>
                  <a:noFill/>
                </a:ln>
                <a:effectLst/>
                <a:hlinkClick r:id="rId3">
                  <a:extLst>
                    <a:ext uri="{A12FA001-AC4F-418D-AE19-62706E023703}">
                      <ahyp:hlinkClr xmlns:ahyp="http://schemas.microsoft.com/office/drawing/2018/hyperlinkcolor" val="tx"/>
                    </a:ext>
                  </a:extLst>
                </a:hlinkClick>
              </a:rPr>
              <a:t>BlueTooth</a:t>
            </a:r>
            <a:r>
              <a:rPr lang="en-US" altLang="en-US" sz="2500" b="1" dirty="0">
                <a:hlinkClick r:id="rId3">
                  <a:extLst>
                    <a:ext uri="{A12FA001-AC4F-418D-AE19-62706E023703}">
                      <ahyp:hlinkClr xmlns:ahyp="http://schemas.microsoft.com/office/drawing/2018/hyperlinkcolor" val="tx"/>
                    </a:ext>
                  </a:extLst>
                </a:hlinkClick>
              </a:rPr>
              <a:t> </a:t>
            </a:r>
            <a:r>
              <a:rPr kumimoji="0" lang="en-US" altLang="en-US" sz="2500" b="1" i="0" u="none" strike="noStrike" cap="none" normalizeH="0" baseline="0" dirty="0">
                <a:ln>
                  <a:noFill/>
                </a:ln>
                <a:effectLst/>
                <a:hlinkClick r:id="rId3">
                  <a:extLst>
                    <a:ext uri="{A12FA001-AC4F-418D-AE19-62706E023703}">
                      <ahyp:hlinkClr xmlns:ahyp="http://schemas.microsoft.com/office/drawing/2018/hyperlinkcolor" val="tx"/>
                    </a:ext>
                  </a:extLst>
                </a:hlinkClick>
              </a:rPr>
              <a:t>Mode</a:t>
            </a:r>
            <a:endParaRPr kumimoji="0" lang="en-US" altLang="en-US" sz="2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ct val="0"/>
              </a:spcAft>
              <a:buClrTx/>
              <a:buSzTx/>
              <a:buFontTx/>
              <a:buChar char="•"/>
              <a:tabLst/>
            </a:pPr>
            <a:br>
              <a:rPr kumimoji="0" lang="en-US" altLang="en-US" sz="2500" b="0" i="0" u="none" strike="noStrike" cap="none" normalizeH="0" baseline="0" dirty="0">
                <a:ln>
                  <a:noFill/>
                </a:ln>
                <a:effectLst/>
                <a:latin typeface="Arial" panose="020B0604020202020204" pitchFamily="34" charset="0"/>
              </a:rPr>
            </a:br>
            <a:endParaRPr kumimoji="0" lang="en-US" altLang="en-US" sz="2500" b="0" i="0" u="none" strike="noStrike" cap="none" normalizeH="0" baseline="0" dirty="0">
              <a:ln>
                <a:noFill/>
              </a:ln>
              <a:effectLst/>
              <a:latin typeface="Arial" panose="020B0604020202020204" pitchFamily="34" charset="0"/>
            </a:endParaRPr>
          </a:p>
        </p:txBody>
      </p:sp>
      <p:sp>
        <p:nvSpPr>
          <p:cNvPr id="25"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6350"/>
            <a:ext cx="967571" cy="514985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6350"/>
            <a:ext cx="937369" cy="514985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3689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B7B9-E4E2-6B27-D744-1485FBF48F7F}"/>
              </a:ext>
            </a:extLst>
          </p:cNvPr>
          <p:cNvSpPr>
            <a:spLocks noGrp="1"/>
          </p:cNvSpPr>
          <p:nvPr>
            <p:ph type="title"/>
          </p:nvPr>
        </p:nvSpPr>
        <p:spPr>
          <a:xfrm>
            <a:off x="332741" y="236220"/>
            <a:ext cx="6447501" cy="990600"/>
          </a:xfrm>
        </p:spPr>
        <p:txBody>
          <a:bodyPr/>
          <a:lstStyle/>
          <a:p>
            <a:r>
              <a:rPr lang="en-US" dirty="0"/>
              <a:t>Real-Time Hardware Photo: </a:t>
            </a:r>
          </a:p>
        </p:txBody>
      </p:sp>
      <p:pic>
        <p:nvPicPr>
          <p:cNvPr id="9" name="Picture 8">
            <a:extLst>
              <a:ext uri="{FF2B5EF4-FFF2-40B4-BE49-F238E27FC236}">
                <a16:creationId xmlns:a16="http://schemas.microsoft.com/office/drawing/2014/main" id="{00BEC604-B1FF-747B-4C1F-F1DFDE353214}"/>
              </a:ext>
            </a:extLst>
          </p:cNvPr>
          <p:cNvPicPr>
            <a:picLocks noChangeAspect="1"/>
          </p:cNvPicPr>
          <p:nvPr/>
        </p:nvPicPr>
        <p:blipFill>
          <a:blip r:embed="rId2"/>
          <a:stretch>
            <a:fillRect/>
          </a:stretch>
        </p:blipFill>
        <p:spPr>
          <a:xfrm>
            <a:off x="222358" y="997624"/>
            <a:ext cx="4596608" cy="3468291"/>
          </a:xfrm>
          <a:prstGeom prst="rect">
            <a:avLst/>
          </a:prstGeom>
        </p:spPr>
      </p:pic>
      <p:pic>
        <p:nvPicPr>
          <p:cNvPr id="13" name="Picture 12">
            <a:extLst>
              <a:ext uri="{FF2B5EF4-FFF2-40B4-BE49-F238E27FC236}">
                <a16:creationId xmlns:a16="http://schemas.microsoft.com/office/drawing/2014/main" id="{6EE28DF6-0D9F-CB89-2F81-253088A8BB74}"/>
              </a:ext>
            </a:extLst>
          </p:cNvPr>
          <p:cNvPicPr>
            <a:picLocks noChangeAspect="1"/>
          </p:cNvPicPr>
          <p:nvPr/>
        </p:nvPicPr>
        <p:blipFill>
          <a:blip r:embed="rId3"/>
          <a:stretch>
            <a:fillRect/>
          </a:stretch>
        </p:blipFill>
        <p:spPr>
          <a:xfrm>
            <a:off x="5065605" y="556260"/>
            <a:ext cx="3650040" cy="4229695"/>
          </a:xfrm>
          <a:prstGeom prst="rect">
            <a:avLst/>
          </a:prstGeom>
        </p:spPr>
      </p:pic>
    </p:spTree>
    <p:extLst>
      <p:ext uri="{BB962C8B-B14F-4D97-AF65-F5344CB8AC3E}">
        <p14:creationId xmlns:p14="http://schemas.microsoft.com/office/powerpoint/2010/main" val="413760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3DFA-B0E9-175F-5C5A-83D4B366012F}"/>
              </a:ext>
            </a:extLst>
          </p:cNvPr>
          <p:cNvSpPr>
            <a:spLocks noGrp="1"/>
          </p:cNvSpPr>
          <p:nvPr>
            <p:ph type="title"/>
          </p:nvPr>
        </p:nvSpPr>
        <p:spPr>
          <a:xfrm>
            <a:off x="1761837" y="933643"/>
            <a:ext cx="8920479" cy="2275416"/>
          </a:xfrm>
        </p:spPr>
        <p:txBody>
          <a:bodyPr/>
          <a:lstStyle/>
          <a:p>
            <a:r>
              <a:rPr lang="en-US" sz="9600" dirty="0"/>
              <a:t>Thanks</a:t>
            </a:r>
            <a:r>
              <a:rPr lang="en-US" dirty="0"/>
              <a:t> </a:t>
            </a:r>
          </a:p>
        </p:txBody>
      </p:sp>
    </p:spTree>
    <p:extLst>
      <p:ext uri="{BB962C8B-B14F-4D97-AF65-F5344CB8AC3E}">
        <p14:creationId xmlns:p14="http://schemas.microsoft.com/office/powerpoint/2010/main" val="287953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E65B97-150A-A921-1D10-4F30986C1ACB}"/>
              </a:ext>
            </a:extLst>
          </p:cNvPr>
          <p:cNvSpPr>
            <a:spLocks noGrp="1"/>
          </p:cNvSpPr>
          <p:nvPr>
            <p:ph idx="1"/>
          </p:nvPr>
        </p:nvSpPr>
        <p:spPr>
          <a:xfrm>
            <a:off x="508001" y="162560"/>
            <a:ext cx="8224519" cy="4368462"/>
          </a:xfrm>
        </p:spPr>
        <p:txBody>
          <a:bodyPr>
            <a:normAutofit/>
          </a:bodyPr>
          <a:lstStyle/>
          <a:p>
            <a:pPr marL="0" indent="0">
              <a:spcBef>
                <a:spcPct val="0"/>
              </a:spcBef>
              <a:buClr>
                <a:srgbClr val="000000"/>
              </a:buClr>
              <a:buNone/>
            </a:pPr>
            <a:r>
              <a:rPr lang="en-US" sz="2700" dirty="0">
                <a:solidFill>
                  <a:schemeClr val="accent1"/>
                </a:solidFill>
                <a:latin typeface="+mj-lt"/>
                <a:ea typeface="+mj-ea"/>
                <a:cs typeface="+mj-cs"/>
                <a:sym typeface="Arial"/>
              </a:rPr>
              <a:t>Components</a:t>
            </a:r>
          </a:p>
          <a:p>
            <a:r>
              <a:rPr lang="en-US" sz="1800" i="0" u="none" strike="noStrike" baseline="0" dirty="0">
                <a:solidFill>
                  <a:srgbClr val="000000"/>
                </a:solidFill>
                <a:latin typeface="Times New Roman" panose="02020603050405020304" pitchFamily="18" charset="0"/>
                <a:cs typeface="Times New Roman" panose="02020603050405020304" pitchFamily="18" charset="0"/>
              </a:rPr>
              <a:t>1- AT_MEGA32                                             2-Bluetooth Modules(HC-05) </a:t>
            </a:r>
          </a:p>
          <a:p>
            <a:r>
              <a:rPr lang="en-US" sz="1800" dirty="0">
                <a:solidFill>
                  <a:srgbClr val="000000"/>
                </a:solidFill>
                <a:latin typeface="Times New Roman" panose="02020603050405020304" pitchFamily="18" charset="0"/>
                <a:cs typeface="Times New Roman" panose="02020603050405020304" pitchFamily="18" charset="0"/>
              </a:rPr>
              <a:t>3-Ultrasonic sensor                                         4-Servo Motor </a:t>
            </a:r>
            <a:endParaRPr lang="en-US" sz="18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dirty="0">
                <a:solidFill>
                  <a:srgbClr val="000000"/>
                </a:solidFill>
                <a:latin typeface="Times New Roman" panose="02020603050405020304" pitchFamily="18" charset="0"/>
                <a:cs typeface="Times New Roman" panose="02020603050405020304" pitchFamily="18" charset="0"/>
              </a:rPr>
              <a:t>5-LCD                                                             6-POT Resistance 5K</a:t>
            </a:r>
            <a:endParaRPr lang="en-US" sz="18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dirty="0">
                <a:solidFill>
                  <a:srgbClr val="000000"/>
                </a:solidFill>
                <a:latin typeface="Times New Roman" panose="02020603050405020304" pitchFamily="18" charset="0"/>
                <a:cs typeface="Times New Roman" panose="02020603050405020304" pitchFamily="18" charset="0"/>
              </a:rPr>
              <a:t>7-LEDS *6                                                      8-Resistance 330ohm *6</a:t>
            </a:r>
            <a:endParaRPr lang="en-US" sz="18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cs typeface="Times New Roman" panose="02020603050405020304" pitchFamily="18" charset="0"/>
              </a:rPr>
              <a:t>9</a:t>
            </a:r>
            <a:r>
              <a:rPr lang="en-US" sz="1800" dirty="0">
                <a:solidFill>
                  <a:srgbClr val="000000"/>
                </a:solidFill>
                <a:latin typeface="Times New Roman" panose="02020603050405020304" pitchFamily="18" charset="0"/>
                <a:cs typeface="Times New Roman" panose="02020603050405020304" pitchFamily="18" charset="0"/>
              </a:rPr>
              <a:t>-</a:t>
            </a:r>
            <a:r>
              <a:rPr lang="en-US" sz="1800" i="0" u="none" strike="noStrike" baseline="0" dirty="0">
                <a:solidFill>
                  <a:srgbClr val="000000"/>
                </a:solidFill>
                <a:latin typeface="Times New Roman" panose="02020603050405020304" pitchFamily="18" charset="0"/>
                <a:cs typeface="Times New Roman" panose="02020603050405020304" pitchFamily="18" charset="0"/>
              </a:rPr>
              <a:t>power bank                                                  10-TTL   *2</a:t>
            </a:r>
          </a:p>
          <a:p>
            <a:r>
              <a:rPr lang="en-US" sz="1800" dirty="0">
                <a:solidFill>
                  <a:srgbClr val="000000"/>
                </a:solidFill>
                <a:latin typeface="Times New Roman" panose="02020603050405020304" pitchFamily="18" charset="0"/>
                <a:cs typeface="Times New Roman" panose="02020603050405020304" pitchFamily="18" charset="0"/>
              </a:rPr>
              <a:t>11-DC Motor    *4                                          12-</a:t>
            </a:r>
            <a:r>
              <a:rPr lang="en-US" sz="1800" i="0" u="none" strike="noStrike" baseline="0" dirty="0">
                <a:solidFill>
                  <a:srgbClr val="000000"/>
                </a:solidFill>
                <a:latin typeface="Times New Roman" panose="02020603050405020304" pitchFamily="18" charset="0"/>
                <a:cs typeface="Times New Roman" panose="02020603050405020304" pitchFamily="18" charset="0"/>
              </a:rPr>
              <a:t>L293D driver</a:t>
            </a:r>
          </a:p>
          <a:p>
            <a:r>
              <a:rPr lang="en-US" sz="1800" i="0" u="none" strike="noStrike" baseline="0" dirty="0">
                <a:solidFill>
                  <a:srgbClr val="000000"/>
                </a:solidFill>
                <a:latin typeface="Times New Roman" panose="02020603050405020304" pitchFamily="18" charset="0"/>
                <a:cs typeface="Times New Roman" panose="02020603050405020304" pitchFamily="18" charset="0"/>
              </a:rPr>
              <a:t>13-BUZZER 	                                              14-Transistor (2N2222) 	</a:t>
            </a:r>
          </a:p>
          <a:p>
            <a:r>
              <a:rPr lang="en-US" sz="1800" i="0" u="none" strike="noStrike" baseline="0" dirty="0">
                <a:solidFill>
                  <a:srgbClr val="000000"/>
                </a:solidFill>
                <a:latin typeface="Times New Roman" panose="02020603050405020304" pitchFamily="18" charset="0"/>
                <a:cs typeface="Times New Roman" panose="02020603050405020304" pitchFamily="18" charset="0"/>
              </a:rPr>
              <a:t>15-Chassis 	                                                    16-Push button 	</a:t>
            </a:r>
          </a:p>
          <a:p>
            <a:r>
              <a:rPr lang="en-US" sz="1800" i="0" u="none" strike="noStrike" baseline="0" dirty="0">
                <a:solidFill>
                  <a:srgbClr val="000000"/>
                </a:solidFill>
                <a:latin typeface="Times New Roman" panose="02020603050405020304" pitchFamily="18" charset="0"/>
                <a:cs typeface="Times New Roman" panose="02020603050405020304" pitchFamily="18" charset="0"/>
              </a:rPr>
              <a:t>17-Crystal oscillator(16MHZ) 	                      18-Capacitor (22pF) 	*2</a:t>
            </a:r>
          </a:p>
          <a:p>
            <a:r>
              <a:rPr lang="en-US" sz="1800" i="0" u="none" strike="noStrike" baseline="0" dirty="0">
                <a:solidFill>
                  <a:srgbClr val="000000"/>
                </a:solidFill>
                <a:latin typeface="Times New Roman" panose="02020603050405020304" pitchFamily="18" charset="0"/>
                <a:cs typeface="Times New Roman" panose="02020603050405020304" pitchFamily="18" charset="0"/>
              </a:rPr>
              <a:t>19</a:t>
            </a:r>
            <a:r>
              <a:rPr lang="en-US" sz="1800" dirty="0">
                <a:solidFill>
                  <a:srgbClr val="000000"/>
                </a:solidFill>
                <a:latin typeface="Times New Roman" panose="02020603050405020304" pitchFamily="18" charset="0"/>
                <a:cs typeface="Times New Roman" panose="02020603050405020304" pitchFamily="18" charset="0"/>
              </a:rPr>
              <a:t>-</a:t>
            </a:r>
            <a:r>
              <a:rPr lang="en-US" sz="1800" i="0" u="none" strike="noStrike" baseline="0" dirty="0">
                <a:solidFill>
                  <a:srgbClr val="000000"/>
                </a:solidFill>
                <a:latin typeface="Times New Roman" panose="02020603050405020304" pitchFamily="18" charset="0"/>
                <a:cs typeface="Times New Roman" panose="02020603050405020304" pitchFamily="18" charset="0"/>
              </a:rPr>
              <a:t>Jumper wires                                             20-Test Board </a:t>
            </a:r>
          </a:p>
          <a:p>
            <a:pPr marL="0" indent="0">
              <a:buNone/>
            </a:pPr>
            <a:endParaRPr lang="en-US" sz="1800" b="1" i="0" u="none" strike="noStrike" baseline="0" dirty="0">
              <a:solidFill>
                <a:srgbClr val="000000"/>
              </a:solidFill>
              <a:latin typeface="Calibri" panose="020F0502020204030204" pitchFamily="34" charset="0"/>
            </a:endParaRPr>
          </a:p>
          <a:p>
            <a:endParaRPr lang="en-US" dirty="0"/>
          </a:p>
          <a:p>
            <a:endParaRPr lang="en-US" dirty="0"/>
          </a:p>
          <a:p>
            <a:endParaRPr lang="en-US" dirty="0"/>
          </a:p>
        </p:txBody>
      </p:sp>
    </p:spTree>
    <p:extLst>
      <p:ext uri="{BB962C8B-B14F-4D97-AF65-F5344CB8AC3E}">
        <p14:creationId xmlns:p14="http://schemas.microsoft.com/office/powerpoint/2010/main" val="85100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C515750-9217-68D1-451E-B80CD6AAF1FD}"/>
              </a:ext>
            </a:extLst>
          </p:cNvPr>
          <p:cNvSpPr txBox="1"/>
          <p:nvPr/>
        </p:nvSpPr>
        <p:spPr>
          <a:xfrm>
            <a:off x="422368" y="1176657"/>
            <a:ext cx="6447501" cy="2031325"/>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A simple car connected to a Mobile(wireless [Bluetooth]), having 2 modes of operation, that the user can select through the GUI. The first mode is manual mode, where the user can control car movements through the GUI using buttons. The second mode is autonomous mode, when selected through GUI by user, in which the car keeps moving while avoiding collisions using its on-board sensors (ultrasonic). In all modes, </a:t>
            </a:r>
            <a:endParaRPr lang="en-US" dirty="0"/>
          </a:p>
        </p:txBody>
      </p:sp>
      <p:sp>
        <p:nvSpPr>
          <p:cNvPr id="11" name="Title 1">
            <a:extLst>
              <a:ext uri="{FF2B5EF4-FFF2-40B4-BE49-F238E27FC236}">
                <a16:creationId xmlns:a16="http://schemas.microsoft.com/office/drawing/2014/main" id="{3107FE0E-8EBB-4CC7-2274-1CECC629C29D}"/>
              </a:ext>
            </a:extLst>
          </p:cNvPr>
          <p:cNvSpPr txBox="1">
            <a:spLocks/>
          </p:cNvSpPr>
          <p:nvPr/>
        </p:nvSpPr>
        <p:spPr>
          <a:xfrm>
            <a:off x="2063415" y="88604"/>
            <a:ext cx="6447501" cy="990600"/>
          </a:xfrm>
          <a:prstGeom prst="rect">
            <a:avLst/>
          </a:prstGeom>
        </p:spPr>
        <p:txBody>
          <a:bodyPr vert="horz" lIns="91440" tIns="45720" rIns="91440" bIns="45720" rtlCol="0" anchor="t">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Project Objective: </a:t>
            </a:r>
          </a:p>
        </p:txBody>
      </p:sp>
    </p:spTree>
    <p:extLst>
      <p:ext uri="{BB962C8B-B14F-4D97-AF65-F5344CB8AC3E}">
        <p14:creationId xmlns:p14="http://schemas.microsoft.com/office/powerpoint/2010/main" val="18552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9D9A55-90D7-B80A-AA85-B5C67B123425}"/>
              </a:ext>
            </a:extLst>
          </p:cNvPr>
          <p:cNvSpPr txBox="1"/>
          <p:nvPr/>
        </p:nvSpPr>
        <p:spPr>
          <a:xfrm>
            <a:off x="533400" y="304800"/>
            <a:ext cx="2438400" cy="523220"/>
          </a:xfrm>
          <a:prstGeom prst="rect">
            <a:avLst/>
          </a:prstGeom>
          <a:noFill/>
        </p:spPr>
        <p:txBody>
          <a:bodyPr wrap="square" rtlCol="0">
            <a:spAutoFit/>
          </a:bodyPr>
          <a:lstStyle/>
          <a:p>
            <a:r>
              <a:rPr lang="en-US" sz="2800" dirty="0"/>
              <a:t>First Mode </a:t>
            </a:r>
          </a:p>
        </p:txBody>
      </p:sp>
      <p:sp>
        <p:nvSpPr>
          <p:cNvPr id="3" name="TextBox 2">
            <a:extLst>
              <a:ext uri="{FF2B5EF4-FFF2-40B4-BE49-F238E27FC236}">
                <a16:creationId xmlns:a16="http://schemas.microsoft.com/office/drawing/2014/main" id="{71CB7E92-E7E5-5A1F-0B08-86F4D753FE9D}"/>
              </a:ext>
            </a:extLst>
          </p:cNvPr>
          <p:cNvSpPr txBox="1"/>
          <p:nvPr/>
        </p:nvSpPr>
        <p:spPr>
          <a:xfrm>
            <a:off x="914401" y="1066800"/>
            <a:ext cx="5600700" cy="3139321"/>
          </a:xfrm>
          <a:prstGeom prst="rect">
            <a:avLst/>
          </a:prstGeom>
          <a:noFill/>
        </p:spPr>
        <p:txBody>
          <a:bodyPr wrap="square" rtlCol="0">
            <a:spAutoFit/>
          </a:bodyPr>
          <a:lstStyle/>
          <a:p>
            <a:r>
              <a:rPr lang="fr-FR" sz="1800" b="1" i="0" u="none" strike="noStrike" baseline="0" dirty="0">
                <a:solidFill>
                  <a:srgbClr val="000000"/>
                </a:solidFill>
                <a:latin typeface="Times New Roman" panose="02020603050405020304" pitchFamily="18" charset="0"/>
              </a:rPr>
              <a:t> </a:t>
            </a:r>
            <a:r>
              <a:rPr lang="fr-FR" sz="1800" b="1" i="0" u="none" strike="noStrike" baseline="0" dirty="0" err="1">
                <a:solidFill>
                  <a:srgbClr val="000000"/>
                </a:solidFill>
                <a:latin typeface="Times New Roman" panose="02020603050405020304" pitchFamily="18" charset="0"/>
              </a:rPr>
              <a:t>Ultrasonic</a:t>
            </a:r>
            <a:r>
              <a:rPr lang="fr-FR" sz="1800" b="1" i="0" u="none" strike="noStrike" baseline="0" dirty="0">
                <a:solidFill>
                  <a:srgbClr val="000000"/>
                </a:solidFill>
                <a:latin typeface="Times New Roman" panose="02020603050405020304" pitchFamily="18" charset="0"/>
              </a:rPr>
              <a:t> </a:t>
            </a:r>
            <a:r>
              <a:rPr lang="fr-FR" sz="1800" b="1" i="0" u="none" strike="noStrike" baseline="0" dirty="0" err="1">
                <a:solidFill>
                  <a:srgbClr val="000000"/>
                </a:solidFill>
                <a:latin typeface="Times New Roman" panose="02020603050405020304" pitchFamily="18" charset="0"/>
              </a:rPr>
              <a:t>Autonomous</a:t>
            </a:r>
            <a:r>
              <a:rPr lang="fr-FR" sz="1800" b="1" i="0" u="none" strike="noStrike" baseline="0" dirty="0">
                <a:solidFill>
                  <a:srgbClr val="000000"/>
                </a:solidFill>
                <a:latin typeface="Times New Roman" panose="02020603050405020304" pitchFamily="18" charset="0"/>
              </a:rPr>
              <a:t> Navigation </a:t>
            </a:r>
          </a:p>
          <a:p>
            <a:endParaRPr lang="fr-FR"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Hardware: </a:t>
            </a:r>
          </a:p>
          <a:p>
            <a:r>
              <a:rPr lang="en-US" sz="1800" b="0" i="0" u="none" strike="noStrike" baseline="0" dirty="0">
                <a:solidFill>
                  <a:srgbClr val="000000"/>
                </a:solidFill>
                <a:latin typeface="Times New Roman" panose="02020603050405020304" pitchFamily="18" charset="0"/>
              </a:rPr>
              <a:t>• Ultrasonic sensors, strategically placed on the autonomous car, provide distance measurements to detect obstacles in the environment.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Control System: </a:t>
            </a:r>
          </a:p>
          <a:p>
            <a:r>
              <a:rPr lang="en-US" sz="1800" b="0" i="0" u="none" strike="noStrike" baseline="0" dirty="0">
                <a:solidFill>
                  <a:srgbClr val="000000"/>
                </a:solidFill>
                <a:latin typeface="Times New Roman" panose="02020603050405020304" pitchFamily="18" charset="0"/>
              </a:rPr>
              <a:t>• The car's microcontroller (AVR ATmega32) processes data from the ultrasonic sensors to make real-time decisions. </a:t>
            </a:r>
            <a:endParaRPr lang="en-US" dirty="0"/>
          </a:p>
        </p:txBody>
      </p:sp>
    </p:spTree>
    <p:extLst>
      <p:ext uri="{BB962C8B-B14F-4D97-AF65-F5344CB8AC3E}">
        <p14:creationId xmlns:p14="http://schemas.microsoft.com/office/powerpoint/2010/main" val="157757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D437EF-D086-3C47-D714-BB66F59989C6}"/>
              </a:ext>
            </a:extLst>
          </p:cNvPr>
          <p:cNvSpPr txBox="1"/>
          <p:nvPr/>
        </p:nvSpPr>
        <p:spPr>
          <a:xfrm>
            <a:off x="533400" y="304800"/>
            <a:ext cx="2438400" cy="523220"/>
          </a:xfrm>
          <a:prstGeom prst="rect">
            <a:avLst/>
          </a:prstGeom>
          <a:noFill/>
        </p:spPr>
        <p:txBody>
          <a:bodyPr wrap="square" rtlCol="0">
            <a:spAutoFit/>
          </a:bodyPr>
          <a:lstStyle/>
          <a:p>
            <a:r>
              <a:rPr lang="en-US" sz="2800" dirty="0"/>
              <a:t>Second Mode </a:t>
            </a:r>
          </a:p>
        </p:txBody>
      </p:sp>
      <p:sp>
        <p:nvSpPr>
          <p:cNvPr id="10" name="TextBox 9">
            <a:extLst>
              <a:ext uri="{FF2B5EF4-FFF2-40B4-BE49-F238E27FC236}">
                <a16:creationId xmlns:a16="http://schemas.microsoft.com/office/drawing/2014/main" id="{FB0D9BDC-B95E-4D86-F6C4-B90EBB077120}"/>
              </a:ext>
            </a:extLst>
          </p:cNvPr>
          <p:cNvSpPr txBox="1"/>
          <p:nvPr/>
        </p:nvSpPr>
        <p:spPr>
          <a:xfrm>
            <a:off x="914401" y="1066800"/>
            <a:ext cx="5600700" cy="2585323"/>
          </a:xfrm>
          <a:prstGeom prst="rect">
            <a:avLst/>
          </a:prstGeom>
          <a:noFill/>
        </p:spPr>
        <p:txBody>
          <a:bodyPr wrap="square" rtlCol="0">
            <a:spAutoFit/>
          </a:bodyPr>
          <a:lstStyle/>
          <a:p>
            <a:r>
              <a:rPr lang="fr-FR" sz="1800" b="1"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Wireless Control</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GUI (Mobile Application ): </a:t>
            </a:r>
          </a:p>
          <a:p>
            <a:r>
              <a:rPr lang="en-US" sz="1800" b="0" i="0" u="none" strike="noStrike" baseline="0" dirty="0">
                <a:solidFill>
                  <a:srgbClr val="000000"/>
                </a:solidFill>
                <a:latin typeface="Times New Roman" panose="02020603050405020304" pitchFamily="18" charset="0"/>
              </a:rPr>
              <a:t>The interface allows users to set destinations, control movement, and monitor the vehicle's surroundings.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Control System: </a:t>
            </a:r>
          </a:p>
          <a:p>
            <a:r>
              <a:rPr lang="en-US" sz="1800" b="0" i="0" u="none" strike="noStrike" baseline="0" dirty="0">
                <a:solidFill>
                  <a:srgbClr val="000000"/>
                </a:solidFill>
                <a:latin typeface="Times New Roman" panose="02020603050405020304" pitchFamily="18" charset="0"/>
              </a:rPr>
              <a:t>• The car's microcontroller (AVR ATmega32) processes data from the Bluetooth to make real-time decisions. </a:t>
            </a:r>
            <a:endParaRPr lang="en-US" sz="1800" dirty="0"/>
          </a:p>
        </p:txBody>
      </p:sp>
    </p:spTree>
    <p:extLst>
      <p:ext uri="{BB962C8B-B14F-4D97-AF65-F5344CB8AC3E}">
        <p14:creationId xmlns:p14="http://schemas.microsoft.com/office/powerpoint/2010/main" val="171472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63A9-700C-3EC5-6C8D-ACF0007060B0}"/>
              </a:ext>
            </a:extLst>
          </p:cNvPr>
          <p:cNvSpPr>
            <a:spLocks noGrp="1"/>
          </p:cNvSpPr>
          <p:nvPr>
            <p:ph type="ctrTitle"/>
          </p:nvPr>
        </p:nvSpPr>
        <p:spPr>
          <a:xfrm>
            <a:off x="-1567179" y="0"/>
            <a:ext cx="5825202" cy="617363"/>
          </a:xfrm>
        </p:spPr>
        <p:txBody>
          <a:bodyPr/>
          <a:lstStyle/>
          <a:p>
            <a:r>
              <a:rPr lang="en-US" dirty="0"/>
              <a:t>Circuit diagram </a:t>
            </a:r>
          </a:p>
        </p:txBody>
      </p:sp>
      <p:pic>
        <p:nvPicPr>
          <p:cNvPr id="5" name="Picture 4">
            <a:extLst>
              <a:ext uri="{FF2B5EF4-FFF2-40B4-BE49-F238E27FC236}">
                <a16:creationId xmlns:a16="http://schemas.microsoft.com/office/drawing/2014/main" id="{4856E7F3-813A-6F85-3906-62FAFEAD1A65}"/>
              </a:ext>
            </a:extLst>
          </p:cNvPr>
          <p:cNvPicPr>
            <a:picLocks noChangeAspect="1"/>
          </p:cNvPicPr>
          <p:nvPr/>
        </p:nvPicPr>
        <p:blipFill>
          <a:blip r:embed="rId2"/>
          <a:stretch>
            <a:fillRect/>
          </a:stretch>
        </p:blipFill>
        <p:spPr>
          <a:xfrm>
            <a:off x="297255" y="617362"/>
            <a:ext cx="8160945" cy="4458969"/>
          </a:xfrm>
          <a:prstGeom prst="rect">
            <a:avLst/>
          </a:prstGeom>
        </p:spPr>
      </p:pic>
    </p:spTree>
    <p:extLst>
      <p:ext uri="{BB962C8B-B14F-4D97-AF65-F5344CB8AC3E}">
        <p14:creationId xmlns:p14="http://schemas.microsoft.com/office/powerpoint/2010/main" val="3671344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2572-36CE-DC69-CD9A-9F49F05F062F}"/>
              </a:ext>
            </a:extLst>
          </p:cNvPr>
          <p:cNvSpPr>
            <a:spLocks noGrp="1"/>
          </p:cNvSpPr>
          <p:nvPr>
            <p:ph type="title"/>
          </p:nvPr>
        </p:nvSpPr>
        <p:spPr>
          <a:xfrm>
            <a:off x="164258" y="51567"/>
            <a:ext cx="6447501" cy="990600"/>
          </a:xfrm>
        </p:spPr>
        <p:txBody>
          <a:bodyPr/>
          <a:lstStyle/>
          <a:p>
            <a:r>
              <a:rPr lang="en-US" dirty="0"/>
              <a:t>Flow Diagram</a:t>
            </a:r>
          </a:p>
        </p:txBody>
      </p:sp>
      <p:sp>
        <p:nvSpPr>
          <p:cNvPr id="3" name="Content Placeholder 2">
            <a:extLst>
              <a:ext uri="{FF2B5EF4-FFF2-40B4-BE49-F238E27FC236}">
                <a16:creationId xmlns:a16="http://schemas.microsoft.com/office/drawing/2014/main" id="{595A7C4B-4456-7738-F937-F9E0664F8CE7}"/>
              </a:ext>
            </a:extLst>
          </p:cNvPr>
          <p:cNvSpPr>
            <a:spLocks noGrp="1"/>
          </p:cNvSpPr>
          <p:nvPr>
            <p:ph idx="1"/>
          </p:nvPr>
        </p:nvSpPr>
        <p:spPr>
          <a:xfrm>
            <a:off x="94828" y="739907"/>
            <a:ext cx="6447501" cy="3730493"/>
          </a:xfrm>
        </p:spPr>
        <p:txBody>
          <a:bodyPr>
            <a:normAutofit/>
          </a:bodyPr>
          <a:lstStyle/>
          <a:p>
            <a:pPr marL="0" indent="0">
              <a:buNone/>
            </a:pPr>
            <a:endParaRPr lang="en-US" sz="1800" b="0" i="0" u="none" strike="noStrike" baseline="0" dirty="0">
              <a:solidFill>
                <a:srgbClr val="000000"/>
              </a:solidFill>
              <a:latin typeface="Calibri" panose="020F0502020204030204" pitchFamily="34" charset="0"/>
            </a:endParaRPr>
          </a:p>
          <a:p>
            <a:endParaRPr lang="en-US" dirty="0"/>
          </a:p>
        </p:txBody>
      </p:sp>
      <p:pic>
        <p:nvPicPr>
          <p:cNvPr id="7" name="Picture 6">
            <a:extLst>
              <a:ext uri="{FF2B5EF4-FFF2-40B4-BE49-F238E27FC236}">
                <a16:creationId xmlns:a16="http://schemas.microsoft.com/office/drawing/2014/main" id="{13B636A8-10F3-722D-5F7D-2C685BA472E2}"/>
              </a:ext>
            </a:extLst>
          </p:cNvPr>
          <p:cNvPicPr>
            <a:picLocks noChangeAspect="1"/>
          </p:cNvPicPr>
          <p:nvPr/>
        </p:nvPicPr>
        <p:blipFill>
          <a:blip r:embed="rId2"/>
          <a:stretch>
            <a:fillRect/>
          </a:stretch>
        </p:blipFill>
        <p:spPr>
          <a:xfrm>
            <a:off x="1427210" y="609600"/>
            <a:ext cx="6299470" cy="4305300"/>
          </a:xfrm>
          <a:prstGeom prst="rect">
            <a:avLst/>
          </a:prstGeom>
        </p:spPr>
      </p:pic>
    </p:spTree>
    <p:extLst>
      <p:ext uri="{BB962C8B-B14F-4D97-AF65-F5344CB8AC3E}">
        <p14:creationId xmlns:p14="http://schemas.microsoft.com/office/powerpoint/2010/main" val="35952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E4553F3-B463-2BF9-A953-7766017C2294}"/>
              </a:ext>
            </a:extLst>
          </p:cNvPr>
          <p:cNvSpPr>
            <a:spLocks noGrp="1"/>
          </p:cNvSpPr>
          <p:nvPr>
            <p:ph type="title"/>
          </p:nvPr>
        </p:nvSpPr>
        <p:spPr>
          <a:xfrm>
            <a:off x="164258" y="51567"/>
            <a:ext cx="6447501" cy="990600"/>
          </a:xfrm>
        </p:spPr>
        <p:txBody>
          <a:bodyPr/>
          <a:lstStyle/>
          <a:p>
            <a:r>
              <a:rPr lang="en-US" dirty="0"/>
              <a:t>Flow Diagram (Bluetooth Mode) </a:t>
            </a:r>
          </a:p>
        </p:txBody>
      </p:sp>
      <p:pic>
        <p:nvPicPr>
          <p:cNvPr id="8" name="Picture 7">
            <a:extLst>
              <a:ext uri="{FF2B5EF4-FFF2-40B4-BE49-F238E27FC236}">
                <a16:creationId xmlns:a16="http://schemas.microsoft.com/office/drawing/2014/main" id="{48C64D06-E6F7-062D-2F20-1BF078AA63C6}"/>
              </a:ext>
            </a:extLst>
          </p:cNvPr>
          <p:cNvPicPr>
            <a:picLocks noChangeAspect="1"/>
          </p:cNvPicPr>
          <p:nvPr/>
        </p:nvPicPr>
        <p:blipFill>
          <a:blip r:embed="rId2"/>
          <a:stretch>
            <a:fillRect/>
          </a:stretch>
        </p:blipFill>
        <p:spPr>
          <a:xfrm>
            <a:off x="793074" y="546867"/>
            <a:ext cx="2348766" cy="4545066"/>
          </a:xfrm>
          <a:prstGeom prst="rect">
            <a:avLst/>
          </a:prstGeom>
        </p:spPr>
      </p:pic>
      <p:pic>
        <p:nvPicPr>
          <p:cNvPr id="10" name="Picture 9">
            <a:extLst>
              <a:ext uri="{FF2B5EF4-FFF2-40B4-BE49-F238E27FC236}">
                <a16:creationId xmlns:a16="http://schemas.microsoft.com/office/drawing/2014/main" id="{FD994C92-B2E7-8D95-F57A-F7F0C17E2C15}"/>
              </a:ext>
            </a:extLst>
          </p:cNvPr>
          <p:cNvPicPr>
            <a:picLocks noChangeAspect="1"/>
          </p:cNvPicPr>
          <p:nvPr/>
        </p:nvPicPr>
        <p:blipFill>
          <a:blip r:embed="rId3"/>
          <a:stretch>
            <a:fillRect/>
          </a:stretch>
        </p:blipFill>
        <p:spPr>
          <a:xfrm>
            <a:off x="3149363" y="601980"/>
            <a:ext cx="2852799" cy="4489953"/>
          </a:xfrm>
          <a:prstGeom prst="rect">
            <a:avLst/>
          </a:prstGeom>
        </p:spPr>
      </p:pic>
      <p:pic>
        <p:nvPicPr>
          <p:cNvPr id="12" name="Picture 11">
            <a:extLst>
              <a:ext uri="{FF2B5EF4-FFF2-40B4-BE49-F238E27FC236}">
                <a16:creationId xmlns:a16="http://schemas.microsoft.com/office/drawing/2014/main" id="{BFF09D13-B61C-E39B-F732-1C974B616DC0}"/>
              </a:ext>
            </a:extLst>
          </p:cNvPr>
          <p:cNvPicPr>
            <a:picLocks noChangeAspect="1"/>
          </p:cNvPicPr>
          <p:nvPr/>
        </p:nvPicPr>
        <p:blipFill>
          <a:blip r:embed="rId4"/>
          <a:stretch>
            <a:fillRect/>
          </a:stretch>
        </p:blipFill>
        <p:spPr>
          <a:xfrm>
            <a:off x="5667866" y="546867"/>
            <a:ext cx="3311876" cy="4545066"/>
          </a:xfrm>
          <a:prstGeom prst="rect">
            <a:avLst/>
          </a:prstGeom>
        </p:spPr>
      </p:pic>
    </p:spTree>
    <p:extLst>
      <p:ext uri="{BB962C8B-B14F-4D97-AF65-F5344CB8AC3E}">
        <p14:creationId xmlns:p14="http://schemas.microsoft.com/office/powerpoint/2010/main" val="157424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856733-D23D-AE37-EB06-A925FC66E3DB}"/>
              </a:ext>
            </a:extLst>
          </p:cNvPr>
          <p:cNvSpPr>
            <a:spLocks noGrp="1"/>
          </p:cNvSpPr>
          <p:nvPr>
            <p:ph type="title"/>
          </p:nvPr>
        </p:nvSpPr>
        <p:spPr>
          <a:xfrm>
            <a:off x="95678" y="104907"/>
            <a:ext cx="6447501" cy="990600"/>
          </a:xfrm>
        </p:spPr>
        <p:txBody>
          <a:bodyPr/>
          <a:lstStyle/>
          <a:p>
            <a:r>
              <a:rPr lang="en-US" dirty="0"/>
              <a:t>Flow Diagram (Ultrasonic Mode) </a:t>
            </a:r>
          </a:p>
        </p:txBody>
      </p:sp>
      <p:pic>
        <p:nvPicPr>
          <p:cNvPr id="6" name="Picture 5">
            <a:extLst>
              <a:ext uri="{FF2B5EF4-FFF2-40B4-BE49-F238E27FC236}">
                <a16:creationId xmlns:a16="http://schemas.microsoft.com/office/drawing/2014/main" id="{94EF094E-0DF6-2FDD-F45D-BF8058992A9A}"/>
              </a:ext>
            </a:extLst>
          </p:cNvPr>
          <p:cNvPicPr>
            <a:picLocks noChangeAspect="1"/>
          </p:cNvPicPr>
          <p:nvPr/>
        </p:nvPicPr>
        <p:blipFill>
          <a:blip r:embed="rId2"/>
          <a:stretch>
            <a:fillRect/>
          </a:stretch>
        </p:blipFill>
        <p:spPr>
          <a:xfrm>
            <a:off x="1158240" y="632460"/>
            <a:ext cx="6774179" cy="4511040"/>
          </a:xfrm>
          <a:prstGeom prst="rect">
            <a:avLst/>
          </a:prstGeom>
        </p:spPr>
      </p:pic>
    </p:spTree>
    <p:extLst>
      <p:ext uri="{BB962C8B-B14F-4D97-AF65-F5344CB8AC3E}">
        <p14:creationId xmlns:p14="http://schemas.microsoft.com/office/powerpoint/2010/main" val="3779312235"/>
      </p:ext>
    </p:extLst>
  </p:cSld>
  <p:clrMapOvr>
    <a:masterClrMapping/>
  </p:clrMapOvr>
</p:sld>
</file>

<file path=ppt/theme/theme1.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Theme1</Template>
  <TotalTime>126</TotalTime>
  <Words>282</Words>
  <Application>Microsoft Office PowerPoint</Application>
  <PresentationFormat>On-screen Show (16:9)</PresentationFormat>
  <Paragraphs>39</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Proxima Nova</vt:lpstr>
      <vt:lpstr>Times New Roman</vt:lpstr>
      <vt:lpstr>Calibri</vt:lpstr>
      <vt:lpstr>Proxima Nova Semibold</vt:lpstr>
      <vt:lpstr>Trebuchet MS</vt:lpstr>
      <vt:lpstr>Wingdings 3</vt:lpstr>
      <vt:lpstr>Slidesgo Final Pages</vt:lpstr>
      <vt:lpstr>Facet</vt:lpstr>
      <vt:lpstr>Autonomous Car With BlueTooth Mode  </vt:lpstr>
      <vt:lpstr>PowerPoint Presentation</vt:lpstr>
      <vt:lpstr>PowerPoint Presentation</vt:lpstr>
      <vt:lpstr>PowerPoint Presentation</vt:lpstr>
      <vt:lpstr>PowerPoint Presentation</vt:lpstr>
      <vt:lpstr>Circuit diagram </vt:lpstr>
      <vt:lpstr>Flow Diagram</vt:lpstr>
      <vt:lpstr>Flow Diagram (Bluetooth Mode) </vt:lpstr>
      <vt:lpstr>Flow Diagram (Ultrasonic Mode) </vt:lpstr>
      <vt:lpstr>Real-Time Hardware Photo: </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Car_With_Hand_Motion </dc:title>
  <dc:creator>Mark Akram Salah Masry</dc:creator>
  <cp:lastModifiedBy>saif soltan</cp:lastModifiedBy>
  <cp:revision>6</cp:revision>
  <dcterms:created xsi:type="dcterms:W3CDTF">2022-11-30T16:56:44Z</dcterms:created>
  <dcterms:modified xsi:type="dcterms:W3CDTF">2024-02-01T15:43:55Z</dcterms:modified>
</cp:coreProperties>
</file>