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53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pisa/" TargetMode="External"/><Relationship Id="rId7" Type="http://schemas.openxmlformats.org/officeDocument/2006/relationships/hyperlink" Target="https://coredistricts.org/" TargetMode="External"/><Relationship Id="rId2" Type="http://schemas.openxmlformats.org/officeDocument/2006/relationships/hyperlink" Target="https://www.huffpost.com/entry/what-do-we-mean-by-a-qual_b_92841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week.org/ew/articles/2020/01/22/highlights-report-california.html" TargetMode="External"/><Relationship Id="rId5" Type="http://schemas.openxmlformats.org/officeDocument/2006/relationships/hyperlink" Target="https://www.cde.ca.gov/ds/dd/" TargetMode="External"/><Relationship Id="rId4" Type="http://schemas.openxmlformats.org/officeDocument/2006/relationships/hyperlink" Target="https://research.stlouisfed.org/publications/page1-econ/2017/01/03/education-income-and-wealth/#:~:text=The%20relationship%20between%20education%20and%20income%20is%20strong.&amp;text=In%20general%2C%20those%20with%20more,premium%20has%20grown%20over%20time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DA5-595E-9A44-994D-CD193EA76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5300" dirty="0">
                <a:solidFill>
                  <a:schemeClr val="tx1"/>
                </a:solidFill>
              </a:rPr>
              <a:t>Exploratory Data Analysis of Quality of Education.</a:t>
            </a:r>
            <a:br>
              <a:rPr lang="en-US" sz="53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Group Members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Shreya Salgia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Laxmi Yadav</a:t>
            </a:r>
            <a:br>
              <a:rPr lang="en-US" sz="2700" dirty="0">
                <a:solidFill>
                  <a:schemeClr val="tx1"/>
                </a:solidFill>
              </a:rPr>
            </a:b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79914-3B05-9C40-8782-8A31DD73C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chemeClr val="tx1"/>
                </a:solidFill>
              </a:rPr>
              <a:t>601 Introduction to Data Science Under Prof. John Wan</a:t>
            </a:r>
          </a:p>
        </p:txBody>
      </p:sp>
    </p:spTree>
    <p:extLst>
      <p:ext uri="{BB962C8B-B14F-4D97-AF65-F5344CB8AC3E}">
        <p14:creationId xmlns:p14="http://schemas.microsoft.com/office/powerpoint/2010/main" val="41497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11FDF-AD59-D340-8F2D-B0B14750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C939-9E3F-1F49-8A47-188FE4C6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0"/>
              </a:spcBef>
              <a:buSzPts val="2100"/>
              <a:buFont typeface="Wingdings 2" pitchFamily="2" charset="2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Quality Education is one that is pedagogically and developmentally sound.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</a:p>
          <a:p>
            <a:pPr marL="457200" lvl="0" indent="-361950">
              <a:spcBef>
                <a:spcPts val="0"/>
              </a:spcBef>
              <a:buSzPts val="2100"/>
              <a:buFont typeface="Wingdings 2" pitchFamily="2" charset="2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61950">
              <a:spcBef>
                <a:spcPts val="0"/>
              </a:spcBef>
              <a:buSzPts val="2100"/>
              <a:buFont typeface="Wingdings 2" pitchFamily="2" charset="2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Educates the student in becoming an active and productive member of the society.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  <a:p>
            <a:pPr marL="457200" lvl="0" indent="-361950">
              <a:spcBef>
                <a:spcPts val="0"/>
              </a:spcBef>
              <a:buSzPts val="2100"/>
              <a:buFont typeface="Wingdings 2" pitchFamily="2" charset="2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61950">
              <a:spcBef>
                <a:spcPts val="0"/>
              </a:spcBef>
              <a:buSzPts val="2100"/>
              <a:buFont typeface="Wingdings 2" pitchFamily="2" charset="2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In our project, we compare the datasets of two counties i.e. San Francisco and Los Angeles.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4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77354-AB2B-EF43-8C8F-D840FE1C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RESEARCH QUESTIONS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9542-25D9-1D4B-A73E-773DE671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440" y="1737360"/>
            <a:ext cx="5910677" cy="512064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1.Higher  education is correlated to higher incomes, greater wealth and lower unemployment. 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 Variation in high school enrollment rates persist despite these benefits.   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2.What are the contributing factors that show why high school enrollment rates differ between San Francisco and Los Angeles? 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60F7DE-488B-144A-94D7-13201AE50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0482"/>
              </p:ext>
            </p:extLst>
          </p:nvPr>
        </p:nvGraphicFramePr>
        <p:xfrm>
          <a:off x="909854" y="771434"/>
          <a:ext cx="10372293" cy="527195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5556458">
                  <a:extLst>
                    <a:ext uri="{9D8B030D-6E8A-4147-A177-3AD203B41FA5}">
                      <a16:colId xmlns:a16="http://schemas.microsoft.com/office/drawing/2014/main" val="2901015950"/>
                    </a:ext>
                  </a:extLst>
                </a:gridCol>
                <a:gridCol w="4815835">
                  <a:extLst>
                    <a:ext uri="{9D8B030D-6E8A-4147-A177-3AD203B41FA5}">
                      <a16:colId xmlns:a16="http://schemas.microsoft.com/office/drawing/2014/main" val="1597968494"/>
                    </a:ext>
                  </a:extLst>
                </a:gridCol>
              </a:tblGrid>
              <a:tr h="1881510">
                <a:tc>
                  <a:txBody>
                    <a:bodyPr/>
                    <a:lstStyle/>
                    <a:p>
                      <a:pPr marL="4953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Wingdings" pitchFamily="2" charset="2"/>
                        <a:buChar char="Ø"/>
                      </a:pPr>
                      <a:r>
                        <a:rPr lang="en-US" sz="3300" b="1" cap="none" spc="0">
                          <a:solidFill>
                            <a:schemeClr val="bg1"/>
                          </a:solidFill>
                        </a:rPr>
                        <a:t>Demographics (e.g., race, income, school district)</a:t>
                      </a:r>
                    </a:p>
                  </a:txBody>
                  <a:tcPr marL="130402" marR="202228" marT="37258" marB="27943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953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Wingdings" pitchFamily="2" charset="2"/>
                        <a:buChar char="Ø"/>
                      </a:pPr>
                      <a:r>
                        <a:rPr lang="en-US" sz="3300" b="1" cap="none" spc="0">
                          <a:solidFill>
                            <a:schemeClr val="bg1"/>
                          </a:solidFill>
                        </a:rPr>
                        <a:t>Parent’s level of education</a:t>
                      </a:r>
                    </a:p>
                  </a:txBody>
                  <a:tcPr marL="130402" marR="202228" marT="37258" marB="27943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47201"/>
                  </a:ext>
                </a:extLst>
              </a:tr>
              <a:tr h="1881510">
                <a:tc>
                  <a:txBody>
                    <a:bodyPr/>
                    <a:lstStyle/>
                    <a:p>
                      <a:pPr marL="4953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Wingdings" pitchFamily="2" charset="2"/>
                        <a:buChar char="Ø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Condition of schools (building conditions, mechanical systems, capacity constraints)</a:t>
                      </a:r>
                    </a:p>
                  </a:txBody>
                  <a:tcPr marL="130402" marR="202228" marT="37258" marB="279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953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Wingdings" pitchFamily="2" charset="2"/>
                        <a:buChar char="Ø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Proficiency in reading and math</a:t>
                      </a:r>
                    </a:p>
                  </a:txBody>
                  <a:tcPr marL="130402" marR="202228" marT="37258" marB="2794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86885"/>
                  </a:ext>
                </a:extLst>
              </a:tr>
              <a:tr h="1508934">
                <a:tc>
                  <a:txBody>
                    <a:bodyPr/>
                    <a:lstStyle/>
                    <a:p>
                      <a:pPr marL="4953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Wingdings" pitchFamily="2" charset="2"/>
                        <a:buChar char="Ø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Share of total taxable resources are spent on education</a:t>
                      </a:r>
                    </a:p>
                  </a:txBody>
                  <a:tcPr marL="130402" marR="202228" marT="37258" marB="279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4953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Wingdings" pitchFamily="2" charset="2"/>
                        <a:buChar char="Ø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Attended preschool</a:t>
                      </a:r>
                    </a:p>
                  </a:txBody>
                  <a:tcPr marL="130402" marR="202228" marT="37258" marB="2794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8C4C-DC00-BB49-BBF0-E2DA86C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5F36-26B1-AA40-88E3-C2B00A52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61E7-AE2B-AD4D-BC17-1D0834AE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50" y="1496501"/>
            <a:ext cx="6461231" cy="3864998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-US" sz="28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1.The Median Household income is the biggest indicator of the quality of education.</a:t>
            </a:r>
          </a:p>
          <a:p>
            <a:pPr marL="457200" lvl="0" indent="-298450"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AutoNum type="arabicPeriod"/>
            </a:pPr>
            <a:endParaRPr lang="en-US" sz="28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298450"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-US" sz="28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2. A higher quality education will lead to higher salaries for graduates over the course of their lifetime. </a:t>
            </a:r>
          </a:p>
          <a:p>
            <a:endParaRPr lang="en-US" dirty="0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39436-EC3C-FF47-B4AA-3F451D53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OUTCOMES</a:t>
            </a:r>
          </a:p>
        </p:txBody>
      </p:sp>
    </p:spTree>
    <p:extLst>
      <p:ext uri="{BB962C8B-B14F-4D97-AF65-F5344CB8AC3E}">
        <p14:creationId xmlns:p14="http://schemas.microsoft.com/office/powerpoint/2010/main" val="37084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8936-A04A-0E43-BF49-40BC43AF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DAC6-C84D-CF46-9507-C0D9691A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BCE-DC28-1142-8804-A3BB25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E324-05E2-8F49-B385-3BD2FB9D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79E870B-7B49-41BB-A41E-470054BF7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374" y="4161453"/>
            <a:ext cx="1918987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8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48ED-2F5B-7948-96B9-F9CB2BFF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FDA-3EFF-1443-80AE-736B964C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89" y="1171575"/>
            <a:ext cx="6792885" cy="4924425"/>
          </a:xfrm>
        </p:spPr>
        <p:txBody>
          <a:bodyPr>
            <a:normAutofit fontScale="62500" lnSpcReduction="20000"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en-US" sz="2900" dirty="0">
                <a:solidFill>
                  <a:schemeClr val="tx1"/>
                </a:solidFill>
              </a:rPr>
              <a:t>1.Sean Slade, “What do we mean by a Quality Education?”, 2016, Retrieved October 2020</a:t>
            </a:r>
            <a:r>
              <a:rPr lang="en-US" sz="2900" dirty="0"/>
              <a:t>, &lt;&gt;</a:t>
            </a:r>
            <a:r>
              <a:rPr lang="en-US" sz="2900" u="sng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https://www.huffpost.com/entry/what-do-we-mean-by-a-qual_b_9284130</a:t>
            </a:r>
            <a:endParaRPr lang="en-US" sz="2900" dirty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en-US" sz="2900" dirty="0">
                <a:solidFill>
                  <a:schemeClr val="tx1"/>
                </a:solidFill>
              </a:rPr>
              <a:t>2.OECD, PISA, Retrieved October 2020</a:t>
            </a:r>
            <a:r>
              <a:rPr lang="en-US" sz="2900" dirty="0"/>
              <a:t>,  &lt;</a:t>
            </a:r>
            <a:r>
              <a:rPr lang="en-US" sz="2900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http://www.oecd.org/pisa/</a:t>
            </a:r>
            <a:r>
              <a:rPr lang="en-US" sz="2900" dirty="0">
                <a:solidFill>
                  <a:srgbClr val="002060"/>
                </a:solidFill>
              </a:rPr>
              <a:t>&gt;</a:t>
            </a: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en-US" sz="2900" dirty="0">
                <a:solidFill>
                  <a:schemeClr val="tx1"/>
                </a:solidFill>
              </a:rPr>
              <a:t>3.Economic Research Federal Reserve Bank of St. Louis</a:t>
            </a:r>
            <a:r>
              <a:rPr lang="en-US" sz="2900" dirty="0"/>
              <a:t> - </a:t>
            </a:r>
            <a:r>
              <a:rPr lang="en-US" sz="2900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2900" dirty="0">
              <a:solidFill>
                <a:srgbClr val="002060"/>
              </a:solidFill>
            </a:endParaRP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en-US" sz="2900" dirty="0">
                <a:solidFill>
                  <a:schemeClr val="tx1"/>
                </a:solidFill>
              </a:rPr>
              <a:t>   California Department of Education, Retrieved October 2020</a:t>
            </a:r>
            <a:r>
              <a:rPr lang="en-US" sz="2900" dirty="0"/>
              <a:t>,     &lt;</a:t>
            </a:r>
            <a:r>
              <a:rPr lang="en-US" sz="2900" u="sng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https://www.cde.ca.gov/ds/dd</a:t>
            </a:r>
            <a:r>
              <a:rPr lang="en-US" sz="2900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900" dirty="0"/>
              <a:t>&gt;</a:t>
            </a: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en-US" sz="2900" dirty="0">
                <a:solidFill>
                  <a:schemeClr val="tx1"/>
                </a:solidFill>
              </a:rPr>
              <a:t>4.State Education Reports &amp; Rankings, January 2020, Retrieved October 2020</a:t>
            </a:r>
            <a:r>
              <a:rPr lang="en-US" sz="2900" dirty="0"/>
              <a:t>, &lt;</a:t>
            </a:r>
            <a:r>
              <a:rPr lang="en-US" sz="2900" u="sng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https://www.edweek.org/ew/articles/2020/01/22/highlights-report-california.html</a:t>
            </a:r>
            <a:r>
              <a:rPr lang="en-US" sz="2900" dirty="0"/>
              <a:t>&gt;</a:t>
            </a: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en-US" sz="2900" dirty="0">
                <a:solidFill>
                  <a:schemeClr val="tx1"/>
                </a:solidFill>
              </a:rPr>
              <a:t>5.Core Districts, Retrieved October 2020</a:t>
            </a:r>
            <a:r>
              <a:rPr lang="en-US" sz="2900" dirty="0"/>
              <a:t>, &lt;</a:t>
            </a:r>
            <a:r>
              <a:rPr lang="en-US" sz="2900" u="sng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https://coredistricts.org/</a:t>
            </a:r>
            <a:r>
              <a:rPr lang="en-US" sz="2900" dirty="0">
                <a:solidFill>
                  <a:srgbClr val="002060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5602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58</TotalTime>
  <Words>366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Frame</vt:lpstr>
      <vt:lpstr>Exploratory Data Analysis of Quality of Education.  Group Members Shreya Salgia Laxmi Yadav </vt:lpstr>
      <vt:lpstr>INTRODUCTION</vt:lpstr>
      <vt:lpstr>RESEARCH QUESTIONS</vt:lpstr>
      <vt:lpstr>PowerPoint Presentation</vt:lpstr>
      <vt:lpstr>DATASET OVERVIEW</vt:lpstr>
      <vt:lpstr>RESEARCH OUTCOMES</vt:lpstr>
      <vt:lpstr>CONCLUSION</vt:lpstr>
      <vt:lpstr>HYPOTHESIS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Quality of Education.  Group Members Shreya Salgia Laxmi Yadav </dc:title>
  <dc:creator>Shreya Salgia</dc:creator>
  <cp:lastModifiedBy>Shreya Salgia</cp:lastModifiedBy>
  <cp:revision>1</cp:revision>
  <dcterms:created xsi:type="dcterms:W3CDTF">2021-12-03T23:05:06Z</dcterms:created>
  <dcterms:modified xsi:type="dcterms:W3CDTF">2021-12-04T00:03:35Z</dcterms:modified>
</cp:coreProperties>
</file>