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0" r:id="rId5"/>
    <p:sldId id="271" r:id="rId6"/>
    <p:sldId id="272" r:id="rId7"/>
    <p:sldId id="259" r:id="rId8"/>
    <p:sldId id="260" r:id="rId9"/>
    <p:sldId id="261" r:id="rId10"/>
    <p:sldId id="262" r:id="rId11"/>
    <p:sldId id="263" r:id="rId12"/>
    <p:sldId id="269" r:id="rId13"/>
    <p:sldId id="264" r:id="rId14"/>
    <p:sldId id="265" r:id="rId15"/>
    <p:sldId id="268" r:id="rId16"/>
    <p:sldId id="266"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Quicksand" pitchFamily="2" charset="0"/>
      <p:regular r:id="rId22"/>
      <p:bold r:id="rId23"/>
    </p:embeddedFont>
    <p:embeddedFont>
      <p:font typeface="Cormorant Garamond Bold Italics" panose="020B0604020202020204" charset="0"/>
      <p:regular r:id="rId24"/>
    </p:embeddedFont>
    <p:embeddedFont>
      <p:font typeface="Quicksand Bold" pitchFamily="2"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466"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135087"/>
            <a:ext cx="16229942" cy="2619375"/>
          </a:xfrm>
          <a:prstGeom prst="rect">
            <a:avLst/>
          </a:prstGeom>
        </p:spPr>
        <p:txBody>
          <a:bodyPr lIns="0" tIns="0" rIns="0" bIns="0" rtlCol="0" anchor="t">
            <a:spAutoFit/>
          </a:bodyPr>
          <a:lstStyle/>
          <a:p>
            <a:pPr marL="0" lvl="0" indent="0" algn="ctr">
              <a:lnSpc>
                <a:spcPts val="10500"/>
              </a:lnSpc>
              <a:spcBef>
                <a:spcPct val="0"/>
              </a:spcBef>
            </a:pPr>
            <a:r>
              <a:rPr lang="en-US" sz="7500" b="1" i="1" dirty="0">
                <a:solidFill>
                  <a:srgbClr val="0F4662"/>
                </a:solidFill>
                <a:latin typeface="Cormorant Garamond Bold Italics"/>
                <a:ea typeface="Cormorant Garamond Bold Italics"/>
                <a:cs typeface="Cormorant Garamond Bold Italics"/>
                <a:sym typeface="Cormorant Garamond Bold Italics"/>
              </a:rPr>
              <a:t>Effective Project Management: JIRA for Issue and Bug Tracking</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TextBox 8"/>
          <p:cNvSpPr txBox="1"/>
          <p:nvPr/>
        </p:nvSpPr>
        <p:spPr>
          <a:xfrm>
            <a:off x="5121348" y="8012931"/>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14 October, 2024</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TextBox 6"/>
          <p:cNvSpPr txBox="1"/>
          <p:nvPr/>
        </p:nvSpPr>
        <p:spPr>
          <a:xfrm>
            <a:off x="2605535" y="5601288"/>
            <a:ext cx="13106400" cy="1355243"/>
          </a:xfrm>
          <a:prstGeom prst="rect">
            <a:avLst/>
          </a:prstGeom>
        </p:spPr>
        <p:txBody>
          <a:bodyPr wrap="square" lIns="0" tIns="0" rIns="0" bIns="0" rtlCol="0" anchor="t">
            <a:spAutoFit/>
          </a:bodyPr>
          <a:lstStyle/>
          <a:p>
            <a:pPr algn="ctr">
              <a:lnSpc>
                <a:spcPts val="5599"/>
              </a:lnSpc>
              <a:spcBef>
                <a:spcPct val="0"/>
              </a:spcBef>
            </a:pPr>
            <a:r>
              <a:rPr lang="en-US" sz="3200" dirty="0" smtClean="0">
                <a:solidFill>
                  <a:srgbClr val="0F4662"/>
                </a:solidFill>
                <a:latin typeface="Quicksand"/>
                <a:ea typeface="Quicksand"/>
                <a:cs typeface="Quicksand"/>
                <a:sym typeface="Quicksand"/>
              </a:rPr>
              <a:t>Group Members: Samrat Pandey, Suzan Khatri, Ankit Roka,</a:t>
            </a:r>
          </a:p>
          <a:p>
            <a:pPr algn="ctr">
              <a:lnSpc>
                <a:spcPts val="5599"/>
              </a:lnSpc>
              <a:spcBef>
                <a:spcPct val="0"/>
              </a:spcBef>
            </a:pPr>
            <a:r>
              <a:rPr lang="en-US" sz="3200" dirty="0" smtClean="0">
                <a:solidFill>
                  <a:srgbClr val="0F4662"/>
                </a:solidFill>
                <a:latin typeface="Quicksand"/>
                <a:ea typeface="Quicksand"/>
                <a:cs typeface="Quicksand"/>
                <a:sym typeface="Quicksand"/>
              </a:rPr>
              <a:t>Nischal Neupane</a:t>
            </a:r>
            <a:endParaRPr lang="en-US" sz="3200" dirty="0">
              <a:solidFill>
                <a:srgbClr val="0F4662"/>
              </a:solidFill>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046075" y="3121061"/>
            <a:ext cx="3090743" cy="2403053"/>
          </a:xfrm>
          <a:custGeom>
            <a:avLst/>
            <a:gdLst/>
            <a:ahLst/>
            <a:cxnLst/>
            <a:rect l="l" t="t" r="r" b="b"/>
            <a:pathLst>
              <a:path w="3090743" h="2403053">
                <a:moveTo>
                  <a:pt x="0" y="0"/>
                </a:moveTo>
                <a:lnTo>
                  <a:pt x="3090744" y="0"/>
                </a:lnTo>
                <a:lnTo>
                  <a:pt x="3090744" y="2403053"/>
                </a:lnTo>
                <a:lnTo>
                  <a:pt x="0" y="240305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4384" y="599709"/>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WORKFLOW</a:t>
            </a:r>
          </a:p>
        </p:txBody>
      </p:sp>
      <p:sp>
        <p:nvSpPr>
          <p:cNvPr id="4" name="TextBox 4"/>
          <p:cNvSpPr txBox="1"/>
          <p:nvPr/>
        </p:nvSpPr>
        <p:spPr>
          <a:xfrm>
            <a:off x="533400" y="2387214"/>
            <a:ext cx="6738423" cy="4360168"/>
          </a:xfrm>
          <a:prstGeom prst="rect">
            <a:avLst/>
          </a:prstGeom>
        </p:spPr>
        <p:txBody>
          <a:bodyPr wrap="square" lIns="0" tIns="0" rIns="0" bIns="0" rtlCol="0" anchor="t">
            <a:spAutoFit/>
          </a:bodyPr>
          <a:lstStyle/>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Response In Progress</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Teams start executing their tasks (e.g., evacuating people, distributing relief materials). Each task progresses through various stages, such as "To Do," "In Progress," and "Completed."</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JIRA’s Kanban board or Scrum features are used to track progress in real-time.</a:t>
            </a:r>
          </a:p>
          <a:p>
            <a:pPr marL="518160" lvl="1" indent="-259080" algn="r">
              <a:lnSpc>
                <a:spcPts val="3359"/>
              </a:lnSpc>
              <a:buFont typeface="Arial"/>
              <a:buChar char="•"/>
            </a:pPr>
            <a:endParaRPr lang="en-US" sz="2400" dirty="0">
              <a:solidFill>
                <a:srgbClr val="0F4662"/>
              </a:solidFill>
              <a:latin typeface="Quicksand"/>
              <a:ea typeface="Quicksand"/>
              <a:cs typeface="Quicksand"/>
              <a:sym typeface="Quicksand"/>
            </a:endParaRPr>
          </a:p>
          <a:p>
            <a:pPr marL="0" lvl="0" indent="0" algn="r">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5" name="TextBox 5"/>
          <p:cNvSpPr txBox="1"/>
          <p:nvPr/>
        </p:nvSpPr>
        <p:spPr>
          <a:xfrm>
            <a:off x="533400" y="6591300"/>
            <a:ext cx="6238656" cy="3768090"/>
          </a:xfrm>
          <a:prstGeom prst="rect">
            <a:avLst/>
          </a:prstGeom>
        </p:spPr>
        <p:txBody>
          <a:bodyPr lIns="0" tIns="0" rIns="0" bIns="0" rtlCol="0" anchor="t">
            <a:spAutoFit/>
          </a:bodyPr>
          <a:lstStyle/>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Monitoring</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Progress is closely monitored. Teams provide real-time updates through comments and attach relevant documents (e.g., photos, reports) to JIRA tasks.</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Any challenges or changes in the situation are logged as sub-tasks.</a:t>
            </a:r>
          </a:p>
          <a:p>
            <a:pPr marL="0" lvl="0" indent="0" algn="r">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6" name="TextBox 6"/>
          <p:cNvSpPr txBox="1"/>
          <p:nvPr/>
        </p:nvSpPr>
        <p:spPr>
          <a:xfrm>
            <a:off x="139252" y="1875944"/>
            <a:ext cx="7118493" cy="490855"/>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5.Execution </a:t>
            </a:r>
          </a:p>
        </p:txBody>
      </p:sp>
      <p:sp>
        <p:nvSpPr>
          <p:cNvPr id="7" name="TextBox 7"/>
          <p:cNvSpPr txBox="1"/>
          <p:nvPr/>
        </p:nvSpPr>
        <p:spPr>
          <a:xfrm>
            <a:off x="1478381" y="5996878"/>
            <a:ext cx="5348229" cy="490855"/>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6.Update and monitor</a:t>
            </a:r>
          </a:p>
        </p:txBody>
      </p:sp>
      <p:sp>
        <p:nvSpPr>
          <p:cNvPr id="8" name="TextBox 8"/>
          <p:cNvSpPr txBox="1"/>
          <p:nvPr/>
        </p:nvSpPr>
        <p:spPr>
          <a:xfrm>
            <a:off x="11637093" y="2509672"/>
            <a:ext cx="5812707" cy="4360168"/>
          </a:xfrm>
          <a:prstGeom prst="rect">
            <a:avLst/>
          </a:prstGeom>
        </p:spPr>
        <p:txBody>
          <a:bodyPr wrap="square" lIns="0" tIns="0" rIns="0" bIns="0" rtlCol="0" anchor="t">
            <a:spAutoFit/>
          </a:bodyPr>
          <a:lstStyle/>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Resolved</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Once tasks are completed, the issue is marked as resolved.</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Post-disaster, the team conducts a review, </a:t>
            </a:r>
            <a:r>
              <a:rPr lang="en-US" sz="2400" dirty="0" smtClean="0">
                <a:solidFill>
                  <a:srgbClr val="0F4662"/>
                </a:solidFill>
                <a:latin typeface="Quicksand"/>
                <a:ea typeface="Quicksand"/>
                <a:cs typeface="Quicksand"/>
                <a:sym typeface="Quicksand"/>
              </a:rPr>
              <a:t>document </a:t>
            </a:r>
            <a:r>
              <a:rPr lang="en-US" sz="2400" dirty="0">
                <a:solidFill>
                  <a:srgbClr val="0F4662"/>
                </a:solidFill>
                <a:latin typeface="Quicksand"/>
                <a:ea typeface="Quicksand"/>
                <a:cs typeface="Quicksand"/>
                <a:sym typeface="Quicksand"/>
              </a:rPr>
              <a:t>lessons learned and areas for improvement.</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Custom reports are generated to analyze response efficiency and resource utilization.</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9" name="TextBox 9"/>
          <p:cNvSpPr txBox="1"/>
          <p:nvPr/>
        </p:nvSpPr>
        <p:spPr>
          <a:xfrm>
            <a:off x="7239000" y="6591300"/>
            <a:ext cx="5348229" cy="3348990"/>
          </a:xfrm>
          <a:prstGeom prst="rect">
            <a:avLst/>
          </a:prstGeom>
        </p:spPr>
        <p:txBody>
          <a:bodyPr lIns="0" tIns="0" rIns="0" bIns="0" rtlCol="0" anchor="t">
            <a:spAutoFit/>
          </a:bodyPr>
          <a:lstStyle/>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Recovery In Progress</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Long-term recovery tasks (e.g., rebuilding infrastructure, providing medical care) are tracked separately.</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These are managed as ongoing tasks with milestones.</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10" name="TextBox 10"/>
          <p:cNvSpPr txBox="1"/>
          <p:nvPr/>
        </p:nvSpPr>
        <p:spPr>
          <a:xfrm>
            <a:off x="11858415" y="1847108"/>
            <a:ext cx="5896185"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7.Issue Resolution and Reporting</a:t>
            </a:r>
          </a:p>
        </p:txBody>
      </p:sp>
      <p:sp>
        <p:nvSpPr>
          <p:cNvPr id="11" name="TextBox 11"/>
          <p:cNvSpPr txBox="1"/>
          <p:nvPr/>
        </p:nvSpPr>
        <p:spPr>
          <a:xfrm>
            <a:off x="7477307" y="5996878"/>
            <a:ext cx="5348229"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8.Post-Disaster Recovery</a:t>
            </a:r>
          </a:p>
        </p:txBody>
      </p:sp>
      <p:sp>
        <p:nvSpPr>
          <p:cNvPr id="12" name="Freeform 12"/>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DBE5EA"/>
            </a:solidFill>
          </p:spPr>
        </p:sp>
        <p:sp>
          <p:nvSpPr>
            <p:cNvPr id="4" name="TextBox 4"/>
            <p:cNvSpPr txBox="1"/>
            <p:nvPr/>
          </p:nvSpPr>
          <p:spPr>
            <a:xfrm>
              <a:off x="0" y="-123825"/>
              <a:ext cx="4816593" cy="2833158"/>
            </a:xfrm>
            <a:prstGeom prst="rect">
              <a:avLst/>
            </a:prstGeom>
          </p:spPr>
          <p:txBody>
            <a:bodyPr lIns="50800" tIns="50800" rIns="50800" bIns="50800" rtlCol="0" anchor="ctr"/>
            <a:lstStyle/>
            <a:p>
              <a:pPr algn="ctr">
                <a:lnSpc>
                  <a:spcPts val="4079"/>
                </a:lnSpc>
              </a:pPr>
              <a:endParaRPr dirty="0"/>
            </a:p>
          </p:txBody>
        </p:sp>
      </p:grpSp>
      <p:sp>
        <p:nvSpPr>
          <p:cNvPr id="5" name="TextBox 5"/>
          <p:cNvSpPr txBox="1"/>
          <p:nvPr/>
        </p:nvSpPr>
        <p:spPr>
          <a:xfrm>
            <a:off x="552692"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Integrations with Other Tools</a:t>
            </a:r>
          </a:p>
        </p:txBody>
      </p:sp>
      <p:sp>
        <p:nvSpPr>
          <p:cNvPr id="6" name="TextBox 6"/>
          <p:cNvSpPr txBox="1"/>
          <p:nvPr/>
        </p:nvSpPr>
        <p:spPr>
          <a:xfrm>
            <a:off x="1028700" y="2638425"/>
            <a:ext cx="13816321" cy="15144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smtClean="0">
                <a:solidFill>
                  <a:srgbClr val="0F4662"/>
                </a:solidFill>
                <a:latin typeface="Quicksand"/>
                <a:ea typeface="Quicksand"/>
                <a:cs typeface="Quicksand"/>
                <a:sym typeface="Quicksand"/>
              </a:rPr>
              <a:t>GitHub </a:t>
            </a:r>
            <a:r>
              <a:rPr lang="en-US" sz="2400" dirty="0">
                <a:solidFill>
                  <a:srgbClr val="0F4662"/>
                </a:solidFill>
                <a:latin typeface="Quicksand"/>
                <a:ea typeface="Quicksand"/>
                <a:cs typeface="Quicksand"/>
                <a:sym typeface="Quicksand"/>
              </a:rPr>
              <a:t>is used for the integrations for this project.</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JIRA handles issue tracking and project management.</a:t>
            </a:r>
          </a:p>
          <a:p>
            <a:pPr algn="l">
              <a:lnSpc>
                <a:spcPts val="4079"/>
              </a:lnSpc>
            </a:pPr>
            <a:endParaRPr lang="en-US" sz="2400" dirty="0">
              <a:solidFill>
                <a:srgbClr val="0F4662"/>
              </a:solidFill>
              <a:latin typeface="Quicksand"/>
              <a:ea typeface="Quicksand"/>
              <a:cs typeface="Quicksand"/>
              <a:sym typeface="Quicksand"/>
            </a:endParaRPr>
          </a:p>
        </p:txBody>
      </p:sp>
      <p:sp>
        <p:nvSpPr>
          <p:cNvPr id="7" name="TextBox 7"/>
          <p:cNvSpPr txBox="1"/>
          <p:nvPr/>
        </p:nvSpPr>
        <p:spPr>
          <a:xfrm>
            <a:off x="854655" y="4610100"/>
            <a:ext cx="16746786" cy="46005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We use GitHub to facilitate to our code base as a team</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 Allowing members to comment, perform commits and make Pull requests among others to our code repository.</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 When we create a given commit or Pull request on GitHub it is immediately placed in the frame of JIRA where each and every such activity is given a ticket number.</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 Why this thread is important is because it allows for the changes rolled out to be part of the project in question. In restricting the issue fix or feature implementation a particular line of work is achieved. Instead of opening the several change management requests which could disfigure the water wall.</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 Indeed, that may be possible, due to the version control, changes can be monitored and repaired. For instance, previous changes can be accessed or even altered if possible.</a:t>
            </a:r>
          </a:p>
        </p:txBody>
      </p:sp>
      <p:sp>
        <p:nvSpPr>
          <p:cNvPr id="8" name="TextBox 8"/>
          <p:cNvSpPr txBox="1"/>
          <p:nvPr/>
        </p:nvSpPr>
        <p:spPr>
          <a:xfrm>
            <a:off x="1028700" y="2034445"/>
            <a:ext cx="8606683" cy="518255"/>
          </a:xfrm>
          <a:prstGeom prst="rect">
            <a:avLst/>
          </a:prstGeom>
        </p:spPr>
        <p:txBody>
          <a:bodyPr lIns="0" tIns="0" rIns="0" bIns="0" rtlCol="0" anchor="t">
            <a:spAutoFit/>
          </a:bodyPr>
          <a:lstStyle/>
          <a:p>
            <a:pPr marL="0" lvl="0" indent="0" algn="l">
              <a:lnSpc>
                <a:spcPts val="4485"/>
              </a:lnSpc>
            </a:pPr>
            <a:r>
              <a:rPr lang="en-US" sz="2638" b="1" dirty="0">
                <a:solidFill>
                  <a:srgbClr val="0F4662"/>
                </a:solidFill>
                <a:latin typeface="Quicksand Bold"/>
                <a:ea typeface="Quicksand Bold"/>
                <a:cs typeface="Quicksand Bold"/>
                <a:sym typeface="Quicksand Bold"/>
              </a:rPr>
              <a:t>GitHub Integration in JIRA</a:t>
            </a:r>
          </a:p>
        </p:txBody>
      </p:sp>
      <p:sp>
        <p:nvSpPr>
          <p:cNvPr id="9" name="TextBox 9"/>
          <p:cNvSpPr txBox="1"/>
          <p:nvPr/>
        </p:nvSpPr>
        <p:spPr>
          <a:xfrm>
            <a:off x="854655" y="4000500"/>
            <a:ext cx="8606683" cy="577081"/>
          </a:xfrm>
          <a:prstGeom prst="rect">
            <a:avLst/>
          </a:prstGeom>
        </p:spPr>
        <p:txBody>
          <a:bodyPr lIns="0" tIns="0" rIns="0" bIns="0" rtlCol="0" anchor="t">
            <a:spAutoFit/>
          </a:bodyPr>
          <a:lstStyle/>
          <a:p>
            <a:pPr marL="0" lvl="0" indent="0" algn="l">
              <a:lnSpc>
                <a:spcPts val="4485"/>
              </a:lnSpc>
            </a:pPr>
            <a:r>
              <a:rPr lang="en-US" sz="2638" b="1" dirty="0">
                <a:solidFill>
                  <a:srgbClr val="0F4662"/>
                </a:solidFill>
                <a:latin typeface="Quicksand Bold"/>
                <a:ea typeface="Quicksand Bold"/>
                <a:cs typeface="Quicksand Bold"/>
                <a:sym typeface="Quicksand Bold"/>
              </a:rPr>
              <a:t>Use of </a:t>
            </a:r>
            <a:r>
              <a:rPr lang="en-US" sz="2638" b="1" dirty="0" smtClean="0">
                <a:solidFill>
                  <a:srgbClr val="0F4662"/>
                </a:solidFill>
                <a:latin typeface="Quicksand Bold"/>
                <a:ea typeface="Quicksand Bold"/>
                <a:cs typeface="Quicksand Bold"/>
                <a:sym typeface="Quicksand Bold"/>
              </a:rPr>
              <a:t>GitHub</a:t>
            </a:r>
            <a:endParaRPr lang="en-US" sz="2638" b="1" dirty="0">
              <a:solidFill>
                <a:srgbClr val="0F4662"/>
              </a:solidFill>
              <a:latin typeface="Quicksand Bold"/>
              <a:ea typeface="Quicksand Bold"/>
              <a:cs typeface="Quicksand Bold"/>
              <a:sym typeface="Quicksand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DBE5EA"/>
            </a:solidFill>
          </p:spPr>
        </p:sp>
        <p:sp>
          <p:nvSpPr>
            <p:cNvPr id="4" name="TextBox 4"/>
            <p:cNvSpPr txBox="1"/>
            <p:nvPr/>
          </p:nvSpPr>
          <p:spPr>
            <a:xfrm>
              <a:off x="0" y="-123825"/>
              <a:ext cx="4816593" cy="2833158"/>
            </a:xfrm>
            <a:prstGeom prst="rect">
              <a:avLst/>
            </a:prstGeom>
          </p:spPr>
          <p:txBody>
            <a:bodyPr lIns="50800" tIns="50800" rIns="50800" bIns="50800" rtlCol="0" anchor="ctr"/>
            <a:lstStyle/>
            <a:p>
              <a:pPr algn="ctr">
                <a:lnSpc>
                  <a:spcPts val="4079"/>
                </a:lnSpc>
              </a:pPr>
              <a:endParaRPr dirty="0"/>
            </a:p>
          </p:txBody>
        </p:sp>
      </p:grpSp>
      <p:sp>
        <p:nvSpPr>
          <p:cNvPr id="5" name="TextBox 5"/>
          <p:cNvSpPr txBox="1"/>
          <p:nvPr/>
        </p:nvSpPr>
        <p:spPr>
          <a:xfrm>
            <a:off x="552692" y="599709"/>
            <a:ext cx="9480749"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Integrations </a:t>
            </a:r>
            <a:r>
              <a:rPr lang="en-US" sz="6399" b="1" i="1" dirty="0" smtClean="0">
                <a:solidFill>
                  <a:srgbClr val="0F4662"/>
                </a:solidFill>
                <a:latin typeface="Cormorant Garamond Bold Italics"/>
                <a:ea typeface="Cormorant Garamond Bold Italics"/>
                <a:cs typeface="Cormorant Garamond Bold Italics"/>
                <a:sym typeface="Cormorant Garamond Bold Italics"/>
              </a:rPr>
              <a:t>GitHub</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8" name="TextBox 8"/>
          <p:cNvSpPr txBox="1"/>
          <p:nvPr/>
        </p:nvSpPr>
        <p:spPr>
          <a:xfrm>
            <a:off x="1028700" y="2034445"/>
            <a:ext cx="8606683" cy="679032"/>
          </a:xfrm>
          <a:prstGeom prst="rect">
            <a:avLst/>
          </a:prstGeom>
        </p:spPr>
        <p:txBody>
          <a:bodyPr lIns="0" tIns="0" rIns="0" bIns="0" rtlCol="0" anchor="t">
            <a:spAutoFit/>
          </a:bodyPr>
          <a:lstStyle/>
          <a:p>
            <a:pPr marL="0" lvl="0" indent="0" algn="l">
              <a:lnSpc>
                <a:spcPts val="4485"/>
              </a:lnSpc>
            </a:pPr>
            <a:r>
              <a:rPr lang="en-US" sz="8000" b="1" dirty="0" smtClean="0">
                <a:solidFill>
                  <a:srgbClr val="0F4662"/>
                </a:solidFill>
                <a:latin typeface="Quicksand Bold"/>
                <a:ea typeface="Quicksand Bold"/>
                <a:cs typeface="Quicksand Bold"/>
                <a:sym typeface="Quicksand Bold"/>
              </a:rPr>
              <a:t>Image</a:t>
            </a:r>
            <a:endParaRPr lang="en-US" sz="8000" b="1" dirty="0">
              <a:solidFill>
                <a:srgbClr val="0F4662"/>
              </a:solidFill>
              <a:latin typeface="Quicksand Bold"/>
              <a:ea typeface="Quicksand Bold"/>
              <a:cs typeface="Quicksand Bold"/>
              <a:sym typeface="Quicksand Bold"/>
            </a:endParaRPr>
          </a:p>
        </p:txBody>
      </p:sp>
    </p:spTree>
    <p:extLst>
      <p:ext uri="{BB962C8B-B14F-4D97-AF65-F5344CB8AC3E}">
        <p14:creationId xmlns:p14="http://schemas.microsoft.com/office/powerpoint/2010/main" val="80534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5316200" y="0"/>
            <a:ext cx="2971800"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dirty="0"/>
            </a:p>
          </p:txBody>
        </p:sp>
      </p:grpSp>
      <p:sp>
        <p:nvSpPr>
          <p:cNvPr id="5" name="TextBox 5"/>
          <p:cNvSpPr txBox="1"/>
          <p:nvPr/>
        </p:nvSpPr>
        <p:spPr>
          <a:xfrm>
            <a:off x="1028700" y="599709"/>
            <a:ext cx="12631951"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Resource Allocation and Work Balancing </a:t>
            </a:r>
          </a:p>
        </p:txBody>
      </p:sp>
      <p:sp>
        <p:nvSpPr>
          <p:cNvPr id="6" name="Rectangle 5"/>
          <p:cNvSpPr/>
          <p:nvPr/>
        </p:nvSpPr>
        <p:spPr>
          <a:xfrm>
            <a:off x="1143000" y="1943100"/>
            <a:ext cx="13944600" cy="7663636"/>
          </a:xfrm>
          <a:prstGeom prst="rect">
            <a:avLst/>
          </a:prstGeom>
        </p:spPr>
        <p:txBody>
          <a:bodyPr wrap="square">
            <a:spAutoFit/>
          </a:bodyPr>
          <a:lstStyle/>
          <a:p>
            <a:r>
              <a:rPr lang="en-US" sz="2800" dirty="0" smtClean="0">
                <a:solidFill>
                  <a:schemeClr val="tx2"/>
                </a:solidFill>
                <a:latin typeface="Quicksand" pitchFamily="2" charset="0"/>
              </a:rPr>
              <a:t>We structured </a:t>
            </a:r>
            <a:r>
              <a:rPr lang="en-US" sz="2800" dirty="0">
                <a:solidFill>
                  <a:schemeClr val="tx2"/>
                </a:solidFill>
                <a:latin typeface="Quicksand" pitchFamily="2" charset="0"/>
              </a:rPr>
              <a:t>the workload among team members to ensure everything runs smoothly and no one is overwhelmed</a:t>
            </a:r>
            <a:r>
              <a:rPr lang="en-US" sz="2800" dirty="0" smtClean="0">
                <a:solidFill>
                  <a:schemeClr val="tx2"/>
                </a:solidFill>
                <a:latin typeface="Quicksand" pitchFamily="2" charset="0"/>
              </a:rPr>
              <a:t>.</a:t>
            </a:r>
          </a:p>
          <a:p>
            <a:endParaRPr lang="en-US" sz="2800" dirty="0">
              <a:solidFill>
                <a:schemeClr val="tx2"/>
              </a:solidFill>
              <a:latin typeface="Quicksand" pitchFamily="2" charset="0"/>
            </a:endParaRPr>
          </a:p>
          <a:p>
            <a:r>
              <a:rPr lang="en-US" sz="2800" b="1" dirty="0">
                <a:solidFill>
                  <a:schemeClr val="tx2"/>
                </a:solidFill>
                <a:latin typeface="Quicksand" pitchFamily="2" charset="0"/>
              </a:rPr>
              <a:t>Team Roles</a:t>
            </a:r>
          </a:p>
          <a:p>
            <a:pPr>
              <a:buFont typeface="Arial" panose="020B0604020202020204" pitchFamily="34" charset="0"/>
              <a:buChar char="•"/>
            </a:pPr>
            <a:r>
              <a:rPr lang="en-US" sz="2400" b="1" dirty="0" smtClean="0">
                <a:solidFill>
                  <a:schemeClr val="tx2"/>
                </a:solidFill>
                <a:latin typeface="Quicksand" pitchFamily="2" charset="0"/>
              </a:rPr>
              <a:t>Samrat</a:t>
            </a:r>
            <a:r>
              <a:rPr lang="en-US" sz="2400" dirty="0" smtClean="0">
                <a:solidFill>
                  <a:schemeClr val="tx2"/>
                </a:solidFill>
                <a:latin typeface="Quicksand" pitchFamily="2" charset="0"/>
              </a:rPr>
              <a:t>: Creation of DRS Board and overseeing most of the Board timeline.</a:t>
            </a:r>
            <a:endParaRPr lang="en-US" sz="2400" dirty="0">
              <a:solidFill>
                <a:schemeClr val="tx2"/>
              </a:solidFill>
              <a:latin typeface="Quicksand" pitchFamily="2" charset="0"/>
            </a:endParaRPr>
          </a:p>
          <a:p>
            <a:pPr>
              <a:buFont typeface="Arial" panose="020B0604020202020204" pitchFamily="34" charset="0"/>
              <a:buChar char="•"/>
            </a:pPr>
            <a:r>
              <a:rPr lang="en-US" sz="2400" b="1" dirty="0" smtClean="0">
                <a:solidFill>
                  <a:schemeClr val="tx2"/>
                </a:solidFill>
                <a:latin typeface="Quicksand" pitchFamily="2" charset="0"/>
              </a:rPr>
              <a:t>Sujan</a:t>
            </a:r>
            <a:r>
              <a:rPr lang="en-US" sz="2400" dirty="0" smtClean="0">
                <a:solidFill>
                  <a:schemeClr val="tx2"/>
                </a:solidFill>
                <a:latin typeface="Quicksand" pitchFamily="2" charset="0"/>
              </a:rPr>
              <a:t>: Handled GitHub repository creation and connected with Jira.</a:t>
            </a:r>
            <a:endParaRPr lang="en-US" sz="2400" dirty="0">
              <a:solidFill>
                <a:schemeClr val="tx2"/>
              </a:solidFill>
              <a:latin typeface="Quicksand" pitchFamily="2" charset="0"/>
            </a:endParaRPr>
          </a:p>
          <a:p>
            <a:pPr>
              <a:buFont typeface="Arial" panose="020B0604020202020204" pitchFamily="34" charset="0"/>
              <a:buChar char="•"/>
            </a:pPr>
            <a:r>
              <a:rPr lang="en-US" sz="2400" b="1" dirty="0" smtClean="0">
                <a:solidFill>
                  <a:schemeClr val="tx2"/>
                </a:solidFill>
                <a:latin typeface="Quicksand" pitchFamily="2" charset="0"/>
              </a:rPr>
              <a:t>Ankit</a:t>
            </a:r>
            <a:r>
              <a:rPr lang="en-US" sz="2400" dirty="0" smtClean="0">
                <a:solidFill>
                  <a:schemeClr val="tx2"/>
                </a:solidFill>
                <a:latin typeface="Quicksand" pitchFamily="2" charset="0"/>
              </a:rPr>
              <a:t>: Gathering of Data for Presentation and Board creation along with helping with PowerPoint.</a:t>
            </a:r>
            <a:endParaRPr lang="en-US" sz="2400" dirty="0">
              <a:solidFill>
                <a:schemeClr val="tx2"/>
              </a:solidFill>
              <a:latin typeface="Quicksand" pitchFamily="2" charset="0"/>
            </a:endParaRPr>
          </a:p>
          <a:p>
            <a:pPr>
              <a:buFont typeface="Arial" panose="020B0604020202020204" pitchFamily="34" charset="0"/>
              <a:buChar char="•"/>
            </a:pPr>
            <a:r>
              <a:rPr lang="en-US" sz="2400" b="1" dirty="0" smtClean="0">
                <a:solidFill>
                  <a:schemeClr val="tx2"/>
                </a:solidFill>
                <a:latin typeface="Quicksand" pitchFamily="2" charset="0"/>
              </a:rPr>
              <a:t>Nischa</a:t>
            </a:r>
            <a:r>
              <a:rPr lang="en-US" sz="2400" b="1" dirty="0">
                <a:solidFill>
                  <a:schemeClr val="tx2"/>
                </a:solidFill>
                <a:latin typeface="Quicksand" pitchFamily="2" charset="0"/>
              </a:rPr>
              <a:t>l</a:t>
            </a:r>
            <a:r>
              <a:rPr lang="en-US" sz="2400" dirty="0" smtClean="0">
                <a:solidFill>
                  <a:schemeClr val="tx2"/>
                </a:solidFill>
                <a:latin typeface="Quicksand" pitchFamily="2" charset="0"/>
              </a:rPr>
              <a:t>: Handled most of PowerPoint and communicated with everyone</a:t>
            </a:r>
            <a:r>
              <a:rPr lang="en-US" sz="2800" dirty="0" smtClean="0">
                <a:solidFill>
                  <a:schemeClr val="tx2"/>
                </a:solidFill>
                <a:latin typeface="Quicksand" pitchFamily="2" charset="0"/>
              </a:rPr>
              <a:t>.</a:t>
            </a:r>
          </a:p>
          <a:p>
            <a:pPr>
              <a:buFont typeface="Arial" panose="020B0604020202020204" pitchFamily="34" charset="0"/>
              <a:buChar char="•"/>
            </a:pPr>
            <a:endParaRPr lang="en-US" sz="2800" dirty="0">
              <a:solidFill>
                <a:schemeClr val="tx2"/>
              </a:solidFill>
              <a:latin typeface="Quicksand" pitchFamily="2" charset="0"/>
            </a:endParaRPr>
          </a:p>
          <a:p>
            <a:r>
              <a:rPr lang="en-US" sz="2800" b="1" dirty="0">
                <a:solidFill>
                  <a:schemeClr val="tx2"/>
                </a:solidFill>
                <a:latin typeface="Quicksand" pitchFamily="2" charset="0"/>
              </a:rPr>
              <a:t>Workload Balancing</a:t>
            </a:r>
          </a:p>
          <a:p>
            <a:r>
              <a:rPr lang="en-US" sz="2400" dirty="0">
                <a:solidFill>
                  <a:schemeClr val="tx2"/>
                </a:solidFill>
                <a:latin typeface="Quicksand" pitchFamily="2" charset="0"/>
              </a:rPr>
              <a:t>To balance the workload, we use </a:t>
            </a:r>
            <a:r>
              <a:rPr lang="en-US" sz="2400" dirty="0" smtClean="0">
                <a:solidFill>
                  <a:schemeClr val="tx2"/>
                </a:solidFill>
                <a:latin typeface="Quicksand" pitchFamily="2" charset="0"/>
              </a:rPr>
              <a:t>JIRA </a:t>
            </a:r>
            <a:r>
              <a:rPr lang="en-US" sz="2400" dirty="0">
                <a:solidFill>
                  <a:schemeClr val="tx2"/>
                </a:solidFill>
                <a:latin typeface="Quicksand" pitchFamily="2" charset="0"/>
              </a:rPr>
              <a:t>and workload reports to keep track of everyone’s task load.</a:t>
            </a:r>
          </a:p>
          <a:p>
            <a:pPr>
              <a:buFont typeface="Arial" panose="020B0604020202020204" pitchFamily="34" charset="0"/>
              <a:buChar char="•"/>
            </a:pPr>
            <a:r>
              <a:rPr lang="en-US" sz="2400" b="1" dirty="0" smtClean="0">
                <a:solidFill>
                  <a:schemeClr val="tx2"/>
                </a:solidFill>
                <a:latin typeface="Quicksand" pitchFamily="2" charset="0"/>
              </a:rPr>
              <a:t>Samrat</a:t>
            </a:r>
            <a:r>
              <a:rPr lang="en-US" sz="2400" dirty="0" smtClean="0">
                <a:solidFill>
                  <a:schemeClr val="tx2"/>
                </a:solidFill>
                <a:latin typeface="Quicksand" pitchFamily="2" charset="0"/>
              </a:rPr>
              <a:t>: 90</a:t>
            </a:r>
            <a:r>
              <a:rPr lang="en-US" sz="2400" dirty="0">
                <a:solidFill>
                  <a:schemeClr val="tx2"/>
                </a:solidFill>
                <a:latin typeface="Quicksand" pitchFamily="2" charset="0"/>
              </a:rPr>
              <a:t>% </a:t>
            </a:r>
            <a:r>
              <a:rPr lang="en-US" sz="2400" dirty="0" smtClean="0">
                <a:solidFill>
                  <a:schemeClr val="tx2"/>
                </a:solidFill>
                <a:latin typeface="Quicksand" pitchFamily="2" charset="0"/>
              </a:rPr>
              <a:t>JIRA, 5% GitHub, 30% database tasks.</a:t>
            </a:r>
            <a:endParaRPr lang="en-US" sz="2400" dirty="0">
              <a:solidFill>
                <a:schemeClr val="tx2"/>
              </a:solidFill>
              <a:latin typeface="Quicksand" pitchFamily="2" charset="0"/>
            </a:endParaRPr>
          </a:p>
          <a:p>
            <a:pPr>
              <a:buFont typeface="Arial" panose="020B0604020202020204" pitchFamily="34" charset="0"/>
              <a:buChar char="•"/>
            </a:pPr>
            <a:r>
              <a:rPr lang="en-US" sz="2400" b="1" dirty="0" smtClean="0">
                <a:solidFill>
                  <a:schemeClr val="tx2"/>
                </a:solidFill>
                <a:latin typeface="Quicksand" pitchFamily="2" charset="0"/>
              </a:rPr>
              <a:t>Sujan</a:t>
            </a:r>
            <a:r>
              <a:rPr lang="en-US" sz="2400" dirty="0" smtClean="0">
                <a:solidFill>
                  <a:schemeClr val="tx2"/>
                </a:solidFill>
                <a:latin typeface="Quicksand" pitchFamily="2" charset="0"/>
              </a:rPr>
              <a:t>: 95% GitHub, </a:t>
            </a:r>
            <a:r>
              <a:rPr lang="en-US" sz="2400" dirty="0">
                <a:solidFill>
                  <a:schemeClr val="tx2"/>
                </a:solidFill>
                <a:latin typeface="Quicksand" pitchFamily="2" charset="0"/>
              </a:rPr>
              <a:t>10% documentation.</a:t>
            </a:r>
          </a:p>
          <a:p>
            <a:pPr>
              <a:buFont typeface="Arial" panose="020B0604020202020204" pitchFamily="34" charset="0"/>
              <a:buChar char="•"/>
            </a:pPr>
            <a:r>
              <a:rPr lang="en-US" sz="2400" b="1" dirty="0" smtClean="0">
                <a:solidFill>
                  <a:schemeClr val="tx2"/>
                </a:solidFill>
                <a:latin typeface="Quicksand" pitchFamily="2" charset="0"/>
              </a:rPr>
              <a:t>Ankit</a:t>
            </a:r>
            <a:r>
              <a:rPr lang="en-US" sz="2400" dirty="0" smtClean="0">
                <a:solidFill>
                  <a:schemeClr val="tx2"/>
                </a:solidFill>
                <a:latin typeface="Quicksand" pitchFamily="2" charset="0"/>
              </a:rPr>
              <a:t>: 70</a:t>
            </a:r>
            <a:r>
              <a:rPr lang="en-US" sz="2400" dirty="0">
                <a:solidFill>
                  <a:schemeClr val="tx2"/>
                </a:solidFill>
                <a:latin typeface="Quicksand" pitchFamily="2" charset="0"/>
              </a:rPr>
              <a:t>% database tasks, 10% </a:t>
            </a:r>
            <a:r>
              <a:rPr lang="en-US" sz="2400" dirty="0" smtClean="0">
                <a:solidFill>
                  <a:schemeClr val="tx2"/>
                </a:solidFill>
                <a:latin typeface="Quicksand" pitchFamily="2" charset="0"/>
              </a:rPr>
              <a:t>JIRA, 30% PowerPoint, 10% documentation.</a:t>
            </a:r>
            <a:endParaRPr lang="en-US" sz="2400" dirty="0">
              <a:solidFill>
                <a:schemeClr val="tx2"/>
              </a:solidFill>
              <a:latin typeface="Quicksand" pitchFamily="2" charset="0"/>
            </a:endParaRPr>
          </a:p>
          <a:p>
            <a:pPr>
              <a:buFont typeface="Arial" panose="020B0604020202020204" pitchFamily="34" charset="0"/>
              <a:buChar char="•"/>
            </a:pPr>
            <a:r>
              <a:rPr lang="en-US" sz="2400" b="1" dirty="0" smtClean="0">
                <a:solidFill>
                  <a:schemeClr val="tx2"/>
                </a:solidFill>
                <a:latin typeface="Quicksand" pitchFamily="2" charset="0"/>
              </a:rPr>
              <a:t>Nischal</a:t>
            </a:r>
            <a:r>
              <a:rPr lang="en-US" sz="2400" dirty="0" smtClean="0">
                <a:solidFill>
                  <a:schemeClr val="tx2"/>
                </a:solidFill>
                <a:latin typeface="Quicksand" pitchFamily="2" charset="0"/>
              </a:rPr>
              <a:t>: </a:t>
            </a:r>
            <a:r>
              <a:rPr lang="en-US" sz="2400" dirty="0">
                <a:solidFill>
                  <a:schemeClr val="tx2"/>
                </a:solidFill>
                <a:latin typeface="Quicksand" pitchFamily="2" charset="0"/>
              </a:rPr>
              <a:t>70% </a:t>
            </a:r>
            <a:r>
              <a:rPr lang="en-US" sz="2400" dirty="0" smtClean="0">
                <a:solidFill>
                  <a:schemeClr val="tx2"/>
                </a:solidFill>
                <a:latin typeface="Quicksand" pitchFamily="2" charset="0"/>
              </a:rPr>
              <a:t>PowerPoint, 80</a:t>
            </a:r>
            <a:r>
              <a:rPr lang="en-US" sz="2400" dirty="0">
                <a:solidFill>
                  <a:schemeClr val="tx2"/>
                </a:solidFill>
                <a:latin typeface="Quicksand" pitchFamily="2" charset="0"/>
              </a:rPr>
              <a:t>% </a:t>
            </a:r>
            <a:r>
              <a:rPr lang="en-US" sz="2400" dirty="0" smtClean="0">
                <a:solidFill>
                  <a:schemeClr val="tx2"/>
                </a:solidFill>
                <a:latin typeface="Quicksand" pitchFamily="2" charset="0"/>
              </a:rPr>
              <a:t>documentation.</a:t>
            </a:r>
          </a:p>
          <a:p>
            <a:endParaRPr lang="en-US" sz="2400" dirty="0" smtClean="0">
              <a:solidFill>
                <a:schemeClr val="tx2"/>
              </a:solidFill>
              <a:latin typeface="Quicksand" pitchFamily="2" charset="0"/>
            </a:endParaRPr>
          </a:p>
          <a:p>
            <a:r>
              <a:rPr lang="en-US" sz="2800" dirty="0" smtClean="0">
                <a:solidFill>
                  <a:schemeClr val="tx2"/>
                </a:solidFill>
                <a:latin typeface="Quicksand" pitchFamily="2" charset="0"/>
              </a:rPr>
              <a:t>We also adjust tasks daily during our sprint reviews to ensure that no one is overworked."</a:t>
            </a:r>
            <a:endParaRPr lang="en-US" sz="2800" dirty="0">
              <a:solidFill>
                <a:schemeClr val="tx2"/>
              </a:solidFill>
              <a:latin typeface="Quicksand"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SUMMARY</a:t>
            </a:r>
          </a:p>
        </p:txBody>
      </p:sp>
      <p:sp>
        <p:nvSpPr>
          <p:cNvPr id="3" name="TextBox 3"/>
          <p:cNvSpPr txBox="1"/>
          <p:nvPr/>
        </p:nvSpPr>
        <p:spPr>
          <a:xfrm>
            <a:off x="1555221" y="2151183"/>
            <a:ext cx="15177559" cy="5539978"/>
          </a:xfrm>
          <a:prstGeom prst="rect">
            <a:avLst/>
          </a:prstGeom>
        </p:spPr>
        <p:txBody>
          <a:bodyPr lIns="0" tIns="0" rIns="0" bIns="0" rtlCol="0" anchor="t">
            <a:spAutoFit/>
          </a:bodyPr>
          <a:lstStyle/>
          <a:p>
            <a:pPr marL="0" lvl="0" indent="0" algn="ctr">
              <a:lnSpc>
                <a:spcPts val="4759"/>
              </a:lnSpc>
            </a:pPr>
            <a:r>
              <a:rPr lang="en-US" sz="2799" dirty="0">
                <a:solidFill>
                  <a:srgbClr val="0F4662"/>
                </a:solidFill>
                <a:latin typeface="Quicksand"/>
                <a:ea typeface="Quicksand"/>
                <a:cs typeface="Quicksand"/>
                <a:sym typeface="Quicksand"/>
              </a:rPr>
              <a:t>Direct measures were taken to complete the project of </a:t>
            </a:r>
            <a:r>
              <a:rPr lang="en-US" sz="2799" dirty="0" smtClean="0">
                <a:solidFill>
                  <a:srgbClr val="0F4662"/>
                </a:solidFill>
                <a:latin typeface="Quicksand"/>
                <a:ea typeface="Quicksand"/>
                <a:cs typeface="Quicksand"/>
                <a:sym typeface="Quicksand"/>
              </a:rPr>
              <a:t>Disaster Management System in </a:t>
            </a:r>
            <a:r>
              <a:rPr lang="en-US" sz="2799" dirty="0">
                <a:solidFill>
                  <a:srgbClr val="0F4662"/>
                </a:solidFill>
                <a:latin typeface="Quicksand"/>
                <a:ea typeface="Quicksand"/>
                <a:cs typeface="Quicksand"/>
                <a:sym typeface="Quicksand"/>
              </a:rPr>
              <a:t>a structured way, with well-defined epics and tasks that were designated for members of the team for clarity. There was the application of JIRA for cases tracking, incorporating it into GitHub for coordination of codes with the tasks JIRA Webb application was in itself, the coding issue tracking. Attending </a:t>
            </a:r>
            <a:r>
              <a:rPr lang="en-US" sz="2799" dirty="0" smtClean="0">
                <a:solidFill>
                  <a:srgbClr val="0F4662"/>
                </a:solidFill>
                <a:latin typeface="Quicksand"/>
                <a:ea typeface="Quicksand"/>
                <a:cs typeface="Quicksand"/>
                <a:sym typeface="Quicksand"/>
              </a:rPr>
              <a:t>daily </a:t>
            </a:r>
            <a:r>
              <a:rPr lang="en-US" sz="2799" dirty="0">
                <a:solidFill>
                  <a:srgbClr val="0F4662"/>
                </a:solidFill>
                <a:latin typeface="Quicksand"/>
                <a:ea typeface="Quicksand"/>
                <a:cs typeface="Quicksand"/>
                <a:sym typeface="Quicksand"/>
              </a:rPr>
              <a:t>meetings or receiving up to date status through JIRA assists in notifying the team. The issue of task overlap has been solved by the use of role assignments, whereas the issue relating to task progress is improved by using JIRA and GitHub. Such approaches have also improved the ease with which teamwork is done when managing a project.</a:t>
            </a:r>
          </a:p>
        </p:txBody>
      </p:sp>
      <p:sp>
        <p:nvSpPr>
          <p:cNvPr id="4" name="AutoShape 4"/>
          <p:cNvSpPr/>
          <p:nvPr/>
        </p:nvSpPr>
        <p:spPr>
          <a:xfrm>
            <a:off x="5897880" y="8625477"/>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8304001" y="92583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DBE5EA"/>
            </a:solidFill>
          </p:spPr>
        </p:sp>
        <p:sp>
          <p:nvSpPr>
            <p:cNvPr id="4" name="TextBox 4"/>
            <p:cNvSpPr txBox="1"/>
            <p:nvPr/>
          </p:nvSpPr>
          <p:spPr>
            <a:xfrm>
              <a:off x="0" y="-123825"/>
              <a:ext cx="4816593" cy="2833158"/>
            </a:xfrm>
            <a:prstGeom prst="rect">
              <a:avLst/>
            </a:prstGeom>
          </p:spPr>
          <p:txBody>
            <a:bodyPr lIns="50800" tIns="50800" rIns="50800" bIns="50800" rtlCol="0" anchor="ctr"/>
            <a:lstStyle/>
            <a:p>
              <a:pPr algn="ctr">
                <a:lnSpc>
                  <a:spcPts val="4079"/>
                </a:lnSpc>
              </a:pPr>
              <a:endParaRPr dirty="0"/>
            </a:p>
          </p:txBody>
        </p:sp>
      </p:grpSp>
      <p:sp>
        <p:nvSpPr>
          <p:cNvPr id="5" name="TextBox 5"/>
          <p:cNvSpPr txBox="1"/>
          <p:nvPr/>
        </p:nvSpPr>
        <p:spPr>
          <a:xfrm>
            <a:off x="552692" y="599709"/>
            <a:ext cx="9480749"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References</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6" name="TextBox 6"/>
          <p:cNvSpPr txBox="1"/>
          <p:nvPr/>
        </p:nvSpPr>
        <p:spPr>
          <a:xfrm>
            <a:off x="1028700" y="2638425"/>
            <a:ext cx="13816321" cy="5501506"/>
          </a:xfrm>
          <a:prstGeom prst="rect">
            <a:avLst/>
          </a:prstGeom>
        </p:spPr>
        <p:txBody>
          <a:bodyPr lIns="0" tIns="0" rIns="0" bIns="0" rtlCol="0" anchor="t">
            <a:spAutoFit/>
          </a:bodyPr>
          <a:lstStyle/>
          <a:p>
            <a:pPr marL="645159" lvl="1" indent="-342900">
              <a:lnSpc>
                <a:spcPts val="3919"/>
              </a:lnSpc>
              <a:buFont typeface="Arial" panose="020B0604020202020204" pitchFamily="34" charset="0"/>
              <a:buChar char="•"/>
            </a:pPr>
            <a:r>
              <a:rPr lang="en-US" sz="2400" dirty="0">
                <a:solidFill>
                  <a:schemeClr val="tx2"/>
                </a:solidFill>
                <a:latin typeface="Quicksand" pitchFamily="2" charset="0"/>
                <a:ea typeface="Quicksand Bold"/>
                <a:cs typeface="Quicksand Bold"/>
                <a:sym typeface="Quicksand Bold"/>
              </a:rPr>
              <a:t>GitHub Documentation. (2024). Integrating JIRA with GitHub for Seamless Project </a:t>
            </a:r>
            <a:r>
              <a:rPr lang="en-US" sz="2400" dirty="0" smtClean="0">
                <a:solidFill>
                  <a:schemeClr val="tx2"/>
                </a:solidFill>
                <a:latin typeface="Quicksand" pitchFamily="2" charset="0"/>
                <a:ea typeface="Quicksand Bold"/>
                <a:cs typeface="Quicksand Bold"/>
                <a:sym typeface="Quicksand Bold"/>
              </a:rPr>
              <a:t>Management.</a:t>
            </a:r>
          </a:p>
          <a:p>
            <a:pPr marL="302259" lvl="1">
              <a:lnSpc>
                <a:spcPts val="3919"/>
              </a:lnSpc>
            </a:pPr>
            <a:r>
              <a:rPr lang="en-US" sz="2400" dirty="0">
                <a:solidFill>
                  <a:schemeClr val="tx2"/>
                </a:solidFill>
                <a:latin typeface="Quicksand" pitchFamily="2" charset="0"/>
                <a:ea typeface="Quicksand Bold"/>
                <a:cs typeface="Quicksand Bold"/>
                <a:sym typeface="Quicksand Bold"/>
              </a:rPr>
              <a:t> </a:t>
            </a:r>
            <a:r>
              <a:rPr lang="en-US" sz="2400" dirty="0" smtClean="0">
                <a:solidFill>
                  <a:schemeClr val="tx2"/>
                </a:solidFill>
                <a:latin typeface="Quicksand" pitchFamily="2" charset="0"/>
                <a:ea typeface="Quicksand Bold"/>
                <a:cs typeface="Quicksand Bold"/>
                <a:sym typeface="Quicksand Bold"/>
              </a:rPr>
              <a:t>   https</a:t>
            </a:r>
            <a:r>
              <a:rPr lang="en-US" sz="2400" dirty="0">
                <a:solidFill>
                  <a:schemeClr val="tx2"/>
                </a:solidFill>
                <a:latin typeface="Quicksand" pitchFamily="2" charset="0"/>
                <a:ea typeface="Quicksand Bold"/>
                <a:cs typeface="Quicksand Bold"/>
                <a:sym typeface="Quicksand Bold"/>
              </a:rPr>
              <a:t>://docs.github.com/en</a:t>
            </a:r>
          </a:p>
          <a:p>
            <a:pPr marL="645159" lvl="1" indent="-342900">
              <a:lnSpc>
                <a:spcPts val="3919"/>
              </a:lnSpc>
              <a:buFont typeface="Arial" panose="020B0604020202020204" pitchFamily="34" charset="0"/>
              <a:buChar char="•"/>
            </a:pPr>
            <a:r>
              <a:rPr lang="en-US" sz="2400" dirty="0">
                <a:solidFill>
                  <a:schemeClr val="tx2"/>
                </a:solidFill>
                <a:latin typeface="Quicksand" pitchFamily="2" charset="0"/>
                <a:ea typeface="Quicksand Bold"/>
                <a:cs typeface="Quicksand Bold"/>
                <a:sym typeface="Quicksand Bold"/>
              </a:rPr>
              <a:t>GitLab Documentation. (2023). Version Control and Collaboration: Integrating GitLab with Project Management Tools.     </a:t>
            </a:r>
            <a:endParaRPr lang="en-US" sz="2400" dirty="0" smtClean="0">
              <a:solidFill>
                <a:schemeClr val="tx2"/>
              </a:solidFill>
              <a:latin typeface="Quicksand" pitchFamily="2" charset="0"/>
              <a:ea typeface="Quicksand Bold"/>
              <a:cs typeface="Quicksand Bold"/>
              <a:sym typeface="Quicksand Bold"/>
            </a:endParaRPr>
          </a:p>
          <a:p>
            <a:pPr marL="302259" lvl="1">
              <a:lnSpc>
                <a:spcPts val="3919"/>
              </a:lnSpc>
            </a:pPr>
            <a:r>
              <a:rPr lang="en-US" sz="2400" dirty="0">
                <a:solidFill>
                  <a:schemeClr val="tx2"/>
                </a:solidFill>
                <a:latin typeface="Quicksand" pitchFamily="2" charset="0"/>
                <a:ea typeface="Quicksand Bold"/>
                <a:cs typeface="Quicksand Bold"/>
                <a:sym typeface="Quicksand Bold"/>
              </a:rPr>
              <a:t> </a:t>
            </a:r>
            <a:r>
              <a:rPr lang="en-US" sz="2400" dirty="0" smtClean="0">
                <a:solidFill>
                  <a:schemeClr val="tx2"/>
                </a:solidFill>
                <a:latin typeface="Quicksand" pitchFamily="2" charset="0"/>
                <a:ea typeface="Quicksand Bold"/>
                <a:cs typeface="Quicksand Bold"/>
                <a:sym typeface="Quicksand Bold"/>
              </a:rPr>
              <a:t>   https</a:t>
            </a:r>
            <a:r>
              <a:rPr lang="en-US" sz="2400" dirty="0">
                <a:solidFill>
                  <a:schemeClr val="tx2"/>
                </a:solidFill>
                <a:latin typeface="Quicksand" pitchFamily="2" charset="0"/>
                <a:ea typeface="Quicksand Bold"/>
                <a:cs typeface="Quicksand Bold"/>
                <a:sym typeface="Quicksand Bold"/>
              </a:rPr>
              <a:t>://docs.gitlab.com/ee/integration/jira/</a:t>
            </a:r>
          </a:p>
          <a:p>
            <a:pPr marL="645159" lvl="1" indent="-342900">
              <a:lnSpc>
                <a:spcPts val="3919"/>
              </a:lnSpc>
              <a:buFont typeface="Arial" panose="020B0604020202020204" pitchFamily="34" charset="0"/>
              <a:buChar char="•"/>
            </a:pPr>
            <a:r>
              <a:rPr lang="en-US" sz="2400" dirty="0">
                <a:solidFill>
                  <a:schemeClr val="tx2"/>
                </a:solidFill>
                <a:latin typeface="Quicksand" pitchFamily="2" charset="0"/>
                <a:ea typeface="Quicksand Bold"/>
                <a:cs typeface="Quicksand Bold"/>
                <a:sym typeface="Quicksand Bold"/>
              </a:rPr>
              <a:t>Smith, J., &amp; Taylor, R. (2021). Improving Disaster Response with Technology. International Journal of Emergency Management, 15(4), 202-217. https://www.inderscience.com/jhome.php?jcode=ijem</a:t>
            </a:r>
          </a:p>
          <a:p>
            <a:pPr marL="645159" lvl="1" indent="-342900">
              <a:lnSpc>
                <a:spcPts val="3919"/>
              </a:lnSpc>
              <a:spcBef>
                <a:spcPct val="0"/>
              </a:spcBef>
              <a:buFont typeface="Arial" panose="020B0604020202020204" pitchFamily="34" charset="0"/>
              <a:buChar char="•"/>
            </a:pPr>
            <a:r>
              <a:rPr lang="en-US" sz="2400" dirty="0">
                <a:solidFill>
                  <a:schemeClr val="tx2"/>
                </a:solidFill>
                <a:latin typeface="Quicksand" pitchFamily="2" charset="0"/>
                <a:ea typeface="Quicksand Bold"/>
                <a:cs typeface="Quicksand Bold"/>
                <a:sym typeface="Quicksand Bold"/>
              </a:rPr>
              <a:t>Sharma, P., &amp; Gupta, A. (2022). Agile Project Management with JIRA and GitHub</a:t>
            </a:r>
            <a:r>
              <a:rPr lang="en-US" sz="2400" dirty="0" smtClean="0">
                <a:solidFill>
                  <a:schemeClr val="tx2"/>
                </a:solidFill>
                <a:latin typeface="Quicksand" pitchFamily="2" charset="0"/>
                <a:ea typeface="Quicksand Bold"/>
                <a:cs typeface="Quicksand Bold"/>
                <a:sym typeface="Quicksand Bold"/>
              </a:rPr>
              <a:t>. https</a:t>
            </a:r>
            <a:r>
              <a:rPr lang="en-US" sz="2400" dirty="0">
                <a:solidFill>
                  <a:schemeClr val="tx2"/>
                </a:solidFill>
                <a:latin typeface="Quicksand" pitchFamily="2" charset="0"/>
                <a:ea typeface="Quicksand Bold"/>
                <a:cs typeface="Quicksand Bold"/>
                <a:sym typeface="Quicksand Bold"/>
              </a:rPr>
              <a:t>://www.springer.com/gp/book/9783030744978</a:t>
            </a:r>
          </a:p>
        </p:txBody>
      </p:sp>
      <p:sp>
        <p:nvSpPr>
          <p:cNvPr id="7" name="Freeform 5"/>
          <p:cNvSpPr/>
          <p:nvPr/>
        </p:nvSpPr>
        <p:spPr>
          <a:xfrm rot="5400000">
            <a:off x="16466691" y="1516018"/>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extLst>
      <p:ext uri="{BB962C8B-B14F-4D97-AF65-F5344CB8AC3E}">
        <p14:creationId xmlns:p14="http://schemas.microsoft.com/office/powerpoint/2010/main" val="418736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6761" y="2456695"/>
            <a:ext cx="3697196" cy="6426664"/>
            <a:chOff x="0" y="0"/>
            <a:chExt cx="973747" cy="1692619"/>
          </a:xfrm>
        </p:grpSpPr>
        <p:sp>
          <p:nvSpPr>
            <p:cNvPr id="3" name="Freeform 3"/>
            <p:cNvSpPr/>
            <p:nvPr/>
          </p:nvSpPr>
          <p:spPr>
            <a:xfrm>
              <a:off x="0" y="0"/>
              <a:ext cx="973747" cy="1692619"/>
            </a:xfrm>
            <a:custGeom>
              <a:avLst/>
              <a:gdLst/>
              <a:ahLst/>
              <a:cxnLst/>
              <a:rect l="l" t="t" r="r" b="b"/>
              <a:pathLst>
                <a:path w="973747" h="1692619">
                  <a:moveTo>
                    <a:pt x="106794" y="0"/>
                  </a:moveTo>
                  <a:lnTo>
                    <a:pt x="866953" y="0"/>
                  </a:lnTo>
                  <a:cubicBezTo>
                    <a:pt x="925934" y="0"/>
                    <a:pt x="973747" y="47813"/>
                    <a:pt x="973747" y="106794"/>
                  </a:cubicBezTo>
                  <a:lnTo>
                    <a:pt x="973747" y="1585825"/>
                  </a:lnTo>
                  <a:cubicBezTo>
                    <a:pt x="973747" y="1614149"/>
                    <a:pt x="962496" y="1641312"/>
                    <a:pt x="942468" y="1661340"/>
                  </a:cubicBezTo>
                  <a:cubicBezTo>
                    <a:pt x="922440" y="1681368"/>
                    <a:pt x="895277" y="1692619"/>
                    <a:pt x="866953" y="1692619"/>
                  </a:cubicBezTo>
                  <a:lnTo>
                    <a:pt x="106794" y="1692619"/>
                  </a:lnTo>
                  <a:cubicBezTo>
                    <a:pt x="47813" y="1692619"/>
                    <a:pt x="0" y="1644806"/>
                    <a:pt x="0" y="1585825"/>
                  </a:cubicBezTo>
                  <a:lnTo>
                    <a:pt x="0" y="106794"/>
                  </a:lnTo>
                  <a:cubicBezTo>
                    <a:pt x="0" y="47813"/>
                    <a:pt x="47813" y="0"/>
                    <a:pt x="106794" y="0"/>
                  </a:cubicBezTo>
                  <a:close/>
                </a:path>
              </a:pathLst>
            </a:custGeom>
            <a:solidFill>
              <a:srgbClr val="DBE5EA"/>
            </a:solidFill>
          </p:spPr>
        </p:sp>
        <p:sp>
          <p:nvSpPr>
            <p:cNvPr id="4" name="TextBox 4"/>
            <p:cNvSpPr txBox="1"/>
            <p:nvPr/>
          </p:nvSpPr>
          <p:spPr>
            <a:xfrm>
              <a:off x="0" y="-114300"/>
              <a:ext cx="973747" cy="1806919"/>
            </a:xfrm>
            <a:prstGeom prst="rect">
              <a:avLst/>
            </a:prstGeom>
          </p:spPr>
          <p:txBody>
            <a:bodyPr lIns="50800" tIns="50800" rIns="50800" bIns="50800" rtlCol="0" anchor="ctr"/>
            <a:lstStyle/>
            <a:p>
              <a:pPr algn="ctr">
                <a:lnSpc>
                  <a:spcPts val="3910"/>
                </a:lnSpc>
              </a:pPr>
              <a:endParaRPr dirty="0"/>
            </a:p>
          </p:txBody>
        </p:sp>
      </p:grpSp>
      <p:grpSp>
        <p:nvGrpSpPr>
          <p:cNvPr id="5" name="Group 5"/>
          <p:cNvGrpSpPr/>
          <p:nvPr/>
        </p:nvGrpSpPr>
        <p:grpSpPr>
          <a:xfrm>
            <a:off x="5086350" y="2456695"/>
            <a:ext cx="3697196" cy="6426664"/>
            <a:chOff x="0" y="0"/>
            <a:chExt cx="973747" cy="1692619"/>
          </a:xfrm>
        </p:grpSpPr>
        <p:sp>
          <p:nvSpPr>
            <p:cNvPr id="6" name="Freeform 6"/>
            <p:cNvSpPr/>
            <p:nvPr/>
          </p:nvSpPr>
          <p:spPr>
            <a:xfrm>
              <a:off x="0" y="0"/>
              <a:ext cx="973747" cy="1692619"/>
            </a:xfrm>
            <a:custGeom>
              <a:avLst/>
              <a:gdLst/>
              <a:ahLst/>
              <a:cxnLst/>
              <a:rect l="l" t="t" r="r" b="b"/>
              <a:pathLst>
                <a:path w="973747" h="1692619">
                  <a:moveTo>
                    <a:pt x="106794" y="0"/>
                  </a:moveTo>
                  <a:lnTo>
                    <a:pt x="866953" y="0"/>
                  </a:lnTo>
                  <a:cubicBezTo>
                    <a:pt x="925934" y="0"/>
                    <a:pt x="973747" y="47813"/>
                    <a:pt x="973747" y="106794"/>
                  </a:cubicBezTo>
                  <a:lnTo>
                    <a:pt x="973747" y="1585825"/>
                  </a:lnTo>
                  <a:cubicBezTo>
                    <a:pt x="973747" y="1614149"/>
                    <a:pt x="962496" y="1641312"/>
                    <a:pt x="942468" y="1661340"/>
                  </a:cubicBezTo>
                  <a:cubicBezTo>
                    <a:pt x="922440" y="1681368"/>
                    <a:pt x="895277" y="1692619"/>
                    <a:pt x="866953" y="1692619"/>
                  </a:cubicBezTo>
                  <a:lnTo>
                    <a:pt x="106794" y="1692619"/>
                  </a:lnTo>
                  <a:cubicBezTo>
                    <a:pt x="47813" y="1692619"/>
                    <a:pt x="0" y="1644806"/>
                    <a:pt x="0" y="1585825"/>
                  </a:cubicBezTo>
                  <a:lnTo>
                    <a:pt x="0" y="106794"/>
                  </a:lnTo>
                  <a:cubicBezTo>
                    <a:pt x="0" y="47813"/>
                    <a:pt x="47813" y="0"/>
                    <a:pt x="106794" y="0"/>
                  </a:cubicBezTo>
                  <a:close/>
                </a:path>
              </a:pathLst>
            </a:custGeom>
            <a:solidFill>
              <a:srgbClr val="DBE5EA"/>
            </a:solidFill>
          </p:spPr>
        </p:sp>
        <p:sp>
          <p:nvSpPr>
            <p:cNvPr id="7" name="TextBox 7"/>
            <p:cNvSpPr txBox="1"/>
            <p:nvPr/>
          </p:nvSpPr>
          <p:spPr>
            <a:xfrm>
              <a:off x="0" y="-114300"/>
              <a:ext cx="973747" cy="1806919"/>
            </a:xfrm>
            <a:prstGeom prst="rect">
              <a:avLst/>
            </a:prstGeom>
          </p:spPr>
          <p:txBody>
            <a:bodyPr lIns="50800" tIns="50800" rIns="50800" bIns="50800" rtlCol="0" anchor="ctr"/>
            <a:lstStyle/>
            <a:p>
              <a:pPr algn="ctr">
                <a:lnSpc>
                  <a:spcPts val="3910"/>
                </a:lnSpc>
              </a:pPr>
              <a:endParaRPr dirty="0"/>
            </a:p>
          </p:txBody>
        </p:sp>
      </p:grpSp>
      <p:grpSp>
        <p:nvGrpSpPr>
          <p:cNvPr id="8" name="Group 8"/>
          <p:cNvGrpSpPr/>
          <p:nvPr/>
        </p:nvGrpSpPr>
        <p:grpSpPr>
          <a:xfrm>
            <a:off x="9288371" y="2637672"/>
            <a:ext cx="3697196" cy="6426664"/>
            <a:chOff x="0" y="0"/>
            <a:chExt cx="973747" cy="1692619"/>
          </a:xfrm>
        </p:grpSpPr>
        <p:sp>
          <p:nvSpPr>
            <p:cNvPr id="9" name="Freeform 9"/>
            <p:cNvSpPr/>
            <p:nvPr/>
          </p:nvSpPr>
          <p:spPr>
            <a:xfrm>
              <a:off x="0" y="0"/>
              <a:ext cx="973747" cy="1692619"/>
            </a:xfrm>
            <a:custGeom>
              <a:avLst/>
              <a:gdLst/>
              <a:ahLst/>
              <a:cxnLst/>
              <a:rect l="l" t="t" r="r" b="b"/>
              <a:pathLst>
                <a:path w="973747" h="1692619">
                  <a:moveTo>
                    <a:pt x="106794" y="0"/>
                  </a:moveTo>
                  <a:lnTo>
                    <a:pt x="866953" y="0"/>
                  </a:lnTo>
                  <a:cubicBezTo>
                    <a:pt x="925934" y="0"/>
                    <a:pt x="973747" y="47813"/>
                    <a:pt x="973747" y="106794"/>
                  </a:cubicBezTo>
                  <a:lnTo>
                    <a:pt x="973747" y="1585825"/>
                  </a:lnTo>
                  <a:cubicBezTo>
                    <a:pt x="973747" y="1614149"/>
                    <a:pt x="962496" y="1641312"/>
                    <a:pt x="942468" y="1661340"/>
                  </a:cubicBezTo>
                  <a:cubicBezTo>
                    <a:pt x="922440" y="1681368"/>
                    <a:pt x="895277" y="1692619"/>
                    <a:pt x="866953" y="1692619"/>
                  </a:cubicBezTo>
                  <a:lnTo>
                    <a:pt x="106794" y="1692619"/>
                  </a:lnTo>
                  <a:cubicBezTo>
                    <a:pt x="47813" y="1692619"/>
                    <a:pt x="0" y="1644806"/>
                    <a:pt x="0" y="1585825"/>
                  </a:cubicBezTo>
                  <a:lnTo>
                    <a:pt x="0" y="106794"/>
                  </a:lnTo>
                  <a:cubicBezTo>
                    <a:pt x="0" y="47813"/>
                    <a:pt x="47813" y="0"/>
                    <a:pt x="106794" y="0"/>
                  </a:cubicBezTo>
                  <a:close/>
                </a:path>
              </a:pathLst>
            </a:custGeom>
            <a:solidFill>
              <a:srgbClr val="DBE5EA"/>
            </a:solidFill>
          </p:spPr>
        </p:sp>
        <p:sp>
          <p:nvSpPr>
            <p:cNvPr id="10" name="TextBox 10"/>
            <p:cNvSpPr txBox="1"/>
            <p:nvPr/>
          </p:nvSpPr>
          <p:spPr>
            <a:xfrm>
              <a:off x="0" y="-114300"/>
              <a:ext cx="973747" cy="1806919"/>
            </a:xfrm>
            <a:prstGeom prst="rect">
              <a:avLst/>
            </a:prstGeom>
          </p:spPr>
          <p:txBody>
            <a:bodyPr lIns="50800" tIns="50800" rIns="50800" bIns="50800" rtlCol="0" anchor="ctr"/>
            <a:lstStyle/>
            <a:p>
              <a:pPr algn="ctr">
                <a:lnSpc>
                  <a:spcPts val="3910"/>
                </a:lnSpc>
              </a:pPr>
              <a:endParaRPr dirty="0"/>
            </a:p>
          </p:txBody>
        </p:sp>
      </p:grpSp>
      <p:grpSp>
        <p:nvGrpSpPr>
          <p:cNvPr id="11" name="Group 11"/>
          <p:cNvGrpSpPr/>
          <p:nvPr/>
        </p:nvGrpSpPr>
        <p:grpSpPr>
          <a:xfrm>
            <a:off x="9288371" y="2456695"/>
            <a:ext cx="3697196" cy="6426664"/>
            <a:chOff x="0" y="0"/>
            <a:chExt cx="973747" cy="1692619"/>
          </a:xfrm>
        </p:grpSpPr>
        <p:sp>
          <p:nvSpPr>
            <p:cNvPr id="12" name="Freeform 12"/>
            <p:cNvSpPr/>
            <p:nvPr/>
          </p:nvSpPr>
          <p:spPr>
            <a:xfrm>
              <a:off x="0" y="0"/>
              <a:ext cx="973747" cy="1692619"/>
            </a:xfrm>
            <a:custGeom>
              <a:avLst/>
              <a:gdLst/>
              <a:ahLst/>
              <a:cxnLst/>
              <a:rect l="l" t="t" r="r" b="b"/>
              <a:pathLst>
                <a:path w="973747" h="1692619">
                  <a:moveTo>
                    <a:pt x="106794" y="0"/>
                  </a:moveTo>
                  <a:lnTo>
                    <a:pt x="866953" y="0"/>
                  </a:lnTo>
                  <a:cubicBezTo>
                    <a:pt x="925934" y="0"/>
                    <a:pt x="973747" y="47813"/>
                    <a:pt x="973747" y="106794"/>
                  </a:cubicBezTo>
                  <a:lnTo>
                    <a:pt x="973747" y="1585825"/>
                  </a:lnTo>
                  <a:cubicBezTo>
                    <a:pt x="973747" y="1614149"/>
                    <a:pt x="962496" y="1641312"/>
                    <a:pt x="942468" y="1661340"/>
                  </a:cubicBezTo>
                  <a:cubicBezTo>
                    <a:pt x="922440" y="1681368"/>
                    <a:pt x="895277" y="1692619"/>
                    <a:pt x="866953" y="1692619"/>
                  </a:cubicBezTo>
                  <a:lnTo>
                    <a:pt x="106794" y="1692619"/>
                  </a:lnTo>
                  <a:cubicBezTo>
                    <a:pt x="47813" y="1692619"/>
                    <a:pt x="0" y="1644806"/>
                    <a:pt x="0" y="1585825"/>
                  </a:cubicBezTo>
                  <a:lnTo>
                    <a:pt x="0" y="106794"/>
                  </a:lnTo>
                  <a:cubicBezTo>
                    <a:pt x="0" y="47813"/>
                    <a:pt x="47813" y="0"/>
                    <a:pt x="106794" y="0"/>
                  </a:cubicBezTo>
                  <a:close/>
                </a:path>
              </a:pathLst>
            </a:custGeom>
            <a:solidFill>
              <a:srgbClr val="DBE5EA"/>
            </a:solidFill>
          </p:spPr>
        </p:sp>
        <p:sp>
          <p:nvSpPr>
            <p:cNvPr id="13" name="TextBox 13"/>
            <p:cNvSpPr txBox="1"/>
            <p:nvPr/>
          </p:nvSpPr>
          <p:spPr>
            <a:xfrm>
              <a:off x="0" y="-114300"/>
              <a:ext cx="973747" cy="1806919"/>
            </a:xfrm>
            <a:prstGeom prst="rect">
              <a:avLst/>
            </a:prstGeom>
          </p:spPr>
          <p:txBody>
            <a:bodyPr lIns="50800" tIns="50800" rIns="50800" bIns="50800" rtlCol="0" anchor="ctr"/>
            <a:lstStyle/>
            <a:p>
              <a:pPr algn="ctr">
                <a:lnSpc>
                  <a:spcPts val="3910"/>
                </a:lnSpc>
              </a:pPr>
              <a:endParaRPr dirty="0"/>
            </a:p>
          </p:txBody>
        </p:sp>
      </p:grpSp>
      <p:grpSp>
        <p:nvGrpSpPr>
          <p:cNvPr id="14" name="Group 14"/>
          <p:cNvGrpSpPr/>
          <p:nvPr/>
        </p:nvGrpSpPr>
        <p:grpSpPr>
          <a:xfrm>
            <a:off x="13490391" y="2433837"/>
            <a:ext cx="3697196" cy="6426664"/>
            <a:chOff x="0" y="0"/>
            <a:chExt cx="973747" cy="1692619"/>
          </a:xfrm>
        </p:grpSpPr>
        <p:sp>
          <p:nvSpPr>
            <p:cNvPr id="15" name="Freeform 15"/>
            <p:cNvSpPr/>
            <p:nvPr/>
          </p:nvSpPr>
          <p:spPr>
            <a:xfrm>
              <a:off x="0" y="0"/>
              <a:ext cx="973747" cy="1692619"/>
            </a:xfrm>
            <a:custGeom>
              <a:avLst/>
              <a:gdLst/>
              <a:ahLst/>
              <a:cxnLst/>
              <a:rect l="l" t="t" r="r" b="b"/>
              <a:pathLst>
                <a:path w="973747" h="1692619">
                  <a:moveTo>
                    <a:pt x="106794" y="0"/>
                  </a:moveTo>
                  <a:lnTo>
                    <a:pt x="866953" y="0"/>
                  </a:lnTo>
                  <a:cubicBezTo>
                    <a:pt x="925934" y="0"/>
                    <a:pt x="973747" y="47813"/>
                    <a:pt x="973747" y="106794"/>
                  </a:cubicBezTo>
                  <a:lnTo>
                    <a:pt x="973747" y="1585825"/>
                  </a:lnTo>
                  <a:cubicBezTo>
                    <a:pt x="973747" y="1614149"/>
                    <a:pt x="962496" y="1641312"/>
                    <a:pt x="942468" y="1661340"/>
                  </a:cubicBezTo>
                  <a:cubicBezTo>
                    <a:pt x="922440" y="1681368"/>
                    <a:pt x="895277" y="1692619"/>
                    <a:pt x="866953" y="1692619"/>
                  </a:cubicBezTo>
                  <a:lnTo>
                    <a:pt x="106794" y="1692619"/>
                  </a:lnTo>
                  <a:cubicBezTo>
                    <a:pt x="47813" y="1692619"/>
                    <a:pt x="0" y="1644806"/>
                    <a:pt x="0" y="1585825"/>
                  </a:cubicBezTo>
                  <a:lnTo>
                    <a:pt x="0" y="106794"/>
                  </a:lnTo>
                  <a:cubicBezTo>
                    <a:pt x="0" y="47813"/>
                    <a:pt x="47813" y="0"/>
                    <a:pt x="106794" y="0"/>
                  </a:cubicBezTo>
                  <a:close/>
                </a:path>
              </a:pathLst>
            </a:custGeom>
            <a:solidFill>
              <a:srgbClr val="DBE5EA"/>
            </a:solidFill>
          </p:spPr>
        </p:sp>
        <p:sp>
          <p:nvSpPr>
            <p:cNvPr id="16" name="TextBox 16"/>
            <p:cNvSpPr txBox="1"/>
            <p:nvPr/>
          </p:nvSpPr>
          <p:spPr>
            <a:xfrm>
              <a:off x="0" y="-114300"/>
              <a:ext cx="973747" cy="1806919"/>
            </a:xfrm>
            <a:prstGeom prst="rect">
              <a:avLst/>
            </a:prstGeom>
          </p:spPr>
          <p:txBody>
            <a:bodyPr lIns="50800" tIns="50800" rIns="50800" bIns="50800" rtlCol="0" anchor="ctr"/>
            <a:lstStyle/>
            <a:p>
              <a:pPr algn="ctr">
                <a:lnSpc>
                  <a:spcPts val="3910"/>
                </a:lnSpc>
              </a:pPr>
              <a:endParaRPr dirty="0"/>
            </a:p>
          </p:txBody>
        </p:sp>
      </p:grpSp>
      <p:sp>
        <p:nvSpPr>
          <p:cNvPr id="17" name="Freeform 17"/>
          <p:cNvSpPr/>
          <p:nvPr/>
        </p:nvSpPr>
        <p:spPr>
          <a:xfrm>
            <a:off x="1613511" y="3321139"/>
            <a:ext cx="2348889" cy="2348889"/>
          </a:xfrm>
          <a:custGeom>
            <a:avLst/>
            <a:gdLst/>
            <a:ahLst/>
            <a:cxnLst/>
            <a:rect l="l" t="t" r="r" b="b"/>
            <a:pathLst>
              <a:path w="2348889" h="2348889">
                <a:moveTo>
                  <a:pt x="0" y="0"/>
                </a:moveTo>
                <a:lnTo>
                  <a:pt x="2348889" y="0"/>
                </a:lnTo>
                <a:lnTo>
                  <a:pt x="2348889" y="2348888"/>
                </a:lnTo>
                <a:lnTo>
                  <a:pt x="0" y="234888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a:off x="5776667" y="3298281"/>
            <a:ext cx="2318994" cy="2348889"/>
          </a:xfrm>
          <a:custGeom>
            <a:avLst/>
            <a:gdLst/>
            <a:ahLst/>
            <a:cxnLst/>
            <a:rect l="l" t="t" r="r" b="b"/>
            <a:pathLst>
              <a:path w="2318994" h="2348889">
                <a:moveTo>
                  <a:pt x="0" y="0"/>
                </a:moveTo>
                <a:lnTo>
                  <a:pt x="2318994" y="0"/>
                </a:lnTo>
                <a:lnTo>
                  <a:pt x="2318994" y="2348888"/>
                </a:lnTo>
                <a:lnTo>
                  <a:pt x="0" y="234888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9" name="Freeform 19"/>
          <p:cNvSpPr/>
          <p:nvPr/>
        </p:nvSpPr>
        <p:spPr>
          <a:xfrm>
            <a:off x="10023641" y="3382255"/>
            <a:ext cx="2226655" cy="2226655"/>
          </a:xfrm>
          <a:custGeom>
            <a:avLst/>
            <a:gdLst/>
            <a:ahLst/>
            <a:cxnLst/>
            <a:rect l="l" t="t" r="r" b="b"/>
            <a:pathLst>
              <a:path w="2226655" h="2226655">
                <a:moveTo>
                  <a:pt x="0" y="0"/>
                </a:moveTo>
                <a:lnTo>
                  <a:pt x="2226655" y="0"/>
                </a:lnTo>
                <a:lnTo>
                  <a:pt x="2226655" y="2226656"/>
                </a:lnTo>
                <a:lnTo>
                  <a:pt x="0" y="222665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0" name="AutoShape 20"/>
          <p:cNvSpPr/>
          <p:nvPr/>
        </p:nvSpPr>
        <p:spPr>
          <a:xfrm>
            <a:off x="10767060" y="990600"/>
            <a:ext cx="6492240" cy="0"/>
          </a:xfrm>
          <a:prstGeom prst="line">
            <a:avLst/>
          </a:prstGeom>
          <a:ln w="76200" cap="flat">
            <a:solidFill>
              <a:srgbClr val="0F4662"/>
            </a:solidFill>
            <a:prstDash val="solid"/>
            <a:headEnd type="none" w="sm" len="sm"/>
            <a:tailEnd type="none" w="sm" len="sm"/>
          </a:ln>
        </p:spPr>
      </p:sp>
      <p:sp>
        <p:nvSpPr>
          <p:cNvPr id="21" name="Freeform 21"/>
          <p:cNvSpPr/>
          <p:nvPr/>
        </p:nvSpPr>
        <p:spPr>
          <a:xfrm>
            <a:off x="14109516" y="3424867"/>
            <a:ext cx="2660405" cy="2141432"/>
          </a:xfrm>
          <a:custGeom>
            <a:avLst/>
            <a:gdLst/>
            <a:ahLst/>
            <a:cxnLst/>
            <a:rect l="l" t="t" r="r" b="b"/>
            <a:pathLst>
              <a:path w="2660405" h="2141432">
                <a:moveTo>
                  <a:pt x="0" y="0"/>
                </a:moveTo>
                <a:lnTo>
                  <a:pt x="2660405" y="0"/>
                </a:lnTo>
                <a:lnTo>
                  <a:pt x="2660405" y="2141432"/>
                </a:lnTo>
                <a:lnTo>
                  <a:pt x="0" y="2141432"/>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2" name="TextBox 22"/>
          <p:cNvSpPr txBox="1"/>
          <p:nvPr/>
        </p:nvSpPr>
        <p:spPr>
          <a:xfrm>
            <a:off x="1028700" y="59970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AGENDA</a:t>
            </a:r>
          </a:p>
        </p:txBody>
      </p:sp>
      <p:sp>
        <p:nvSpPr>
          <p:cNvPr id="23" name="TextBox 23"/>
          <p:cNvSpPr txBox="1"/>
          <p:nvPr/>
        </p:nvSpPr>
        <p:spPr>
          <a:xfrm>
            <a:off x="1045661" y="5997689"/>
            <a:ext cx="3379397" cy="1893570"/>
          </a:xfrm>
          <a:prstGeom prst="rect">
            <a:avLst/>
          </a:prstGeom>
        </p:spPr>
        <p:txBody>
          <a:bodyPr lIns="0" tIns="0" rIns="0" bIns="0" rtlCol="0" anchor="t">
            <a:spAutoFit/>
          </a:bodyPr>
          <a:lstStyle/>
          <a:p>
            <a:pPr algn="l">
              <a:lnSpc>
                <a:spcPts val="3779"/>
              </a:lnSpc>
            </a:pPr>
            <a:r>
              <a:rPr lang="en-US" sz="2700" b="1" dirty="0">
                <a:solidFill>
                  <a:srgbClr val="0F4662"/>
                </a:solidFill>
                <a:latin typeface="Quicksand Bold"/>
                <a:ea typeface="Quicksand Bold"/>
                <a:cs typeface="Quicksand Bold"/>
                <a:sym typeface="Quicksand Bold"/>
              </a:rPr>
              <a:t>Issue and </a:t>
            </a:r>
          </a:p>
          <a:p>
            <a:pPr algn="l">
              <a:lnSpc>
                <a:spcPts val="3779"/>
              </a:lnSpc>
            </a:pPr>
            <a:r>
              <a:rPr lang="en-US" sz="2700" b="1" dirty="0">
                <a:solidFill>
                  <a:srgbClr val="0F4662"/>
                </a:solidFill>
                <a:latin typeface="Quicksand Bold"/>
                <a:ea typeface="Quicksand Bold"/>
                <a:cs typeface="Quicksand Bold"/>
                <a:sym typeface="Quicksand Bold"/>
              </a:rPr>
              <a:t>bug tracking tools </a:t>
            </a:r>
          </a:p>
          <a:p>
            <a:pPr algn="l">
              <a:lnSpc>
                <a:spcPts val="3779"/>
              </a:lnSpc>
            </a:pPr>
            <a:r>
              <a:rPr lang="en-US" sz="2700" b="1" dirty="0">
                <a:solidFill>
                  <a:srgbClr val="0F4662"/>
                </a:solidFill>
                <a:latin typeface="Quicksand Bold"/>
                <a:ea typeface="Quicksand Bold"/>
                <a:cs typeface="Quicksand Bold"/>
                <a:sym typeface="Quicksand Bold"/>
              </a:rPr>
              <a:t>used</a:t>
            </a:r>
          </a:p>
          <a:p>
            <a:pPr marL="0" lvl="0" indent="0" algn="l">
              <a:lnSpc>
                <a:spcPts val="3779"/>
              </a:lnSpc>
              <a:spcBef>
                <a:spcPct val="0"/>
              </a:spcBef>
            </a:pPr>
            <a:endParaRPr lang="en-US" sz="2700" b="1" dirty="0">
              <a:solidFill>
                <a:srgbClr val="0F4662"/>
              </a:solidFill>
              <a:latin typeface="Quicksand Bold"/>
              <a:ea typeface="Quicksand Bold"/>
              <a:cs typeface="Quicksand Bold"/>
              <a:sym typeface="Quicksand Bold"/>
            </a:endParaRPr>
          </a:p>
        </p:txBody>
      </p:sp>
      <p:sp>
        <p:nvSpPr>
          <p:cNvPr id="24" name="TextBox 24"/>
          <p:cNvSpPr txBox="1"/>
          <p:nvPr/>
        </p:nvSpPr>
        <p:spPr>
          <a:xfrm>
            <a:off x="5905172" y="6508229"/>
            <a:ext cx="2190489" cy="464820"/>
          </a:xfrm>
          <a:prstGeom prst="rect">
            <a:avLst/>
          </a:prstGeom>
        </p:spPr>
        <p:txBody>
          <a:bodyPr lIns="0" tIns="0" rIns="0" bIns="0" rtlCol="0" anchor="t">
            <a:spAutoFit/>
          </a:bodyPr>
          <a:lstStyle/>
          <a:p>
            <a:pPr marL="0" lvl="0" indent="0" algn="l">
              <a:lnSpc>
                <a:spcPts val="3779"/>
              </a:lnSpc>
              <a:spcBef>
                <a:spcPct val="0"/>
              </a:spcBef>
            </a:pPr>
            <a:r>
              <a:rPr lang="en-US" sz="2700" b="1" dirty="0">
                <a:solidFill>
                  <a:srgbClr val="0F4662"/>
                </a:solidFill>
                <a:latin typeface="Quicksand Bold"/>
                <a:ea typeface="Quicksand Bold"/>
                <a:cs typeface="Quicksand Bold"/>
                <a:sym typeface="Quicksand Bold"/>
              </a:rPr>
              <a:t>WORKFLOW</a:t>
            </a:r>
          </a:p>
        </p:txBody>
      </p:sp>
      <p:sp>
        <p:nvSpPr>
          <p:cNvPr id="25" name="TextBox 25"/>
          <p:cNvSpPr txBox="1"/>
          <p:nvPr/>
        </p:nvSpPr>
        <p:spPr>
          <a:xfrm>
            <a:off x="9566888" y="6270104"/>
            <a:ext cx="3140162" cy="941070"/>
          </a:xfrm>
          <a:prstGeom prst="rect">
            <a:avLst/>
          </a:prstGeom>
        </p:spPr>
        <p:txBody>
          <a:bodyPr lIns="0" tIns="0" rIns="0" bIns="0" rtlCol="0" anchor="t">
            <a:spAutoFit/>
          </a:bodyPr>
          <a:lstStyle/>
          <a:p>
            <a:pPr marL="0" lvl="0" indent="0" algn="l">
              <a:lnSpc>
                <a:spcPts val="3779"/>
              </a:lnSpc>
              <a:spcBef>
                <a:spcPct val="0"/>
              </a:spcBef>
            </a:pPr>
            <a:r>
              <a:rPr lang="en-US" sz="2700" b="1" dirty="0">
                <a:solidFill>
                  <a:srgbClr val="0F4662"/>
                </a:solidFill>
                <a:latin typeface="Quicksand Bold"/>
                <a:ea typeface="Quicksand Bold"/>
                <a:cs typeface="Quicksand Bold"/>
                <a:sym typeface="Quicksand Bold"/>
              </a:rPr>
              <a:t>Integrations with Other Tools</a:t>
            </a:r>
          </a:p>
        </p:txBody>
      </p:sp>
      <p:sp>
        <p:nvSpPr>
          <p:cNvPr id="26" name="TextBox 26"/>
          <p:cNvSpPr txBox="1"/>
          <p:nvPr/>
        </p:nvSpPr>
        <p:spPr>
          <a:xfrm>
            <a:off x="13869638" y="6270104"/>
            <a:ext cx="3140162" cy="1893570"/>
          </a:xfrm>
          <a:prstGeom prst="rect">
            <a:avLst/>
          </a:prstGeom>
        </p:spPr>
        <p:txBody>
          <a:bodyPr lIns="0" tIns="0" rIns="0" bIns="0" rtlCol="0" anchor="t">
            <a:spAutoFit/>
          </a:bodyPr>
          <a:lstStyle/>
          <a:p>
            <a:pPr marL="0" lvl="0" indent="0" algn="l">
              <a:lnSpc>
                <a:spcPts val="3779"/>
              </a:lnSpc>
              <a:spcBef>
                <a:spcPct val="0"/>
              </a:spcBef>
            </a:pPr>
            <a:r>
              <a:rPr lang="en-US" sz="2700" b="1" dirty="0">
                <a:solidFill>
                  <a:srgbClr val="0F4662"/>
                </a:solidFill>
                <a:latin typeface="Quicksand Bold"/>
                <a:ea typeface="Quicksand Bold"/>
                <a:cs typeface="Quicksand Bold"/>
                <a:sym typeface="Quicksand Bold"/>
              </a:rPr>
              <a:t>Resource Allocation and Workload Balancing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540962" y="2520949"/>
            <a:ext cx="11576304" cy="2718693"/>
          </a:xfrm>
          <a:prstGeom prst="rect">
            <a:avLst/>
          </a:prstGeom>
        </p:spPr>
        <p:txBody>
          <a:bodyPr lIns="0" tIns="0" rIns="0" bIns="0" rtlCol="0" anchor="t">
            <a:spAutoFit/>
          </a:bodyPr>
          <a:lstStyle/>
          <a:p>
            <a:pPr marL="0" lvl="0" indent="0" algn="ctr">
              <a:lnSpc>
                <a:spcPts val="5269"/>
              </a:lnSpc>
            </a:pPr>
            <a:r>
              <a:rPr lang="en-US" sz="3099" dirty="0">
                <a:solidFill>
                  <a:srgbClr val="0F4662"/>
                </a:solidFill>
                <a:latin typeface="Quicksand"/>
                <a:ea typeface="Quicksand"/>
                <a:cs typeface="Quicksand"/>
                <a:sym typeface="Quicksand"/>
              </a:rPr>
              <a:t>Many people consider JIRA to be one of the most feature-rich and reliable tools for managing agile projects, providing flexibility in tracking tasks, issues, bugs, etc </a:t>
            </a:r>
            <a:r>
              <a:rPr lang="en-US" sz="3099" dirty="0" smtClean="0">
                <a:solidFill>
                  <a:srgbClr val="0F4662"/>
                </a:solidFill>
                <a:latin typeface="Quicksand"/>
                <a:ea typeface="Quicksand"/>
                <a:cs typeface="Quicksand"/>
                <a:sym typeface="Quicksand"/>
              </a:rPr>
              <a:t>overall </a:t>
            </a:r>
            <a:r>
              <a:rPr lang="en-US" sz="3099" dirty="0">
                <a:solidFill>
                  <a:srgbClr val="0F4662"/>
                </a:solidFill>
                <a:latin typeface="Quicksand"/>
                <a:ea typeface="Quicksand"/>
                <a:cs typeface="Quicksand"/>
                <a:sym typeface="Quicksand"/>
              </a:rPr>
              <a:t>development of the project.</a:t>
            </a:r>
          </a:p>
        </p:txBody>
      </p:sp>
      <p:sp>
        <p:nvSpPr>
          <p:cNvPr id="3" name="TextBox 3"/>
          <p:cNvSpPr txBox="1"/>
          <p:nvPr/>
        </p:nvSpPr>
        <p:spPr>
          <a:xfrm>
            <a:off x="3659964" y="5952640"/>
            <a:ext cx="11338301" cy="2505076"/>
          </a:xfrm>
          <a:prstGeom prst="rect">
            <a:avLst/>
          </a:prstGeom>
        </p:spPr>
        <p:txBody>
          <a:bodyPr lIns="0" tIns="0" rIns="0" bIns="0" rtlCol="0" anchor="t">
            <a:spAutoFit/>
          </a:bodyPr>
          <a:lstStyle/>
          <a:p>
            <a:pPr marL="0" lvl="0" indent="0" algn="ctr">
              <a:lnSpc>
                <a:spcPts val="5099"/>
              </a:lnSpc>
            </a:pPr>
            <a:r>
              <a:rPr lang="en-US" sz="2999" dirty="0">
                <a:solidFill>
                  <a:srgbClr val="0F4662"/>
                </a:solidFill>
                <a:latin typeface="Quicksand"/>
                <a:ea typeface="Quicksand"/>
                <a:cs typeface="Quicksand"/>
                <a:sym typeface="Quicksand"/>
              </a:rPr>
              <a:t>For software development and project management, JIRA was chosen because of its extensive feature set, which makes it easier for teams to monitor issues and maintain stakeholder alignment. </a:t>
            </a:r>
          </a:p>
        </p:txBody>
      </p:sp>
      <p:sp>
        <p:nvSpPr>
          <p:cNvPr id="4" name="TextBox 4"/>
          <p:cNvSpPr txBox="1"/>
          <p:nvPr/>
        </p:nvSpPr>
        <p:spPr>
          <a:xfrm>
            <a:off x="1028700" y="599709"/>
            <a:ext cx="10249122"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Issue and Bug Tracking Tools</a:t>
            </a:r>
          </a:p>
        </p:txBody>
      </p:sp>
      <p:sp>
        <p:nvSpPr>
          <p:cNvPr id="5" name="AutoShape 20"/>
          <p:cNvSpPr/>
          <p:nvPr/>
        </p:nvSpPr>
        <p:spPr>
          <a:xfrm>
            <a:off x="10767060" y="9715500"/>
            <a:ext cx="6492240" cy="0"/>
          </a:xfrm>
          <a:prstGeom prst="line">
            <a:avLst/>
          </a:prstGeom>
          <a:ln w="76200" cap="flat">
            <a:solidFill>
              <a:srgbClr val="0F4662"/>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dirty="0"/>
            </a:p>
          </p:txBody>
        </p:sp>
      </p:grpSp>
      <p:sp>
        <p:nvSpPr>
          <p:cNvPr id="5" name="Freeform 5"/>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1028700" y="599709"/>
            <a:ext cx="11925300" cy="1154162"/>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Use of JIRA for Workflow Management</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1" y="2047723"/>
            <a:ext cx="11464140" cy="6448577"/>
          </a:xfrm>
          <a:prstGeom prst="rect">
            <a:avLst/>
          </a:prstGeom>
        </p:spPr>
      </p:pic>
    </p:spTree>
    <p:extLst>
      <p:ext uri="{BB962C8B-B14F-4D97-AF65-F5344CB8AC3E}">
        <p14:creationId xmlns:p14="http://schemas.microsoft.com/office/powerpoint/2010/main" val="426446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 name="TextBox 4"/>
          <p:cNvSpPr txBox="1"/>
          <p:nvPr/>
        </p:nvSpPr>
        <p:spPr>
          <a:xfrm>
            <a:off x="1028700" y="599709"/>
            <a:ext cx="15811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Use of JIRA (Epic and Child Issue Creation)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5" name="AutoShape 20"/>
          <p:cNvSpPr/>
          <p:nvPr/>
        </p:nvSpPr>
        <p:spPr>
          <a:xfrm>
            <a:off x="10767060" y="9715500"/>
            <a:ext cx="6492240" cy="0"/>
          </a:xfrm>
          <a:prstGeom prst="line">
            <a:avLst/>
          </a:prstGeom>
          <a:ln w="76200" cap="flat">
            <a:solidFill>
              <a:srgbClr val="0F4662"/>
            </a:solidFill>
            <a:prstDash val="solid"/>
            <a:headEnd type="none" w="sm" len="sm"/>
            <a:tailEnd type="none" w="sm" len="sm"/>
          </a:ln>
        </p:spPr>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877" y="2018943"/>
            <a:ext cx="12734502" cy="7163157"/>
          </a:xfrm>
          <a:prstGeom prst="rect">
            <a:avLst/>
          </a:prstGeom>
        </p:spPr>
      </p:pic>
    </p:spTree>
    <p:extLst>
      <p:ext uri="{BB962C8B-B14F-4D97-AF65-F5344CB8AC3E}">
        <p14:creationId xmlns:p14="http://schemas.microsoft.com/office/powerpoint/2010/main" val="76338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 name="TextBox 4"/>
          <p:cNvSpPr txBox="1"/>
          <p:nvPr/>
        </p:nvSpPr>
        <p:spPr>
          <a:xfrm>
            <a:off x="1028700" y="599709"/>
            <a:ext cx="15811500" cy="1154162"/>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Use of JIRA (Formation of Team and  assigning Epic)</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5" name="AutoShape 20"/>
          <p:cNvSpPr/>
          <p:nvPr/>
        </p:nvSpPr>
        <p:spPr>
          <a:xfrm>
            <a:off x="10767060" y="9715500"/>
            <a:ext cx="6492240" cy="0"/>
          </a:xfrm>
          <a:prstGeom prst="line">
            <a:avLst/>
          </a:prstGeom>
          <a:ln w="76200" cap="flat">
            <a:solidFill>
              <a:srgbClr val="0F4662"/>
            </a:solidFill>
            <a:prstDash val="solid"/>
            <a:headEnd type="none" w="sm" len="sm"/>
            <a:tailEnd type="none" w="sm" len="sm"/>
          </a:ln>
        </p:spPr>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698" y="2247900"/>
            <a:ext cx="8877301" cy="49934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476693"/>
            <a:ext cx="8839200" cy="5476807"/>
          </a:xfrm>
          <a:prstGeom prst="rect">
            <a:avLst/>
          </a:prstGeom>
        </p:spPr>
      </p:pic>
    </p:spTree>
    <p:extLst>
      <p:ext uri="{BB962C8B-B14F-4D97-AF65-F5344CB8AC3E}">
        <p14:creationId xmlns:p14="http://schemas.microsoft.com/office/powerpoint/2010/main" val="204690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dirty="0"/>
            </a:p>
          </p:txBody>
        </p:sp>
      </p:grpSp>
      <p:sp>
        <p:nvSpPr>
          <p:cNvPr id="5" name="Freeform 5"/>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10313714" y="1670707"/>
            <a:ext cx="6945586" cy="6945586"/>
          </a:xfrm>
          <a:custGeom>
            <a:avLst/>
            <a:gdLst/>
            <a:ahLst/>
            <a:cxnLst/>
            <a:rect l="l" t="t" r="r" b="b"/>
            <a:pathLst>
              <a:path w="6945586" h="6945586">
                <a:moveTo>
                  <a:pt x="0" y="0"/>
                </a:moveTo>
                <a:lnTo>
                  <a:pt x="6945586" y="0"/>
                </a:lnTo>
                <a:lnTo>
                  <a:pt x="6945586" y="6945586"/>
                </a:lnTo>
                <a:lnTo>
                  <a:pt x="0" y="69455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TextBox 7"/>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KEY FEATURES</a:t>
            </a:r>
          </a:p>
        </p:txBody>
      </p:sp>
      <p:sp>
        <p:nvSpPr>
          <p:cNvPr id="8" name="TextBox 8"/>
          <p:cNvSpPr txBox="1"/>
          <p:nvPr/>
        </p:nvSpPr>
        <p:spPr>
          <a:xfrm>
            <a:off x="1028700" y="4029935"/>
            <a:ext cx="6938067" cy="4600575"/>
          </a:xfrm>
          <a:prstGeom prst="rect">
            <a:avLst/>
          </a:prstGeom>
        </p:spPr>
        <p:txBody>
          <a:bodyPr lIns="0" tIns="0" rIns="0" bIns="0" rtlCol="0" anchor="t">
            <a:spAutoFit/>
          </a:bodyPr>
          <a:lstStyle/>
          <a:p>
            <a:pPr algn="l">
              <a:lnSpc>
                <a:spcPts val="4079"/>
              </a:lnSpc>
            </a:pPr>
            <a:r>
              <a:rPr lang="en-US" sz="2400" dirty="0">
                <a:solidFill>
                  <a:srgbClr val="0F4662"/>
                </a:solidFill>
                <a:latin typeface="Quicksand"/>
                <a:ea typeface="Quicksand"/>
                <a:cs typeface="Quicksand"/>
                <a:sym typeface="Quicksand"/>
              </a:rPr>
              <a:t>Effective Bug and Issue Tracking:</a:t>
            </a:r>
          </a:p>
          <a:p>
            <a:pPr algn="l">
              <a:lnSpc>
                <a:spcPts val="4079"/>
              </a:lnSpc>
            </a:pPr>
            <a:endParaRPr lang="en-US" sz="2400" dirty="0">
              <a:solidFill>
                <a:srgbClr val="0F4662"/>
              </a:solidFill>
              <a:latin typeface="Quicksand"/>
              <a:ea typeface="Quicksand"/>
              <a:cs typeface="Quicksand"/>
              <a:sym typeface="Quicksand"/>
            </a:endParaRPr>
          </a:p>
          <a:p>
            <a:pPr algn="l">
              <a:lnSpc>
                <a:spcPts val="4079"/>
              </a:lnSpc>
            </a:pPr>
            <a:r>
              <a:rPr lang="en-US" sz="2400" dirty="0">
                <a:solidFill>
                  <a:srgbClr val="0F4662"/>
                </a:solidFill>
                <a:latin typeface="Quicksand"/>
                <a:ea typeface="Quicksand"/>
                <a:cs typeface="Quicksand"/>
                <a:sym typeface="Quicksand"/>
              </a:rPr>
              <a:t>Bugs and issues can be tracked, managed, and recorded by teams at any point in the project.</a:t>
            </a:r>
          </a:p>
          <a:p>
            <a:pPr algn="l">
              <a:lnSpc>
                <a:spcPts val="4079"/>
              </a:lnSpc>
            </a:pPr>
            <a:r>
              <a:rPr lang="en-US" sz="2400" dirty="0">
                <a:solidFill>
                  <a:srgbClr val="0F4662"/>
                </a:solidFill>
                <a:latin typeface="Quicksand"/>
                <a:ea typeface="Quicksand"/>
                <a:cs typeface="Quicksand"/>
                <a:sym typeface="Quicksand"/>
              </a:rPr>
              <a:t>Custom workflows guarantee that issues are tracked in an organized manner (e.g., To Do, In Progress, Done), highlighting the tasks that require attention. </a:t>
            </a:r>
          </a:p>
          <a:p>
            <a:pPr marL="0" lvl="0" indent="0" algn="l">
              <a:lnSpc>
                <a:spcPts val="4079"/>
              </a:lnSpc>
            </a:pPr>
            <a:endParaRPr lang="en-US" sz="2400" dirty="0">
              <a:solidFill>
                <a:srgbClr val="0F4662"/>
              </a:solidFill>
              <a:latin typeface="Quicksand"/>
              <a:ea typeface="Quicksand"/>
              <a:cs typeface="Quicksand"/>
              <a:sym typeface="Quicksand"/>
            </a:endParaRPr>
          </a:p>
        </p:txBody>
      </p:sp>
      <p:sp>
        <p:nvSpPr>
          <p:cNvPr id="9" name="TextBox 9"/>
          <p:cNvSpPr txBox="1"/>
          <p:nvPr/>
        </p:nvSpPr>
        <p:spPr>
          <a:xfrm>
            <a:off x="1028700" y="2823184"/>
            <a:ext cx="6938067" cy="9861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Important JIRA Features for Tracking Issues and Bugs: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208782"/>
            <a:ext cx="16397246" cy="2867918"/>
          </a:xfrm>
          <a:prstGeom prst="rect">
            <a:avLst/>
          </a:prstGeom>
        </p:spPr>
        <p:txBody>
          <a:bodyPr lIns="0" tIns="0" rIns="0" bIns="0" rtlCol="0" anchor="t">
            <a:spAutoFit/>
          </a:bodyPr>
          <a:lstStyle/>
          <a:p>
            <a:pPr algn="l">
              <a:lnSpc>
                <a:spcPts val="4079"/>
              </a:lnSpc>
            </a:pPr>
            <a:r>
              <a:rPr lang="en-US" sz="2400" b="1" dirty="0">
                <a:solidFill>
                  <a:srgbClr val="0F4662"/>
                </a:solidFill>
                <a:latin typeface="Quicksand"/>
                <a:ea typeface="Quicksand"/>
                <a:cs typeface="Quicksand"/>
                <a:sym typeface="Quicksand"/>
              </a:rPr>
              <a:t>Organizing Tasks</a:t>
            </a:r>
            <a:r>
              <a:rPr lang="en-US" sz="2400" b="1" dirty="0" smtClean="0">
                <a:solidFill>
                  <a:srgbClr val="0F4662"/>
                </a:solidFill>
                <a:latin typeface="Quicksand"/>
                <a:ea typeface="Quicksand"/>
                <a:cs typeface="Quicksand"/>
                <a:sym typeface="Quicksand"/>
              </a:rPr>
              <a:t>:</a:t>
            </a:r>
            <a:endParaRPr lang="en-US" sz="2400" dirty="0">
              <a:solidFill>
                <a:srgbClr val="0F4662"/>
              </a:solidFill>
              <a:latin typeface="Quicksand"/>
              <a:ea typeface="Quicksand"/>
              <a:cs typeface="Quicksand"/>
              <a:sym typeface="Quicksand"/>
            </a:endParaRPr>
          </a:p>
          <a:p>
            <a:pPr algn="l">
              <a:lnSpc>
                <a:spcPts val="4079"/>
              </a:lnSpc>
            </a:pPr>
            <a:r>
              <a:rPr lang="en-US" sz="2400" dirty="0">
                <a:solidFill>
                  <a:srgbClr val="0F4662"/>
                </a:solidFill>
                <a:latin typeface="Quicksand"/>
                <a:ea typeface="Quicksand"/>
                <a:cs typeface="Quicksand"/>
                <a:sym typeface="Quicksand"/>
              </a:rPr>
              <a:t>Projects are divided into tasks and epics, which are then assigned to designated team members in order to guarantee resource transparency and defined roles.</a:t>
            </a:r>
          </a:p>
          <a:p>
            <a:pPr algn="l">
              <a:lnSpc>
                <a:spcPts val="4079"/>
              </a:lnSpc>
            </a:pPr>
            <a:r>
              <a:rPr lang="en-US" sz="2400" dirty="0">
                <a:solidFill>
                  <a:srgbClr val="0F4662"/>
                </a:solidFill>
                <a:latin typeface="Quicksand"/>
                <a:ea typeface="Quicksand"/>
                <a:cs typeface="Quicksand"/>
                <a:sym typeface="Quicksand"/>
              </a:rPr>
              <a:t>The Kanban board in JIRA keeps track of task progress visually, allowing for real-time modifications and the identification of bottlenecks.</a:t>
            </a:r>
          </a:p>
          <a:p>
            <a:pPr marL="0" lvl="0" indent="0" algn="l">
              <a:lnSpc>
                <a:spcPts val="4079"/>
              </a:lnSpc>
            </a:pPr>
            <a:endParaRPr lang="en-US" sz="2400" dirty="0">
              <a:solidFill>
                <a:srgbClr val="0F4662"/>
              </a:solidFill>
              <a:latin typeface="Quicksand"/>
              <a:ea typeface="Quicksand"/>
              <a:cs typeface="Quicksand"/>
              <a:sym typeface="Quicksand"/>
            </a:endParaRPr>
          </a:p>
        </p:txBody>
      </p:sp>
      <p:sp>
        <p:nvSpPr>
          <p:cNvPr id="3" name="TextBox 3"/>
          <p:cNvSpPr txBox="1"/>
          <p:nvPr/>
        </p:nvSpPr>
        <p:spPr>
          <a:xfrm>
            <a:off x="1028700" y="4292581"/>
            <a:ext cx="15418786" cy="2628925"/>
          </a:xfrm>
          <a:prstGeom prst="rect">
            <a:avLst/>
          </a:prstGeom>
        </p:spPr>
        <p:txBody>
          <a:bodyPr lIns="0" tIns="0" rIns="0" bIns="0" rtlCol="0" anchor="t">
            <a:spAutoFit/>
          </a:bodyPr>
          <a:lstStyle/>
          <a:p>
            <a:pPr algn="l">
              <a:lnSpc>
                <a:spcPts val="4079"/>
              </a:lnSpc>
            </a:pPr>
            <a:r>
              <a:rPr lang="en-US" sz="2400" b="1" dirty="0">
                <a:solidFill>
                  <a:srgbClr val="0F4662"/>
                </a:solidFill>
                <a:latin typeface="Quicksand"/>
                <a:ea typeface="Quicksand"/>
                <a:cs typeface="Quicksand"/>
                <a:sym typeface="Quicksand"/>
              </a:rPr>
              <a:t>Personalization and Adaptability</a:t>
            </a:r>
            <a:r>
              <a:rPr lang="en-US" sz="2400" b="1" dirty="0" smtClean="0">
                <a:solidFill>
                  <a:srgbClr val="0F4662"/>
                </a:solidFill>
                <a:latin typeface="Quicksand"/>
                <a:ea typeface="Quicksand"/>
                <a:cs typeface="Quicksand"/>
                <a:sym typeface="Quicksand"/>
              </a:rPr>
              <a:t>:</a:t>
            </a:r>
            <a:endParaRPr lang="en-US" sz="2400" dirty="0">
              <a:solidFill>
                <a:srgbClr val="0F4662"/>
              </a:solidFill>
              <a:latin typeface="Quicksand"/>
              <a:ea typeface="Quicksand"/>
              <a:cs typeface="Quicksand"/>
              <a:sym typeface="Quicksand"/>
            </a:endParaRPr>
          </a:p>
          <a:p>
            <a:pPr algn="l">
              <a:lnSpc>
                <a:spcPts val="4079"/>
              </a:lnSpc>
            </a:pPr>
            <a:r>
              <a:rPr lang="en-US" sz="2400" dirty="0">
                <a:solidFill>
                  <a:srgbClr val="0F4662"/>
                </a:solidFill>
                <a:latin typeface="Quicksand"/>
                <a:ea typeface="Quicksand"/>
                <a:cs typeface="Quicksand"/>
                <a:sym typeface="Quicksand"/>
              </a:rPr>
              <a:t>To meet the needs of the project, teams can add phases to workflows, such as testing or review.</a:t>
            </a:r>
          </a:p>
          <a:p>
            <a:pPr algn="l">
              <a:lnSpc>
                <a:spcPts val="4079"/>
              </a:lnSpc>
            </a:pPr>
            <a:r>
              <a:rPr lang="en-US" sz="2400" dirty="0">
                <a:solidFill>
                  <a:srgbClr val="0F4662"/>
                </a:solidFill>
                <a:latin typeface="Quicksand"/>
                <a:ea typeface="Quicksand"/>
                <a:cs typeface="Quicksand"/>
                <a:sym typeface="Quicksand"/>
              </a:rPr>
              <a:t>To improve task monitoring and insights, project-specific data can be tracked with the use of custom fields and reports.</a:t>
            </a:r>
          </a:p>
          <a:p>
            <a:pPr marL="0" lvl="0" indent="0" algn="l">
              <a:lnSpc>
                <a:spcPts val="4079"/>
              </a:lnSpc>
            </a:pPr>
            <a:endParaRPr lang="en-US" sz="2400" dirty="0">
              <a:solidFill>
                <a:srgbClr val="0F4662"/>
              </a:solidFill>
              <a:latin typeface="Quicksand"/>
              <a:ea typeface="Quicksand"/>
              <a:cs typeface="Quicksand"/>
              <a:sym typeface="Quicksand"/>
            </a:endParaRPr>
          </a:p>
        </p:txBody>
      </p:sp>
      <p:sp>
        <p:nvSpPr>
          <p:cNvPr id="4" name="TextBox 4"/>
          <p:cNvSpPr txBox="1"/>
          <p:nvPr/>
        </p:nvSpPr>
        <p:spPr>
          <a:xfrm>
            <a:off x="1028700" y="7238975"/>
            <a:ext cx="15418786" cy="2628925"/>
          </a:xfrm>
          <a:prstGeom prst="rect">
            <a:avLst/>
          </a:prstGeom>
        </p:spPr>
        <p:txBody>
          <a:bodyPr lIns="0" tIns="0" rIns="0" bIns="0" rtlCol="0" anchor="t">
            <a:spAutoFit/>
          </a:bodyPr>
          <a:lstStyle/>
          <a:p>
            <a:pPr algn="l">
              <a:lnSpc>
                <a:spcPts val="4079"/>
              </a:lnSpc>
            </a:pPr>
            <a:r>
              <a:rPr lang="en-US" sz="2400" b="1" dirty="0">
                <a:solidFill>
                  <a:srgbClr val="0F4662"/>
                </a:solidFill>
                <a:latin typeface="Quicksand"/>
                <a:ea typeface="Quicksand"/>
                <a:cs typeface="Quicksand"/>
                <a:sym typeface="Quicksand"/>
              </a:rPr>
              <a:t>Connectivity to GitHub</a:t>
            </a:r>
            <a:r>
              <a:rPr lang="en-US" sz="2400" b="1" dirty="0" smtClean="0">
                <a:solidFill>
                  <a:srgbClr val="0F4662"/>
                </a:solidFill>
                <a:latin typeface="Quicksand"/>
                <a:ea typeface="Quicksand"/>
                <a:cs typeface="Quicksand"/>
                <a:sym typeface="Quicksand"/>
              </a:rPr>
              <a:t>:</a:t>
            </a:r>
            <a:endParaRPr lang="en-US" sz="2400" dirty="0">
              <a:solidFill>
                <a:srgbClr val="0F4662"/>
              </a:solidFill>
              <a:latin typeface="Quicksand"/>
              <a:ea typeface="Quicksand"/>
              <a:cs typeface="Quicksand"/>
              <a:sym typeface="Quicksand"/>
            </a:endParaRPr>
          </a:p>
          <a:p>
            <a:pPr algn="l">
              <a:lnSpc>
                <a:spcPts val="4079"/>
              </a:lnSpc>
            </a:pPr>
            <a:r>
              <a:rPr lang="en-US" sz="2400" dirty="0">
                <a:solidFill>
                  <a:srgbClr val="0F4662"/>
                </a:solidFill>
                <a:latin typeface="Quicksand"/>
                <a:ea typeface="Quicksand"/>
                <a:cs typeface="Quicksand"/>
                <a:sym typeface="Quicksand"/>
              </a:rPr>
              <a:t>In order to link repositories and synchronize pull requests, commits, and branches with JIRA issues, JIRA interfaces with GitHub.</a:t>
            </a:r>
          </a:p>
          <a:p>
            <a:pPr algn="l">
              <a:lnSpc>
                <a:spcPts val="4079"/>
              </a:lnSpc>
            </a:pPr>
            <a:r>
              <a:rPr lang="en-US" sz="2400" dirty="0">
                <a:solidFill>
                  <a:srgbClr val="0F4662"/>
                </a:solidFill>
                <a:latin typeface="Quicksand"/>
                <a:ea typeface="Quicksand"/>
                <a:cs typeface="Quicksand"/>
                <a:sym typeface="Quicksand"/>
              </a:rPr>
              <a:t>Real-time updates between project management and development are ensured via this integration.</a:t>
            </a:r>
          </a:p>
          <a:p>
            <a:pPr marL="0" lvl="0" indent="0" algn="l">
              <a:lnSpc>
                <a:spcPts val="4079"/>
              </a:lnSpc>
            </a:pPr>
            <a:endParaRPr lang="en-US" sz="2400" dirty="0">
              <a:solidFill>
                <a:srgbClr val="0F4662"/>
              </a:solidFill>
              <a:latin typeface="Quicksand"/>
              <a:ea typeface="Quicksand"/>
              <a:cs typeface="Quicksand"/>
              <a:sym typeface="Quicksand"/>
            </a:endParaRPr>
          </a:p>
        </p:txBody>
      </p:sp>
      <p:sp>
        <p:nvSpPr>
          <p:cNvPr id="5" name="Freeform 5"/>
          <p:cNvSpPr/>
          <p:nvPr/>
        </p:nvSpPr>
        <p:spPr>
          <a:xfrm>
            <a:off x="14909108" y="49530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046075" y="3121061"/>
            <a:ext cx="3090743" cy="2403053"/>
          </a:xfrm>
          <a:custGeom>
            <a:avLst/>
            <a:gdLst/>
            <a:ahLst/>
            <a:cxnLst/>
            <a:rect l="l" t="t" r="r" b="b"/>
            <a:pathLst>
              <a:path w="3090743" h="2403053">
                <a:moveTo>
                  <a:pt x="0" y="0"/>
                </a:moveTo>
                <a:lnTo>
                  <a:pt x="3090744" y="0"/>
                </a:lnTo>
                <a:lnTo>
                  <a:pt x="3090744" y="2403053"/>
                </a:lnTo>
                <a:lnTo>
                  <a:pt x="0" y="240305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4384" y="599709"/>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WORKFLOW</a:t>
            </a:r>
          </a:p>
        </p:txBody>
      </p:sp>
      <p:sp>
        <p:nvSpPr>
          <p:cNvPr id="4" name="TextBox 4"/>
          <p:cNvSpPr txBox="1"/>
          <p:nvPr/>
        </p:nvSpPr>
        <p:spPr>
          <a:xfrm>
            <a:off x="1033167" y="2387214"/>
            <a:ext cx="6238656" cy="3348990"/>
          </a:xfrm>
          <a:prstGeom prst="rect">
            <a:avLst/>
          </a:prstGeom>
        </p:spPr>
        <p:txBody>
          <a:bodyPr lIns="0" tIns="0" rIns="0" bIns="0" rtlCol="0" anchor="t">
            <a:spAutoFit/>
          </a:bodyPr>
          <a:lstStyle/>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New Incident</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A disaster event is reported through various channels (e.g., user reports, real-time alerts).</a:t>
            </a:r>
          </a:p>
          <a:p>
            <a:pPr marL="518160" lvl="1" indent="-259080" algn="r">
              <a:lnSpc>
                <a:spcPts val="3359"/>
              </a:lnSpc>
              <a:spcBef>
                <a:spcPct val="0"/>
              </a:spcBef>
              <a:buFont typeface="Arial"/>
              <a:buChar char="•"/>
            </a:pPr>
            <a:r>
              <a:rPr lang="en-US" sz="2400" dirty="0">
                <a:solidFill>
                  <a:srgbClr val="0F4662"/>
                </a:solidFill>
                <a:latin typeface="Quicksand"/>
                <a:ea typeface="Quicksand"/>
                <a:cs typeface="Quicksand"/>
                <a:sym typeface="Quicksand"/>
              </a:rPr>
              <a:t>A new JIRA issue is created, with key information like the type of disaster, location, and severity.</a:t>
            </a:r>
          </a:p>
          <a:p>
            <a:pPr marL="0" lvl="0" indent="0" algn="r">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5" name="TextBox 5"/>
          <p:cNvSpPr txBox="1"/>
          <p:nvPr/>
        </p:nvSpPr>
        <p:spPr>
          <a:xfrm>
            <a:off x="1033167" y="6290310"/>
            <a:ext cx="6238656" cy="3348990"/>
          </a:xfrm>
          <a:prstGeom prst="rect">
            <a:avLst/>
          </a:prstGeom>
        </p:spPr>
        <p:txBody>
          <a:bodyPr lIns="0" tIns="0" rIns="0" bIns="0" rtlCol="0" anchor="t">
            <a:spAutoFit/>
          </a:bodyPr>
          <a:lstStyle/>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Assessing</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The issue is assigned to a team for initial assessment. They evaluate the scope, severity, and resources required for response.</a:t>
            </a:r>
          </a:p>
          <a:p>
            <a:pPr marL="518160" lvl="1" indent="-259080" algn="r">
              <a:lnSpc>
                <a:spcPts val="3359"/>
              </a:lnSpc>
              <a:buFont typeface="Arial"/>
              <a:buChar char="•"/>
            </a:pPr>
            <a:r>
              <a:rPr lang="en-US" sz="2400" dirty="0">
                <a:solidFill>
                  <a:srgbClr val="0F4662"/>
                </a:solidFill>
                <a:latin typeface="Quicksand"/>
                <a:ea typeface="Quicksand"/>
                <a:cs typeface="Quicksand"/>
                <a:sym typeface="Quicksand"/>
              </a:rPr>
              <a:t>The priority is set based on impact (e.g., Critical, High, Medium, Low).</a:t>
            </a:r>
          </a:p>
          <a:p>
            <a:pPr marL="0" lvl="0" indent="0" algn="r">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6" name="TextBox 6"/>
          <p:cNvSpPr txBox="1"/>
          <p:nvPr/>
        </p:nvSpPr>
        <p:spPr>
          <a:xfrm>
            <a:off x="1905000" y="1896359"/>
            <a:ext cx="5348229" cy="490855"/>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1.Incident Reported </a:t>
            </a:r>
          </a:p>
        </p:txBody>
      </p:sp>
      <p:sp>
        <p:nvSpPr>
          <p:cNvPr id="7" name="TextBox 7"/>
          <p:cNvSpPr txBox="1"/>
          <p:nvPr/>
        </p:nvSpPr>
        <p:spPr>
          <a:xfrm>
            <a:off x="-609600" y="5780405"/>
            <a:ext cx="7830342" cy="490855"/>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F4662"/>
                </a:solidFill>
                <a:latin typeface="Quicksand Bold"/>
                <a:ea typeface="Quicksand Bold"/>
                <a:cs typeface="Quicksand Bold"/>
                <a:sym typeface="Quicksand Bold"/>
              </a:rPr>
              <a:t>2.Assement </a:t>
            </a:r>
          </a:p>
        </p:txBody>
      </p:sp>
      <p:sp>
        <p:nvSpPr>
          <p:cNvPr id="8" name="TextBox 8"/>
          <p:cNvSpPr txBox="1"/>
          <p:nvPr/>
        </p:nvSpPr>
        <p:spPr>
          <a:xfrm>
            <a:off x="11637093" y="2509672"/>
            <a:ext cx="5348229" cy="4606290"/>
          </a:xfrm>
          <a:prstGeom prst="rect">
            <a:avLst/>
          </a:prstGeom>
        </p:spPr>
        <p:txBody>
          <a:bodyPr lIns="0" tIns="0" rIns="0" bIns="0" rtlCol="0" anchor="t">
            <a:spAutoFit/>
          </a:bodyPr>
          <a:lstStyle/>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Response Plan In Progress</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The team develops a disaster response plan, breaking it down into tasks like resource mobilization, rescue operations, and evacuation.</a:t>
            </a:r>
          </a:p>
          <a:p>
            <a:pPr marL="518160" lvl="1" indent="-259080" algn="l">
              <a:lnSpc>
                <a:spcPts val="3359"/>
              </a:lnSpc>
              <a:spcBef>
                <a:spcPct val="0"/>
              </a:spcBef>
              <a:buFont typeface="Arial"/>
              <a:buChar char="•"/>
            </a:pPr>
            <a:r>
              <a:rPr lang="en-US" sz="2400" dirty="0">
                <a:solidFill>
                  <a:srgbClr val="0F4662"/>
                </a:solidFill>
                <a:latin typeface="Quicksand"/>
                <a:ea typeface="Quicksand"/>
                <a:cs typeface="Quicksand"/>
                <a:sym typeface="Quicksand"/>
              </a:rPr>
              <a:t>Key tasks such as "send emergency notifications" and "mobilize volunteers" are created in JIRA.</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9" name="TextBox 9"/>
          <p:cNvSpPr txBox="1"/>
          <p:nvPr/>
        </p:nvSpPr>
        <p:spPr>
          <a:xfrm>
            <a:off x="7772400" y="6846722"/>
            <a:ext cx="5348229" cy="3348990"/>
          </a:xfrm>
          <a:prstGeom prst="rect">
            <a:avLst/>
          </a:prstGeom>
        </p:spPr>
        <p:txBody>
          <a:bodyPr lIns="0" tIns="0" rIns="0" bIns="0" rtlCol="0" anchor="t">
            <a:spAutoFit/>
          </a:bodyPr>
          <a:lstStyle/>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Resources Assigned</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Teams and resources (e.g., medical, rescue, logistics) are assigned specific tasks.</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Custom fields can be used to track resources like personnel, vehicles, and supplies.</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10" name="TextBox 10"/>
          <p:cNvSpPr txBox="1"/>
          <p:nvPr/>
        </p:nvSpPr>
        <p:spPr>
          <a:xfrm>
            <a:off x="11872971" y="1847108"/>
            <a:ext cx="5348229"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3.Response planning</a:t>
            </a:r>
          </a:p>
        </p:txBody>
      </p:sp>
      <p:sp>
        <p:nvSpPr>
          <p:cNvPr id="11" name="TextBox 11"/>
          <p:cNvSpPr txBox="1"/>
          <p:nvPr/>
        </p:nvSpPr>
        <p:spPr>
          <a:xfrm>
            <a:off x="8046075" y="5996878"/>
            <a:ext cx="5348229"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4.Resource allocation</a:t>
            </a:r>
          </a:p>
        </p:txBody>
      </p:sp>
      <p:sp>
        <p:nvSpPr>
          <p:cNvPr id="12" name="Freeform 12"/>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Freeform 13"/>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1277</Words>
  <Application>Microsoft Office PowerPoint</Application>
  <PresentationFormat>Custom</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Arial</vt:lpstr>
      <vt:lpstr>Quicksand</vt:lpstr>
      <vt:lpstr>Cormorant Garamond Bold Italics</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Samrat Pandey</cp:lastModifiedBy>
  <cp:revision>16</cp:revision>
  <dcterms:created xsi:type="dcterms:W3CDTF">2006-08-16T00:00:00Z</dcterms:created>
  <dcterms:modified xsi:type="dcterms:W3CDTF">2024-10-15T17:35:19Z</dcterms:modified>
  <dc:identifier>DAGTiX5bJCE</dc:identifier>
</cp:coreProperties>
</file>