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86" r:id="rId19"/>
    <p:sldId id="287" r:id="rId20"/>
    <p:sldId id="276" r:id="rId21"/>
    <p:sldId id="277" r:id="rId22"/>
    <p:sldId id="278" r:id="rId23"/>
    <p:sldId id="279" r:id="rId24"/>
    <p:sldId id="280" r:id="rId25"/>
    <p:sldId id="281" r:id="rId26"/>
    <p:sldId id="282" r:id="rId27"/>
    <p:sldId id="283" r:id="rId28"/>
    <p:sldId id="284" r:id="rId29"/>
    <p:sldId id="285" r:id="rId30"/>
  </p:sldIdLst>
  <p:sldSz cx="18288000" cy="10287000"/>
  <p:notesSz cx="6858000" cy="9144000"/>
  <p:embeddedFontLst>
    <p:embeddedFont>
      <p:font typeface="DM Sans Bold" panose="020B0604020202020204" charset="0"/>
      <p:regular r:id="rId32"/>
    </p:embeddedFont>
    <p:embeddedFont>
      <p:font typeface="Oswald" panose="00000500000000000000" pitchFamily="2" charset="0"/>
      <p:regular r:id="rId33"/>
      <p:bold r:id="rId34"/>
    </p:embeddedFont>
    <p:embeddedFont>
      <p:font typeface="Oswald Bold" panose="00000800000000000000" charset="0"/>
      <p:regular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7" d="100"/>
          <a:sy n="57" d="100"/>
        </p:scale>
        <p:origin x="74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B5B07E-E2F3-419C-A5B3-B5A8ECCC4472}" type="datetimeFigureOut">
              <a:rPr lang="en-US" smtClean="0"/>
              <a:t>9/19/2024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322938-2A9D-49C3-BEC5-A6B248A9410D}" type="slidenum">
              <a:rPr lang="en-US" smtClean="0"/>
              <a:t>‹#›</a:t>
            </a:fld>
            <a:endParaRPr lang="en-US"/>
          </a:p>
        </p:txBody>
      </p:sp>
    </p:spTree>
    <p:extLst>
      <p:ext uri="{BB962C8B-B14F-4D97-AF65-F5344CB8AC3E}">
        <p14:creationId xmlns:p14="http://schemas.microsoft.com/office/powerpoint/2010/main" val="664660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32ADF-0888-709B-F853-1163E22C0464}"/>
              </a:ext>
            </a:extLst>
          </p:cNvPr>
          <p:cNvSpPr>
            <a:spLocks noGrp="1"/>
          </p:cNvSpPr>
          <p:nvPr>
            <p:ph type="ctrTitle"/>
          </p:nvPr>
        </p:nvSpPr>
        <p:spPr>
          <a:xfrm>
            <a:off x="2286000" y="1683545"/>
            <a:ext cx="13716000" cy="3581400"/>
          </a:xfrm>
        </p:spPr>
        <p:txBody>
          <a:bodyPr anchor="b"/>
          <a:lstStyle>
            <a:lvl1pPr algn="ctr">
              <a:defRPr sz="9000"/>
            </a:lvl1pPr>
          </a:lstStyle>
          <a:p>
            <a:r>
              <a:rPr lang="en-US"/>
              <a:t>Click to edit Master title style</a:t>
            </a:r>
          </a:p>
        </p:txBody>
      </p:sp>
      <p:sp>
        <p:nvSpPr>
          <p:cNvPr id="3" name="Subtitle 2">
            <a:extLst>
              <a:ext uri="{FF2B5EF4-FFF2-40B4-BE49-F238E27FC236}">
                <a16:creationId xmlns:a16="http://schemas.microsoft.com/office/drawing/2014/main" id="{347EA779-2931-F7C2-5EE4-75721E9971EF}"/>
              </a:ext>
            </a:extLst>
          </p:cNvPr>
          <p:cNvSpPr>
            <a:spLocks noGrp="1"/>
          </p:cNvSpPr>
          <p:nvPr>
            <p:ph type="subTitle" idx="1"/>
          </p:nvPr>
        </p:nvSpPr>
        <p:spPr>
          <a:xfrm>
            <a:off x="2286000" y="5403057"/>
            <a:ext cx="13716000" cy="2483643"/>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p>
        </p:txBody>
      </p:sp>
      <p:sp>
        <p:nvSpPr>
          <p:cNvPr id="4" name="Date Placeholder 3">
            <a:extLst>
              <a:ext uri="{FF2B5EF4-FFF2-40B4-BE49-F238E27FC236}">
                <a16:creationId xmlns:a16="http://schemas.microsoft.com/office/drawing/2014/main" id="{AFF02B56-A778-3C34-C3BE-59B69B9F939A}"/>
              </a:ext>
            </a:extLst>
          </p:cNvPr>
          <p:cNvSpPr>
            <a:spLocks noGrp="1"/>
          </p:cNvSpPr>
          <p:nvPr>
            <p:ph type="dt" sz="half" idx="10"/>
          </p:nvPr>
        </p:nvSpPr>
        <p:spPr/>
        <p:txBody>
          <a:bodyPr/>
          <a:lstStyle/>
          <a:p>
            <a:fld id="{1D8BD707-D9CF-40AE-B4C6-C98DA3205C09}" type="datetimeFigureOut">
              <a:rPr lang="en-US" smtClean="0"/>
              <a:pPr/>
              <a:t>9/19/2024</a:t>
            </a:fld>
            <a:endParaRPr lang="en-US" dirty="0"/>
          </a:p>
        </p:txBody>
      </p:sp>
      <p:sp>
        <p:nvSpPr>
          <p:cNvPr id="5" name="Footer Placeholder 4">
            <a:extLst>
              <a:ext uri="{FF2B5EF4-FFF2-40B4-BE49-F238E27FC236}">
                <a16:creationId xmlns:a16="http://schemas.microsoft.com/office/drawing/2014/main" id="{C9E0C1EB-99E3-8C7F-6B07-EB7785CADA3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ECFC17-7C6E-FDC7-6AC7-BA2E12D4D2A6}"/>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563907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13645-0B4E-4056-DBBD-89C872678BB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341679-5218-98CD-2B3B-FA60F5CC61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C59428-CA23-7565-B11E-D5CE2A3809AF}"/>
              </a:ext>
            </a:extLst>
          </p:cNvPr>
          <p:cNvSpPr>
            <a:spLocks noGrp="1"/>
          </p:cNvSpPr>
          <p:nvPr>
            <p:ph type="dt" sz="half" idx="10"/>
          </p:nvPr>
        </p:nvSpPr>
        <p:spPr/>
        <p:txBody>
          <a:bodyPr/>
          <a:lstStyle/>
          <a:p>
            <a:fld id="{1D8BD707-D9CF-40AE-B4C6-C98DA3205C09}" type="datetimeFigureOut">
              <a:rPr lang="en-US" smtClean="0"/>
              <a:pPr/>
              <a:t>9/19/2024</a:t>
            </a:fld>
            <a:endParaRPr lang="en-US" dirty="0"/>
          </a:p>
        </p:txBody>
      </p:sp>
      <p:sp>
        <p:nvSpPr>
          <p:cNvPr id="5" name="Footer Placeholder 4">
            <a:extLst>
              <a:ext uri="{FF2B5EF4-FFF2-40B4-BE49-F238E27FC236}">
                <a16:creationId xmlns:a16="http://schemas.microsoft.com/office/drawing/2014/main" id="{9E7B33C6-0232-A858-8257-40A0E96BB4C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1578F08-EE43-2CE4-0CB3-6F6A5969B0A9}"/>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200105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D35240-DAC3-61DF-A33E-0D9E2128E73E}"/>
              </a:ext>
            </a:extLst>
          </p:cNvPr>
          <p:cNvSpPr>
            <a:spLocks noGrp="1"/>
          </p:cNvSpPr>
          <p:nvPr>
            <p:ph type="title" orient="vert"/>
          </p:nvPr>
        </p:nvSpPr>
        <p:spPr>
          <a:xfrm>
            <a:off x="13087350" y="547688"/>
            <a:ext cx="3943350" cy="871775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32D02C-AB70-1C29-717B-F07F7859C015}"/>
              </a:ext>
            </a:extLst>
          </p:cNvPr>
          <p:cNvSpPr>
            <a:spLocks noGrp="1"/>
          </p:cNvSpPr>
          <p:nvPr>
            <p:ph type="body" orient="vert" idx="1"/>
          </p:nvPr>
        </p:nvSpPr>
        <p:spPr>
          <a:xfrm>
            <a:off x="1257300" y="547688"/>
            <a:ext cx="11601450" cy="871775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561A54-907E-B0BA-E1EA-7AF7AA61B85B}"/>
              </a:ext>
            </a:extLst>
          </p:cNvPr>
          <p:cNvSpPr>
            <a:spLocks noGrp="1"/>
          </p:cNvSpPr>
          <p:nvPr>
            <p:ph type="dt" sz="half" idx="10"/>
          </p:nvPr>
        </p:nvSpPr>
        <p:spPr/>
        <p:txBody>
          <a:bodyPr/>
          <a:lstStyle/>
          <a:p>
            <a:fld id="{1D8BD707-D9CF-40AE-B4C6-C98DA3205C09}" type="datetimeFigureOut">
              <a:rPr lang="en-US" smtClean="0"/>
              <a:pPr/>
              <a:t>9/19/2024</a:t>
            </a:fld>
            <a:endParaRPr lang="en-US" dirty="0"/>
          </a:p>
        </p:txBody>
      </p:sp>
      <p:sp>
        <p:nvSpPr>
          <p:cNvPr id="5" name="Footer Placeholder 4">
            <a:extLst>
              <a:ext uri="{FF2B5EF4-FFF2-40B4-BE49-F238E27FC236}">
                <a16:creationId xmlns:a16="http://schemas.microsoft.com/office/drawing/2014/main" id="{1D9890A4-FE96-06A8-2955-832EE834581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A297281-C301-B2EF-E6A4-3948EB7D0174}"/>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235152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8BE71-5B9A-A431-855F-8BEADE0D60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7F118F-47B8-FC7B-5617-19FE35AFD2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845ECA-7F29-7EC0-F100-C8BBE7E5F7E5}"/>
              </a:ext>
            </a:extLst>
          </p:cNvPr>
          <p:cNvSpPr>
            <a:spLocks noGrp="1"/>
          </p:cNvSpPr>
          <p:nvPr>
            <p:ph type="dt" sz="half" idx="10"/>
          </p:nvPr>
        </p:nvSpPr>
        <p:spPr/>
        <p:txBody>
          <a:bodyPr/>
          <a:lstStyle/>
          <a:p>
            <a:fld id="{1D8BD707-D9CF-40AE-B4C6-C98DA3205C09}" type="datetimeFigureOut">
              <a:rPr lang="en-US" smtClean="0"/>
              <a:pPr/>
              <a:t>9/19/2024</a:t>
            </a:fld>
            <a:endParaRPr lang="en-US" dirty="0"/>
          </a:p>
        </p:txBody>
      </p:sp>
      <p:sp>
        <p:nvSpPr>
          <p:cNvPr id="5" name="Footer Placeholder 4">
            <a:extLst>
              <a:ext uri="{FF2B5EF4-FFF2-40B4-BE49-F238E27FC236}">
                <a16:creationId xmlns:a16="http://schemas.microsoft.com/office/drawing/2014/main" id="{318269B8-CA0B-6021-4C71-EA99992CB2D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ABE6836-2541-E09C-E856-0E85F05D37F0}"/>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401446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80DE5-6D3C-1DB1-D385-92733BE18AC4}"/>
              </a:ext>
            </a:extLst>
          </p:cNvPr>
          <p:cNvSpPr>
            <a:spLocks noGrp="1"/>
          </p:cNvSpPr>
          <p:nvPr>
            <p:ph type="title"/>
          </p:nvPr>
        </p:nvSpPr>
        <p:spPr>
          <a:xfrm>
            <a:off x="1247775" y="2564608"/>
            <a:ext cx="15773400" cy="4279106"/>
          </a:xfrm>
        </p:spPr>
        <p:txBody>
          <a:bodyPr anchor="b"/>
          <a:lstStyle>
            <a:lvl1pPr>
              <a:defRPr sz="9000"/>
            </a:lvl1pPr>
          </a:lstStyle>
          <a:p>
            <a:r>
              <a:rPr lang="en-US"/>
              <a:t>Click to edit Master title style</a:t>
            </a:r>
          </a:p>
        </p:txBody>
      </p:sp>
      <p:sp>
        <p:nvSpPr>
          <p:cNvPr id="3" name="Text Placeholder 2">
            <a:extLst>
              <a:ext uri="{FF2B5EF4-FFF2-40B4-BE49-F238E27FC236}">
                <a16:creationId xmlns:a16="http://schemas.microsoft.com/office/drawing/2014/main" id="{9AAF294F-F297-349F-50CC-A08E36CC1DBE}"/>
              </a:ext>
            </a:extLst>
          </p:cNvPr>
          <p:cNvSpPr>
            <a:spLocks noGrp="1"/>
          </p:cNvSpPr>
          <p:nvPr>
            <p:ph type="body" idx="1"/>
          </p:nvPr>
        </p:nvSpPr>
        <p:spPr>
          <a:xfrm>
            <a:off x="1247775" y="6884195"/>
            <a:ext cx="15773400" cy="2250281"/>
          </a:xfrm>
        </p:spPr>
        <p:txBody>
          <a:bodyPr/>
          <a:lstStyle>
            <a:lvl1pPr marL="0" indent="0">
              <a:buNone/>
              <a:defRPr sz="3600">
                <a:solidFill>
                  <a:schemeClr val="tx1">
                    <a:tint val="75000"/>
                  </a:schemeClr>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FF818F-624B-17DB-4B07-A566E47C8DFB}"/>
              </a:ext>
            </a:extLst>
          </p:cNvPr>
          <p:cNvSpPr>
            <a:spLocks noGrp="1"/>
          </p:cNvSpPr>
          <p:nvPr>
            <p:ph type="dt" sz="half" idx="10"/>
          </p:nvPr>
        </p:nvSpPr>
        <p:spPr/>
        <p:txBody>
          <a:bodyPr/>
          <a:lstStyle/>
          <a:p>
            <a:fld id="{1D8BD707-D9CF-40AE-B4C6-C98DA3205C09}" type="datetimeFigureOut">
              <a:rPr lang="en-US" smtClean="0"/>
              <a:pPr/>
              <a:t>9/19/2024</a:t>
            </a:fld>
            <a:endParaRPr lang="en-US" dirty="0"/>
          </a:p>
        </p:txBody>
      </p:sp>
      <p:sp>
        <p:nvSpPr>
          <p:cNvPr id="5" name="Footer Placeholder 4">
            <a:extLst>
              <a:ext uri="{FF2B5EF4-FFF2-40B4-BE49-F238E27FC236}">
                <a16:creationId xmlns:a16="http://schemas.microsoft.com/office/drawing/2014/main" id="{0705BF47-DAB1-E1E6-74F8-0B92677AF2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DE337F3-9C1B-CFCC-D3B1-CE07CD65671A}"/>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79750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611D7-1B25-2729-3D8F-EAA7ACFBC2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CBE35E-D52A-1551-00FA-504ABEFA72F2}"/>
              </a:ext>
            </a:extLst>
          </p:cNvPr>
          <p:cNvSpPr>
            <a:spLocks noGrp="1"/>
          </p:cNvSpPr>
          <p:nvPr>
            <p:ph sz="half" idx="1"/>
          </p:nvPr>
        </p:nvSpPr>
        <p:spPr>
          <a:xfrm>
            <a:off x="1257300" y="2738438"/>
            <a:ext cx="7772400"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4E90C32-59B4-6290-D7A8-E521E8F7B9E0}"/>
              </a:ext>
            </a:extLst>
          </p:cNvPr>
          <p:cNvSpPr>
            <a:spLocks noGrp="1"/>
          </p:cNvSpPr>
          <p:nvPr>
            <p:ph sz="half" idx="2"/>
          </p:nvPr>
        </p:nvSpPr>
        <p:spPr>
          <a:xfrm>
            <a:off x="9258300" y="2738438"/>
            <a:ext cx="7772400"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B113AB-44C8-40EF-B857-7E428D0B4B1F}"/>
              </a:ext>
            </a:extLst>
          </p:cNvPr>
          <p:cNvSpPr>
            <a:spLocks noGrp="1"/>
          </p:cNvSpPr>
          <p:nvPr>
            <p:ph type="dt" sz="half" idx="10"/>
          </p:nvPr>
        </p:nvSpPr>
        <p:spPr/>
        <p:txBody>
          <a:bodyPr/>
          <a:lstStyle/>
          <a:p>
            <a:fld id="{1D8BD707-D9CF-40AE-B4C6-C98DA3205C09}" type="datetimeFigureOut">
              <a:rPr lang="en-US" smtClean="0"/>
              <a:pPr/>
              <a:t>9/19/2024</a:t>
            </a:fld>
            <a:endParaRPr lang="en-US" dirty="0"/>
          </a:p>
        </p:txBody>
      </p:sp>
      <p:sp>
        <p:nvSpPr>
          <p:cNvPr id="6" name="Footer Placeholder 5">
            <a:extLst>
              <a:ext uri="{FF2B5EF4-FFF2-40B4-BE49-F238E27FC236}">
                <a16:creationId xmlns:a16="http://schemas.microsoft.com/office/drawing/2014/main" id="{F7D97D89-7B1B-28B5-BFB0-14562C3AC8E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6B53F87-889F-72CF-D136-D24519A48FEA}"/>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051301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E4C7D-E1DD-9043-FDBC-B51D7D23DCBF}"/>
              </a:ext>
            </a:extLst>
          </p:cNvPr>
          <p:cNvSpPr>
            <a:spLocks noGrp="1"/>
          </p:cNvSpPr>
          <p:nvPr>
            <p:ph type="title"/>
          </p:nvPr>
        </p:nvSpPr>
        <p:spPr>
          <a:xfrm>
            <a:off x="1259682" y="547688"/>
            <a:ext cx="15773400" cy="1988345"/>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E53A8D-3E08-BCF7-6CC0-CCBE0C677564}"/>
              </a:ext>
            </a:extLst>
          </p:cNvPr>
          <p:cNvSpPr>
            <a:spLocks noGrp="1"/>
          </p:cNvSpPr>
          <p:nvPr>
            <p:ph type="body" idx="1"/>
          </p:nvPr>
        </p:nvSpPr>
        <p:spPr>
          <a:xfrm>
            <a:off x="1259683" y="2521745"/>
            <a:ext cx="7736681"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a:extLst>
              <a:ext uri="{FF2B5EF4-FFF2-40B4-BE49-F238E27FC236}">
                <a16:creationId xmlns:a16="http://schemas.microsoft.com/office/drawing/2014/main" id="{86C1069B-B277-D78A-E462-842DA64428E8}"/>
              </a:ext>
            </a:extLst>
          </p:cNvPr>
          <p:cNvSpPr>
            <a:spLocks noGrp="1"/>
          </p:cNvSpPr>
          <p:nvPr>
            <p:ph sz="half" idx="2"/>
          </p:nvPr>
        </p:nvSpPr>
        <p:spPr>
          <a:xfrm>
            <a:off x="1259683" y="3757613"/>
            <a:ext cx="7736681"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BF0668-5AE9-6507-58F5-2968B8C6AE4A}"/>
              </a:ext>
            </a:extLst>
          </p:cNvPr>
          <p:cNvSpPr>
            <a:spLocks noGrp="1"/>
          </p:cNvSpPr>
          <p:nvPr>
            <p:ph type="body" sz="quarter" idx="3"/>
          </p:nvPr>
        </p:nvSpPr>
        <p:spPr>
          <a:xfrm>
            <a:off x="9258300" y="2521745"/>
            <a:ext cx="7774782"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a:extLst>
              <a:ext uri="{FF2B5EF4-FFF2-40B4-BE49-F238E27FC236}">
                <a16:creationId xmlns:a16="http://schemas.microsoft.com/office/drawing/2014/main" id="{A85EAE33-0F70-F689-2AD4-C8D9CF1A5E30}"/>
              </a:ext>
            </a:extLst>
          </p:cNvPr>
          <p:cNvSpPr>
            <a:spLocks noGrp="1"/>
          </p:cNvSpPr>
          <p:nvPr>
            <p:ph sz="quarter" idx="4"/>
          </p:nvPr>
        </p:nvSpPr>
        <p:spPr>
          <a:xfrm>
            <a:off x="9258300" y="3757613"/>
            <a:ext cx="7774782"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4654B7-A9A3-5D49-71F2-41AF308F8BDF}"/>
              </a:ext>
            </a:extLst>
          </p:cNvPr>
          <p:cNvSpPr>
            <a:spLocks noGrp="1"/>
          </p:cNvSpPr>
          <p:nvPr>
            <p:ph type="dt" sz="half" idx="10"/>
          </p:nvPr>
        </p:nvSpPr>
        <p:spPr/>
        <p:txBody>
          <a:bodyPr/>
          <a:lstStyle/>
          <a:p>
            <a:fld id="{1D8BD707-D9CF-40AE-B4C6-C98DA3205C09}" type="datetimeFigureOut">
              <a:rPr lang="en-US" smtClean="0"/>
              <a:pPr/>
              <a:t>9/19/2024</a:t>
            </a:fld>
            <a:endParaRPr lang="en-US" dirty="0"/>
          </a:p>
        </p:txBody>
      </p:sp>
      <p:sp>
        <p:nvSpPr>
          <p:cNvPr id="8" name="Footer Placeholder 7">
            <a:extLst>
              <a:ext uri="{FF2B5EF4-FFF2-40B4-BE49-F238E27FC236}">
                <a16:creationId xmlns:a16="http://schemas.microsoft.com/office/drawing/2014/main" id="{72B3443F-0A15-9490-ED5A-1B9BDA6CB86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DC266BA-9E90-EF64-4ADC-110E19E1871E}"/>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917870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4BB14-A239-03A9-B323-D7BBB72AC15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5DA4F6C-790C-DD9B-CB35-EA8C3C45C6FD}"/>
              </a:ext>
            </a:extLst>
          </p:cNvPr>
          <p:cNvSpPr>
            <a:spLocks noGrp="1"/>
          </p:cNvSpPr>
          <p:nvPr>
            <p:ph type="dt" sz="half" idx="10"/>
          </p:nvPr>
        </p:nvSpPr>
        <p:spPr/>
        <p:txBody>
          <a:bodyPr/>
          <a:lstStyle/>
          <a:p>
            <a:fld id="{1D8BD707-D9CF-40AE-B4C6-C98DA3205C09}" type="datetimeFigureOut">
              <a:rPr lang="en-US" smtClean="0"/>
              <a:pPr/>
              <a:t>9/19/2024</a:t>
            </a:fld>
            <a:endParaRPr lang="en-US" dirty="0"/>
          </a:p>
        </p:txBody>
      </p:sp>
      <p:sp>
        <p:nvSpPr>
          <p:cNvPr id="4" name="Footer Placeholder 3">
            <a:extLst>
              <a:ext uri="{FF2B5EF4-FFF2-40B4-BE49-F238E27FC236}">
                <a16:creationId xmlns:a16="http://schemas.microsoft.com/office/drawing/2014/main" id="{A48A54C2-66F1-FF83-F15D-A0CCEE54BF9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10278CC-CD38-0CF1-23F5-FF01155B9376}"/>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289106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A1DC48-7416-E8C9-9AF4-EFE8D9C9566A}"/>
              </a:ext>
            </a:extLst>
          </p:cNvPr>
          <p:cNvSpPr>
            <a:spLocks noGrp="1"/>
          </p:cNvSpPr>
          <p:nvPr>
            <p:ph type="dt" sz="half" idx="10"/>
          </p:nvPr>
        </p:nvSpPr>
        <p:spPr/>
        <p:txBody>
          <a:bodyPr/>
          <a:lstStyle/>
          <a:p>
            <a:fld id="{1D8BD707-D9CF-40AE-B4C6-C98DA3205C09}" type="datetimeFigureOut">
              <a:rPr lang="en-US" smtClean="0"/>
              <a:pPr/>
              <a:t>9/19/2024</a:t>
            </a:fld>
            <a:endParaRPr lang="en-US" dirty="0"/>
          </a:p>
        </p:txBody>
      </p:sp>
      <p:sp>
        <p:nvSpPr>
          <p:cNvPr id="3" name="Footer Placeholder 2">
            <a:extLst>
              <a:ext uri="{FF2B5EF4-FFF2-40B4-BE49-F238E27FC236}">
                <a16:creationId xmlns:a16="http://schemas.microsoft.com/office/drawing/2014/main" id="{E40AE11B-B35E-1FD6-CE3D-E528D40FD7C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6BC1918-C45C-DB8A-7FFE-5AE9331439A5}"/>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52549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F64A1-110D-A114-A63D-D7DC01B439A0}"/>
              </a:ext>
            </a:extLst>
          </p:cNvPr>
          <p:cNvSpPr>
            <a:spLocks noGrp="1"/>
          </p:cNvSpPr>
          <p:nvPr>
            <p:ph type="title"/>
          </p:nvPr>
        </p:nvSpPr>
        <p:spPr>
          <a:xfrm>
            <a:off x="1259683" y="685800"/>
            <a:ext cx="5898356" cy="2400300"/>
          </a:xfrm>
        </p:spPr>
        <p:txBody>
          <a:bodyPr anchor="b"/>
          <a:lstStyle>
            <a:lvl1pPr>
              <a:defRPr sz="4800"/>
            </a:lvl1pPr>
          </a:lstStyle>
          <a:p>
            <a:r>
              <a:rPr lang="en-US"/>
              <a:t>Click to edit Master title style</a:t>
            </a:r>
          </a:p>
        </p:txBody>
      </p:sp>
      <p:sp>
        <p:nvSpPr>
          <p:cNvPr id="3" name="Content Placeholder 2">
            <a:extLst>
              <a:ext uri="{FF2B5EF4-FFF2-40B4-BE49-F238E27FC236}">
                <a16:creationId xmlns:a16="http://schemas.microsoft.com/office/drawing/2014/main" id="{BAE7A3F2-A779-B9F4-C1FB-6A52B38870D1}"/>
              </a:ext>
            </a:extLst>
          </p:cNvPr>
          <p:cNvSpPr>
            <a:spLocks noGrp="1"/>
          </p:cNvSpPr>
          <p:nvPr>
            <p:ph idx="1"/>
          </p:nvPr>
        </p:nvSpPr>
        <p:spPr>
          <a:xfrm>
            <a:off x="7774782" y="1481138"/>
            <a:ext cx="9258300" cy="7310438"/>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68256DF-1AC8-892E-72CB-24DC44EF41D7}"/>
              </a:ext>
            </a:extLst>
          </p:cNvPr>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a:extLst>
              <a:ext uri="{FF2B5EF4-FFF2-40B4-BE49-F238E27FC236}">
                <a16:creationId xmlns:a16="http://schemas.microsoft.com/office/drawing/2014/main" id="{47F348F6-C775-13B0-FEB6-3D0AAD1FDF1F}"/>
              </a:ext>
            </a:extLst>
          </p:cNvPr>
          <p:cNvSpPr>
            <a:spLocks noGrp="1"/>
          </p:cNvSpPr>
          <p:nvPr>
            <p:ph type="dt" sz="half" idx="10"/>
          </p:nvPr>
        </p:nvSpPr>
        <p:spPr/>
        <p:txBody>
          <a:bodyPr/>
          <a:lstStyle/>
          <a:p>
            <a:fld id="{1D8BD707-D9CF-40AE-B4C6-C98DA3205C09}" type="datetimeFigureOut">
              <a:rPr lang="en-US" smtClean="0"/>
              <a:pPr/>
              <a:t>9/19/2024</a:t>
            </a:fld>
            <a:endParaRPr lang="en-US" dirty="0"/>
          </a:p>
        </p:txBody>
      </p:sp>
      <p:sp>
        <p:nvSpPr>
          <p:cNvPr id="6" name="Footer Placeholder 5">
            <a:extLst>
              <a:ext uri="{FF2B5EF4-FFF2-40B4-BE49-F238E27FC236}">
                <a16:creationId xmlns:a16="http://schemas.microsoft.com/office/drawing/2014/main" id="{A3042F7A-43E9-B735-F72D-39CE850038A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B082895-EFA6-01FA-5EFD-66EE471B7FD8}"/>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604656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4044A-FC57-C4C9-876C-78502FE9E9B3}"/>
              </a:ext>
            </a:extLst>
          </p:cNvPr>
          <p:cNvSpPr>
            <a:spLocks noGrp="1"/>
          </p:cNvSpPr>
          <p:nvPr>
            <p:ph type="title"/>
          </p:nvPr>
        </p:nvSpPr>
        <p:spPr>
          <a:xfrm>
            <a:off x="1259683" y="685800"/>
            <a:ext cx="5898356" cy="2400300"/>
          </a:xfrm>
        </p:spPr>
        <p:txBody>
          <a:bodyPr anchor="b"/>
          <a:lstStyle>
            <a:lvl1pPr>
              <a:defRPr sz="4800"/>
            </a:lvl1pPr>
          </a:lstStyle>
          <a:p>
            <a:r>
              <a:rPr lang="en-US"/>
              <a:t>Click to edit Master title style</a:t>
            </a:r>
          </a:p>
        </p:txBody>
      </p:sp>
      <p:sp>
        <p:nvSpPr>
          <p:cNvPr id="3" name="Picture Placeholder 2">
            <a:extLst>
              <a:ext uri="{FF2B5EF4-FFF2-40B4-BE49-F238E27FC236}">
                <a16:creationId xmlns:a16="http://schemas.microsoft.com/office/drawing/2014/main" id="{56FA36AD-93BF-C438-4842-2F67DF147427}"/>
              </a:ext>
            </a:extLst>
          </p:cNvPr>
          <p:cNvSpPr>
            <a:spLocks noGrp="1"/>
          </p:cNvSpPr>
          <p:nvPr>
            <p:ph type="pic" idx="1"/>
          </p:nvPr>
        </p:nvSpPr>
        <p:spPr>
          <a:xfrm>
            <a:off x="7774782" y="1481138"/>
            <a:ext cx="9258300" cy="7310438"/>
          </a:xfrm>
        </p:spPr>
        <p:txBody>
          <a:bodyPr/>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endParaRPr lang="en-US"/>
          </a:p>
        </p:txBody>
      </p:sp>
      <p:sp>
        <p:nvSpPr>
          <p:cNvPr id="4" name="Text Placeholder 3">
            <a:extLst>
              <a:ext uri="{FF2B5EF4-FFF2-40B4-BE49-F238E27FC236}">
                <a16:creationId xmlns:a16="http://schemas.microsoft.com/office/drawing/2014/main" id="{75F0AB85-E2C8-0856-881C-B6485CFC23C9}"/>
              </a:ext>
            </a:extLst>
          </p:cNvPr>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a:extLst>
              <a:ext uri="{FF2B5EF4-FFF2-40B4-BE49-F238E27FC236}">
                <a16:creationId xmlns:a16="http://schemas.microsoft.com/office/drawing/2014/main" id="{F176090A-88A7-D3C4-0ADC-B5390ACAC328}"/>
              </a:ext>
            </a:extLst>
          </p:cNvPr>
          <p:cNvSpPr>
            <a:spLocks noGrp="1"/>
          </p:cNvSpPr>
          <p:nvPr>
            <p:ph type="dt" sz="half" idx="10"/>
          </p:nvPr>
        </p:nvSpPr>
        <p:spPr/>
        <p:txBody>
          <a:bodyPr/>
          <a:lstStyle/>
          <a:p>
            <a:fld id="{1D8BD707-D9CF-40AE-B4C6-C98DA3205C09}" type="datetimeFigureOut">
              <a:rPr lang="en-US" smtClean="0"/>
              <a:pPr/>
              <a:t>9/19/2024</a:t>
            </a:fld>
            <a:endParaRPr lang="en-US" dirty="0"/>
          </a:p>
        </p:txBody>
      </p:sp>
      <p:sp>
        <p:nvSpPr>
          <p:cNvPr id="6" name="Footer Placeholder 5">
            <a:extLst>
              <a:ext uri="{FF2B5EF4-FFF2-40B4-BE49-F238E27FC236}">
                <a16:creationId xmlns:a16="http://schemas.microsoft.com/office/drawing/2014/main" id="{C9C7678C-A617-97A8-90EA-545626994DC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DAECB0D-C515-ED7F-FFE9-9755DD601587}"/>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807764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07A448-BE66-C47D-01F2-FE6D2654AF87}"/>
              </a:ext>
            </a:extLst>
          </p:cNvPr>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30E7C1-3912-6150-FB96-6C5B3658B43C}"/>
              </a:ext>
            </a:extLst>
          </p:cNvPr>
          <p:cNvSpPr>
            <a:spLocks noGrp="1"/>
          </p:cNvSpPr>
          <p:nvPr>
            <p:ph type="body" idx="1"/>
          </p:nvPr>
        </p:nvSpPr>
        <p:spPr>
          <a:xfrm>
            <a:off x="1257300" y="2738438"/>
            <a:ext cx="15773400" cy="65270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468D78-BF1B-40E5-73F2-B2E343780C42}"/>
              </a:ext>
            </a:extLst>
          </p:cNvPr>
          <p:cNvSpPr>
            <a:spLocks noGrp="1"/>
          </p:cNvSpPr>
          <p:nvPr>
            <p:ph type="dt" sz="half" idx="2"/>
          </p:nvPr>
        </p:nvSpPr>
        <p:spPr>
          <a:xfrm>
            <a:off x="1257300" y="9534526"/>
            <a:ext cx="4114800" cy="547688"/>
          </a:xfrm>
          <a:prstGeom prst="rect">
            <a:avLst/>
          </a:prstGeom>
        </p:spPr>
        <p:txBody>
          <a:bodyPr vert="horz" lIns="91440" tIns="45720" rIns="91440" bIns="45720" rtlCol="0" anchor="ctr"/>
          <a:lstStyle>
            <a:lvl1pPr algn="l">
              <a:defRPr sz="1800">
                <a:solidFill>
                  <a:schemeClr val="tx1">
                    <a:tint val="75000"/>
                  </a:schemeClr>
                </a:solidFill>
              </a:defRPr>
            </a:lvl1pPr>
          </a:lstStyle>
          <a:p>
            <a:fld id="{1D8BD707-D9CF-40AE-B4C6-C98DA3205C09}" type="datetimeFigureOut">
              <a:rPr lang="en-US" smtClean="0"/>
              <a:pPr/>
              <a:t>9/19/2024</a:t>
            </a:fld>
            <a:endParaRPr lang="en-US" dirty="0"/>
          </a:p>
        </p:txBody>
      </p:sp>
      <p:sp>
        <p:nvSpPr>
          <p:cNvPr id="5" name="Footer Placeholder 4">
            <a:extLst>
              <a:ext uri="{FF2B5EF4-FFF2-40B4-BE49-F238E27FC236}">
                <a16:creationId xmlns:a16="http://schemas.microsoft.com/office/drawing/2014/main" id="{DE988ED9-6A27-030E-03D8-405CD2FAFF1F}"/>
              </a:ext>
            </a:extLst>
          </p:cNvPr>
          <p:cNvSpPr>
            <a:spLocks noGrp="1"/>
          </p:cNvSpPr>
          <p:nvPr>
            <p:ph type="ftr" sz="quarter" idx="3"/>
          </p:nvPr>
        </p:nvSpPr>
        <p:spPr>
          <a:xfrm>
            <a:off x="6057900" y="9534526"/>
            <a:ext cx="6172200" cy="547688"/>
          </a:xfrm>
          <a:prstGeom prst="rect">
            <a:avLst/>
          </a:prstGeom>
        </p:spPr>
        <p:txBody>
          <a:bodyPr vert="horz" lIns="91440" tIns="45720" rIns="91440" bIns="45720" rtlCol="0" anchor="ctr"/>
          <a:lstStyle>
            <a:lvl1pPr algn="ctr">
              <a:defRPr sz="18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708EE-3BBC-CB87-5DF4-936DCDDD95DE}"/>
              </a:ext>
            </a:extLst>
          </p:cNvPr>
          <p:cNvSpPr>
            <a:spLocks noGrp="1"/>
          </p:cNvSpPr>
          <p:nvPr>
            <p:ph type="sldNum" sz="quarter" idx="4"/>
          </p:nvPr>
        </p:nvSpPr>
        <p:spPr>
          <a:xfrm>
            <a:off x="12915900" y="9534526"/>
            <a:ext cx="4114800" cy="547688"/>
          </a:xfrm>
          <a:prstGeom prst="rect">
            <a:avLst/>
          </a:prstGeom>
        </p:spPr>
        <p:txBody>
          <a:bodyPr vert="horz" lIns="91440" tIns="45720" rIns="91440" bIns="45720" rtlCol="0" anchor="ctr"/>
          <a:lstStyle>
            <a:lvl1pPr algn="r">
              <a:defRPr sz="18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03508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8" Type="http://schemas.openxmlformats.org/officeDocument/2006/relationships/image" Target="../media/image3.svg"/><Relationship Id="rId13" Type="http://schemas.openxmlformats.org/officeDocument/2006/relationships/image" Target="../media/image14.png"/><Relationship Id="rId3" Type="http://schemas.openxmlformats.org/officeDocument/2006/relationships/image" Target="../media/image7.png"/><Relationship Id="rId7" Type="http://schemas.openxmlformats.org/officeDocument/2006/relationships/image" Target="../media/image2.png"/><Relationship Id="rId12" Type="http://schemas.openxmlformats.org/officeDocument/2006/relationships/image" Target="../media/image1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22.png"/><Relationship Id="rId4" Type="http://schemas.openxmlformats.org/officeDocument/2006/relationships/image" Target="../media/image8.svg"/><Relationship Id="rId9"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3.sv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25.png"/><Relationship Id="rId4" Type="http://schemas.openxmlformats.org/officeDocument/2006/relationships/image" Target="../media/image3.svg"/></Relationships>
</file>

<file path=ppt/slides/_rels/slide13.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7.png"/><Relationship Id="rId7" Type="http://schemas.openxmlformats.org/officeDocument/2006/relationships/image" Target="../media/image2.png"/><Relationship Id="rId12"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0.svg"/><Relationship Id="rId11" Type="http://schemas.openxmlformats.org/officeDocument/2006/relationships/image" Target="../media/image26.png"/><Relationship Id="rId5" Type="http://schemas.openxmlformats.org/officeDocument/2006/relationships/image" Target="../media/image9.png"/><Relationship Id="rId10" Type="http://schemas.openxmlformats.org/officeDocument/2006/relationships/image" Target="../media/image16.svg"/><Relationship Id="rId4" Type="http://schemas.openxmlformats.org/officeDocument/2006/relationships/image" Target="../media/image8.svg"/><Relationship Id="rId9" Type="http://schemas.openxmlformats.org/officeDocument/2006/relationships/image" Target="../media/image15.png"/></Relationships>
</file>

<file path=ppt/slides/_rels/slide14.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8.svg"/><Relationship Id="rId7" Type="http://schemas.openxmlformats.org/officeDocument/2006/relationships/image" Target="../media/image3.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10.svg"/><Relationship Id="rId10" Type="http://schemas.openxmlformats.org/officeDocument/2006/relationships/image" Target="../media/image30.png"/><Relationship Id="rId4" Type="http://schemas.openxmlformats.org/officeDocument/2006/relationships/image" Target="../media/image9.png"/><Relationship Id="rId9" Type="http://schemas.openxmlformats.org/officeDocument/2006/relationships/image" Target="../media/image29.png"/></Relationships>
</file>

<file path=ppt/slides/_rels/slide1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8.svg"/><Relationship Id="rId7" Type="http://schemas.openxmlformats.org/officeDocument/2006/relationships/image" Target="../media/image3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svg"/><Relationship Id="rId4" Type="http://schemas.openxmlformats.org/officeDocument/2006/relationships/image" Target="../media/image2.png"/><Relationship Id="rId9" Type="http://schemas.openxmlformats.org/officeDocument/2006/relationships/image" Target="../media/image16.svg"/></Relationships>
</file>

<file path=ppt/slides/_rels/slide16.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9.png"/><Relationship Id="rId7"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10.svg"/><Relationship Id="rId9" Type="http://schemas.openxmlformats.org/officeDocument/2006/relationships/image" Target="../media/image3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image" Target="../media/image3.svg"/></Relationships>
</file>

<file path=ppt/slides/_rels/slide18.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8.sv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8.sv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3.svg"/></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10.sv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7.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2.svg"/><Relationship Id="rId4" Type="http://schemas.openxmlformats.org/officeDocument/2006/relationships/image" Target="../media/image8.sv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7.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7.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7.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7.png"/><Relationship Id="rId7" Type="http://schemas.openxmlformats.org/officeDocument/2006/relationships/image" Target="../media/image2.png"/><Relationship Id="rId12" Type="http://schemas.openxmlformats.org/officeDocument/2006/relationships/image" Target="../media/image1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svg"/><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3.svg"/><Relationship Id="rId13" Type="http://schemas.openxmlformats.org/officeDocument/2006/relationships/image" Target="../media/image16.svg"/><Relationship Id="rId3" Type="http://schemas.openxmlformats.org/officeDocument/2006/relationships/image" Target="../media/image7.png"/><Relationship Id="rId7" Type="http://schemas.openxmlformats.org/officeDocument/2006/relationships/image" Target="../media/image2.png"/><Relationship Id="rId12"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0.svg"/><Relationship Id="rId11" Type="http://schemas.openxmlformats.org/officeDocument/2006/relationships/image" Target="../media/image19.png"/><Relationship Id="rId5" Type="http://schemas.openxmlformats.org/officeDocument/2006/relationships/image" Target="../media/image9.png"/><Relationship Id="rId10" Type="http://schemas.openxmlformats.org/officeDocument/2006/relationships/image" Target="../media/image18.png"/><Relationship Id="rId4" Type="http://schemas.openxmlformats.org/officeDocument/2006/relationships/image" Target="../media/image8.svg"/><Relationship Id="rId9" Type="http://schemas.openxmlformats.org/officeDocument/2006/relationships/image" Target="../media/image17.png"/></Relationships>
</file>

<file path=ppt/slides/_rels/slide9.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7.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0.svg"/><Relationship Id="rId11" Type="http://schemas.openxmlformats.org/officeDocument/2006/relationships/image" Target="../media/image20.png"/><Relationship Id="rId5" Type="http://schemas.openxmlformats.org/officeDocument/2006/relationships/image" Target="../media/image9.png"/><Relationship Id="rId10" Type="http://schemas.openxmlformats.org/officeDocument/2006/relationships/image" Target="../media/image16.svg"/><Relationship Id="rId4" Type="http://schemas.openxmlformats.org/officeDocument/2006/relationships/image" Target="../media/image8.svg"/><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6739310" y="6939742"/>
            <a:ext cx="6524110" cy="6694516"/>
          </a:xfrm>
          <a:custGeom>
            <a:avLst/>
            <a:gdLst/>
            <a:ahLst/>
            <a:cxnLst/>
            <a:rect l="l" t="t" r="r" b="b"/>
            <a:pathLst>
              <a:path w="6524110" h="6694516">
                <a:moveTo>
                  <a:pt x="0" y="0"/>
                </a:moveTo>
                <a:lnTo>
                  <a:pt x="6524110" y="0"/>
                </a:lnTo>
                <a:lnTo>
                  <a:pt x="6524110" y="6694516"/>
                </a:lnTo>
                <a:lnTo>
                  <a:pt x="0" y="669451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3258071" y="-462915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5" name="Group 5"/>
          <p:cNvGrpSpPr/>
          <p:nvPr/>
        </p:nvGrpSpPr>
        <p:grpSpPr>
          <a:xfrm>
            <a:off x="4728670" y="1984278"/>
            <a:ext cx="9815307" cy="4208864"/>
            <a:chOff x="0" y="0"/>
            <a:chExt cx="1895495" cy="812800"/>
          </a:xfrm>
        </p:grpSpPr>
        <p:sp>
          <p:nvSpPr>
            <p:cNvPr id="6" name="Freeform 6"/>
            <p:cNvSpPr/>
            <p:nvPr/>
          </p:nvSpPr>
          <p:spPr>
            <a:xfrm>
              <a:off x="0" y="0"/>
              <a:ext cx="1895495" cy="812800"/>
            </a:xfrm>
            <a:custGeom>
              <a:avLst/>
              <a:gdLst/>
              <a:ahLst/>
              <a:cxnLst/>
              <a:rect l="l" t="t" r="r" b="b"/>
              <a:pathLst>
                <a:path w="1895495" h="812800">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id="7" name="TextBox 7"/>
            <p:cNvSpPr txBox="1"/>
            <p:nvPr/>
          </p:nvSpPr>
          <p:spPr>
            <a:xfrm>
              <a:off x="0" y="-19050"/>
              <a:ext cx="1895495" cy="831850"/>
            </a:xfrm>
            <a:prstGeom prst="rect">
              <a:avLst/>
            </a:prstGeom>
          </p:spPr>
          <p:txBody>
            <a:bodyPr lIns="50800" tIns="50800" rIns="50800" bIns="50800" rtlCol="0" anchor="ctr"/>
            <a:lstStyle/>
            <a:p>
              <a:pPr algn="ctr">
                <a:lnSpc>
                  <a:spcPts val="2859"/>
                </a:lnSpc>
              </a:pPr>
              <a:endParaRPr dirty="0"/>
            </a:p>
          </p:txBody>
        </p:sp>
      </p:grpSp>
      <p:sp>
        <p:nvSpPr>
          <p:cNvPr id="8" name="TextBox 8"/>
          <p:cNvSpPr txBox="1"/>
          <p:nvPr/>
        </p:nvSpPr>
        <p:spPr>
          <a:xfrm>
            <a:off x="4728670" y="4314183"/>
            <a:ext cx="9815307" cy="1878959"/>
          </a:xfrm>
          <a:prstGeom prst="rect">
            <a:avLst/>
          </a:prstGeom>
        </p:spPr>
        <p:txBody>
          <a:bodyPr lIns="0" tIns="0" rIns="0" bIns="0" rtlCol="0" anchor="t">
            <a:spAutoFit/>
          </a:bodyPr>
          <a:lstStyle/>
          <a:p>
            <a:pPr algn="ctr">
              <a:lnSpc>
                <a:spcPts val="15372"/>
              </a:lnSpc>
            </a:pPr>
            <a:r>
              <a:rPr lang="en-US" sz="11139" spc="1091" dirty="0">
                <a:solidFill>
                  <a:srgbClr val="231F20"/>
                </a:solidFill>
                <a:latin typeface="Oswald Bold"/>
              </a:rPr>
              <a:t>PROJECT</a:t>
            </a:r>
          </a:p>
        </p:txBody>
      </p:sp>
      <p:sp>
        <p:nvSpPr>
          <p:cNvPr id="9" name="TextBox 9"/>
          <p:cNvSpPr txBox="1"/>
          <p:nvPr/>
        </p:nvSpPr>
        <p:spPr>
          <a:xfrm>
            <a:off x="4728670" y="1869978"/>
            <a:ext cx="9815307" cy="2420983"/>
          </a:xfrm>
          <a:prstGeom prst="rect">
            <a:avLst/>
          </a:prstGeom>
        </p:spPr>
        <p:txBody>
          <a:bodyPr lIns="0" tIns="0" rIns="0" bIns="0" rtlCol="0" anchor="t">
            <a:spAutoFit/>
          </a:bodyPr>
          <a:lstStyle/>
          <a:p>
            <a:pPr algn="ctr">
              <a:lnSpc>
                <a:spcPts val="9748"/>
              </a:lnSpc>
            </a:pPr>
            <a:r>
              <a:rPr lang="en-US" sz="7063" spc="692" dirty="0">
                <a:solidFill>
                  <a:srgbClr val="231F20"/>
                </a:solidFill>
                <a:latin typeface="Oswald Bold"/>
              </a:rPr>
              <a:t>CREDIT CARD DATA ANALYSIS</a:t>
            </a:r>
          </a:p>
        </p:txBody>
      </p:sp>
      <p:sp>
        <p:nvSpPr>
          <p:cNvPr id="10" name="TextBox 10"/>
          <p:cNvSpPr txBox="1"/>
          <p:nvPr/>
        </p:nvSpPr>
        <p:spPr>
          <a:xfrm>
            <a:off x="6256338" y="6374117"/>
            <a:ext cx="6759972" cy="962025"/>
          </a:xfrm>
          <a:prstGeom prst="rect">
            <a:avLst/>
          </a:prstGeom>
        </p:spPr>
        <p:txBody>
          <a:bodyPr lIns="0" tIns="0" rIns="0" bIns="0" rtlCol="0" anchor="t">
            <a:spAutoFit/>
          </a:bodyPr>
          <a:lstStyle/>
          <a:p>
            <a:pPr algn="ctr">
              <a:lnSpc>
                <a:spcPts val="3899"/>
              </a:lnSpc>
            </a:pPr>
            <a:r>
              <a:rPr lang="en-US" sz="2999" dirty="0">
                <a:solidFill>
                  <a:srgbClr val="231F20"/>
                </a:solidFill>
                <a:latin typeface="Oswald Bold"/>
              </a:rPr>
              <a:t>“Unveiling  Credit Card data: Trends, Usage</a:t>
            </a:r>
          </a:p>
          <a:p>
            <a:pPr algn="ctr">
              <a:lnSpc>
                <a:spcPts val="3899"/>
              </a:lnSpc>
              <a:spcBef>
                <a:spcPct val="0"/>
              </a:spcBef>
            </a:pPr>
            <a:r>
              <a:rPr lang="en-US" sz="2999" dirty="0">
                <a:solidFill>
                  <a:srgbClr val="231F20"/>
                </a:solidFill>
                <a:latin typeface="Oswald Bold"/>
              </a:rPr>
              <a:t> and Insights”</a:t>
            </a:r>
          </a:p>
        </p:txBody>
      </p:sp>
      <p:grpSp>
        <p:nvGrpSpPr>
          <p:cNvPr id="11" name="Group 11"/>
          <p:cNvGrpSpPr/>
          <p:nvPr/>
        </p:nvGrpSpPr>
        <p:grpSpPr>
          <a:xfrm>
            <a:off x="14249401" y="7336142"/>
            <a:ext cx="3009900" cy="1922158"/>
            <a:chOff x="0" y="0"/>
            <a:chExt cx="651061" cy="378904"/>
          </a:xfrm>
        </p:grpSpPr>
        <p:sp>
          <p:nvSpPr>
            <p:cNvPr id="12" name="Freeform 12"/>
            <p:cNvSpPr/>
            <p:nvPr/>
          </p:nvSpPr>
          <p:spPr>
            <a:xfrm>
              <a:off x="0" y="0"/>
              <a:ext cx="651061" cy="378904"/>
            </a:xfrm>
            <a:custGeom>
              <a:avLst/>
              <a:gdLst/>
              <a:ahLst/>
              <a:cxnLst/>
              <a:rect l="l" t="t" r="r" b="b"/>
              <a:pathLst>
                <a:path w="651061" h="378904">
                  <a:moveTo>
                    <a:pt x="0" y="0"/>
                  </a:moveTo>
                  <a:lnTo>
                    <a:pt x="651061" y="0"/>
                  </a:lnTo>
                  <a:lnTo>
                    <a:pt x="651061" y="378904"/>
                  </a:lnTo>
                  <a:lnTo>
                    <a:pt x="0" y="378904"/>
                  </a:lnTo>
                  <a:close/>
                </a:path>
              </a:pathLst>
            </a:custGeom>
            <a:solidFill>
              <a:srgbClr val="000000"/>
            </a:solidFill>
          </p:spPr>
        </p:sp>
        <p:sp>
          <p:nvSpPr>
            <p:cNvPr id="13" name="TextBox 13"/>
            <p:cNvSpPr txBox="1"/>
            <p:nvPr/>
          </p:nvSpPr>
          <p:spPr>
            <a:xfrm>
              <a:off x="0" y="-57150"/>
              <a:ext cx="651061" cy="436054"/>
            </a:xfrm>
            <a:prstGeom prst="rect">
              <a:avLst/>
            </a:prstGeom>
          </p:spPr>
          <p:txBody>
            <a:bodyPr lIns="50800" tIns="50800" rIns="50800" bIns="50800" rtlCol="0" anchor="ctr"/>
            <a:lstStyle/>
            <a:p>
              <a:pPr algn="ctr">
                <a:lnSpc>
                  <a:spcPts val="3700"/>
                </a:lnSpc>
              </a:pPr>
              <a:r>
                <a:rPr lang="en-US" sz="2681" spc="26" dirty="0">
                  <a:solidFill>
                    <a:srgbClr val="FFFFFF"/>
                  </a:solidFill>
                  <a:latin typeface="Oswald"/>
                </a:rPr>
                <a:t>Presented by</a:t>
              </a:r>
            </a:p>
            <a:p>
              <a:pPr algn="ctr">
                <a:lnSpc>
                  <a:spcPts val="4390"/>
                </a:lnSpc>
                <a:spcBef>
                  <a:spcPct val="0"/>
                </a:spcBef>
              </a:pPr>
              <a:r>
                <a:rPr lang="en-US" sz="3181" spc="31" dirty="0">
                  <a:solidFill>
                    <a:srgbClr val="FFFFFF"/>
                  </a:solidFill>
                  <a:latin typeface="Oswald Bold"/>
                </a:rPr>
                <a:t> </a:t>
              </a:r>
              <a:r>
                <a:rPr lang="en-US" sz="3181" spc="31" dirty="0" err="1">
                  <a:solidFill>
                    <a:srgbClr val="FFFFFF"/>
                  </a:solidFill>
                  <a:latin typeface="Times New Roman" panose="02020603050405020304" pitchFamily="18" charset="0"/>
                  <a:cs typeface="Times New Roman" panose="02020603050405020304" pitchFamily="18" charset="0"/>
                </a:rPr>
                <a:t>Soumyadeep</a:t>
              </a:r>
              <a:endParaRPr lang="en-US" sz="3181" spc="31" dirty="0">
                <a:solidFill>
                  <a:srgbClr val="FFFFFF"/>
                </a:solidFill>
                <a:latin typeface="Times New Roman" panose="02020603050405020304" pitchFamily="18" charset="0"/>
                <a:cs typeface="Times New Roman" panose="02020603050405020304" pitchFamily="18" charset="0"/>
              </a:endParaRPr>
            </a:p>
            <a:p>
              <a:pPr algn="ctr">
                <a:lnSpc>
                  <a:spcPts val="4390"/>
                </a:lnSpc>
                <a:spcBef>
                  <a:spcPct val="0"/>
                </a:spcBef>
              </a:pPr>
              <a:r>
                <a:rPr lang="en-US" sz="3181" spc="31" dirty="0" err="1">
                  <a:solidFill>
                    <a:srgbClr val="FFFFFF"/>
                  </a:solidFill>
                  <a:latin typeface="Times New Roman" panose="02020603050405020304" pitchFamily="18" charset="0"/>
                  <a:cs typeface="Times New Roman" panose="02020603050405020304" pitchFamily="18" charset="0"/>
                </a:rPr>
                <a:t>samanta</a:t>
              </a:r>
              <a:endParaRPr lang="en-US" sz="3181" spc="31" dirty="0">
                <a:solidFill>
                  <a:srgbClr val="FFFFFF"/>
                </a:solidFill>
                <a:latin typeface="Times New Roman" panose="02020603050405020304" pitchFamily="18" charset="0"/>
                <a:cs typeface="Times New Roman" panose="02020603050405020304" pitchFamily="18" charset="0"/>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4994936" y="7891202"/>
            <a:ext cx="1268693" cy="1211025"/>
          </a:xfrm>
          <a:custGeom>
            <a:avLst/>
            <a:gdLst/>
            <a:ahLst/>
            <a:cxnLst/>
            <a:rect l="l" t="t" r="r" b="b"/>
            <a:pathLst>
              <a:path w="1268693" h="1211025">
                <a:moveTo>
                  <a:pt x="0" y="0"/>
                </a:moveTo>
                <a:lnTo>
                  <a:pt x="1268693" y="0"/>
                </a:lnTo>
                <a:lnTo>
                  <a:pt x="1268693" y="1211025"/>
                </a:lnTo>
                <a:lnTo>
                  <a:pt x="0" y="121102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2106315" y="7936159"/>
            <a:ext cx="1104804" cy="1121111"/>
          </a:xfrm>
          <a:custGeom>
            <a:avLst/>
            <a:gdLst/>
            <a:ahLst/>
            <a:cxnLst/>
            <a:rect l="l" t="t" r="r" b="b"/>
            <a:pathLst>
              <a:path w="1104804" h="1121111">
                <a:moveTo>
                  <a:pt x="0" y="0"/>
                </a:moveTo>
                <a:lnTo>
                  <a:pt x="1104805" y="0"/>
                </a:lnTo>
                <a:lnTo>
                  <a:pt x="1104805" y="1121111"/>
                </a:lnTo>
                <a:lnTo>
                  <a:pt x="0" y="112111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4834076" y="-4833750"/>
            <a:ext cx="7262203" cy="7451887"/>
          </a:xfrm>
          <a:custGeom>
            <a:avLst/>
            <a:gdLst/>
            <a:ahLst/>
            <a:cxnLst/>
            <a:rect l="l" t="t" r="r" b="b"/>
            <a:pathLst>
              <a:path w="7262203" h="7451887">
                <a:moveTo>
                  <a:pt x="0" y="0"/>
                </a:moveTo>
                <a:lnTo>
                  <a:pt x="7262202" y="0"/>
                </a:lnTo>
                <a:lnTo>
                  <a:pt x="7262202" y="7451888"/>
                </a:lnTo>
                <a:lnTo>
                  <a:pt x="0" y="745188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p:cNvSpPr/>
          <p:nvPr/>
        </p:nvSpPr>
        <p:spPr>
          <a:xfrm rot="-4176364">
            <a:off x="-4141177" y="6716810"/>
            <a:ext cx="7384192" cy="7577063"/>
          </a:xfrm>
          <a:custGeom>
            <a:avLst/>
            <a:gdLst/>
            <a:ahLst/>
            <a:cxnLst/>
            <a:rect l="l" t="t" r="r" b="b"/>
            <a:pathLst>
              <a:path w="7384192" h="7577063">
                <a:moveTo>
                  <a:pt x="0" y="0"/>
                </a:moveTo>
                <a:lnTo>
                  <a:pt x="7384192" y="0"/>
                </a:lnTo>
                <a:lnTo>
                  <a:pt x="7384192" y="7577063"/>
                </a:lnTo>
                <a:lnTo>
                  <a:pt x="0" y="757706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7" name="Freeform 7"/>
          <p:cNvSpPr/>
          <p:nvPr/>
        </p:nvSpPr>
        <p:spPr>
          <a:xfrm>
            <a:off x="7041867" y="6967640"/>
            <a:ext cx="1299130" cy="1124419"/>
          </a:xfrm>
          <a:custGeom>
            <a:avLst/>
            <a:gdLst/>
            <a:ahLst/>
            <a:cxnLst/>
            <a:rect l="l" t="t" r="r" b="b"/>
            <a:pathLst>
              <a:path w="1299130" h="1124419">
                <a:moveTo>
                  <a:pt x="0" y="0"/>
                </a:moveTo>
                <a:lnTo>
                  <a:pt x="1299130" y="0"/>
                </a:lnTo>
                <a:lnTo>
                  <a:pt x="1299130" y="1124420"/>
                </a:lnTo>
                <a:lnTo>
                  <a:pt x="0" y="1124420"/>
                </a:lnTo>
                <a:lnTo>
                  <a:pt x="0" y="0"/>
                </a:lnTo>
                <a:close/>
              </a:path>
            </a:pathLst>
          </a:custGeom>
          <a:blipFill>
            <a:blip r:embed="rId9"/>
            <a:stretch>
              <a:fillRect/>
            </a:stretch>
          </a:blipFill>
        </p:spPr>
      </p:sp>
      <p:sp>
        <p:nvSpPr>
          <p:cNvPr id="8" name="Freeform 8"/>
          <p:cNvSpPr/>
          <p:nvPr/>
        </p:nvSpPr>
        <p:spPr>
          <a:xfrm>
            <a:off x="10994289" y="4935825"/>
            <a:ext cx="3839787" cy="3429044"/>
          </a:xfrm>
          <a:custGeom>
            <a:avLst/>
            <a:gdLst/>
            <a:ahLst/>
            <a:cxnLst/>
            <a:rect l="l" t="t" r="r" b="b"/>
            <a:pathLst>
              <a:path w="3839787" h="3429044">
                <a:moveTo>
                  <a:pt x="0" y="0"/>
                </a:moveTo>
                <a:lnTo>
                  <a:pt x="3839787" y="0"/>
                </a:lnTo>
                <a:lnTo>
                  <a:pt x="3839787" y="3429045"/>
                </a:lnTo>
                <a:lnTo>
                  <a:pt x="0" y="3429045"/>
                </a:lnTo>
                <a:lnTo>
                  <a:pt x="0" y="0"/>
                </a:lnTo>
                <a:close/>
              </a:path>
            </a:pathLst>
          </a:custGeom>
          <a:blipFill>
            <a:blip r:embed="rId10"/>
            <a:stretch>
              <a:fillRect l="-26161" t="-34115" r="-29293" b="-31155"/>
            </a:stretch>
          </a:blipFill>
        </p:spPr>
      </p:sp>
      <p:sp>
        <p:nvSpPr>
          <p:cNvPr id="9" name="TextBox 9"/>
          <p:cNvSpPr txBox="1"/>
          <p:nvPr/>
        </p:nvSpPr>
        <p:spPr>
          <a:xfrm>
            <a:off x="1028700" y="1662196"/>
            <a:ext cx="8704184" cy="695558"/>
          </a:xfrm>
          <a:prstGeom prst="rect">
            <a:avLst/>
          </a:prstGeom>
        </p:spPr>
        <p:txBody>
          <a:bodyPr lIns="0" tIns="0" rIns="0" bIns="0" rtlCol="0" anchor="t">
            <a:spAutoFit/>
          </a:bodyPr>
          <a:lstStyle/>
          <a:p>
            <a:pPr marL="0" lvl="0" indent="0" algn="just">
              <a:lnSpc>
                <a:spcPts val="5735"/>
              </a:lnSpc>
              <a:spcBef>
                <a:spcPct val="0"/>
              </a:spcBef>
            </a:pPr>
            <a:r>
              <a:rPr lang="en-US" sz="4156" u="none" strike="noStrike" spc="407" dirty="0">
                <a:solidFill>
                  <a:srgbClr val="000000"/>
                </a:solidFill>
                <a:latin typeface="Oswald Bold"/>
              </a:rPr>
              <a:t>CONNECTING DB WITH POWER BI</a:t>
            </a:r>
          </a:p>
        </p:txBody>
      </p:sp>
      <p:sp>
        <p:nvSpPr>
          <p:cNvPr id="10" name="Freeform 10"/>
          <p:cNvSpPr/>
          <p:nvPr/>
        </p:nvSpPr>
        <p:spPr>
          <a:xfrm rot="10623722" flipH="1">
            <a:off x="7819259" y="5948292"/>
            <a:ext cx="2649482" cy="748479"/>
          </a:xfrm>
          <a:custGeom>
            <a:avLst/>
            <a:gdLst/>
            <a:ahLst/>
            <a:cxnLst/>
            <a:rect l="l" t="t" r="r" b="b"/>
            <a:pathLst>
              <a:path w="2649482" h="748479">
                <a:moveTo>
                  <a:pt x="2649482" y="0"/>
                </a:moveTo>
                <a:lnTo>
                  <a:pt x="0" y="0"/>
                </a:lnTo>
                <a:lnTo>
                  <a:pt x="0" y="748479"/>
                </a:lnTo>
                <a:lnTo>
                  <a:pt x="2649482" y="748479"/>
                </a:lnTo>
                <a:lnTo>
                  <a:pt x="2649482"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1" name="Freeform 11"/>
          <p:cNvSpPr/>
          <p:nvPr/>
        </p:nvSpPr>
        <p:spPr>
          <a:xfrm>
            <a:off x="3867949" y="4908549"/>
            <a:ext cx="3429044" cy="3429044"/>
          </a:xfrm>
          <a:custGeom>
            <a:avLst/>
            <a:gdLst/>
            <a:ahLst/>
            <a:cxnLst/>
            <a:rect l="l" t="t" r="r" b="b"/>
            <a:pathLst>
              <a:path w="3429044" h="3429044">
                <a:moveTo>
                  <a:pt x="0" y="0"/>
                </a:moveTo>
                <a:lnTo>
                  <a:pt x="3429045" y="0"/>
                </a:lnTo>
                <a:lnTo>
                  <a:pt x="3429045" y="3429044"/>
                </a:lnTo>
                <a:lnTo>
                  <a:pt x="0" y="3429044"/>
                </a:lnTo>
                <a:lnTo>
                  <a:pt x="0" y="0"/>
                </a:lnTo>
                <a:close/>
              </a:path>
            </a:pathLst>
          </a:custGeom>
          <a:blipFill>
            <a:blip r:embed="rId13"/>
            <a:stretch>
              <a:fillRect/>
            </a:stretch>
          </a:blipFill>
        </p:spPr>
      </p:sp>
      <p:grpSp>
        <p:nvGrpSpPr>
          <p:cNvPr id="12" name="Group 12"/>
          <p:cNvGrpSpPr/>
          <p:nvPr/>
        </p:nvGrpSpPr>
        <p:grpSpPr>
          <a:xfrm>
            <a:off x="909091" y="2800399"/>
            <a:ext cx="8943402" cy="1908125"/>
            <a:chOff x="0" y="0"/>
            <a:chExt cx="2355464" cy="502551"/>
          </a:xfrm>
        </p:grpSpPr>
        <p:sp>
          <p:nvSpPr>
            <p:cNvPr id="13" name="Freeform 13"/>
            <p:cNvSpPr/>
            <p:nvPr/>
          </p:nvSpPr>
          <p:spPr>
            <a:xfrm>
              <a:off x="0" y="0"/>
              <a:ext cx="2355464" cy="502551"/>
            </a:xfrm>
            <a:custGeom>
              <a:avLst/>
              <a:gdLst/>
              <a:ahLst/>
              <a:cxnLst/>
              <a:rect l="l" t="t" r="r" b="b"/>
              <a:pathLst>
                <a:path w="2355464" h="502551">
                  <a:moveTo>
                    <a:pt x="2152264" y="0"/>
                  </a:moveTo>
                  <a:cubicBezTo>
                    <a:pt x="2264488" y="0"/>
                    <a:pt x="2355464" y="112500"/>
                    <a:pt x="2355464" y="251276"/>
                  </a:cubicBezTo>
                  <a:cubicBezTo>
                    <a:pt x="2355464" y="390052"/>
                    <a:pt x="2264488" y="502551"/>
                    <a:pt x="2152264" y="502551"/>
                  </a:cubicBezTo>
                  <a:lnTo>
                    <a:pt x="203200" y="502551"/>
                  </a:lnTo>
                  <a:cubicBezTo>
                    <a:pt x="90976" y="502551"/>
                    <a:pt x="0" y="390052"/>
                    <a:pt x="0" y="251276"/>
                  </a:cubicBezTo>
                  <a:cubicBezTo>
                    <a:pt x="0" y="112500"/>
                    <a:pt x="90976" y="0"/>
                    <a:pt x="203200" y="0"/>
                  </a:cubicBezTo>
                  <a:close/>
                </a:path>
              </a:pathLst>
            </a:custGeom>
            <a:solidFill>
              <a:srgbClr val="C1FF72"/>
            </a:solidFill>
          </p:spPr>
        </p:sp>
        <p:sp>
          <p:nvSpPr>
            <p:cNvPr id="14" name="TextBox 14"/>
            <p:cNvSpPr txBox="1"/>
            <p:nvPr/>
          </p:nvSpPr>
          <p:spPr>
            <a:xfrm>
              <a:off x="0" y="-57150"/>
              <a:ext cx="2355464" cy="559701"/>
            </a:xfrm>
            <a:prstGeom prst="rect">
              <a:avLst/>
            </a:prstGeom>
          </p:spPr>
          <p:txBody>
            <a:bodyPr lIns="50800" tIns="50800" rIns="50800" bIns="50800" rtlCol="0" anchor="ctr"/>
            <a:lstStyle/>
            <a:p>
              <a:pPr marL="0" lvl="0" indent="0" algn="ctr">
                <a:lnSpc>
                  <a:spcPts val="4144"/>
                </a:lnSpc>
                <a:spcBef>
                  <a:spcPct val="0"/>
                </a:spcBef>
              </a:pPr>
              <a:r>
                <a:rPr lang="en-US" sz="3003" spc="294" dirty="0">
                  <a:solidFill>
                    <a:srgbClr val="000000"/>
                  </a:solidFill>
                  <a:latin typeface="DM Sans Bold"/>
                </a:rPr>
                <a:t>Linking PostgreSQL database directly to Power BI in order to easily visualize and analyze the data in real-time.</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TextBox 3"/>
          <p:cNvSpPr txBox="1"/>
          <p:nvPr/>
        </p:nvSpPr>
        <p:spPr>
          <a:xfrm>
            <a:off x="3367511" y="1129908"/>
            <a:ext cx="11552977" cy="3589377"/>
          </a:xfrm>
          <a:prstGeom prst="rect">
            <a:avLst/>
          </a:prstGeom>
        </p:spPr>
        <p:txBody>
          <a:bodyPr lIns="0" tIns="0" rIns="0" bIns="0" rtlCol="0" anchor="t">
            <a:spAutoFit/>
          </a:bodyPr>
          <a:lstStyle/>
          <a:p>
            <a:pPr algn="ctr">
              <a:lnSpc>
                <a:spcPts val="9587"/>
              </a:lnSpc>
            </a:pPr>
            <a:r>
              <a:rPr lang="en-US" sz="6947" spc="368" dirty="0">
                <a:solidFill>
                  <a:srgbClr val="231F20"/>
                </a:solidFill>
                <a:latin typeface="Oswald Bold"/>
              </a:rPr>
              <a:t>DATA CLEANING</a:t>
            </a:r>
          </a:p>
          <a:p>
            <a:pPr algn="ctr">
              <a:lnSpc>
                <a:spcPts val="9587"/>
              </a:lnSpc>
            </a:pPr>
            <a:r>
              <a:rPr lang="en-US" sz="6947" spc="368" dirty="0">
                <a:solidFill>
                  <a:srgbClr val="231F20"/>
                </a:solidFill>
                <a:latin typeface="Oswald Bold"/>
              </a:rPr>
              <a:t>&amp;</a:t>
            </a:r>
          </a:p>
          <a:p>
            <a:pPr algn="ctr">
              <a:lnSpc>
                <a:spcPts val="9587"/>
              </a:lnSpc>
            </a:pPr>
            <a:r>
              <a:rPr lang="en-US" sz="6947" spc="368" dirty="0">
                <a:solidFill>
                  <a:srgbClr val="231F20"/>
                </a:solidFill>
                <a:latin typeface="Oswald Bold"/>
              </a:rPr>
              <a:t>TRANSFORMATION</a:t>
            </a:r>
          </a:p>
        </p:txBody>
      </p:sp>
      <p:sp>
        <p:nvSpPr>
          <p:cNvPr id="4" name="Freeform 4"/>
          <p:cNvSpPr/>
          <p:nvPr/>
        </p:nvSpPr>
        <p:spPr>
          <a:xfrm>
            <a:off x="14272238" y="-4833750"/>
            <a:ext cx="7824040" cy="8028399"/>
          </a:xfrm>
          <a:custGeom>
            <a:avLst/>
            <a:gdLst/>
            <a:ahLst/>
            <a:cxnLst/>
            <a:rect l="l" t="t" r="r" b="b"/>
            <a:pathLst>
              <a:path w="7824040" h="8028399">
                <a:moveTo>
                  <a:pt x="0" y="0"/>
                </a:moveTo>
                <a:lnTo>
                  <a:pt x="7824040" y="0"/>
                </a:lnTo>
                <a:lnTo>
                  <a:pt x="7824040" y="8028400"/>
                </a:lnTo>
                <a:lnTo>
                  <a:pt x="0" y="80284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4176364">
            <a:off x="-3973353" y="6347602"/>
            <a:ext cx="7946706" cy="8154269"/>
          </a:xfrm>
          <a:custGeom>
            <a:avLst/>
            <a:gdLst/>
            <a:ahLst/>
            <a:cxnLst/>
            <a:rect l="l" t="t" r="r" b="b"/>
            <a:pathLst>
              <a:path w="7946706" h="8154269">
                <a:moveTo>
                  <a:pt x="0" y="0"/>
                </a:moveTo>
                <a:lnTo>
                  <a:pt x="7946706" y="0"/>
                </a:lnTo>
                <a:lnTo>
                  <a:pt x="7946706" y="8154269"/>
                </a:lnTo>
                <a:lnTo>
                  <a:pt x="0" y="815426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6"/>
          <p:cNvSpPr/>
          <p:nvPr/>
        </p:nvSpPr>
        <p:spPr>
          <a:xfrm>
            <a:off x="7731272" y="5279668"/>
            <a:ext cx="2825456" cy="3215959"/>
          </a:xfrm>
          <a:custGeom>
            <a:avLst/>
            <a:gdLst/>
            <a:ahLst/>
            <a:cxnLst/>
            <a:rect l="l" t="t" r="r" b="b"/>
            <a:pathLst>
              <a:path w="2825456" h="3215959">
                <a:moveTo>
                  <a:pt x="0" y="0"/>
                </a:moveTo>
                <a:lnTo>
                  <a:pt x="2825456" y="0"/>
                </a:lnTo>
                <a:lnTo>
                  <a:pt x="2825456" y="3215959"/>
                </a:lnTo>
                <a:lnTo>
                  <a:pt x="0" y="321595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14666997" y="-4833750"/>
            <a:ext cx="7429281" cy="7623329"/>
          </a:xfrm>
          <a:custGeom>
            <a:avLst/>
            <a:gdLst/>
            <a:ahLst/>
            <a:cxnLst/>
            <a:rect l="l" t="t" r="r" b="b"/>
            <a:pathLst>
              <a:path w="7429281" h="7623329">
                <a:moveTo>
                  <a:pt x="0" y="0"/>
                </a:moveTo>
                <a:lnTo>
                  <a:pt x="7429281" y="0"/>
                </a:lnTo>
                <a:lnTo>
                  <a:pt x="7429281" y="7623330"/>
                </a:lnTo>
                <a:lnTo>
                  <a:pt x="0" y="762333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4176364">
            <a:off x="-4069384" y="6345235"/>
            <a:ext cx="7846966" cy="8051924"/>
          </a:xfrm>
          <a:custGeom>
            <a:avLst/>
            <a:gdLst/>
            <a:ahLst/>
            <a:cxnLst/>
            <a:rect l="l" t="t" r="r" b="b"/>
            <a:pathLst>
              <a:path w="7846966" h="8051924">
                <a:moveTo>
                  <a:pt x="0" y="0"/>
                </a:moveTo>
                <a:lnTo>
                  <a:pt x="7846966" y="0"/>
                </a:lnTo>
                <a:lnTo>
                  <a:pt x="7846966" y="8051924"/>
                </a:lnTo>
                <a:lnTo>
                  <a:pt x="0" y="80519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7882141" y="7090820"/>
            <a:ext cx="9553153" cy="1690678"/>
          </a:xfrm>
          <a:custGeom>
            <a:avLst/>
            <a:gdLst/>
            <a:ahLst/>
            <a:cxnLst/>
            <a:rect l="l" t="t" r="r" b="b"/>
            <a:pathLst>
              <a:path w="9553153" h="1690678">
                <a:moveTo>
                  <a:pt x="0" y="0"/>
                </a:moveTo>
                <a:lnTo>
                  <a:pt x="9553153" y="0"/>
                </a:lnTo>
                <a:lnTo>
                  <a:pt x="9553153" y="1690678"/>
                </a:lnTo>
                <a:lnTo>
                  <a:pt x="0" y="1690678"/>
                </a:lnTo>
                <a:lnTo>
                  <a:pt x="0" y="0"/>
                </a:lnTo>
                <a:close/>
              </a:path>
            </a:pathLst>
          </a:custGeom>
          <a:blipFill>
            <a:blip r:embed="rId5"/>
            <a:stretch>
              <a:fillRect/>
            </a:stretch>
          </a:blipFill>
        </p:spPr>
      </p:sp>
      <p:sp>
        <p:nvSpPr>
          <p:cNvPr id="6" name="Freeform 6"/>
          <p:cNvSpPr/>
          <p:nvPr/>
        </p:nvSpPr>
        <p:spPr>
          <a:xfrm rot="1606716">
            <a:off x="6396406" y="7700097"/>
            <a:ext cx="1352959" cy="382211"/>
          </a:xfrm>
          <a:custGeom>
            <a:avLst/>
            <a:gdLst/>
            <a:ahLst/>
            <a:cxnLst/>
            <a:rect l="l" t="t" r="r" b="b"/>
            <a:pathLst>
              <a:path w="1352959" h="382211">
                <a:moveTo>
                  <a:pt x="0" y="0"/>
                </a:moveTo>
                <a:lnTo>
                  <a:pt x="1352959" y="0"/>
                </a:lnTo>
                <a:lnTo>
                  <a:pt x="1352959" y="382211"/>
                </a:lnTo>
                <a:lnTo>
                  <a:pt x="0" y="38221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7" name="Group 7"/>
          <p:cNvGrpSpPr/>
          <p:nvPr/>
        </p:nvGrpSpPr>
        <p:grpSpPr>
          <a:xfrm>
            <a:off x="4512442" y="844264"/>
            <a:ext cx="9537960" cy="1518260"/>
            <a:chOff x="0" y="0"/>
            <a:chExt cx="2512055" cy="399871"/>
          </a:xfrm>
        </p:grpSpPr>
        <p:sp>
          <p:nvSpPr>
            <p:cNvPr id="8" name="Freeform 8"/>
            <p:cNvSpPr/>
            <p:nvPr/>
          </p:nvSpPr>
          <p:spPr>
            <a:xfrm>
              <a:off x="0" y="0"/>
              <a:ext cx="2512055" cy="399871"/>
            </a:xfrm>
            <a:custGeom>
              <a:avLst/>
              <a:gdLst/>
              <a:ahLst/>
              <a:cxnLst/>
              <a:rect l="l" t="t" r="r" b="b"/>
              <a:pathLst>
                <a:path w="2512055" h="399871">
                  <a:moveTo>
                    <a:pt x="2308855" y="0"/>
                  </a:moveTo>
                  <a:cubicBezTo>
                    <a:pt x="2421080" y="0"/>
                    <a:pt x="2512055" y="89514"/>
                    <a:pt x="2512055" y="199936"/>
                  </a:cubicBezTo>
                  <a:cubicBezTo>
                    <a:pt x="2512055" y="310357"/>
                    <a:pt x="2421080" y="399871"/>
                    <a:pt x="2308855" y="399871"/>
                  </a:cubicBezTo>
                  <a:lnTo>
                    <a:pt x="203200" y="399871"/>
                  </a:lnTo>
                  <a:cubicBezTo>
                    <a:pt x="90976" y="399871"/>
                    <a:pt x="0" y="310357"/>
                    <a:pt x="0" y="199936"/>
                  </a:cubicBezTo>
                  <a:cubicBezTo>
                    <a:pt x="0" y="89514"/>
                    <a:pt x="90976" y="0"/>
                    <a:pt x="203200" y="0"/>
                  </a:cubicBezTo>
                  <a:close/>
                </a:path>
              </a:pathLst>
            </a:custGeom>
            <a:solidFill>
              <a:srgbClr val="C1FF72"/>
            </a:solidFill>
          </p:spPr>
        </p:sp>
        <p:sp>
          <p:nvSpPr>
            <p:cNvPr id="9" name="TextBox 9"/>
            <p:cNvSpPr txBox="1"/>
            <p:nvPr/>
          </p:nvSpPr>
          <p:spPr>
            <a:xfrm>
              <a:off x="0" y="-47625"/>
              <a:ext cx="2512055" cy="447496"/>
            </a:xfrm>
            <a:prstGeom prst="rect">
              <a:avLst/>
            </a:prstGeom>
          </p:spPr>
          <p:txBody>
            <a:bodyPr lIns="50800" tIns="50800" rIns="50800" bIns="50800" rtlCol="0" anchor="ctr"/>
            <a:lstStyle/>
            <a:p>
              <a:pPr marL="0" lvl="0" indent="0" algn="ctr">
                <a:lnSpc>
                  <a:spcPts val="3730"/>
                </a:lnSpc>
                <a:spcBef>
                  <a:spcPct val="0"/>
                </a:spcBef>
              </a:pPr>
              <a:r>
                <a:rPr lang="en-US" sz="2703" u="none" strike="noStrike" spc="264" dirty="0">
                  <a:solidFill>
                    <a:srgbClr val="000000"/>
                  </a:solidFill>
                  <a:latin typeface="DM Sans Bold"/>
                </a:rPr>
                <a:t>No missing values or inconsistencies were detected ensuring reliability and accuracy in the dataset. </a:t>
              </a:r>
            </a:p>
          </p:txBody>
        </p:sp>
      </p:grpSp>
      <p:sp>
        <p:nvSpPr>
          <p:cNvPr id="10" name="TextBox 10"/>
          <p:cNvSpPr txBox="1"/>
          <p:nvPr/>
        </p:nvSpPr>
        <p:spPr>
          <a:xfrm>
            <a:off x="1028700" y="971550"/>
            <a:ext cx="3483742" cy="512369"/>
          </a:xfrm>
          <a:prstGeom prst="rect">
            <a:avLst/>
          </a:prstGeom>
        </p:spPr>
        <p:txBody>
          <a:bodyPr lIns="0" tIns="0" rIns="0" bIns="0" rtlCol="0" anchor="t">
            <a:spAutoFit/>
          </a:bodyPr>
          <a:lstStyle/>
          <a:p>
            <a:pPr marL="0" lvl="0" indent="0" algn="just">
              <a:lnSpc>
                <a:spcPts val="4144"/>
              </a:lnSpc>
              <a:spcBef>
                <a:spcPct val="0"/>
              </a:spcBef>
            </a:pPr>
            <a:r>
              <a:rPr lang="en-US" sz="3003" spc="294" dirty="0">
                <a:solidFill>
                  <a:srgbClr val="000000"/>
                </a:solidFill>
                <a:latin typeface="Oswald Bold"/>
              </a:rPr>
              <a:t>DATA CLEANING :</a:t>
            </a:r>
          </a:p>
        </p:txBody>
      </p:sp>
      <p:sp>
        <p:nvSpPr>
          <p:cNvPr id="11" name="TextBox 11"/>
          <p:cNvSpPr txBox="1"/>
          <p:nvPr/>
        </p:nvSpPr>
        <p:spPr>
          <a:xfrm>
            <a:off x="1028700" y="3102552"/>
            <a:ext cx="5098562" cy="512369"/>
          </a:xfrm>
          <a:prstGeom prst="rect">
            <a:avLst/>
          </a:prstGeom>
        </p:spPr>
        <p:txBody>
          <a:bodyPr lIns="0" tIns="0" rIns="0" bIns="0" rtlCol="0" anchor="t">
            <a:spAutoFit/>
          </a:bodyPr>
          <a:lstStyle/>
          <a:p>
            <a:pPr marL="0" lvl="0" indent="0" algn="just">
              <a:lnSpc>
                <a:spcPts val="4144"/>
              </a:lnSpc>
              <a:spcBef>
                <a:spcPct val="0"/>
              </a:spcBef>
            </a:pPr>
            <a:r>
              <a:rPr lang="en-US" sz="3003" spc="294" dirty="0">
                <a:solidFill>
                  <a:srgbClr val="000000"/>
                </a:solidFill>
                <a:latin typeface="Oswald Bold"/>
              </a:rPr>
              <a:t>DATA TRANSFORMATION :</a:t>
            </a:r>
          </a:p>
        </p:txBody>
      </p:sp>
      <p:grpSp>
        <p:nvGrpSpPr>
          <p:cNvPr id="12" name="Group 12"/>
          <p:cNvGrpSpPr/>
          <p:nvPr/>
        </p:nvGrpSpPr>
        <p:grpSpPr>
          <a:xfrm>
            <a:off x="5984073" y="2924499"/>
            <a:ext cx="10012059" cy="1984985"/>
            <a:chOff x="0" y="0"/>
            <a:chExt cx="2636921" cy="522795"/>
          </a:xfrm>
        </p:grpSpPr>
        <p:sp>
          <p:nvSpPr>
            <p:cNvPr id="13" name="Freeform 13"/>
            <p:cNvSpPr/>
            <p:nvPr/>
          </p:nvSpPr>
          <p:spPr>
            <a:xfrm>
              <a:off x="0" y="0"/>
              <a:ext cx="2636921" cy="522794"/>
            </a:xfrm>
            <a:custGeom>
              <a:avLst/>
              <a:gdLst/>
              <a:ahLst/>
              <a:cxnLst/>
              <a:rect l="l" t="t" r="r" b="b"/>
              <a:pathLst>
                <a:path w="2636921" h="522794">
                  <a:moveTo>
                    <a:pt x="2433721" y="0"/>
                  </a:moveTo>
                  <a:cubicBezTo>
                    <a:pt x="2545945" y="0"/>
                    <a:pt x="2636921" y="117032"/>
                    <a:pt x="2636921" y="261397"/>
                  </a:cubicBezTo>
                  <a:cubicBezTo>
                    <a:pt x="2636921" y="405763"/>
                    <a:pt x="2545945" y="522794"/>
                    <a:pt x="2433721" y="522794"/>
                  </a:cubicBezTo>
                  <a:lnTo>
                    <a:pt x="203200" y="522794"/>
                  </a:lnTo>
                  <a:cubicBezTo>
                    <a:pt x="90976" y="522794"/>
                    <a:pt x="0" y="405763"/>
                    <a:pt x="0" y="261397"/>
                  </a:cubicBezTo>
                  <a:cubicBezTo>
                    <a:pt x="0" y="117032"/>
                    <a:pt x="90976" y="0"/>
                    <a:pt x="203200" y="0"/>
                  </a:cubicBezTo>
                  <a:close/>
                </a:path>
              </a:pathLst>
            </a:custGeom>
            <a:solidFill>
              <a:srgbClr val="C1FF72"/>
            </a:solidFill>
          </p:spPr>
        </p:sp>
        <p:sp>
          <p:nvSpPr>
            <p:cNvPr id="14" name="TextBox 14"/>
            <p:cNvSpPr txBox="1"/>
            <p:nvPr/>
          </p:nvSpPr>
          <p:spPr>
            <a:xfrm>
              <a:off x="0" y="-47625"/>
              <a:ext cx="2636921" cy="570420"/>
            </a:xfrm>
            <a:prstGeom prst="rect">
              <a:avLst/>
            </a:prstGeom>
          </p:spPr>
          <p:txBody>
            <a:bodyPr lIns="50800" tIns="50800" rIns="50800" bIns="50800" rtlCol="0" anchor="ctr"/>
            <a:lstStyle/>
            <a:p>
              <a:pPr marL="0" lvl="0" indent="0" algn="ctr">
                <a:lnSpc>
                  <a:spcPts val="3730"/>
                </a:lnSpc>
                <a:spcBef>
                  <a:spcPct val="0"/>
                </a:spcBef>
              </a:pPr>
              <a:r>
                <a:rPr lang="en-US" sz="2703" spc="264" dirty="0">
                  <a:solidFill>
                    <a:srgbClr val="000000"/>
                  </a:solidFill>
                  <a:latin typeface="DM Sans Bold"/>
                </a:rPr>
                <a:t>Using DAX queries data is aggregated and transformed to calculate important metrics and KPI’s such as Total revenue, Average utilization ratio, Customer Acquisition cost...</a:t>
              </a:r>
            </a:p>
          </p:txBody>
        </p:sp>
      </p:grpSp>
      <p:grpSp>
        <p:nvGrpSpPr>
          <p:cNvPr id="15" name="Group 15"/>
          <p:cNvGrpSpPr/>
          <p:nvPr/>
        </p:nvGrpSpPr>
        <p:grpSpPr>
          <a:xfrm>
            <a:off x="1444033" y="5471459"/>
            <a:ext cx="6136820" cy="1867587"/>
            <a:chOff x="0" y="0"/>
            <a:chExt cx="1616282" cy="491875"/>
          </a:xfrm>
        </p:grpSpPr>
        <p:sp>
          <p:nvSpPr>
            <p:cNvPr id="16" name="Freeform 16"/>
            <p:cNvSpPr/>
            <p:nvPr/>
          </p:nvSpPr>
          <p:spPr>
            <a:xfrm>
              <a:off x="0" y="0"/>
              <a:ext cx="1616282" cy="491875"/>
            </a:xfrm>
            <a:custGeom>
              <a:avLst/>
              <a:gdLst/>
              <a:ahLst/>
              <a:cxnLst/>
              <a:rect l="l" t="t" r="r" b="b"/>
              <a:pathLst>
                <a:path w="1616282" h="491875">
                  <a:moveTo>
                    <a:pt x="1413082" y="0"/>
                  </a:moveTo>
                  <a:cubicBezTo>
                    <a:pt x="1525306" y="0"/>
                    <a:pt x="1616282" y="110110"/>
                    <a:pt x="1616282" y="245937"/>
                  </a:cubicBezTo>
                  <a:cubicBezTo>
                    <a:pt x="1616282" y="381765"/>
                    <a:pt x="1525306" y="491875"/>
                    <a:pt x="1413082" y="491875"/>
                  </a:cubicBezTo>
                  <a:lnTo>
                    <a:pt x="203200" y="491875"/>
                  </a:lnTo>
                  <a:cubicBezTo>
                    <a:pt x="90976" y="491875"/>
                    <a:pt x="0" y="381765"/>
                    <a:pt x="0" y="245937"/>
                  </a:cubicBezTo>
                  <a:cubicBezTo>
                    <a:pt x="0" y="110110"/>
                    <a:pt x="90976" y="0"/>
                    <a:pt x="203200" y="0"/>
                  </a:cubicBezTo>
                  <a:close/>
                </a:path>
              </a:pathLst>
            </a:custGeom>
            <a:solidFill>
              <a:srgbClr val="C1FF72"/>
            </a:solidFill>
          </p:spPr>
        </p:sp>
        <p:sp>
          <p:nvSpPr>
            <p:cNvPr id="17" name="TextBox 17"/>
            <p:cNvSpPr txBox="1"/>
            <p:nvPr/>
          </p:nvSpPr>
          <p:spPr>
            <a:xfrm>
              <a:off x="0" y="-47625"/>
              <a:ext cx="1616282" cy="539500"/>
            </a:xfrm>
            <a:prstGeom prst="rect">
              <a:avLst/>
            </a:prstGeom>
          </p:spPr>
          <p:txBody>
            <a:bodyPr lIns="50800" tIns="50800" rIns="50800" bIns="50800" rtlCol="0" anchor="ctr"/>
            <a:lstStyle/>
            <a:p>
              <a:pPr marL="0" lvl="0" indent="0" algn="ctr">
                <a:lnSpc>
                  <a:spcPts val="3454"/>
                </a:lnSpc>
                <a:spcBef>
                  <a:spcPct val="0"/>
                </a:spcBef>
              </a:pPr>
              <a:r>
                <a:rPr lang="en-US" sz="2503" spc="245" dirty="0">
                  <a:solidFill>
                    <a:srgbClr val="000000"/>
                  </a:solidFill>
                  <a:latin typeface="DM Sans Bold"/>
                </a:rPr>
                <a:t>Introducing a comprehensive metric named Revenue, which helps in keeping an overview of the financial performance.</a:t>
              </a: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4994936" y="7891202"/>
            <a:ext cx="1268693" cy="1211025"/>
          </a:xfrm>
          <a:custGeom>
            <a:avLst/>
            <a:gdLst/>
            <a:ahLst/>
            <a:cxnLst/>
            <a:rect l="l" t="t" r="r" b="b"/>
            <a:pathLst>
              <a:path w="1268693" h="1211025">
                <a:moveTo>
                  <a:pt x="0" y="0"/>
                </a:moveTo>
                <a:lnTo>
                  <a:pt x="1268693" y="0"/>
                </a:lnTo>
                <a:lnTo>
                  <a:pt x="1268693" y="1211025"/>
                </a:lnTo>
                <a:lnTo>
                  <a:pt x="0" y="121102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2106315" y="7936159"/>
            <a:ext cx="1104804" cy="1121111"/>
          </a:xfrm>
          <a:custGeom>
            <a:avLst/>
            <a:gdLst/>
            <a:ahLst/>
            <a:cxnLst/>
            <a:rect l="l" t="t" r="r" b="b"/>
            <a:pathLst>
              <a:path w="1104804" h="1121111">
                <a:moveTo>
                  <a:pt x="0" y="0"/>
                </a:moveTo>
                <a:lnTo>
                  <a:pt x="1104805" y="0"/>
                </a:lnTo>
                <a:lnTo>
                  <a:pt x="1104805" y="1121111"/>
                </a:lnTo>
                <a:lnTo>
                  <a:pt x="0" y="112111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5225854" y="-4833750"/>
            <a:ext cx="6870424" cy="7049875"/>
          </a:xfrm>
          <a:custGeom>
            <a:avLst/>
            <a:gdLst/>
            <a:ahLst/>
            <a:cxnLst/>
            <a:rect l="l" t="t" r="r" b="b"/>
            <a:pathLst>
              <a:path w="6870424" h="7049875">
                <a:moveTo>
                  <a:pt x="0" y="0"/>
                </a:moveTo>
                <a:lnTo>
                  <a:pt x="6870424" y="0"/>
                </a:lnTo>
                <a:lnTo>
                  <a:pt x="6870424" y="7049876"/>
                </a:lnTo>
                <a:lnTo>
                  <a:pt x="0" y="704987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p:cNvSpPr/>
          <p:nvPr/>
        </p:nvSpPr>
        <p:spPr>
          <a:xfrm rot="-4176364">
            <a:off x="-4214302" y="7095279"/>
            <a:ext cx="6912834" cy="7093393"/>
          </a:xfrm>
          <a:custGeom>
            <a:avLst/>
            <a:gdLst/>
            <a:ahLst/>
            <a:cxnLst/>
            <a:rect l="l" t="t" r="r" b="b"/>
            <a:pathLst>
              <a:path w="6912834" h="7093393">
                <a:moveTo>
                  <a:pt x="0" y="0"/>
                </a:moveTo>
                <a:lnTo>
                  <a:pt x="6912834" y="0"/>
                </a:lnTo>
                <a:lnTo>
                  <a:pt x="6912834" y="7093393"/>
                </a:lnTo>
                <a:lnTo>
                  <a:pt x="0" y="709339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7" name="Freeform 7"/>
          <p:cNvSpPr/>
          <p:nvPr/>
        </p:nvSpPr>
        <p:spPr>
          <a:xfrm rot="1606716">
            <a:off x="4392910" y="2655521"/>
            <a:ext cx="1352959" cy="382211"/>
          </a:xfrm>
          <a:custGeom>
            <a:avLst/>
            <a:gdLst/>
            <a:ahLst/>
            <a:cxnLst/>
            <a:rect l="l" t="t" r="r" b="b"/>
            <a:pathLst>
              <a:path w="1352959" h="382211">
                <a:moveTo>
                  <a:pt x="0" y="0"/>
                </a:moveTo>
                <a:lnTo>
                  <a:pt x="1352960" y="0"/>
                </a:lnTo>
                <a:lnTo>
                  <a:pt x="1352960" y="382211"/>
                </a:lnTo>
                <a:lnTo>
                  <a:pt x="0" y="382211"/>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8" name="Freeform 8"/>
          <p:cNvSpPr/>
          <p:nvPr/>
        </p:nvSpPr>
        <p:spPr>
          <a:xfrm>
            <a:off x="5759421" y="2204272"/>
            <a:ext cx="12124563" cy="2631288"/>
          </a:xfrm>
          <a:custGeom>
            <a:avLst/>
            <a:gdLst/>
            <a:ahLst/>
            <a:cxnLst/>
            <a:rect l="l" t="t" r="r" b="b"/>
            <a:pathLst>
              <a:path w="12124563" h="2631288">
                <a:moveTo>
                  <a:pt x="0" y="0"/>
                </a:moveTo>
                <a:lnTo>
                  <a:pt x="12124564" y="0"/>
                </a:lnTo>
                <a:lnTo>
                  <a:pt x="12124564" y="2631289"/>
                </a:lnTo>
                <a:lnTo>
                  <a:pt x="0" y="2631289"/>
                </a:lnTo>
                <a:lnTo>
                  <a:pt x="0" y="0"/>
                </a:lnTo>
                <a:close/>
              </a:path>
            </a:pathLst>
          </a:custGeom>
          <a:blipFill>
            <a:blip r:embed="rId11"/>
            <a:stretch>
              <a:fillRect/>
            </a:stretch>
          </a:blipFill>
        </p:spPr>
      </p:sp>
      <p:sp>
        <p:nvSpPr>
          <p:cNvPr id="9" name="Freeform 9"/>
          <p:cNvSpPr/>
          <p:nvPr/>
        </p:nvSpPr>
        <p:spPr>
          <a:xfrm>
            <a:off x="1612724" y="7119432"/>
            <a:ext cx="12124563" cy="2347522"/>
          </a:xfrm>
          <a:custGeom>
            <a:avLst/>
            <a:gdLst/>
            <a:ahLst/>
            <a:cxnLst/>
            <a:rect l="l" t="t" r="r" b="b"/>
            <a:pathLst>
              <a:path w="12124563" h="2347522">
                <a:moveTo>
                  <a:pt x="0" y="0"/>
                </a:moveTo>
                <a:lnTo>
                  <a:pt x="12124563" y="0"/>
                </a:lnTo>
                <a:lnTo>
                  <a:pt x="12124563" y="2347522"/>
                </a:lnTo>
                <a:lnTo>
                  <a:pt x="0" y="2347522"/>
                </a:lnTo>
                <a:lnTo>
                  <a:pt x="0" y="0"/>
                </a:lnTo>
                <a:close/>
              </a:path>
            </a:pathLst>
          </a:custGeom>
          <a:blipFill>
            <a:blip r:embed="rId12"/>
            <a:stretch>
              <a:fillRect/>
            </a:stretch>
          </a:blipFill>
        </p:spPr>
      </p:sp>
      <p:sp>
        <p:nvSpPr>
          <p:cNvPr id="10" name="Freeform 10"/>
          <p:cNvSpPr/>
          <p:nvPr/>
        </p:nvSpPr>
        <p:spPr>
          <a:xfrm rot="-1789323" flipH="1">
            <a:off x="13862821" y="7597513"/>
            <a:ext cx="1357560" cy="383511"/>
          </a:xfrm>
          <a:custGeom>
            <a:avLst/>
            <a:gdLst/>
            <a:ahLst/>
            <a:cxnLst/>
            <a:rect l="l" t="t" r="r" b="b"/>
            <a:pathLst>
              <a:path w="1357560" h="383511">
                <a:moveTo>
                  <a:pt x="1357560" y="0"/>
                </a:moveTo>
                <a:lnTo>
                  <a:pt x="0" y="0"/>
                </a:lnTo>
                <a:lnTo>
                  <a:pt x="0" y="383511"/>
                </a:lnTo>
                <a:lnTo>
                  <a:pt x="1357560" y="383511"/>
                </a:lnTo>
                <a:lnTo>
                  <a:pt x="1357560" y="0"/>
                </a:lnTo>
                <a:close/>
              </a:path>
            </a:pathLst>
          </a:custGeom>
          <a:blipFill>
            <a:blip r:embed="rId9">
              <a:extLst>
                <a:ext uri="{96DAC541-7B7A-43D3-8B79-37D633B846F1}">
                  <asvg:svgBlip xmlns:asvg="http://schemas.microsoft.com/office/drawing/2016/SVG/main" r:embed="rId10"/>
                </a:ext>
              </a:extLst>
            </a:blip>
            <a:stretch>
              <a:fillRect/>
            </a:stretch>
          </a:blipFill>
        </p:spPr>
      </p:sp>
      <p:grpSp>
        <p:nvGrpSpPr>
          <p:cNvPr id="11" name="Group 11"/>
          <p:cNvGrpSpPr/>
          <p:nvPr/>
        </p:nvGrpSpPr>
        <p:grpSpPr>
          <a:xfrm>
            <a:off x="0" y="138789"/>
            <a:ext cx="6755209" cy="1867587"/>
            <a:chOff x="0" y="0"/>
            <a:chExt cx="1779150" cy="491875"/>
          </a:xfrm>
        </p:grpSpPr>
        <p:sp>
          <p:nvSpPr>
            <p:cNvPr id="12" name="Freeform 12"/>
            <p:cNvSpPr/>
            <p:nvPr/>
          </p:nvSpPr>
          <p:spPr>
            <a:xfrm>
              <a:off x="0" y="0"/>
              <a:ext cx="1779150" cy="491875"/>
            </a:xfrm>
            <a:custGeom>
              <a:avLst/>
              <a:gdLst/>
              <a:ahLst/>
              <a:cxnLst/>
              <a:rect l="l" t="t" r="r" b="b"/>
              <a:pathLst>
                <a:path w="1779150" h="491875">
                  <a:moveTo>
                    <a:pt x="1575950" y="0"/>
                  </a:moveTo>
                  <a:cubicBezTo>
                    <a:pt x="1688174" y="0"/>
                    <a:pt x="1779150" y="110110"/>
                    <a:pt x="1779150" y="245937"/>
                  </a:cubicBezTo>
                  <a:cubicBezTo>
                    <a:pt x="1779150" y="381765"/>
                    <a:pt x="1688174" y="491875"/>
                    <a:pt x="1575950" y="491875"/>
                  </a:cubicBezTo>
                  <a:lnTo>
                    <a:pt x="203200" y="491875"/>
                  </a:lnTo>
                  <a:cubicBezTo>
                    <a:pt x="90976" y="491875"/>
                    <a:pt x="0" y="381765"/>
                    <a:pt x="0" y="245937"/>
                  </a:cubicBezTo>
                  <a:cubicBezTo>
                    <a:pt x="0" y="110110"/>
                    <a:pt x="90976" y="0"/>
                    <a:pt x="203200" y="0"/>
                  </a:cubicBezTo>
                  <a:close/>
                </a:path>
              </a:pathLst>
            </a:custGeom>
            <a:solidFill>
              <a:srgbClr val="C1FF72"/>
            </a:solidFill>
          </p:spPr>
        </p:sp>
        <p:sp>
          <p:nvSpPr>
            <p:cNvPr id="13" name="TextBox 13"/>
            <p:cNvSpPr txBox="1"/>
            <p:nvPr/>
          </p:nvSpPr>
          <p:spPr>
            <a:xfrm>
              <a:off x="0" y="-47625"/>
              <a:ext cx="1779150" cy="539500"/>
            </a:xfrm>
            <a:prstGeom prst="rect">
              <a:avLst/>
            </a:prstGeom>
          </p:spPr>
          <p:txBody>
            <a:bodyPr lIns="50800" tIns="50800" rIns="50800" bIns="50800" rtlCol="0" anchor="ctr"/>
            <a:lstStyle/>
            <a:p>
              <a:pPr marL="0" lvl="0" indent="0" algn="ctr">
                <a:lnSpc>
                  <a:spcPts val="3454"/>
                </a:lnSpc>
                <a:spcBef>
                  <a:spcPct val="0"/>
                </a:spcBef>
              </a:pPr>
              <a:r>
                <a:rPr lang="en-US" sz="2503" spc="245" dirty="0">
                  <a:solidFill>
                    <a:srgbClr val="000000"/>
                  </a:solidFill>
                  <a:latin typeface="DM Sans Bold"/>
                </a:rPr>
                <a:t>Introducing a new column, ‘Age group’, designed to categorize customers into age buckets using ‘SWITCH’ function.</a:t>
              </a:r>
            </a:p>
          </p:txBody>
        </p:sp>
      </p:grpSp>
      <p:grpSp>
        <p:nvGrpSpPr>
          <p:cNvPr id="14" name="Group 14"/>
          <p:cNvGrpSpPr/>
          <p:nvPr/>
        </p:nvGrpSpPr>
        <p:grpSpPr>
          <a:xfrm>
            <a:off x="11532791" y="4907584"/>
            <a:ext cx="6755209" cy="2305737"/>
            <a:chOff x="0" y="0"/>
            <a:chExt cx="1779150" cy="607272"/>
          </a:xfrm>
        </p:grpSpPr>
        <p:sp>
          <p:nvSpPr>
            <p:cNvPr id="15" name="Freeform 15"/>
            <p:cNvSpPr/>
            <p:nvPr/>
          </p:nvSpPr>
          <p:spPr>
            <a:xfrm>
              <a:off x="0" y="0"/>
              <a:ext cx="1779150" cy="607272"/>
            </a:xfrm>
            <a:custGeom>
              <a:avLst/>
              <a:gdLst/>
              <a:ahLst/>
              <a:cxnLst/>
              <a:rect l="l" t="t" r="r" b="b"/>
              <a:pathLst>
                <a:path w="1779150" h="607272">
                  <a:moveTo>
                    <a:pt x="1575950" y="0"/>
                  </a:moveTo>
                  <a:cubicBezTo>
                    <a:pt x="1688174" y="0"/>
                    <a:pt x="1779150" y="135943"/>
                    <a:pt x="1779150" y="303636"/>
                  </a:cubicBezTo>
                  <a:cubicBezTo>
                    <a:pt x="1779150" y="471330"/>
                    <a:pt x="1688174" y="607272"/>
                    <a:pt x="1575950" y="607272"/>
                  </a:cubicBezTo>
                  <a:lnTo>
                    <a:pt x="203200" y="607272"/>
                  </a:lnTo>
                  <a:cubicBezTo>
                    <a:pt x="90976" y="607272"/>
                    <a:pt x="0" y="471330"/>
                    <a:pt x="0" y="303636"/>
                  </a:cubicBezTo>
                  <a:cubicBezTo>
                    <a:pt x="0" y="135943"/>
                    <a:pt x="90976" y="0"/>
                    <a:pt x="203200" y="0"/>
                  </a:cubicBezTo>
                  <a:close/>
                </a:path>
              </a:pathLst>
            </a:custGeom>
            <a:solidFill>
              <a:srgbClr val="C1FF72"/>
            </a:solidFill>
          </p:spPr>
        </p:sp>
        <p:sp>
          <p:nvSpPr>
            <p:cNvPr id="16" name="TextBox 16"/>
            <p:cNvSpPr txBox="1"/>
            <p:nvPr/>
          </p:nvSpPr>
          <p:spPr>
            <a:xfrm>
              <a:off x="0" y="-47625"/>
              <a:ext cx="1779150" cy="654897"/>
            </a:xfrm>
            <a:prstGeom prst="rect">
              <a:avLst/>
            </a:prstGeom>
          </p:spPr>
          <p:txBody>
            <a:bodyPr lIns="50800" tIns="50800" rIns="50800" bIns="50800" rtlCol="0" anchor="ctr"/>
            <a:lstStyle/>
            <a:p>
              <a:pPr marL="0" lvl="0" indent="0" algn="ctr">
                <a:lnSpc>
                  <a:spcPts val="3454"/>
                </a:lnSpc>
                <a:spcBef>
                  <a:spcPct val="0"/>
                </a:spcBef>
              </a:pPr>
              <a:r>
                <a:rPr lang="en-US" sz="2503" spc="245" dirty="0">
                  <a:solidFill>
                    <a:srgbClr val="000000"/>
                  </a:solidFill>
                  <a:latin typeface="DM Sans Bold"/>
                </a:rPr>
                <a:t>Introducing the ‘Income group‘ column, used to categorize customers based on their income levels using ‘SWITCH’ function that helps in analysis.</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994936" y="7891202"/>
            <a:ext cx="1268693" cy="1211025"/>
          </a:xfrm>
          <a:custGeom>
            <a:avLst/>
            <a:gdLst/>
            <a:ahLst/>
            <a:cxnLst/>
            <a:rect l="l" t="t" r="r" b="b"/>
            <a:pathLst>
              <a:path w="1268693" h="1211025">
                <a:moveTo>
                  <a:pt x="0" y="0"/>
                </a:moveTo>
                <a:lnTo>
                  <a:pt x="1268693" y="0"/>
                </a:lnTo>
                <a:lnTo>
                  <a:pt x="1268693" y="1211025"/>
                </a:lnTo>
                <a:lnTo>
                  <a:pt x="0" y="12110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2106315" y="7936159"/>
            <a:ext cx="1104804" cy="1121111"/>
          </a:xfrm>
          <a:custGeom>
            <a:avLst/>
            <a:gdLst/>
            <a:ahLst/>
            <a:cxnLst/>
            <a:rect l="l" t="t" r="r" b="b"/>
            <a:pathLst>
              <a:path w="1104804" h="1121111">
                <a:moveTo>
                  <a:pt x="0" y="0"/>
                </a:moveTo>
                <a:lnTo>
                  <a:pt x="1104805" y="0"/>
                </a:lnTo>
                <a:lnTo>
                  <a:pt x="1104805" y="1121111"/>
                </a:lnTo>
                <a:lnTo>
                  <a:pt x="0" y="112111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5704487" y="-4833750"/>
            <a:ext cx="6391792" cy="6558741"/>
          </a:xfrm>
          <a:custGeom>
            <a:avLst/>
            <a:gdLst/>
            <a:ahLst/>
            <a:cxnLst/>
            <a:rect l="l" t="t" r="r" b="b"/>
            <a:pathLst>
              <a:path w="6391792" h="6558741">
                <a:moveTo>
                  <a:pt x="0" y="0"/>
                </a:moveTo>
                <a:lnTo>
                  <a:pt x="6391791" y="0"/>
                </a:lnTo>
                <a:lnTo>
                  <a:pt x="6391791" y="6558742"/>
                </a:lnTo>
                <a:lnTo>
                  <a:pt x="0" y="655874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4176364">
            <a:off x="-4214302" y="7095279"/>
            <a:ext cx="6912834" cy="7093393"/>
          </a:xfrm>
          <a:custGeom>
            <a:avLst/>
            <a:gdLst/>
            <a:ahLst/>
            <a:cxnLst/>
            <a:rect l="l" t="t" r="r" b="b"/>
            <a:pathLst>
              <a:path w="6912834" h="7093393">
                <a:moveTo>
                  <a:pt x="0" y="0"/>
                </a:moveTo>
                <a:lnTo>
                  <a:pt x="6912834" y="0"/>
                </a:lnTo>
                <a:lnTo>
                  <a:pt x="6912834" y="7093393"/>
                </a:lnTo>
                <a:lnTo>
                  <a:pt x="0" y="709339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4994936" y="599262"/>
            <a:ext cx="11628277" cy="2251460"/>
          </a:xfrm>
          <a:custGeom>
            <a:avLst/>
            <a:gdLst/>
            <a:ahLst/>
            <a:cxnLst/>
            <a:rect l="l" t="t" r="r" b="b"/>
            <a:pathLst>
              <a:path w="11628277" h="2251460">
                <a:moveTo>
                  <a:pt x="0" y="0"/>
                </a:moveTo>
                <a:lnTo>
                  <a:pt x="11628277" y="0"/>
                </a:lnTo>
                <a:lnTo>
                  <a:pt x="11628277" y="2251460"/>
                </a:lnTo>
                <a:lnTo>
                  <a:pt x="0" y="2251460"/>
                </a:lnTo>
                <a:lnTo>
                  <a:pt x="0" y="0"/>
                </a:lnTo>
                <a:close/>
              </a:path>
            </a:pathLst>
          </a:custGeom>
          <a:blipFill>
            <a:blip r:embed="rId8"/>
            <a:stretch>
              <a:fillRect/>
            </a:stretch>
          </a:blipFill>
        </p:spPr>
      </p:sp>
      <p:sp>
        <p:nvSpPr>
          <p:cNvPr id="7" name="Freeform 7"/>
          <p:cNvSpPr/>
          <p:nvPr/>
        </p:nvSpPr>
        <p:spPr>
          <a:xfrm>
            <a:off x="2066250" y="6471083"/>
            <a:ext cx="11570574" cy="2251642"/>
          </a:xfrm>
          <a:custGeom>
            <a:avLst/>
            <a:gdLst/>
            <a:ahLst/>
            <a:cxnLst/>
            <a:rect l="l" t="t" r="r" b="b"/>
            <a:pathLst>
              <a:path w="11570574" h="2251642">
                <a:moveTo>
                  <a:pt x="0" y="0"/>
                </a:moveTo>
                <a:lnTo>
                  <a:pt x="11570574" y="0"/>
                </a:lnTo>
                <a:lnTo>
                  <a:pt x="11570574" y="2251642"/>
                </a:lnTo>
                <a:lnTo>
                  <a:pt x="0" y="2251642"/>
                </a:lnTo>
                <a:lnTo>
                  <a:pt x="0" y="0"/>
                </a:lnTo>
                <a:close/>
              </a:path>
            </a:pathLst>
          </a:custGeom>
          <a:blipFill>
            <a:blip r:embed="rId9"/>
            <a:stretch>
              <a:fillRect/>
            </a:stretch>
          </a:blipFill>
        </p:spPr>
      </p:sp>
      <p:sp>
        <p:nvSpPr>
          <p:cNvPr id="8" name="Freeform 8"/>
          <p:cNvSpPr/>
          <p:nvPr/>
        </p:nvSpPr>
        <p:spPr>
          <a:xfrm>
            <a:off x="8063285" y="4013862"/>
            <a:ext cx="9190864" cy="1295019"/>
          </a:xfrm>
          <a:custGeom>
            <a:avLst/>
            <a:gdLst/>
            <a:ahLst/>
            <a:cxnLst/>
            <a:rect l="l" t="t" r="r" b="b"/>
            <a:pathLst>
              <a:path w="9190864" h="1295019">
                <a:moveTo>
                  <a:pt x="0" y="0"/>
                </a:moveTo>
                <a:lnTo>
                  <a:pt x="9190865" y="0"/>
                </a:lnTo>
                <a:lnTo>
                  <a:pt x="9190865" y="1295019"/>
                </a:lnTo>
                <a:lnTo>
                  <a:pt x="0" y="1295019"/>
                </a:lnTo>
                <a:lnTo>
                  <a:pt x="0" y="0"/>
                </a:lnTo>
                <a:close/>
              </a:path>
            </a:pathLst>
          </a:custGeom>
          <a:blipFill>
            <a:blip r:embed="rId10"/>
            <a:stretch>
              <a:fillRect/>
            </a:stretch>
          </a:blipFill>
        </p:spPr>
      </p:sp>
      <p:grpSp>
        <p:nvGrpSpPr>
          <p:cNvPr id="9" name="Group 9"/>
          <p:cNvGrpSpPr/>
          <p:nvPr/>
        </p:nvGrpSpPr>
        <p:grpSpPr>
          <a:xfrm>
            <a:off x="801957" y="3134831"/>
            <a:ext cx="6755209" cy="3053081"/>
            <a:chOff x="0" y="0"/>
            <a:chExt cx="1779150" cy="804104"/>
          </a:xfrm>
        </p:grpSpPr>
        <p:sp>
          <p:nvSpPr>
            <p:cNvPr id="10" name="Freeform 10"/>
            <p:cNvSpPr/>
            <p:nvPr/>
          </p:nvSpPr>
          <p:spPr>
            <a:xfrm>
              <a:off x="0" y="0"/>
              <a:ext cx="1779150" cy="804104"/>
            </a:xfrm>
            <a:custGeom>
              <a:avLst/>
              <a:gdLst/>
              <a:ahLst/>
              <a:cxnLst/>
              <a:rect l="l" t="t" r="r" b="b"/>
              <a:pathLst>
                <a:path w="1779150" h="804104">
                  <a:moveTo>
                    <a:pt x="1575950" y="0"/>
                  </a:moveTo>
                  <a:cubicBezTo>
                    <a:pt x="1688174" y="0"/>
                    <a:pt x="1779150" y="180005"/>
                    <a:pt x="1779150" y="402052"/>
                  </a:cubicBezTo>
                  <a:cubicBezTo>
                    <a:pt x="1779150" y="624099"/>
                    <a:pt x="1688174" y="804104"/>
                    <a:pt x="1575950" y="804104"/>
                  </a:cubicBezTo>
                  <a:lnTo>
                    <a:pt x="203200" y="804104"/>
                  </a:lnTo>
                  <a:cubicBezTo>
                    <a:pt x="90976" y="804104"/>
                    <a:pt x="0" y="624099"/>
                    <a:pt x="0" y="402052"/>
                  </a:cubicBezTo>
                  <a:cubicBezTo>
                    <a:pt x="0" y="180005"/>
                    <a:pt x="90976" y="0"/>
                    <a:pt x="203200" y="0"/>
                  </a:cubicBezTo>
                  <a:close/>
                </a:path>
              </a:pathLst>
            </a:custGeom>
            <a:solidFill>
              <a:srgbClr val="C1FF72"/>
            </a:solidFill>
          </p:spPr>
        </p:sp>
        <p:sp>
          <p:nvSpPr>
            <p:cNvPr id="11" name="TextBox 11"/>
            <p:cNvSpPr txBox="1"/>
            <p:nvPr/>
          </p:nvSpPr>
          <p:spPr>
            <a:xfrm>
              <a:off x="0" y="-47625"/>
              <a:ext cx="1779150" cy="851729"/>
            </a:xfrm>
            <a:prstGeom prst="rect">
              <a:avLst/>
            </a:prstGeom>
          </p:spPr>
          <p:txBody>
            <a:bodyPr lIns="50800" tIns="50800" rIns="50800" bIns="50800" rtlCol="0" anchor="ctr"/>
            <a:lstStyle/>
            <a:p>
              <a:pPr marL="0" lvl="0" indent="0" algn="ctr">
                <a:lnSpc>
                  <a:spcPts val="3454"/>
                </a:lnSpc>
                <a:spcBef>
                  <a:spcPct val="0"/>
                </a:spcBef>
              </a:pPr>
              <a:r>
                <a:rPr lang="en-US" sz="2503" spc="245" dirty="0">
                  <a:solidFill>
                    <a:srgbClr val="000000"/>
                  </a:solidFill>
                  <a:latin typeface="DM Sans Bold"/>
                </a:rPr>
                <a:t>Created DAX queries to measure the total revenue generated within the current week and also within the previous week using CALCULATE function in order to find the Week-on-Week change in revenue.</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994936" y="7891202"/>
            <a:ext cx="1268693" cy="1211025"/>
          </a:xfrm>
          <a:custGeom>
            <a:avLst/>
            <a:gdLst/>
            <a:ahLst/>
            <a:cxnLst/>
            <a:rect l="l" t="t" r="r" b="b"/>
            <a:pathLst>
              <a:path w="1268693" h="1211025">
                <a:moveTo>
                  <a:pt x="0" y="0"/>
                </a:moveTo>
                <a:lnTo>
                  <a:pt x="1268693" y="0"/>
                </a:lnTo>
                <a:lnTo>
                  <a:pt x="1268693" y="1211025"/>
                </a:lnTo>
                <a:lnTo>
                  <a:pt x="0" y="12110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5704487" y="-4833750"/>
            <a:ext cx="6391792" cy="6558741"/>
          </a:xfrm>
          <a:custGeom>
            <a:avLst/>
            <a:gdLst/>
            <a:ahLst/>
            <a:cxnLst/>
            <a:rect l="l" t="t" r="r" b="b"/>
            <a:pathLst>
              <a:path w="6391792" h="6558741">
                <a:moveTo>
                  <a:pt x="0" y="0"/>
                </a:moveTo>
                <a:lnTo>
                  <a:pt x="6391791" y="0"/>
                </a:lnTo>
                <a:lnTo>
                  <a:pt x="6391791" y="6558742"/>
                </a:lnTo>
                <a:lnTo>
                  <a:pt x="0" y="655874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4176364">
            <a:off x="-4214302" y="7095279"/>
            <a:ext cx="6912834" cy="7093393"/>
          </a:xfrm>
          <a:custGeom>
            <a:avLst/>
            <a:gdLst/>
            <a:ahLst/>
            <a:cxnLst/>
            <a:rect l="l" t="t" r="r" b="b"/>
            <a:pathLst>
              <a:path w="6912834" h="7093393">
                <a:moveTo>
                  <a:pt x="0" y="0"/>
                </a:moveTo>
                <a:lnTo>
                  <a:pt x="6912834" y="0"/>
                </a:lnTo>
                <a:lnTo>
                  <a:pt x="6912834" y="7093393"/>
                </a:lnTo>
                <a:lnTo>
                  <a:pt x="0" y="709339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6398649" y="3600374"/>
            <a:ext cx="10458908" cy="925689"/>
          </a:xfrm>
          <a:custGeom>
            <a:avLst/>
            <a:gdLst/>
            <a:ahLst/>
            <a:cxnLst/>
            <a:rect l="l" t="t" r="r" b="b"/>
            <a:pathLst>
              <a:path w="10458908" h="925689">
                <a:moveTo>
                  <a:pt x="0" y="0"/>
                </a:moveTo>
                <a:lnTo>
                  <a:pt x="10458908" y="0"/>
                </a:lnTo>
                <a:lnTo>
                  <a:pt x="10458908" y="925689"/>
                </a:lnTo>
                <a:lnTo>
                  <a:pt x="0" y="925689"/>
                </a:lnTo>
                <a:lnTo>
                  <a:pt x="0" y="0"/>
                </a:lnTo>
                <a:close/>
              </a:path>
            </a:pathLst>
          </a:custGeom>
          <a:blipFill>
            <a:blip r:embed="rId6"/>
            <a:stretch>
              <a:fillRect/>
            </a:stretch>
          </a:blipFill>
        </p:spPr>
      </p:sp>
      <p:sp>
        <p:nvSpPr>
          <p:cNvPr id="6" name="Freeform 6"/>
          <p:cNvSpPr/>
          <p:nvPr/>
        </p:nvSpPr>
        <p:spPr>
          <a:xfrm>
            <a:off x="2408596" y="6815652"/>
            <a:ext cx="7980107" cy="2442648"/>
          </a:xfrm>
          <a:custGeom>
            <a:avLst/>
            <a:gdLst/>
            <a:ahLst/>
            <a:cxnLst/>
            <a:rect l="l" t="t" r="r" b="b"/>
            <a:pathLst>
              <a:path w="7980107" h="2442648">
                <a:moveTo>
                  <a:pt x="0" y="0"/>
                </a:moveTo>
                <a:lnTo>
                  <a:pt x="7980107" y="0"/>
                </a:lnTo>
                <a:lnTo>
                  <a:pt x="7980107" y="2442648"/>
                </a:lnTo>
                <a:lnTo>
                  <a:pt x="0" y="2442648"/>
                </a:lnTo>
                <a:lnTo>
                  <a:pt x="0" y="0"/>
                </a:lnTo>
                <a:close/>
              </a:path>
            </a:pathLst>
          </a:custGeom>
          <a:blipFill>
            <a:blip r:embed="rId7"/>
            <a:stretch>
              <a:fillRect/>
            </a:stretch>
          </a:blipFill>
        </p:spPr>
      </p:sp>
      <p:sp>
        <p:nvSpPr>
          <p:cNvPr id="7" name="Freeform 7"/>
          <p:cNvSpPr/>
          <p:nvPr/>
        </p:nvSpPr>
        <p:spPr>
          <a:xfrm rot="1606716">
            <a:off x="4897118" y="3552643"/>
            <a:ext cx="1352959" cy="382211"/>
          </a:xfrm>
          <a:custGeom>
            <a:avLst/>
            <a:gdLst/>
            <a:ahLst/>
            <a:cxnLst/>
            <a:rect l="l" t="t" r="r" b="b"/>
            <a:pathLst>
              <a:path w="1352959" h="382211">
                <a:moveTo>
                  <a:pt x="0" y="0"/>
                </a:moveTo>
                <a:lnTo>
                  <a:pt x="1352959" y="0"/>
                </a:lnTo>
                <a:lnTo>
                  <a:pt x="1352959" y="382211"/>
                </a:lnTo>
                <a:lnTo>
                  <a:pt x="0" y="38221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grpSp>
        <p:nvGrpSpPr>
          <p:cNvPr id="8" name="Group 8"/>
          <p:cNvGrpSpPr/>
          <p:nvPr/>
        </p:nvGrpSpPr>
        <p:grpSpPr>
          <a:xfrm>
            <a:off x="1028700" y="734389"/>
            <a:ext cx="6755209" cy="2372853"/>
            <a:chOff x="0" y="0"/>
            <a:chExt cx="1779150" cy="624949"/>
          </a:xfrm>
        </p:grpSpPr>
        <p:sp>
          <p:nvSpPr>
            <p:cNvPr id="9" name="Freeform 9"/>
            <p:cNvSpPr/>
            <p:nvPr/>
          </p:nvSpPr>
          <p:spPr>
            <a:xfrm>
              <a:off x="0" y="0"/>
              <a:ext cx="1779150" cy="624949"/>
            </a:xfrm>
            <a:custGeom>
              <a:avLst/>
              <a:gdLst/>
              <a:ahLst/>
              <a:cxnLst/>
              <a:rect l="l" t="t" r="r" b="b"/>
              <a:pathLst>
                <a:path w="1779150" h="624949">
                  <a:moveTo>
                    <a:pt x="1575950" y="0"/>
                  </a:moveTo>
                  <a:cubicBezTo>
                    <a:pt x="1688174" y="0"/>
                    <a:pt x="1779150" y="139900"/>
                    <a:pt x="1779150" y="312474"/>
                  </a:cubicBezTo>
                  <a:cubicBezTo>
                    <a:pt x="1779150" y="485049"/>
                    <a:pt x="1688174" y="624949"/>
                    <a:pt x="1575950" y="624949"/>
                  </a:cubicBezTo>
                  <a:lnTo>
                    <a:pt x="203200" y="624949"/>
                  </a:lnTo>
                  <a:cubicBezTo>
                    <a:pt x="90976" y="624949"/>
                    <a:pt x="0" y="485049"/>
                    <a:pt x="0" y="312474"/>
                  </a:cubicBezTo>
                  <a:cubicBezTo>
                    <a:pt x="0" y="139900"/>
                    <a:pt x="90976" y="0"/>
                    <a:pt x="203200" y="0"/>
                  </a:cubicBezTo>
                  <a:close/>
                </a:path>
              </a:pathLst>
            </a:custGeom>
            <a:solidFill>
              <a:srgbClr val="C1FF72"/>
            </a:solidFill>
          </p:spPr>
        </p:sp>
        <p:sp>
          <p:nvSpPr>
            <p:cNvPr id="10" name="TextBox 10"/>
            <p:cNvSpPr txBox="1"/>
            <p:nvPr/>
          </p:nvSpPr>
          <p:spPr>
            <a:xfrm>
              <a:off x="0" y="-47625"/>
              <a:ext cx="1779150" cy="672574"/>
            </a:xfrm>
            <a:prstGeom prst="rect">
              <a:avLst/>
            </a:prstGeom>
          </p:spPr>
          <p:txBody>
            <a:bodyPr lIns="50800" tIns="50800" rIns="50800" bIns="50800" rtlCol="0" anchor="ctr"/>
            <a:lstStyle/>
            <a:p>
              <a:pPr marL="0" lvl="0" indent="0" algn="ctr">
                <a:lnSpc>
                  <a:spcPts val="3454"/>
                </a:lnSpc>
                <a:spcBef>
                  <a:spcPct val="0"/>
                </a:spcBef>
              </a:pPr>
              <a:r>
                <a:rPr lang="en-US" sz="2503" spc="245" dirty="0">
                  <a:solidFill>
                    <a:srgbClr val="000000"/>
                  </a:solidFill>
                  <a:latin typeface="DM Sans Bold"/>
                </a:rPr>
                <a:t>Created a new metric, Average Utilization ratio(AU Ratio) which refers to the average percentage of credit card limits that are being used by cardholders.</a:t>
              </a:r>
            </a:p>
          </p:txBody>
        </p:sp>
      </p:grpSp>
      <p:grpSp>
        <p:nvGrpSpPr>
          <p:cNvPr id="11" name="Group 11"/>
          <p:cNvGrpSpPr/>
          <p:nvPr/>
        </p:nvGrpSpPr>
        <p:grpSpPr>
          <a:xfrm>
            <a:off x="9832153" y="4866485"/>
            <a:ext cx="7610716" cy="2599596"/>
            <a:chOff x="0" y="0"/>
            <a:chExt cx="2004468" cy="684667"/>
          </a:xfrm>
        </p:grpSpPr>
        <p:sp>
          <p:nvSpPr>
            <p:cNvPr id="12" name="Freeform 12"/>
            <p:cNvSpPr/>
            <p:nvPr/>
          </p:nvSpPr>
          <p:spPr>
            <a:xfrm>
              <a:off x="0" y="0"/>
              <a:ext cx="2004468" cy="684667"/>
            </a:xfrm>
            <a:custGeom>
              <a:avLst/>
              <a:gdLst/>
              <a:ahLst/>
              <a:cxnLst/>
              <a:rect l="l" t="t" r="r" b="b"/>
              <a:pathLst>
                <a:path w="2004468" h="684667">
                  <a:moveTo>
                    <a:pt x="1801268" y="0"/>
                  </a:moveTo>
                  <a:cubicBezTo>
                    <a:pt x="1913493" y="0"/>
                    <a:pt x="2004468" y="153268"/>
                    <a:pt x="2004468" y="342334"/>
                  </a:cubicBezTo>
                  <a:cubicBezTo>
                    <a:pt x="2004468" y="531399"/>
                    <a:pt x="1913493" y="684667"/>
                    <a:pt x="1801268" y="684667"/>
                  </a:cubicBezTo>
                  <a:lnTo>
                    <a:pt x="203200" y="684667"/>
                  </a:lnTo>
                  <a:cubicBezTo>
                    <a:pt x="90976" y="684667"/>
                    <a:pt x="0" y="531399"/>
                    <a:pt x="0" y="342334"/>
                  </a:cubicBezTo>
                  <a:cubicBezTo>
                    <a:pt x="0" y="153268"/>
                    <a:pt x="90976" y="0"/>
                    <a:pt x="203200" y="0"/>
                  </a:cubicBezTo>
                  <a:close/>
                </a:path>
              </a:pathLst>
            </a:custGeom>
            <a:solidFill>
              <a:srgbClr val="C1FF72"/>
            </a:solidFill>
          </p:spPr>
        </p:sp>
        <p:sp>
          <p:nvSpPr>
            <p:cNvPr id="13" name="TextBox 13"/>
            <p:cNvSpPr txBox="1"/>
            <p:nvPr/>
          </p:nvSpPr>
          <p:spPr>
            <a:xfrm>
              <a:off x="0" y="-47625"/>
              <a:ext cx="2004468" cy="732292"/>
            </a:xfrm>
            <a:prstGeom prst="rect">
              <a:avLst/>
            </a:prstGeom>
          </p:spPr>
          <p:txBody>
            <a:bodyPr lIns="50800" tIns="50800" rIns="50800" bIns="50800" rtlCol="0" anchor="ctr"/>
            <a:lstStyle/>
            <a:p>
              <a:pPr marL="0" lvl="0" indent="0" algn="ctr">
                <a:lnSpc>
                  <a:spcPts val="3454"/>
                </a:lnSpc>
                <a:spcBef>
                  <a:spcPct val="0"/>
                </a:spcBef>
              </a:pPr>
              <a:r>
                <a:rPr lang="en-US" sz="2503" spc="245" dirty="0">
                  <a:solidFill>
                    <a:srgbClr val="000000"/>
                  </a:solidFill>
                  <a:latin typeface="DM Sans Bold"/>
                </a:rPr>
                <a:t>Created a new measure Delinquency Rate, which refers to an account on which the cardholder has failed to make the minimum required payment by the due date.</a:t>
              </a:r>
            </a:p>
          </p:txBody>
        </p:sp>
      </p:grpSp>
      <p:sp>
        <p:nvSpPr>
          <p:cNvPr id="14" name="Freeform 14"/>
          <p:cNvSpPr/>
          <p:nvPr/>
        </p:nvSpPr>
        <p:spPr>
          <a:xfrm rot="8444283">
            <a:off x="8182690" y="6355029"/>
            <a:ext cx="1352959" cy="382211"/>
          </a:xfrm>
          <a:custGeom>
            <a:avLst/>
            <a:gdLst/>
            <a:ahLst/>
            <a:cxnLst/>
            <a:rect l="l" t="t" r="r" b="b"/>
            <a:pathLst>
              <a:path w="1352959" h="382211">
                <a:moveTo>
                  <a:pt x="0" y="0"/>
                </a:moveTo>
                <a:lnTo>
                  <a:pt x="1352959" y="0"/>
                </a:lnTo>
                <a:lnTo>
                  <a:pt x="1352959" y="382211"/>
                </a:lnTo>
                <a:lnTo>
                  <a:pt x="0" y="38221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12106315" y="7936159"/>
            <a:ext cx="1104804" cy="1121111"/>
          </a:xfrm>
          <a:custGeom>
            <a:avLst/>
            <a:gdLst/>
            <a:ahLst/>
            <a:cxnLst/>
            <a:rect l="l" t="t" r="r" b="b"/>
            <a:pathLst>
              <a:path w="1104804" h="1121111">
                <a:moveTo>
                  <a:pt x="0" y="0"/>
                </a:moveTo>
                <a:lnTo>
                  <a:pt x="1104805" y="0"/>
                </a:lnTo>
                <a:lnTo>
                  <a:pt x="1104805" y="1121111"/>
                </a:lnTo>
                <a:lnTo>
                  <a:pt x="0" y="112111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4666997" y="-4833750"/>
            <a:ext cx="7429281" cy="7623329"/>
          </a:xfrm>
          <a:custGeom>
            <a:avLst/>
            <a:gdLst/>
            <a:ahLst/>
            <a:cxnLst/>
            <a:rect l="l" t="t" r="r" b="b"/>
            <a:pathLst>
              <a:path w="7429281" h="7623329">
                <a:moveTo>
                  <a:pt x="0" y="0"/>
                </a:moveTo>
                <a:lnTo>
                  <a:pt x="7429281" y="0"/>
                </a:lnTo>
                <a:lnTo>
                  <a:pt x="7429281" y="7623330"/>
                </a:lnTo>
                <a:lnTo>
                  <a:pt x="0" y="762333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rot="-4176364">
            <a:off x="-4069384" y="6345235"/>
            <a:ext cx="7846966" cy="8051924"/>
          </a:xfrm>
          <a:custGeom>
            <a:avLst/>
            <a:gdLst/>
            <a:ahLst/>
            <a:cxnLst/>
            <a:rect l="l" t="t" r="r" b="b"/>
            <a:pathLst>
              <a:path w="7846966" h="8051924">
                <a:moveTo>
                  <a:pt x="0" y="0"/>
                </a:moveTo>
                <a:lnTo>
                  <a:pt x="7846966" y="0"/>
                </a:lnTo>
                <a:lnTo>
                  <a:pt x="7846966" y="8051924"/>
                </a:lnTo>
                <a:lnTo>
                  <a:pt x="0" y="805192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606716">
            <a:off x="7496419" y="5739896"/>
            <a:ext cx="1352959" cy="382211"/>
          </a:xfrm>
          <a:custGeom>
            <a:avLst/>
            <a:gdLst/>
            <a:ahLst/>
            <a:cxnLst/>
            <a:rect l="l" t="t" r="r" b="b"/>
            <a:pathLst>
              <a:path w="1352959" h="382211">
                <a:moveTo>
                  <a:pt x="0" y="0"/>
                </a:moveTo>
                <a:lnTo>
                  <a:pt x="1352959" y="0"/>
                </a:lnTo>
                <a:lnTo>
                  <a:pt x="1352959" y="382211"/>
                </a:lnTo>
                <a:lnTo>
                  <a:pt x="0" y="38221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7" name="Freeform 7"/>
          <p:cNvSpPr/>
          <p:nvPr/>
        </p:nvSpPr>
        <p:spPr>
          <a:xfrm>
            <a:off x="9253068" y="4060203"/>
            <a:ext cx="6811300" cy="5198097"/>
          </a:xfrm>
          <a:custGeom>
            <a:avLst/>
            <a:gdLst/>
            <a:ahLst/>
            <a:cxnLst/>
            <a:rect l="l" t="t" r="r" b="b"/>
            <a:pathLst>
              <a:path w="6811300" h="5198097">
                <a:moveTo>
                  <a:pt x="0" y="0"/>
                </a:moveTo>
                <a:lnTo>
                  <a:pt x="6811299" y="0"/>
                </a:lnTo>
                <a:lnTo>
                  <a:pt x="6811299" y="5198097"/>
                </a:lnTo>
                <a:lnTo>
                  <a:pt x="0" y="5198097"/>
                </a:lnTo>
                <a:lnTo>
                  <a:pt x="0" y="0"/>
                </a:lnTo>
                <a:close/>
              </a:path>
            </a:pathLst>
          </a:custGeom>
          <a:blipFill>
            <a:blip r:embed="rId9"/>
            <a:stretch>
              <a:fillRect/>
            </a:stretch>
          </a:blipFill>
        </p:spPr>
      </p:sp>
      <p:sp>
        <p:nvSpPr>
          <p:cNvPr id="8" name="TextBox 8"/>
          <p:cNvSpPr txBox="1"/>
          <p:nvPr/>
        </p:nvSpPr>
        <p:spPr>
          <a:xfrm>
            <a:off x="1028700" y="952500"/>
            <a:ext cx="8807565" cy="696774"/>
          </a:xfrm>
          <a:prstGeom prst="rect">
            <a:avLst/>
          </a:prstGeom>
        </p:spPr>
        <p:txBody>
          <a:bodyPr lIns="0" tIns="0" rIns="0" bIns="0" rtlCol="0" anchor="t">
            <a:spAutoFit/>
          </a:bodyPr>
          <a:lstStyle/>
          <a:p>
            <a:pPr marL="0" lvl="0" indent="0" algn="just">
              <a:lnSpc>
                <a:spcPts val="5662"/>
              </a:lnSpc>
              <a:spcBef>
                <a:spcPct val="0"/>
              </a:spcBef>
            </a:pPr>
            <a:r>
              <a:rPr lang="en-US" sz="4103" spc="402" dirty="0">
                <a:solidFill>
                  <a:srgbClr val="000000"/>
                </a:solidFill>
                <a:latin typeface="Oswald Bold"/>
              </a:rPr>
              <a:t>UPDATED WEEKLY DATA IN SQL DB</a:t>
            </a:r>
          </a:p>
        </p:txBody>
      </p:sp>
      <p:grpSp>
        <p:nvGrpSpPr>
          <p:cNvPr id="9" name="Group 9"/>
          <p:cNvGrpSpPr/>
          <p:nvPr/>
        </p:nvGrpSpPr>
        <p:grpSpPr>
          <a:xfrm>
            <a:off x="1028700" y="2237623"/>
            <a:ext cx="8115300" cy="3053081"/>
            <a:chOff x="0" y="0"/>
            <a:chExt cx="2137363" cy="804104"/>
          </a:xfrm>
        </p:grpSpPr>
        <p:sp>
          <p:nvSpPr>
            <p:cNvPr id="10" name="Freeform 10"/>
            <p:cNvSpPr/>
            <p:nvPr/>
          </p:nvSpPr>
          <p:spPr>
            <a:xfrm>
              <a:off x="0" y="0"/>
              <a:ext cx="2137363" cy="804104"/>
            </a:xfrm>
            <a:custGeom>
              <a:avLst/>
              <a:gdLst/>
              <a:ahLst/>
              <a:cxnLst/>
              <a:rect l="l" t="t" r="r" b="b"/>
              <a:pathLst>
                <a:path w="2137363" h="804104">
                  <a:moveTo>
                    <a:pt x="1934163" y="0"/>
                  </a:moveTo>
                  <a:cubicBezTo>
                    <a:pt x="2046387" y="0"/>
                    <a:pt x="2137363" y="180005"/>
                    <a:pt x="2137363" y="402052"/>
                  </a:cubicBezTo>
                  <a:cubicBezTo>
                    <a:pt x="2137363" y="624099"/>
                    <a:pt x="2046387" y="804104"/>
                    <a:pt x="1934163" y="804104"/>
                  </a:cubicBezTo>
                  <a:lnTo>
                    <a:pt x="203200" y="804104"/>
                  </a:lnTo>
                  <a:cubicBezTo>
                    <a:pt x="90976" y="804104"/>
                    <a:pt x="0" y="624099"/>
                    <a:pt x="0" y="402052"/>
                  </a:cubicBezTo>
                  <a:cubicBezTo>
                    <a:pt x="0" y="180005"/>
                    <a:pt x="90976" y="0"/>
                    <a:pt x="203200" y="0"/>
                  </a:cubicBezTo>
                  <a:close/>
                </a:path>
              </a:pathLst>
            </a:custGeom>
            <a:solidFill>
              <a:srgbClr val="C1FF72"/>
            </a:solidFill>
          </p:spPr>
        </p:sp>
        <p:sp>
          <p:nvSpPr>
            <p:cNvPr id="11" name="TextBox 11"/>
            <p:cNvSpPr txBox="1"/>
            <p:nvPr/>
          </p:nvSpPr>
          <p:spPr>
            <a:xfrm>
              <a:off x="0" y="-47625"/>
              <a:ext cx="2137363" cy="851729"/>
            </a:xfrm>
            <a:prstGeom prst="rect">
              <a:avLst/>
            </a:prstGeom>
          </p:spPr>
          <p:txBody>
            <a:bodyPr lIns="50800" tIns="50800" rIns="50800" bIns="50800" rtlCol="0" anchor="ctr"/>
            <a:lstStyle/>
            <a:p>
              <a:pPr marL="0" lvl="0" indent="0" algn="ctr">
                <a:lnSpc>
                  <a:spcPts val="3730"/>
                </a:lnSpc>
                <a:spcBef>
                  <a:spcPct val="0"/>
                </a:spcBef>
              </a:pPr>
              <a:r>
                <a:rPr lang="en-US" sz="2703" spc="264" dirty="0">
                  <a:solidFill>
                    <a:srgbClr val="000000"/>
                  </a:solidFill>
                  <a:latin typeface="DM Sans Bold"/>
                </a:rPr>
                <a:t>Integrated the new week's (week-53) financial and customer data into the PostgreSQL database ensuring the analytics reflect the most current trends and patterns.</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14272238" y="-4833750"/>
            <a:ext cx="7824040" cy="8028399"/>
          </a:xfrm>
          <a:custGeom>
            <a:avLst/>
            <a:gdLst/>
            <a:ahLst/>
            <a:cxnLst/>
            <a:rect l="l" t="t" r="r" b="b"/>
            <a:pathLst>
              <a:path w="7824040" h="8028399">
                <a:moveTo>
                  <a:pt x="0" y="0"/>
                </a:moveTo>
                <a:lnTo>
                  <a:pt x="7824040" y="0"/>
                </a:lnTo>
                <a:lnTo>
                  <a:pt x="7824040" y="8028400"/>
                </a:lnTo>
                <a:lnTo>
                  <a:pt x="0" y="80284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4176364">
            <a:off x="-4053911" y="6265150"/>
            <a:ext cx="7946706" cy="8154269"/>
          </a:xfrm>
          <a:custGeom>
            <a:avLst/>
            <a:gdLst/>
            <a:ahLst/>
            <a:cxnLst/>
            <a:rect l="l" t="t" r="r" b="b"/>
            <a:pathLst>
              <a:path w="7946706" h="8154269">
                <a:moveTo>
                  <a:pt x="0" y="0"/>
                </a:moveTo>
                <a:lnTo>
                  <a:pt x="7946706" y="0"/>
                </a:lnTo>
                <a:lnTo>
                  <a:pt x="7946706" y="8154269"/>
                </a:lnTo>
                <a:lnTo>
                  <a:pt x="0" y="815426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7267665" y="5143500"/>
            <a:ext cx="3752671" cy="3596374"/>
          </a:xfrm>
          <a:custGeom>
            <a:avLst/>
            <a:gdLst/>
            <a:ahLst/>
            <a:cxnLst/>
            <a:rect l="l" t="t" r="r" b="b"/>
            <a:pathLst>
              <a:path w="3752671" h="3596374">
                <a:moveTo>
                  <a:pt x="0" y="0"/>
                </a:moveTo>
                <a:lnTo>
                  <a:pt x="3752670" y="0"/>
                </a:lnTo>
                <a:lnTo>
                  <a:pt x="3752670" y="3596374"/>
                </a:lnTo>
                <a:lnTo>
                  <a:pt x="0" y="3596374"/>
                </a:lnTo>
                <a:lnTo>
                  <a:pt x="0" y="0"/>
                </a:lnTo>
                <a:close/>
              </a:path>
            </a:pathLst>
          </a:custGeom>
          <a:blipFill>
            <a:blip r:embed="rId5"/>
            <a:stretch>
              <a:fillRect t="-4345"/>
            </a:stretch>
          </a:blipFill>
        </p:spPr>
      </p:sp>
      <p:sp>
        <p:nvSpPr>
          <p:cNvPr id="6" name="TextBox 6"/>
          <p:cNvSpPr txBox="1"/>
          <p:nvPr/>
        </p:nvSpPr>
        <p:spPr>
          <a:xfrm>
            <a:off x="3367511" y="3080350"/>
            <a:ext cx="11552977" cy="1166783"/>
          </a:xfrm>
          <a:prstGeom prst="rect">
            <a:avLst/>
          </a:prstGeom>
        </p:spPr>
        <p:txBody>
          <a:bodyPr lIns="0" tIns="0" rIns="0" bIns="0" rtlCol="0" anchor="t">
            <a:spAutoFit/>
          </a:bodyPr>
          <a:lstStyle/>
          <a:p>
            <a:pPr algn="ctr">
              <a:lnSpc>
                <a:spcPts val="9587"/>
              </a:lnSpc>
            </a:pPr>
            <a:r>
              <a:rPr lang="en-US" sz="6947" spc="368" dirty="0">
                <a:solidFill>
                  <a:srgbClr val="231F20"/>
                </a:solidFill>
                <a:latin typeface="Oswald Bold"/>
              </a:rPr>
              <a:t>BUILDING DASHBOARDS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3FBAD80-DF3C-0600-E441-BEC885E166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342900"/>
            <a:ext cx="17907000" cy="9753599"/>
          </a:xfrm>
          <a:prstGeom prst="rect">
            <a:avLst/>
          </a:prstGeom>
        </p:spPr>
      </p:pic>
    </p:spTree>
    <p:extLst>
      <p:ext uri="{BB962C8B-B14F-4D97-AF65-F5344CB8AC3E}">
        <p14:creationId xmlns:p14="http://schemas.microsoft.com/office/powerpoint/2010/main" val="4220603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C2602ED-93DB-4BE9-F346-EF66F8F239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266700"/>
            <a:ext cx="17907000" cy="9829800"/>
          </a:xfrm>
          <a:prstGeom prst="rect">
            <a:avLst/>
          </a:prstGeom>
        </p:spPr>
      </p:pic>
    </p:spTree>
    <p:extLst>
      <p:ext uri="{BB962C8B-B14F-4D97-AF65-F5344CB8AC3E}">
        <p14:creationId xmlns:p14="http://schemas.microsoft.com/office/powerpoint/2010/main" val="3201936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5019320" y="2906351"/>
            <a:ext cx="1400485" cy="6493178"/>
            <a:chOff x="0" y="0"/>
            <a:chExt cx="368852" cy="1710138"/>
          </a:xfrm>
        </p:grpSpPr>
        <p:sp>
          <p:nvSpPr>
            <p:cNvPr id="4" name="Freeform 4"/>
            <p:cNvSpPr/>
            <p:nvPr/>
          </p:nvSpPr>
          <p:spPr>
            <a:xfrm>
              <a:off x="0" y="0"/>
              <a:ext cx="368852" cy="1710137"/>
            </a:xfrm>
            <a:custGeom>
              <a:avLst/>
              <a:gdLst/>
              <a:ahLst/>
              <a:cxnLst/>
              <a:rect l="l" t="t" r="r" b="b"/>
              <a:pathLst>
                <a:path w="368852" h="1710137">
                  <a:moveTo>
                    <a:pt x="0" y="0"/>
                  </a:moveTo>
                  <a:lnTo>
                    <a:pt x="368852" y="0"/>
                  </a:lnTo>
                  <a:lnTo>
                    <a:pt x="368852" y="1710137"/>
                  </a:lnTo>
                  <a:lnTo>
                    <a:pt x="0" y="1710137"/>
                  </a:lnTo>
                  <a:close/>
                </a:path>
              </a:pathLst>
            </a:custGeom>
            <a:solidFill>
              <a:srgbClr val="CCCCCC"/>
            </a:solidFill>
          </p:spPr>
        </p:sp>
        <p:sp>
          <p:nvSpPr>
            <p:cNvPr id="5" name="TextBox 5"/>
            <p:cNvSpPr txBox="1"/>
            <p:nvPr/>
          </p:nvSpPr>
          <p:spPr>
            <a:xfrm>
              <a:off x="0" y="-19050"/>
              <a:ext cx="368852" cy="1729188"/>
            </a:xfrm>
            <a:prstGeom prst="rect">
              <a:avLst/>
            </a:prstGeom>
          </p:spPr>
          <p:txBody>
            <a:bodyPr lIns="50800" tIns="50800" rIns="50800" bIns="50800" rtlCol="0" anchor="ctr"/>
            <a:lstStyle/>
            <a:p>
              <a:pPr algn="ctr">
                <a:lnSpc>
                  <a:spcPts val="2859"/>
                </a:lnSpc>
              </a:pPr>
              <a:endParaRPr dirty="0"/>
            </a:p>
          </p:txBody>
        </p:sp>
      </p:grpSp>
      <p:sp>
        <p:nvSpPr>
          <p:cNvPr id="6" name="TextBox 6"/>
          <p:cNvSpPr txBox="1"/>
          <p:nvPr/>
        </p:nvSpPr>
        <p:spPr>
          <a:xfrm>
            <a:off x="4980992" y="665961"/>
            <a:ext cx="7416941" cy="1683727"/>
          </a:xfrm>
          <a:prstGeom prst="rect">
            <a:avLst/>
          </a:prstGeom>
        </p:spPr>
        <p:txBody>
          <a:bodyPr lIns="0" tIns="0" rIns="0" bIns="0" rtlCol="0" anchor="t">
            <a:spAutoFit/>
          </a:bodyPr>
          <a:lstStyle/>
          <a:p>
            <a:pPr algn="ctr">
              <a:lnSpc>
                <a:spcPts val="13774"/>
              </a:lnSpc>
            </a:pPr>
            <a:r>
              <a:rPr lang="en-US" sz="9981" spc="978" dirty="0">
                <a:solidFill>
                  <a:srgbClr val="231F20"/>
                </a:solidFill>
                <a:latin typeface="Oswald Bold"/>
              </a:rPr>
              <a:t>CONTENT</a:t>
            </a:r>
          </a:p>
        </p:txBody>
      </p:sp>
      <p:sp>
        <p:nvSpPr>
          <p:cNvPr id="7" name="Freeform 7"/>
          <p:cNvSpPr/>
          <p:nvPr/>
        </p:nvSpPr>
        <p:spPr>
          <a:xfrm rot="2016048">
            <a:off x="11987246" y="-345390"/>
            <a:ext cx="11742224" cy="2935556"/>
          </a:xfrm>
          <a:custGeom>
            <a:avLst/>
            <a:gdLst/>
            <a:ahLst/>
            <a:cxnLst/>
            <a:rect l="l" t="t" r="r" b="b"/>
            <a:pathLst>
              <a:path w="11742224" h="2935556">
                <a:moveTo>
                  <a:pt x="0" y="0"/>
                </a:moveTo>
                <a:lnTo>
                  <a:pt x="11742223" y="0"/>
                </a:lnTo>
                <a:lnTo>
                  <a:pt x="11742223" y="2935556"/>
                </a:lnTo>
                <a:lnTo>
                  <a:pt x="0" y="293555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TextBox 8"/>
          <p:cNvSpPr txBox="1"/>
          <p:nvPr/>
        </p:nvSpPr>
        <p:spPr>
          <a:xfrm>
            <a:off x="5250954" y="3311039"/>
            <a:ext cx="937219" cy="657225"/>
          </a:xfrm>
          <a:prstGeom prst="rect">
            <a:avLst/>
          </a:prstGeom>
        </p:spPr>
        <p:txBody>
          <a:bodyPr lIns="0" tIns="0" rIns="0" bIns="0" rtlCol="0" anchor="t">
            <a:spAutoFit/>
          </a:bodyPr>
          <a:lstStyle/>
          <a:p>
            <a:pPr algn="ctr">
              <a:lnSpc>
                <a:spcPts val="5126"/>
              </a:lnSpc>
            </a:pPr>
            <a:r>
              <a:rPr lang="en-US" sz="4271" dirty="0">
                <a:solidFill>
                  <a:srgbClr val="363636"/>
                </a:solidFill>
                <a:latin typeface="Oswald Bold Italics"/>
              </a:rPr>
              <a:t>01</a:t>
            </a:r>
          </a:p>
        </p:txBody>
      </p:sp>
      <p:sp>
        <p:nvSpPr>
          <p:cNvPr id="9" name="TextBox 9"/>
          <p:cNvSpPr txBox="1"/>
          <p:nvPr/>
        </p:nvSpPr>
        <p:spPr>
          <a:xfrm>
            <a:off x="5250954" y="4105695"/>
            <a:ext cx="937219" cy="657225"/>
          </a:xfrm>
          <a:prstGeom prst="rect">
            <a:avLst/>
          </a:prstGeom>
        </p:spPr>
        <p:txBody>
          <a:bodyPr lIns="0" tIns="0" rIns="0" bIns="0" rtlCol="0" anchor="t">
            <a:spAutoFit/>
          </a:bodyPr>
          <a:lstStyle/>
          <a:p>
            <a:pPr algn="ctr">
              <a:lnSpc>
                <a:spcPts val="5126"/>
              </a:lnSpc>
            </a:pPr>
            <a:r>
              <a:rPr lang="en-US" sz="4271" dirty="0">
                <a:solidFill>
                  <a:srgbClr val="363636"/>
                </a:solidFill>
                <a:latin typeface="Oswald Bold Italics"/>
              </a:rPr>
              <a:t>02</a:t>
            </a:r>
          </a:p>
        </p:txBody>
      </p:sp>
      <p:sp>
        <p:nvSpPr>
          <p:cNvPr id="10" name="TextBox 10"/>
          <p:cNvSpPr txBox="1"/>
          <p:nvPr/>
        </p:nvSpPr>
        <p:spPr>
          <a:xfrm>
            <a:off x="5250954" y="5025347"/>
            <a:ext cx="937219" cy="657225"/>
          </a:xfrm>
          <a:prstGeom prst="rect">
            <a:avLst/>
          </a:prstGeom>
        </p:spPr>
        <p:txBody>
          <a:bodyPr lIns="0" tIns="0" rIns="0" bIns="0" rtlCol="0" anchor="t">
            <a:spAutoFit/>
          </a:bodyPr>
          <a:lstStyle/>
          <a:p>
            <a:pPr algn="ctr">
              <a:lnSpc>
                <a:spcPts val="5126"/>
              </a:lnSpc>
            </a:pPr>
            <a:r>
              <a:rPr lang="en-US" sz="4271" dirty="0">
                <a:solidFill>
                  <a:srgbClr val="363636"/>
                </a:solidFill>
                <a:latin typeface="Oswald Bold Italics"/>
              </a:rPr>
              <a:t>03</a:t>
            </a:r>
          </a:p>
        </p:txBody>
      </p:sp>
      <p:sp>
        <p:nvSpPr>
          <p:cNvPr id="11" name="TextBox 11"/>
          <p:cNvSpPr txBox="1"/>
          <p:nvPr/>
        </p:nvSpPr>
        <p:spPr>
          <a:xfrm>
            <a:off x="5250954" y="5791734"/>
            <a:ext cx="937219" cy="657225"/>
          </a:xfrm>
          <a:prstGeom prst="rect">
            <a:avLst/>
          </a:prstGeom>
        </p:spPr>
        <p:txBody>
          <a:bodyPr lIns="0" tIns="0" rIns="0" bIns="0" rtlCol="0" anchor="t">
            <a:spAutoFit/>
          </a:bodyPr>
          <a:lstStyle/>
          <a:p>
            <a:pPr algn="ctr">
              <a:lnSpc>
                <a:spcPts val="5126"/>
              </a:lnSpc>
            </a:pPr>
            <a:r>
              <a:rPr lang="en-US" sz="4271" dirty="0">
                <a:solidFill>
                  <a:srgbClr val="363636"/>
                </a:solidFill>
                <a:latin typeface="Oswald Bold Italics"/>
              </a:rPr>
              <a:t>04</a:t>
            </a:r>
          </a:p>
        </p:txBody>
      </p:sp>
      <p:sp>
        <p:nvSpPr>
          <p:cNvPr id="12" name="TextBox 12"/>
          <p:cNvSpPr txBox="1"/>
          <p:nvPr/>
        </p:nvSpPr>
        <p:spPr>
          <a:xfrm>
            <a:off x="5250954" y="6620409"/>
            <a:ext cx="937219" cy="657225"/>
          </a:xfrm>
          <a:prstGeom prst="rect">
            <a:avLst/>
          </a:prstGeom>
        </p:spPr>
        <p:txBody>
          <a:bodyPr lIns="0" tIns="0" rIns="0" bIns="0" rtlCol="0" anchor="t">
            <a:spAutoFit/>
          </a:bodyPr>
          <a:lstStyle/>
          <a:p>
            <a:pPr algn="ctr">
              <a:lnSpc>
                <a:spcPts val="5126"/>
              </a:lnSpc>
            </a:pPr>
            <a:r>
              <a:rPr lang="en-US" sz="4271" dirty="0">
                <a:solidFill>
                  <a:srgbClr val="363636"/>
                </a:solidFill>
                <a:latin typeface="Oswald Bold Italics"/>
              </a:rPr>
              <a:t>05</a:t>
            </a:r>
          </a:p>
        </p:txBody>
      </p:sp>
      <p:sp>
        <p:nvSpPr>
          <p:cNvPr id="13" name="TextBox 13"/>
          <p:cNvSpPr txBox="1"/>
          <p:nvPr/>
        </p:nvSpPr>
        <p:spPr>
          <a:xfrm>
            <a:off x="5231353" y="7423938"/>
            <a:ext cx="937219" cy="657225"/>
          </a:xfrm>
          <a:prstGeom prst="rect">
            <a:avLst/>
          </a:prstGeom>
        </p:spPr>
        <p:txBody>
          <a:bodyPr lIns="0" tIns="0" rIns="0" bIns="0" rtlCol="0" anchor="t">
            <a:spAutoFit/>
          </a:bodyPr>
          <a:lstStyle/>
          <a:p>
            <a:pPr algn="ctr">
              <a:lnSpc>
                <a:spcPts val="5126"/>
              </a:lnSpc>
            </a:pPr>
            <a:r>
              <a:rPr lang="en-US" sz="4271" dirty="0">
                <a:solidFill>
                  <a:srgbClr val="363636"/>
                </a:solidFill>
                <a:latin typeface="Oswald Bold Italics"/>
              </a:rPr>
              <a:t>06</a:t>
            </a:r>
          </a:p>
        </p:txBody>
      </p:sp>
      <p:sp>
        <p:nvSpPr>
          <p:cNvPr id="14" name="TextBox 14"/>
          <p:cNvSpPr txBox="1"/>
          <p:nvPr/>
        </p:nvSpPr>
        <p:spPr>
          <a:xfrm>
            <a:off x="5250954" y="8185938"/>
            <a:ext cx="937219" cy="657225"/>
          </a:xfrm>
          <a:prstGeom prst="rect">
            <a:avLst/>
          </a:prstGeom>
        </p:spPr>
        <p:txBody>
          <a:bodyPr lIns="0" tIns="0" rIns="0" bIns="0" rtlCol="0" anchor="t">
            <a:spAutoFit/>
          </a:bodyPr>
          <a:lstStyle/>
          <a:p>
            <a:pPr algn="ctr">
              <a:lnSpc>
                <a:spcPts val="5126"/>
              </a:lnSpc>
            </a:pPr>
            <a:r>
              <a:rPr lang="en-US" sz="4271" dirty="0">
                <a:solidFill>
                  <a:srgbClr val="363636"/>
                </a:solidFill>
                <a:latin typeface="Oswald Bold Italics"/>
              </a:rPr>
              <a:t>07</a:t>
            </a:r>
          </a:p>
        </p:txBody>
      </p:sp>
      <p:sp>
        <p:nvSpPr>
          <p:cNvPr id="15" name="TextBox 15"/>
          <p:cNvSpPr txBox="1"/>
          <p:nvPr/>
        </p:nvSpPr>
        <p:spPr>
          <a:xfrm>
            <a:off x="6607430" y="3314087"/>
            <a:ext cx="5790503" cy="603504"/>
          </a:xfrm>
          <a:prstGeom prst="rect">
            <a:avLst/>
          </a:prstGeom>
        </p:spPr>
        <p:txBody>
          <a:bodyPr lIns="0" tIns="0" rIns="0" bIns="0" rtlCol="0" anchor="t">
            <a:spAutoFit/>
          </a:bodyPr>
          <a:lstStyle/>
          <a:p>
            <a:pPr algn="l">
              <a:lnSpc>
                <a:spcPts val="4967"/>
              </a:lnSpc>
            </a:pPr>
            <a:r>
              <a:rPr lang="en-US" sz="3600" spc="352" dirty="0">
                <a:solidFill>
                  <a:srgbClr val="231F20"/>
                </a:solidFill>
                <a:latin typeface="DM Sans Bold"/>
              </a:rPr>
              <a:t>ABOUT </a:t>
            </a:r>
          </a:p>
        </p:txBody>
      </p:sp>
      <p:sp>
        <p:nvSpPr>
          <p:cNvPr id="16" name="TextBox 16"/>
          <p:cNvSpPr txBox="1"/>
          <p:nvPr/>
        </p:nvSpPr>
        <p:spPr>
          <a:xfrm>
            <a:off x="6607430" y="4108305"/>
            <a:ext cx="6076629" cy="603504"/>
          </a:xfrm>
          <a:prstGeom prst="rect">
            <a:avLst/>
          </a:prstGeom>
        </p:spPr>
        <p:txBody>
          <a:bodyPr lIns="0" tIns="0" rIns="0" bIns="0" rtlCol="0" anchor="t">
            <a:spAutoFit/>
          </a:bodyPr>
          <a:lstStyle/>
          <a:p>
            <a:pPr algn="l">
              <a:lnSpc>
                <a:spcPts val="4967"/>
              </a:lnSpc>
            </a:pPr>
            <a:r>
              <a:rPr lang="en-US" sz="3600" spc="352" dirty="0">
                <a:solidFill>
                  <a:srgbClr val="231F20"/>
                </a:solidFill>
                <a:latin typeface="DM Sans Bold"/>
              </a:rPr>
              <a:t>PROJECT OBJECTIVE</a:t>
            </a:r>
          </a:p>
        </p:txBody>
      </p:sp>
      <p:sp>
        <p:nvSpPr>
          <p:cNvPr id="17" name="TextBox 17"/>
          <p:cNvSpPr txBox="1"/>
          <p:nvPr/>
        </p:nvSpPr>
        <p:spPr>
          <a:xfrm>
            <a:off x="6607430" y="5028395"/>
            <a:ext cx="6365210" cy="603504"/>
          </a:xfrm>
          <a:prstGeom prst="rect">
            <a:avLst/>
          </a:prstGeom>
        </p:spPr>
        <p:txBody>
          <a:bodyPr lIns="0" tIns="0" rIns="0" bIns="0" rtlCol="0" anchor="t">
            <a:spAutoFit/>
          </a:bodyPr>
          <a:lstStyle/>
          <a:p>
            <a:pPr marL="0" lvl="0" indent="0" algn="l">
              <a:lnSpc>
                <a:spcPts val="4967"/>
              </a:lnSpc>
              <a:spcBef>
                <a:spcPct val="0"/>
              </a:spcBef>
            </a:pPr>
            <a:r>
              <a:rPr lang="en-US" sz="3600" spc="352" dirty="0">
                <a:solidFill>
                  <a:srgbClr val="231F20"/>
                </a:solidFill>
                <a:latin typeface="DM Sans Bold"/>
              </a:rPr>
              <a:t>DATA UNDERSTANDING</a:t>
            </a:r>
          </a:p>
        </p:txBody>
      </p:sp>
      <p:sp>
        <p:nvSpPr>
          <p:cNvPr id="18" name="TextBox 18"/>
          <p:cNvSpPr txBox="1"/>
          <p:nvPr/>
        </p:nvSpPr>
        <p:spPr>
          <a:xfrm>
            <a:off x="6607430" y="5822613"/>
            <a:ext cx="9539608" cy="603504"/>
          </a:xfrm>
          <a:prstGeom prst="rect">
            <a:avLst/>
          </a:prstGeom>
        </p:spPr>
        <p:txBody>
          <a:bodyPr lIns="0" tIns="0" rIns="0" bIns="0" rtlCol="0" anchor="t">
            <a:spAutoFit/>
          </a:bodyPr>
          <a:lstStyle/>
          <a:p>
            <a:pPr marL="0" lvl="0" indent="0" algn="l">
              <a:lnSpc>
                <a:spcPts val="4967"/>
              </a:lnSpc>
              <a:spcBef>
                <a:spcPct val="0"/>
              </a:spcBef>
            </a:pPr>
            <a:r>
              <a:rPr lang="en-US" sz="3600" spc="352" dirty="0">
                <a:solidFill>
                  <a:srgbClr val="231F20"/>
                </a:solidFill>
                <a:latin typeface="DM Sans Bold"/>
              </a:rPr>
              <a:t>SET UP DATABASE &amp; IMPORT DATA</a:t>
            </a:r>
          </a:p>
        </p:txBody>
      </p:sp>
      <p:sp>
        <p:nvSpPr>
          <p:cNvPr id="19" name="TextBox 19"/>
          <p:cNvSpPr txBox="1"/>
          <p:nvPr/>
        </p:nvSpPr>
        <p:spPr>
          <a:xfrm>
            <a:off x="6607430" y="6623457"/>
            <a:ext cx="9951868" cy="603504"/>
          </a:xfrm>
          <a:prstGeom prst="rect">
            <a:avLst/>
          </a:prstGeom>
        </p:spPr>
        <p:txBody>
          <a:bodyPr lIns="0" tIns="0" rIns="0" bIns="0" rtlCol="0" anchor="t">
            <a:spAutoFit/>
          </a:bodyPr>
          <a:lstStyle/>
          <a:p>
            <a:pPr marL="0" lvl="0" indent="0" algn="l">
              <a:lnSpc>
                <a:spcPts val="4967"/>
              </a:lnSpc>
              <a:spcBef>
                <a:spcPct val="0"/>
              </a:spcBef>
            </a:pPr>
            <a:r>
              <a:rPr lang="en-US" sz="3600" spc="352" dirty="0">
                <a:solidFill>
                  <a:srgbClr val="231F20"/>
                </a:solidFill>
                <a:latin typeface="DM Sans Bold"/>
              </a:rPr>
              <a:t>DATA CLEANING &amp; TRANSFORMATION</a:t>
            </a:r>
          </a:p>
        </p:txBody>
      </p:sp>
      <p:sp>
        <p:nvSpPr>
          <p:cNvPr id="20" name="TextBox 20"/>
          <p:cNvSpPr txBox="1"/>
          <p:nvPr/>
        </p:nvSpPr>
        <p:spPr>
          <a:xfrm>
            <a:off x="6607430" y="7426986"/>
            <a:ext cx="7769349" cy="603504"/>
          </a:xfrm>
          <a:prstGeom prst="rect">
            <a:avLst/>
          </a:prstGeom>
        </p:spPr>
        <p:txBody>
          <a:bodyPr lIns="0" tIns="0" rIns="0" bIns="0" rtlCol="0" anchor="t">
            <a:spAutoFit/>
          </a:bodyPr>
          <a:lstStyle/>
          <a:p>
            <a:pPr marL="0" lvl="0" indent="0" algn="l">
              <a:lnSpc>
                <a:spcPts val="4967"/>
              </a:lnSpc>
              <a:spcBef>
                <a:spcPct val="0"/>
              </a:spcBef>
            </a:pPr>
            <a:r>
              <a:rPr lang="en-US" sz="3600" spc="352" dirty="0">
                <a:solidFill>
                  <a:srgbClr val="231F20"/>
                </a:solidFill>
                <a:latin typeface="DM Sans Bold"/>
              </a:rPr>
              <a:t>BUILDING DASHBOARDS</a:t>
            </a:r>
          </a:p>
        </p:txBody>
      </p:sp>
      <p:sp>
        <p:nvSpPr>
          <p:cNvPr id="21" name="TextBox 21"/>
          <p:cNvSpPr txBox="1"/>
          <p:nvPr/>
        </p:nvSpPr>
        <p:spPr>
          <a:xfrm>
            <a:off x="6607430" y="8260215"/>
            <a:ext cx="6076629" cy="603504"/>
          </a:xfrm>
          <a:prstGeom prst="rect">
            <a:avLst/>
          </a:prstGeom>
        </p:spPr>
        <p:txBody>
          <a:bodyPr lIns="0" tIns="0" rIns="0" bIns="0" rtlCol="0" anchor="t">
            <a:spAutoFit/>
          </a:bodyPr>
          <a:lstStyle/>
          <a:p>
            <a:pPr marL="0" lvl="0" indent="0" algn="l">
              <a:lnSpc>
                <a:spcPts val="4967"/>
              </a:lnSpc>
              <a:spcBef>
                <a:spcPct val="0"/>
              </a:spcBef>
            </a:pPr>
            <a:r>
              <a:rPr lang="en-US" sz="3600" spc="352" dirty="0">
                <a:solidFill>
                  <a:srgbClr val="231F20"/>
                </a:solidFill>
                <a:latin typeface="DM Sans Bold"/>
              </a:rPr>
              <a:t>INSIGHTS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4994936" y="7891202"/>
            <a:ext cx="1268693" cy="1211025"/>
          </a:xfrm>
          <a:custGeom>
            <a:avLst/>
            <a:gdLst/>
            <a:ahLst/>
            <a:cxnLst/>
            <a:rect l="l" t="t" r="r" b="b"/>
            <a:pathLst>
              <a:path w="1268693" h="1211025">
                <a:moveTo>
                  <a:pt x="0" y="0"/>
                </a:moveTo>
                <a:lnTo>
                  <a:pt x="1268693" y="0"/>
                </a:lnTo>
                <a:lnTo>
                  <a:pt x="1268693" y="1211025"/>
                </a:lnTo>
                <a:lnTo>
                  <a:pt x="0" y="121102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5809452" y="-4833750"/>
            <a:ext cx="6286827" cy="6451035"/>
          </a:xfrm>
          <a:custGeom>
            <a:avLst/>
            <a:gdLst/>
            <a:ahLst/>
            <a:cxnLst/>
            <a:rect l="l" t="t" r="r" b="b"/>
            <a:pathLst>
              <a:path w="6286827" h="6451035">
                <a:moveTo>
                  <a:pt x="0" y="0"/>
                </a:moveTo>
                <a:lnTo>
                  <a:pt x="6286826" y="0"/>
                </a:lnTo>
                <a:lnTo>
                  <a:pt x="6286826" y="6451035"/>
                </a:lnTo>
                <a:lnTo>
                  <a:pt x="0" y="645103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rot="-4176364">
            <a:off x="-4403569" y="7803397"/>
            <a:ext cx="6148730" cy="6309331"/>
          </a:xfrm>
          <a:custGeom>
            <a:avLst/>
            <a:gdLst/>
            <a:ahLst/>
            <a:cxnLst/>
            <a:rect l="l" t="t" r="r" b="b"/>
            <a:pathLst>
              <a:path w="6148730" h="6309331">
                <a:moveTo>
                  <a:pt x="0" y="0"/>
                </a:moveTo>
                <a:lnTo>
                  <a:pt x="6148729" y="0"/>
                </a:lnTo>
                <a:lnTo>
                  <a:pt x="6148729" y="6309331"/>
                </a:lnTo>
                <a:lnTo>
                  <a:pt x="0" y="630933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TextBox 6"/>
          <p:cNvSpPr txBox="1"/>
          <p:nvPr/>
        </p:nvSpPr>
        <p:spPr>
          <a:xfrm>
            <a:off x="5395835" y="2147754"/>
            <a:ext cx="11863465" cy="902351"/>
          </a:xfrm>
          <a:prstGeom prst="rect">
            <a:avLst/>
          </a:prstGeom>
        </p:spPr>
        <p:txBody>
          <a:bodyPr lIns="0" tIns="0" rIns="0" bIns="0" rtlCol="0" anchor="t">
            <a:spAutoFit/>
          </a:bodyPr>
          <a:lstStyle/>
          <a:p>
            <a:pPr marL="0" lvl="0" indent="0" algn="just">
              <a:lnSpc>
                <a:spcPts val="3602"/>
              </a:lnSpc>
              <a:spcBef>
                <a:spcPct val="0"/>
              </a:spcBef>
            </a:pPr>
            <a:r>
              <a:rPr lang="en-US" sz="2610" spc="255" dirty="0">
                <a:solidFill>
                  <a:srgbClr val="231F20"/>
                </a:solidFill>
                <a:latin typeface="DM Sans Bold"/>
              </a:rPr>
              <a:t>Tracks essential KPIs related to credit card usage and financial performance.</a:t>
            </a:r>
          </a:p>
        </p:txBody>
      </p:sp>
      <p:sp>
        <p:nvSpPr>
          <p:cNvPr id="7" name="TextBox 7"/>
          <p:cNvSpPr txBox="1"/>
          <p:nvPr/>
        </p:nvSpPr>
        <p:spPr>
          <a:xfrm>
            <a:off x="5395835" y="8949540"/>
            <a:ext cx="11863465" cy="902351"/>
          </a:xfrm>
          <a:prstGeom prst="rect">
            <a:avLst/>
          </a:prstGeom>
        </p:spPr>
        <p:txBody>
          <a:bodyPr lIns="0" tIns="0" rIns="0" bIns="0" rtlCol="0" anchor="t">
            <a:spAutoFit/>
          </a:bodyPr>
          <a:lstStyle/>
          <a:p>
            <a:pPr marL="0" lvl="0" indent="0" algn="just">
              <a:lnSpc>
                <a:spcPts val="3602"/>
              </a:lnSpc>
              <a:spcBef>
                <a:spcPct val="0"/>
              </a:spcBef>
            </a:pPr>
            <a:r>
              <a:rPr lang="en-US" sz="2610" spc="255" dirty="0">
                <a:solidFill>
                  <a:srgbClr val="231F20"/>
                </a:solidFill>
                <a:latin typeface="DM Sans Bold"/>
              </a:rPr>
              <a:t>Weekly date filters, card category filters, gender filters etc,. for customized analysis.</a:t>
            </a:r>
          </a:p>
        </p:txBody>
      </p:sp>
      <p:sp>
        <p:nvSpPr>
          <p:cNvPr id="8" name="TextBox 8"/>
          <p:cNvSpPr txBox="1"/>
          <p:nvPr/>
        </p:nvSpPr>
        <p:spPr>
          <a:xfrm>
            <a:off x="819989" y="331926"/>
            <a:ext cx="12911206" cy="696774"/>
          </a:xfrm>
          <a:prstGeom prst="rect">
            <a:avLst/>
          </a:prstGeom>
        </p:spPr>
        <p:txBody>
          <a:bodyPr lIns="0" tIns="0" rIns="0" bIns="0" rtlCol="0" anchor="t">
            <a:spAutoFit/>
          </a:bodyPr>
          <a:lstStyle/>
          <a:p>
            <a:pPr marL="0" lvl="0" indent="0" algn="just">
              <a:lnSpc>
                <a:spcPts val="5662"/>
              </a:lnSpc>
              <a:spcBef>
                <a:spcPct val="0"/>
              </a:spcBef>
            </a:pPr>
            <a:r>
              <a:rPr lang="en-US" sz="4103" spc="402" dirty="0">
                <a:solidFill>
                  <a:srgbClr val="000000"/>
                </a:solidFill>
                <a:latin typeface="Oswald Bold"/>
              </a:rPr>
              <a:t>Dashboard 1: CREDIT CARD TRANSACTION REPORT</a:t>
            </a:r>
          </a:p>
        </p:txBody>
      </p:sp>
      <p:sp>
        <p:nvSpPr>
          <p:cNvPr id="9" name="TextBox 9"/>
          <p:cNvSpPr txBox="1"/>
          <p:nvPr/>
        </p:nvSpPr>
        <p:spPr>
          <a:xfrm>
            <a:off x="819989" y="1377864"/>
            <a:ext cx="3030273" cy="485918"/>
          </a:xfrm>
          <a:prstGeom prst="rect">
            <a:avLst/>
          </a:prstGeom>
        </p:spPr>
        <p:txBody>
          <a:bodyPr lIns="0" tIns="0" rIns="0" bIns="0" rtlCol="0" anchor="t">
            <a:spAutoFit/>
          </a:bodyPr>
          <a:lstStyle/>
          <a:p>
            <a:pPr marL="0" lvl="0" indent="0" algn="just">
              <a:lnSpc>
                <a:spcPts val="4016"/>
              </a:lnSpc>
              <a:spcBef>
                <a:spcPct val="0"/>
              </a:spcBef>
            </a:pPr>
            <a:r>
              <a:rPr lang="en-US" sz="2910" u="none" strike="noStrike" spc="285" dirty="0">
                <a:solidFill>
                  <a:srgbClr val="231F20"/>
                </a:solidFill>
                <a:latin typeface="DM Sans Bold"/>
              </a:rPr>
              <a:t>Key Features :</a:t>
            </a:r>
          </a:p>
        </p:txBody>
      </p:sp>
      <p:sp>
        <p:nvSpPr>
          <p:cNvPr id="10" name="TextBox 10"/>
          <p:cNvSpPr txBox="1"/>
          <p:nvPr/>
        </p:nvSpPr>
        <p:spPr>
          <a:xfrm>
            <a:off x="5395835" y="3672762"/>
            <a:ext cx="11863465" cy="902351"/>
          </a:xfrm>
          <a:prstGeom prst="rect">
            <a:avLst/>
          </a:prstGeom>
        </p:spPr>
        <p:txBody>
          <a:bodyPr lIns="0" tIns="0" rIns="0" bIns="0" rtlCol="0" anchor="t">
            <a:spAutoFit/>
          </a:bodyPr>
          <a:lstStyle/>
          <a:p>
            <a:pPr marL="0" lvl="0" indent="0" algn="just">
              <a:lnSpc>
                <a:spcPts val="3602"/>
              </a:lnSpc>
              <a:spcBef>
                <a:spcPct val="0"/>
              </a:spcBef>
            </a:pPr>
            <a:r>
              <a:rPr lang="en-US" sz="2610" spc="255" dirty="0">
                <a:solidFill>
                  <a:srgbClr val="231F20"/>
                </a:solidFill>
                <a:latin typeface="DM Sans Bold"/>
              </a:rPr>
              <a:t>Quarterly, monthly, and weekly revenue breakdowns for detailed trend analysis.</a:t>
            </a:r>
          </a:p>
        </p:txBody>
      </p:sp>
      <p:sp>
        <p:nvSpPr>
          <p:cNvPr id="11" name="TextBox 11"/>
          <p:cNvSpPr txBox="1"/>
          <p:nvPr/>
        </p:nvSpPr>
        <p:spPr>
          <a:xfrm>
            <a:off x="5395835" y="5242960"/>
            <a:ext cx="11863465" cy="1359551"/>
          </a:xfrm>
          <a:prstGeom prst="rect">
            <a:avLst/>
          </a:prstGeom>
        </p:spPr>
        <p:txBody>
          <a:bodyPr lIns="0" tIns="0" rIns="0" bIns="0" rtlCol="0" anchor="t">
            <a:spAutoFit/>
          </a:bodyPr>
          <a:lstStyle/>
          <a:p>
            <a:pPr marL="0" lvl="0" indent="0" algn="just">
              <a:lnSpc>
                <a:spcPts val="3602"/>
              </a:lnSpc>
              <a:spcBef>
                <a:spcPct val="0"/>
              </a:spcBef>
            </a:pPr>
            <a:r>
              <a:rPr lang="en-US" sz="2610" spc="255" dirty="0">
                <a:solidFill>
                  <a:srgbClr val="231F20"/>
                </a:solidFill>
                <a:latin typeface="DM Sans Bold"/>
              </a:rPr>
              <a:t>Segmentation of revenue based on Age groups for targeted insights and by expenditure type, allows understanding of spending habits and preferences.</a:t>
            </a:r>
          </a:p>
        </p:txBody>
      </p:sp>
      <p:sp>
        <p:nvSpPr>
          <p:cNvPr id="12" name="TextBox 12"/>
          <p:cNvSpPr txBox="1"/>
          <p:nvPr/>
        </p:nvSpPr>
        <p:spPr>
          <a:xfrm>
            <a:off x="5395835" y="7270358"/>
            <a:ext cx="11863465" cy="902351"/>
          </a:xfrm>
          <a:prstGeom prst="rect">
            <a:avLst/>
          </a:prstGeom>
        </p:spPr>
        <p:txBody>
          <a:bodyPr lIns="0" tIns="0" rIns="0" bIns="0" rtlCol="0" anchor="t">
            <a:spAutoFit/>
          </a:bodyPr>
          <a:lstStyle/>
          <a:p>
            <a:pPr marL="0" lvl="0" indent="0" algn="just">
              <a:lnSpc>
                <a:spcPts val="3602"/>
              </a:lnSpc>
              <a:spcBef>
                <a:spcPct val="0"/>
              </a:spcBef>
            </a:pPr>
            <a:r>
              <a:rPr lang="en-US" sz="2610" spc="255" dirty="0">
                <a:solidFill>
                  <a:srgbClr val="231F20"/>
                </a:solidFill>
                <a:latin typeface="DM Sans Bold"/>
              </a:rPr>
              <a:t>Breakdown of revenue by card category and card use type to understand usage patterns.</a:t>
            </a:r>
          </a:p>
        </p:txBody>
      </p:sp>
      <p:grpSp>
        <p:nvGrpSpPr>
          <p:cNvPr id="13" name="Group 13"/>
          <p:cNvGrpSpPr/>
          <p:nvPr/>
        </p:nvGrpSpPr>
        <p:grpSpPr>
          <a:xfrm>
            <a:off x="819989" y="2042234"/>
            <a:ext cx="4194470" cy="1007871"/>
            <a:chOff x="0" y="0"/>
            <a:chExt cx="1104716" cy="265448"/>
          </a:xfrm>
        </p:grpSpPr>
        <p:sp>
          <p:nvSpPr>
            <p:cNvPr id="14" name="Freeform 14"/>
            <p:cNvSpPr/>
            <p:nvPr/>
          </p:nvSpPr>
          <p:spPr>
            <a:xfrm>
              <a:off x="0" y="0"/>
              <a:ext cx="1104716" cy="265448"/>
            </a:xfrm>
            <a:custGeom>
              <a:avLst/>
              <a:gdLst/>
              <a:ahLst/>
              <a:cxnLst/>
              <a:rect l="l" t="t" r="r" b="b"/>
              <a:pathLst>
                <a:path w="1104716" h="265448">
                  <a:moveTo>
                    <a:pt x="901516" y="0"/>
                  </a:moveTo>
                  <a:lnTo>
                    <a:pt x="0" y="0"/>
                  </a:lnTo>
                  <a:lnTo>
                    <a:pt x="0" y="265448"/>
                  </a:lnTo>
                  <a:lnTo>
                    <a:pt x="901516" y="265448"/>
                  </a:lnTo>
                  <a:lnTo>
                    <a:pt x="1104716" y="132724"/>
                  </a:lnTo>
                  <a:lnTo>
                    <a:pt x="901516" y="0"/>
                  </a:lnTo>
                  <a:close/>
                </a:path>
              </a:pathLst>
            </a:custGeom>
            <a:solidFill>
              <a:srgbClr val="C1FF72"/>
            </a:solidFill>
            <a:ln cap="sq">
              <a:noFill/>
              <a:prstDash val="solid"/>
              <a:miter/>
            </a:ln>
          </p:spPr>
        </p:sp>
        <p:sp>
          <p:nvSpPr>
            <p:cNvPr id="15" name="TextBox 15"/>
            <p:cNvSpPr txBox="1"/>
            <p:nvPr/>
          </p:nvSpPr>
          <p:spPr>
            <a:xfrm>
              <a:off x="0" y="-57150"/>
              <a:ext cx="990416" cy="322598"/>
            </a:xfrm>
            <a:prstGeom prst="rect">
              <a:avLst/>
            </a:prstGeom>
          </p:spPr>
          <p:txBody>
            <a:bodyPr lIns="50800" tIns="50800" rIns="50800" bIns="50800" rtlCol="0" anchor="ctr"/>
            <a:lstStyle/>
            <a:p>
              <a:pPr algn="ctr">
                <a:lnSpc>
                  <a:spcPts val="4114"/>
                </a:lnSpc>
                <a:spcBef>
                  <a:spcPct val="0"/>
                </a:spcBef>
              </a:pPr>
              <a:r>
                <a:rPr lang="en-US" sz="2981" spc="29" dirty="0">
                  <a:solidFill>
                    <a:srgbClr val="000000"/>
                  </a:solidFill>
                  <a:latin typeface="DM Sans Bold"/>
                </a:rPr>
                <a:t>KPI Monitoring</a:t>
              </a:r>
            </a:p>
          </p:txBody>
        </p:sp>
      </p:grpSp>
      <p:grpSp>
        <p:nvGrpSpPr>
          <p:cNvPr id="16" name="Group 16"/>
          <p:cNvGrpSpPr/>
          <p:nvPr/>
        </p:nvGrpSpPr>
        <p:grpSpPr>
          <a:xfrm>
            <a:off x="819989" y="3572202"/>
            <a:ext cx="4194470" cy="1151098"/>
            <a:chOff x="0" y="0"/>
            <a:chExt cx="1104716" cy="303170"/>
          </a:xfrm>
        </p:grpSpPr>
        <p:sp>
          <p:nvSpPr>
            <p:cNvPr id="17" name="Freeform 17"/>
            <p:cNvSpPr/>
            <p:nvPr/>
          </p:nvSpPr>
          <p:spPr>
            <a:xfrm>
              <a:off x="0" y="0"/>
              <a:ext cx="1104716" cy="303170"/>
            </a:xfrm>
            <a:custGeom>
              <a:avLst/>
              <a:gdLst/>
              <a:ahLst/>
              <a:cxnLst/>
              <a:rect l="l" t="t" r="r" b="b"/>
              <a:pathLst>
                <a:path w="1104716" h="303170">
                  <a:moveTo>
                    <a:pt x="901516" y="0"/>
                  </a:moveTo>
                  <a:lnTo>
                    <a:pt x="0" y="0"/>
                  </a:lnTo>
                  <a:lnTo>
                    <a:pt x="0" y="303170"/>
                  </a:lnTo>
                  <a:lnTo>
                    <a:pt x="901516" y="303170"/>
                  </a:lnTo>
                  <a:lnTo>
                    <a:pt x="1104716" y="151585"/>
                  </a:lnTo>
                  <a:lnTo>
                    <a:pt x="901516" y="0"/>
                  </a:lnTo>
                  <a:close/>
                </a:path>
              </a:pathLst>
            </a:custGeom>
            <a:solidFill>
              <a:srgbClr val="C1FF72"/>
            </a:solidFill>
            <a:ln cap="sq">
              <a:noFill/>
              <a:prstDash val="solid"/>
              <a:miter/>
            </a:ln>
          </p:spPr>
        </p:sp>
        <p:sp>
          <p:nvSpPr>
            <p:cNvPr id="18" name="TextBox 18"/>
            <p:cNvSpPr txBox="1"/>
            <p:nvPr/>
          </p:nvSpPr>
          <p:spPr>
            <a:xfrm>
              <a:off x="0" y="-57150"/>
              <a:ext cx="990416" cy="360320"/>
            </a:xfrm>
            <a:prstGeom prst="rect">
              <a:avLst/>
            </a:prstGeom>
          </p:spPr>
          <p:txBody>
            <a:bodyPr lIns="50800" tIns="50800" rIns="50800" bIns="50800" rtlCol="0" anchor="ctr"/>
            <a:lstStyle/>
            <a:p>
              <a:pPr algn="ctr">
                <a:lnSpc>
                  <a:spcPts val="4114"/>
                </a:lnSpc>
                <a:spcBef>
                  <a:spcPct val="0"/>
                </a:spcBef>
              </a:pPr>
              <a:r>
                <a:rPr lang="en-US" sz="2981" spc="29" dirty="0">
                  <a:solidFill>
                    <a:srgbClr val="000000"/>
                  </a:solidFill>
                  <a:latin typeface="DM Sans Bold"/>
                </a:rPr>
                <a:t>Revenue Analysis by Timeframe</a:t>
              </a:r>
            </a:p>
          </p:txBody>
        </p:sp>
      </p:grpSp>
      <p:grpSp>
        <p:nvGrpSpPr>
          <p:cNvPr id="19" name="Group 19"/>
          <p:cNvGrpSpPr/>
          <p:nvPr/>
        </p:nvGrpSpPr>
        <p:grpSpPr>
          <a:xfrm>
            <a:off x="819989" y="5143500"/>
            <a:ext cx="4194470" cy="1665448"/>
            <a:chOff x="0" y="0"/>
            <a:chExt cx="1104716" cy="438636"/>
          </a:xfrm>
        </p:grpSpPr>
        <p:sp>
          <p:nvSpPr>
            <p:cNvPr id="20" name="Freeform 20"/>
            <p:cNvSpPr/>
            <p:nvPr/>
          </p:nvSpPr>
          <p:spPr>
            <a:xfrm>
              <a:off x="0" y="0"/>
              <a:ext cx="1104716" cy="438636"/>
            </a:xfrm>
            <a:custGeom>
              <a:avLst/>
              <a:gdLst/>
              <a:ahLst/>
              <a:cxnLst/>
              <a:rect l="l" t="t" r="r" b="b"/>
              <a:pathLst>
                <a:path w="1104716" h="438636">
                  <a:moveTo>
                    <a:pt x="901516" y="0"/>
                  </a:moveTo>
                  <a:lnTo>
                    <a:pt x="0" y="0"/>
                  </a:lnTo>
                  <a:lnTo>
                    <a:pt x="0" y="438636"/>
                  </a:lnTo>
                  <a:lnTo>
                    <a:pt x="901516" y="438636"/>
                  </a:lnTo>
                  <a:lnTo>
                    <a:pt x="1104716" y="219318"/>
                  </a:lnTo>
                  <a:lnTo>
                    <a:pt x="901516" y="0"/>
                  </a:lnTo>
                  <a:close/>
                </a:path>
              </a:pathLst>
            </a:custGeom>
            <a:solidFill>
              <a:srgbClr val="C1FF72"/>
            </a:solidFill>
            <a:ln cap="sq">
              <a:noFill/>
              <a:prstDash val="solid"/>
              <a:miter/>
            </a:ln>
          </p:spPr>
        </p:sp>
        <p:sp>
          <p:nvSpPr>
            <p:cNvPr id="21" name="TextBox 21"/>
            <p:cNvSpPr txBox="1"/>
            <p:nvPr/>
          </p:nvSpPr>
          <p:spPr>
            <a:xfrm>
              <a:off x="0" y="-57150"/>
              <a:ext cx="990416" cy="495786"/>
            </a:xfrm>
            <a:prstGeom prst="rect">
              <a:avLst/>
            </a:prstGeom>
          </p:spPr>
          <p:txBody>
            <a:bodyPr lIns="50800" tIns="50800" rIns="50800" bIns="50800" rtlCol="0" anchor="ctr"/>
            <a:lstStyle/>
            <a:p>
              <a:pPr algn="ctr">
                <a:lnSpc>
                  <a:spcPts val="4114"/>
                </a:lnSpc>
                <a:spcBef>
                  <a:spcPct val="0"/>
                </a:spcBef>
              </a:pPr>
              <a:r>
                <a:rPr lang="en-US" sz="2981" spc="29" dirty="0">
                  <a:solidFill>
                    <a:srgbClr val="000000"/>
                  </a:solidFill>
                  <a:latin typeface="DM Sans Bold"/>
                </a:rPr>
                <a:t>Revenue Analysis by Age Group &amp; Expenditure Type</a:t>
              </a:r>
            </a:p>
          </p:txBody>
        </p:sp>
      </p:grpSp>
      <p:grpSp>
        <p:nvGrpSpPr>
          <p:cNvPr id="22" name="Group 22"/>
          <p:cNvGrpSpPr/>
          <p:nvPr/>
        </p:nvGrpSpPr>
        <p:grpSpPr>
          <a:xfrm>
            <a:off x="819989" y="7169797"/>
            <a:ext cx="4194470" cy="1151098"/>
            <a:chOff x="0" y="0"/>
            <a:chExt cx="1104716" cy="303170"/>
          </a:xfrm>
        </p:grpSpPr>
        <p:sp>
          <p:nvSpPr>
            <p:cNvPr id="23" name="Freeform 23"/>
            <p:cNvSpPr/>
            <p:nvPr/>
          </p:nvSpPr>
          <p:spPr>
            <a:xfrm>
              <a:off x="0" y="0"/>
              <a:ext cx="1104716" cy="303170"/>
            </a:xfrm>
            <a:custGeom>
              <a:avLst/>
              <a:gdLst/>
              <a:ahLst/>
              <a:cxnLst/>
              <a:rect l="l" t="t" r="r" b="b"/>
              <a:pathLst>
                <a:path w="1104716" h="303170">
                  <a:moveTo>
                    <a:pt x="901516" y="0"/>
                  </a:moveTo>
                  <a:lnTo>
                    <a:pt x="0" y="0"/>
                  </a:lnTo>
                  <a:lnTo>
                    <a:pt x="0" y="303170"/>
                  </a:lnTo>
                  <a:lnTo>
                    <a:pt x="901516" y="303170"/>
                  </a:lnTo>
                  <a:lnTo>
                    <a:pt x="1104716" y="151585"/>
                  </a:lnTo>
                  <a:lnTo>
                    <a:pt x="901516" y="0"/>
                  </a:lnTo>
                  <a:close/>
                </a:path>
              </a:pathLst>
            </a:custGeom>
            <a:solidFill>
              <a:srgbClr val="C1FF72"/>
            </a:solidFill>
            <a:ln cap="sq">
              <a:noFill/>
              <a:prstDash val="solid"/>
              <a:miter/>
            </a:ln>
          </p:spPr>
        </p:sp>
        <p:sp>
          <p:nvSpPr>
            <p:cNvPr id="24" name="TextBox 24"/>
            <p:cNvSpPr txBox="1"/>
            <p:nvPr/>
          </p:nvSpPr>
          <p:spPr>
            <a:xfrm>
              <a:off x="0" y="-57150"/>
              <a:ext cx="990416" cy="360320"/>
            </a:xfrm>
            <a:prstGeom prst="rect">
              <a:avLst/>
            </a:prstGeom>
          </p:spPr>
          <p:txBody>
            <a:bodyPr lIns="50800" tIns="50800" rIns="50800" bIns="50800" rtlCol="0" anchor="ctr"/>
            <a:lstStyle/>
            <a:p>
              <a:pPr algn="ctr">
                <a:lnSpc>
                  <a:spcPts val="4114"/>
                </a:lnSpc>
                <a:spcBef>
                  <a:spcPct val="0"/>
                </a:spcBef>
              </a:pPr>
              <a:r>
                <a:rPr lang="en-US" sz="2981" spc="29" dirty="0">
                  <a:solidFill>
                    <a:srgbClr val="000000"/>
                  </a:solidFill>
                  <a:latin typeface="DM Sans Bold"/>
                </a:rPr>
                <a:t>Revenue Analysis by Card Attributes</a:t>
              </a:r>
            </a:p>
          </p:txBody>
        </p:sp>
      </p:grpSp>
      <p:grpSp>
        <p:nvGrpSpPr>
          <p:cNvPr id="25" name="Group 25"/>
          <p:cNvGrpSpPr/>
          <p:nvPr/>
        </p:nvGrpSpPr>
        <p:grpSpPr>
          <a:xfrm>
            <a:off x="800466" y="8844770"/>
            <a:ext cx="4194470" cy="1151098"/>
            <a:chOff x="0" y="0"/>
            <a:chExt cx="1104716" cy="303170"/>
          </a:xfrm>
        </p:grpSpPr>
        <p:sp>
          <p:nvSpPr>
            <p:cNvPr id="26" name="Freeform 26"/>
            <p:cNvSpPr/>
            <p:nvPr/>
          </p:nvSpPr>
          <p:spPr>
            <a:xfrm>
              <a:off x="0" y="0"/>
              <a:ext cx="1104716" cy="303170"/>
            </a:xfrm>
            <a:custGeom>
              <a:avLst/>
              <a:gdLst/>
              <a:ahLst/>
              <a:cxnLst/>
              <a:rect l="l" t="t" r="r" b="b"/>
              <a:pathLst>
                <a:path w="1104716" h="303170">
                  <a:moveTo>
                    <a:pt x="901516" y="0"/>
                  </a:moveTo>
                  <a:lnTo>
                    <a:pt x="0" y="0"/>
                  </a:lnTo>
                  <a:lnTo>
                    <a:pt x="0" y="303170"/>
                  </a:lnTo>
                  <a:lnTo>
                    <a:pt x="901516" y="303170"/>
                  </a:lnTo>
                  <a:lnTo>
                    <a:pt x="1104716" y="151585"/>
                  </a:lnTo>
                  <a:lnTo>
                    <a:pt x="901516" y="0"/>
                  </a:lnTo>
                  <a:close/>
                </a:path>
              </a:pathLst>
            </a:custGeom>
            <a:solidFill>
              <a:srgbClr val="C1FF72"/>
            </a:solidFill>
            <a:ln cap="sq">
              <a:noFill/>
              <a:prstDash val="solid"/>
              <a:miter/>
            </a:ln>
          </p:spPr>
        </p:sp>
        <p:sp>
          <p:nvSpPr>
            <p:cNvPr id="27" name="TextBox 27"/>
            <p:cNvSpPr txBox="1"/>
            <p:nvPr/>
          </p:nvSpPr>
          <p:spPr>
            <a:xfrm>
              <a:off x="0" y="-57150"/>
              <a:ext cx="990416" cy="360320"/>
            </a:xfrm>
            <a:prstGeom prst="rect">
              <a:avLst/>
            </a:prstGeom>
          </p:spPr>
          <p:txBody>
            <a:bodyPr lIns="50800" tIns="50800" rIns="50800" bIns="50800" rtlCol="0" anchor="ctr"/>
            <a:lstStyle/>
            <a:p>
              <a:pPr algn="ctr">
                <a:lnSpc>
                  <a:spcPts val="4114"/>
                </a:lnSpc>
                <a:spcBef>
                  <a:spcPct val="0"/>
                </a:spcBef>
              </a:pPr>
              <a:r>
                <a:rPr lang="en-US" sz="2981" spc="29" dirty="0">
                  <a:solidFill>
                    <a:srgbClr val="000000"/>
                  </a:solidFill>
                  <a:latin typeface="DM Sans Bold"/>
                </a:rPr>
                <a:t>Interactive Filters</a:t>
              </a: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4994936" y="7891202"/>
            <a:ext cx="1268693" cy="1211025"/>
          </a:xfrm>
          <a:custGeom>
            <a:avLst/>
            <a:gdLst/>
            <a:ahLst/>
            <a:cxnLst/>
            <a:rect l="l" t="t" r="r" b="b"/>
            <a:pathLst>
              <a:path w="1268693" h="1211025">
                <a:moveTo>
                  <a:pt x="0" y="0"/>
                </a:moveTo>
                <a:lnTo>
                  <a:pt x="1268693" y="0"/>
                </a:lnTo>
                <a:lnTo>
                  <a:pt x="1268693" y="1211025"/>
                </a:lnTo>
                <a:lnTo>
                  <a:pt x="0" y="121102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4" name="Group 4"/>
          <p:cNvGrpSpPr/>
          <p:nvPr/>
        </p:nvGrpSpPr>
        <p:grpSpPr>
          <a:xfrm>
            <a:off x="601820" y="6024168"/>
            <a:ext cx="4194470" cy="1191354"/>
            <a:chOff x="0" y="0"/>
            <a:chExt cx="820437" cy="233029"/>
          </a:xfrm>
        </p:grpSpPr>
        <p:sp>
          <p:nvSpPr>
            <p:cNvPr id="5" name="Freeform 5"/>
            <p:cNvSpPr/>
            <p:nvPr/>
          </p:nvSpPr>
          <p:spPr>
            <a:xfrm>
              <a:off x="0" y="0"/>
              <a:ext cx="820437" cy="233029"/>
            </a:xfrm>
            <a:custGeom>
              <a:avLst/>
              <a:gdLst/>
              <a:ahLst/>
              <a:cxnLst/>
              <a:rect l="l" t="t" r="r" b="b"/>
              <a:pathLst>
                <a:path w="820437" h="233029">
                  <a:moveTo>
                    <a:pt x="617237" y="0"/>
                  </a:moveTo>
                  <a:lnTo>
                    <a:pt x="0" y="0"/>
                  </a:lnTo>
                  <a:lnTo>
                    <a:pt x="0" y="233029"/>
                  </a:lnTo>
                  <a:lnTo>
                    <a:pt x="617237" y="233029"/>
                  </a:lnTo>
                  <a:lnTo>
                    <a:pt x="820437" y="116514"/>
                  </a:lnTo>
                  <a:lnTo>
                    <a:pt x="617237" y="0"/>
                  </a:lnTo>
                  <a:close/>
                </a:path>
              </a:pathLst>
            </a:custGeom>
            <a:solidFill>
              <a:srgbClr val="C1FF72"/>
            </a:solidFill>
            <a:ln cap="sq">
              <a:noFill/>
              <a:prstDash val="solid"/>
              <a:miter/>
            </a:ln>
          </p:spPr>
        </p:sp>
        <p:sp>
          <p:nvSpPr>
            <p:cNvPr id="6" name="TextBox 6"/>
            <p:cNvSpPr txBox="1"/>
            <p:nvPr/>
          </p:nvSpPr>
          <p:spPr>
            <a:xfrm>
              <a:off x="0" y="-57150"/>
              <a:ext cx="706137" cy="290179"/>
            </a:xfrm>
            <a:prstGeom prst="rect">
              <a:avLst/>
            </a:prstGeom>
          </p:spPr>
          <p:txBody>
            <a:bodyPr lIns="50800" tIns="50800" rIns="50800" bIns="50800" rtlCol="0" anchor="ctr"/>
            <a:lstStyle/>
            <a:p>
              <a:pPr marL="0" lvl="0" indent="0" algn="ctr">
                <a:lnSpc>
                  <a:spcPts val="4114"/>
                </a:lnSpc>
                <a:spcBef>
                  <a:spcPct val="0"/>
                </a:spcBef>
              </a:pPr>
              <a:r>
                <a:rPr lang="en-US" sz="2981" u="none" strike="noStrike" spc="29" dirty="0">
                  <a:solidFill>
                    <a:srgbClr val="000000"/>
                  </a:solidFill>
                  <a:latin typeface="DM Sans Bold"/>
                </a:rPr>
                <a:t>Top 5 States Contribution</a:t>
              </a:r>
            </a:p>
          </p:txBody>
        </p:sp>
      </p:grpSp>
      <p:sp>
        <p:nvSpPr>
          <p:cNvPr id="7" name="Freeform 7"/>
          <p:cNvSpPr/>
          <p:nvPr/>
        </p:nvSpPr>
        <p:spPr>
          <a:xfrm>
            <a:off x="15809452" y="-4833750"/>
            <a:ext cx="6286827" cy="6451035"/>
          </a:xfrm>
          <a:custGeom>
            <a:avLst/>
            <a:gdLst/>
            <a:ahLst/>
            <a:cxnLst/>
            <a:rect l="l" t="t" r="r" b="b"/>
            <a:pathLst>
              <a:path w="6286827" h="6451035">
                <a:moveTo>
                  <a:pt x="0" y="0"/>
                </a:moveTo>
                <a:lnTo>
                  <a:pt x="6286826" y="0"/>
                </a:lnTo>
                <a:lnTo>
                  <a:pt x="6286826" y="6451035"/>
                </a:lnTo>
                <a:lnTo>
                  <a:pt x="0" y="645103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Freeform 8"/>
          <p:cNvSpPr/>
          <p:nvPr/>
        </p:nvSpPr>
        <p:spPr>
          <a:xfrm rot="-4176364">
            <a:off x="-4403569" y="7803397"/>
            <a:ext cx="6148730" cy="6309331"/>
          </a:xfrm>
          <a:custGeom>
            <a:avLst/>
            <a:gdLst/>
            <a:ahLst/>
            <a:cxnLst/>
            <a:rect l="l" t="t" r="r" b="b"/>
            <a:pathLst>
              <a:path w="6148730" h="6309331">
                <a:moveTo>
                  <a:pt x="0" y="0"/>
                </a:moveTo>
                <a:lnTo>
                  <a:pt x="6148729" y="0"/>
                </a:lnTo>
                <a:lnTo>
                  <a:pt x="6148729" y="6309331"/>
                </a:lnTo>
                <a:lnTo>
                  <a:pt x="0" y="630933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9" name="Group 9"/>
          <p:cNvGrpSpPr/>
          <p:nvPr/>
        </p:nvGrpSpPr>
        <p:grpSpPr>
          <a:xfrm>
            <a:off x="611582" y="2063807"/>
            <a:ext cx="4174947" cy="1231512"/>
            <a:chOff x="0" y="0"/>
            <a:chExt cx="812800" cy="239757"/>
          </a:xfrm>
        </p:grpSpPr>
        <p:sp>
          <p:nvSpPr>
            <p:cNvPr id="10" name="Freeform 10"/>
            <p:cNvSpPr/>
            <p:nvPr/>
          </p:nvSpPr>
          <p:spPr>
            <a:xfrm>
              <a:off x="0" y="0"/>
              <a:ext cx="812800" cy="239757"/>
            </a:xfrm>
            <a:custGeom>
              <a:avLst/>
              <a:gdLst/>
              <a:ahLst/>
              <a:cxnLst/>
              <a:rect l="l" t="t" r="r" b="b"/>
              <a:pathLst>
                <a:path w="812800" h="239757">
                  <a:moveTo>
                    <a:pt x="609600" y="0"/>
                  </a:moveTo>
                  <a:lnTo>
                    <a:pt x="0" y="0"/>
                  </a:lnTo>
                  <a:lnTo>
                    <a:pt x="0" y="239757"/>
                  </a:lnTo>
                  <a:lnTo>
                    <a:pt x="609600" y="239757"/>
                  </a:lnTo>
                  <a:lnTo>
                    <a:pt x="812800" y="119879"/>
                  </a:lnTo>
                  <a:lnTo>
                    <a:pt x="609600" y="0"/>
                  </a:lnTo>
                  <a:close/>
                </a:path>
              </a:pathLst>
            </a:custGeom>
            <a:solidFill>
              <a:srgbClr val="C1FF72"/>
            </a:solidFill>
            <a:ln cap="sq">
              <a:noFill/>
              <a:prstDash val="solid"/>
              <a:miter/>
            </a:ln>
          </p:spPr>
        </p:sp>
        <p:sp>
          <p:nvSpPr>
            <p:cNvPr id="11" name="TextBox 11"/>
            <p:cNvSpPr txBox="1"/>
            <p:nvPr/>
          </p:nvSpPr>
          <p:spPr>
            <a:xfrm>
              <a:off x="0" y="-57150"/>
              <a:ext cx="698500" cy="296907"/>
            </a:xfrm>
            <a:prstGeom prst="rect">
              <a:avLst/>
            </a:prstGeom>
          </p:spPr>
          <p:txBody>
            <a:bodyPr lIns="50800" tIns="50800" rIns="50800" bIns="50800" rtlCol="0" anchor="ctr"/>
            <a:lstStyle/>
            <a:p>
              <a:pPr marL="0" lvl="0" indent="0" algn="ctr">
                <a:lnSpc>
                  <a:spcPts val="4114"/>
                </a:lnSpc>
                <a:spcBef>
                  <a:spcPct val="0"/>
                </a:spcBef>
              </a:pPr>
              <a:r>
                <a:rPr lang="en-US" sz="2981" u="none" strike="noStrike" spc="29" dirty="0">
                  <a:solidFill>
                    <a:srgbClr val="000000"/>
                  </a:solidFill>
                  <a:latin typeface="DM Sans Bold"/>
                </a:rPr>
                <a:t>WoW Revenue Growth</a:t>
              </a:r>
            </a:p>
          </p:txBody>
        </p:sp>
      </p:grpSp>
      <p:sp>
        <p:nvSpPr>
          <p:cNvPr id="12" name="TextBox 12"/>
          <p:cNvSpPr txBox="1"/>
          <p:nvPr/>
        </p:nvSpPr>
        <p:spPr>
          <a:xfrm>
            <a:off x="601820" y="331926"/>
            <a:ext cx="12189752" cy="696774"/>
          </a:xfrm>
          <a:prstGeom prst="rect">
            <a:avLst/>
          </a:prstGeom>
        </p:spPr>
        <p:txBody>
          <a:bodyPr lIns="0" tIns="0" rIns="0" bIns="0" rtlCol="0" anchor="t">
            <a:spAutoFit/>
          </a:bodyPr>
          <a:lstStyle/>
          <a:p>
            <a:pPr marL="0" lvl="0" indent="0" algn="just">
              <a:lnSpc>
                <a:spcPts val="5662"/>
              </a:lnSpc>
              <a:spcBef>
                <a:spcPct val="0"/>
              </a:spcBef>
            </a:pPr>
            <a:r>
              <a:rPr lang="en-US" sz="4103" spc="402" dirty="0">
                <a:solidFill>
                  <a:srgbClr val="000000"/>
                </a:solidFill>
                <a:latin typeface="Oswald Bold"/>
              </a:rPr>
              <a:t>Dashboard 2: CREDIT CARD CUSTOMER REPORT</a:t>
            </a:r>
          </a:p>
        </p:txBody>
      </p:sp>
      <p:sp>
        <p:nvSpPr>
          <p:cNvPr id="13" name="TextBox 13"/>
          <p:cNvSpPr txBox="1"/>
          <p:nvPr/>
        </p:nvSpPr>
        <p:spPr>
          <a:xfrm>
            <a:off x="611582" y="1350514"/>
            <a:ext cx="3030273" cy="485918"/>
          </a:xfrm>
          <a:prstGeom prst="rect">
            <a:avLst/>
          </a:prstGeom>
        </p:spPr>
        <p:txBody>
          <a:bodyPr lIns="0" tIns="0" rIns="0" bIns="0" rtlCol="0" anchor="t">
            <a:spAutoFit/>
          </a:bodyPr>
          <a:lstStyle/>
          <a:p>
            <a:pPr marL="0" lvl="0" indent="0" algn="just">
              <a:lnSpc>
                <a:spcPts val="4016"/>
              </a:lnSpc>
              <a:spcBef>
                <a:spcPct val="0"/>
              </a:spcBef>
            </a:pPr>
            <a:r>
              <a:rPr lang="en-US" sz="2910" u="none" strike="noStrike" spc="285" dirty="0">
                <a:solidFill>
                  <a:srgbClr val="231F20"/>
                </a:solidFill>
                <a:latin typeface="DM Sans Bold"/>
              </a:rPr>
              <a:t>Key Features :</a:t>
            </a:r>
          </a:p>
        </p:txBody>
      </p:sp>
      <p:grpSp>
        <p:nvGrpSpPr>
          <p:cNvPr id="14" name="Group 14"/>
          <p:cNvGrpSpPr/>
          <p:nvPr/>
        </p:nvGrpSpPr>
        <p:grpSpPr>
          <a:xfrm>
            <a:off x="611582" y="3988395"/>
            <a:ext cx="4184709" cy="1262284"/>
            <a:chOff x="0" y="0"/>
            <a:chExt cx="814700" cy="245748"/>
          </a:xfrm>
        </p:grpSpPr>
        <p:sp>
          <p:nvSpPr>
            <p:cNvPr id="15" name="Freeform 15"/>
            <p:cNvSpPr/>
            <p:nvPr/>
          </p:nvSpPr>
          <p:spPr>
            <a:xfrm>
              <a:off x="0" y="0"/>
              <a:ext cx="814700" cy="245748"/>
            </a:xfrm>
            <a:custGeom>
              <a:avLst/>
              <a:gdLst/>
              <a:ahLst/>
              <a:cxnLst/>
              <a:rect l="l" t="t" r="r" b="b"/>
              <a:pathLst>
                <a:path w="814700" h="245748">
                  <a:moveTo>
                    <a:pt x="611500" y="0"/>
                  </a:moveTo>
                  <a:lnTo>
                    <a:pt x="0" y="0"/>
                  </a:lnTo>
                  <a:lnTo>
                    <a:pt x="0" y="245748"/>
                  </a:lnTo>
                  <a:lnTo>
                    <a:pt x="611500" y="245748"/>
                  </a:lnTo>
                  <a:lnTo>
                    <a:pt x="814700" y="122874"/>
                  </a:lnTo>
                  <a:lnTo>
                    <a:pt x="611500" y="0"/>
                  </a:lnTo>
                  <a:close/>
                </a:path>
              </a:pathLst>
            </a:custGeom>
            <a:solidFill>
              <a:srgbClr val="C1FF72"/>
            </a:solidFill>
            <a:ln cap="sq">
              <a:noFill/>
              <a:prstDash val="solid"/>
              <a:miter/>
            </a:ln>
          </p:spPr>
        </p:sp>
        <p:sp>
          <p:nvSpPr>
            <p:cNvPr id="16" name="TextBox 16"/>
            <p:cNvSpPr txBox="1"/>
            <p:nvPr/>
          </p:nvSpPr>
          <p:spPr>
            <a:xfrm>
              <a:off x="0" y="-57150"/>
              <a:ext cx="700400" cy="302898"/>
            </a:xfrm>
            <a:prstGeom prst="rect">
              <a:avLst/>
            </a:prstGeom>
          </p:spPr>
          <p:txBody>
            <a:bodyPr lIns="50800" tIns="50800" rIns="50800" bIns="50800" rtlCol="0" anchor="ctr"/>
            <a:lstStyle/>
            <a:p>
              <a:pPr marL="0" lvl="0" indent="0" algn="ctr">
                <a:lnSpc>
                  <a:spcPts val="4114"/>
                </a:lnSpc>
                <a:spcBef>
                  <a:spcPct val="0"/>
                </a:spcBef>
              </a:pPr>
              <a:r>
                <a:rPr lang="en-US" sz="2981" u="none" strike="noStrike" spc="29" dirty="0">
                  <a:solidFill>
                    <a:srgbClr val="000000"/>
                  </a:solidFill>
                  <a:latin typeface="DM Sans Bold"/>
                </a:rPr>
                <a:t>Demographic Impact Analysis</a:t>
              </a:r>
            </a:p>
          </p:txBody>
        </p:sp>
      </p:grpSp>
      <p:sp>
        <p:nvSpPr>
          <p:cNvPr id="17" name="TextBox 17"/>
          <p:cNvSpPr txBox="1"/>
          <p:nvPr/>
        </p:nvSpPr>
        <p:spPr>
          <a:xfrm>
            <a:off x="5395835" y="3687349"/>
            <a:ext cx="11863465" cy="1816751"/>
          </a:xfrm>
          <a:prstGeom prst="rect">
            <a:avLst/>
          </a:prstGeom>
        </p:spPr>
        <p:txBody>
          <a:bodyPr lIns="0" tIns="0" rIns="0" bIns="0" rtlCol="0" anchor="t">
            <a:spAutoFit/>
          </a:bodyPr>
          <a:lstStyle/>
          <a:p>
            <a:pPr marL="0" lvl="0" indent="0" algn="just">
              <a:lnSpc>
                <a:spcPts val="3602"/>
              </a:lnSpc>
              <a:spcBef>
                <a:spcPct val="0"/>
              </a:spcBef>
            </a:pPr>
            <a:r>
              <a:rPr lang="en-US" sz="2610" spc="255" dirty="0">
                <a:solidFill>
                  <a:srgbClr val="231F20"/>
                </a:solidFill>
                <a:latin typeface="DM Sans Bold"/>
              </a:rPr>
              <a:t>Analyzes the impact of revenue on customer demographics based on gender, including educational level, job type, marital status, and income group, facilitating targeted marketing strategies.</a:t>
            </a:r>
          </a:p>
        </p:txBody>
      </p:sp>
      <p:sp>
        <p:nvSpPr>
          <p:cNvPr id="18" name="TextBox 18"/>
          <p:cNvSpPr txBox="1"/>
          <p:nvPr/>
        </p:nvSpPr>
        <p:spPr>
          <a:xfrm>
            <a:off x="5395835" y="5994063"/>
            <a:ext cx="11863465" cy="1359551"/>
          </a:xfrm>
          <a:prstGeom prst="rect">
            <a:avLst/>
          </a:prstGeom>
        </p:spPr>
        <p:txBody>
          <a:bodyPr lIns="0" tIns="0" rIns="0" bIns="0" rtlCol="0" anchor="t">
            <a:spAutoFit/>
          </a:bodyPr>
          <a:lstStyle/>
          <a:p>
            <a:pPr marL="0" lvl="0" indent="0" algn="just">
              <a:lnSpc>
                <a:spcPts val="3602"/>
              </a:lnSpc>
              <a:spcBef>
                <a:spcPct val="0"/>
              </a:spcBef>
            </a:pPr>
            <a:r>
              <a:rPr lang="en-US" sz="2610" spc="255" dirty="0">
                <a:solidFill>
                  <a:srgbClr val="231F20"/>
                </a:solidFill>
                <a:latin typeface="DM Sans Bold"/>
              </a:rPr>
              <a:t>Identifies the top five states contributing to overall revenue, enabling focused marketing efforts and regional strategy development.</a:t>
            </a:r>
          </a:p>
        </p:txBody>
      </p:sp>
      <p:grpSp>
        <p:nvGrpSpPr>
          <p:cNvPr id="19" name="Group 19"/>
          <p:cNvGrpSpPr/>
          <p:nvPr/>
        </p:nvGrpSpPr>
        <p:grpSpPr>
          <a:xfrm>
            <a:off x="611582" y="8167120"/>
            <a:ext cx="4174947" cy="1091180"/>
            <a:chOff x="0" y="0"/>
            <a:chExt cx="816619" cy="213434"/>
          </a:xfrm>
        </p:grpSpPr>
        <p:sp>
          <p:nvSpPr>
            <p:cNvPr id="20" name="Freeform 20"/>
            <p:cNvSpPr/>
            <p:nvPr/>
          </p:nvSpPr>
          <p:spPr>
            <a:xfrm>
              <a:off x="0" y="0"/>
              <a:ext cx="816619" cy="213434"/>
            </a:xfrm>
            <a:custGeom>
              <a:avLst/>
              <a:gdLst/>
              <a:ahLst/>
              <a:cxnLst/>
              <a:rect l="l" t="t" r="r" b="b"/>
              <a:pathLst>
                <a:path w="816619" h="213434">
                  <a:moveTo>
                    <a:pt x="613419" y="0"/>
                  </a:moveTo>
                  <a:lnTo>
                    <a:pt x="0" y="0"/>
                  </a:lnTo>
                  <a:lnTo>
                    <a:pt x="0" y="213434"/>
                  </a:lnTo>
                  <a:lnTo>
                    <a:pt x="613419" y="213434"/>
                  </a:lnTo>
                  <a:lnTo>
                    <a:pt x="816619" y="106717"/>
                  </a:lnTo>
                  <a:lnTo>
                    <a:pt x="613419" y="0"/>
                  </a:lnTo>
                  <a:close/>
                </a:path>
              </a:pathLst>
            </a:custGeom>
            <a:solidFill>
              <a:srgbClr val="C1FF72"/>
            </a:solidFill>
            <a:ln cap="sq">
              <a:noFill/>
              <a:prstDash val="solid"/>
              <a:miter/>
            </a:ln>
          </p:spPr>
        </p:sp>
        <p:sp>
          <p:nvSpPr>
            <p:cNvPr id="21" name="TextBox 21"/>
            <p:cNvSpPr txBox="1"/>
            <p:nvPr/>
          </p:nvSpPr>
          <p:spPr>
            <a:xfrm>
              <a:off x="0" y="-57150"/>
              <a:ext cx="702319" cy="270584"/>
            </a:xfrm>
            <a:prstGeom prst="rect">
              <a:avLst/>
            </a:prstGeom>
          </p:spPr>
          <p:txBody>
            <a:bodyPr lIns="50800" tIns="50800" rIns="50800" bIns="50800" rtlCol="0" anchor="ctr"/>
            <a:lstStyle/>
            <a:p>
              <a:pPr marL="0" lvl="0" indent="0" algn="ctr">
                <a:lnSpc>
                  <a:spcPts val="4114"/>
                </a:lnSpc>
                <a:spcBef>
                  <a:spcPct val="0"/>
                </a:spcBef>
              </a:pPr>
              <a:r>
                <a:rPr lang="en-US" sz="2981" u="none" strike="noStrike" spc="29" dirty="0">
                  <a:solidFill>
                    <a:srgbClr val="000000"/>
                  </a:solidFill>
                  <a:latin typeface="DM Sans Bold"/>
                </a:rPr>
                <a:t>Tree Maps</a:t>
              </a:r>
            </a:p>
          </p:txBody>
        </p:sp>
      </p:grpSp>
      <p:sp>
        <p:nvSpPr>
          <p:cNvPr id="22" name="TextBox 22"/>
          <p:cNvSpPr txBox="1"/>
          <p:nvPr/>
        </p:nvSpPr>
        <p:spPr>
          <a:xfrm>
            <a:off x="5395835" y="8039081"/>
            <a:ext cx="11863465" cy="1359551"/>
          </a:xfrm>
          <a:prstGeom prst="rect">
            <a:avLst/>
          </a:prstGeom>
        </p:spPr>
        <p:txBody>
          <a:bodyPr lIns="0" tIns="0" rIns="0" bIns="0" rtlCol="0" anchor="t">
            <a:spAutoFit/>
          </a:bodyPr>
          <a:lstStyle/>
          <a:p>
            <a:pPr marL="0" lvl="0" indent="0" algn="just">
              <a:lnSpc>
                <a:spcPts val="3602"/>
              </a:lnSpc>
              <a:spcBef>
                <a:spcPct val="0"/>
              </a:spcBef>
            </a:pPr>
            <a:r>
              <a:rPr lang="en-US" sz="2610" spc="255" dirty="0">
                <a:solidFill>
                  <a:srgbClr val="231F20"/>
                </a:solidFill>
                <a:latin typeface="DM Sans Bold"/>
              </a:rPr>
              <a:t>Utilizes tree maps for visual representation of data, aiding in the intuitive interpretation of revenue distribution across different categories and demographics.</a:t>
            </a:r>
          </a:p>
        </p:txBody>
      </p:sp>
      <p:sp>
        <p:nvSpPr>
          <p:cNvPr id="23" name="TextBox 23"/>
          <p:cNvSpPr txBox="1"/>
          <p:nvPr/>
        </p:nvSpPr>
        <p:spPr>
          <a:xfrm>
            <a:off x="5395835" y="1935768"/>
            <a:ext cx="11863465" cy="1359551"/>
          </a:xfrm>
          <a:prstGeom prst="rect">
            <a:avLst/>
          </a:prstGeom>
        </p:spPr>
        <p:txBody>
          <a:bodyPr lIns="0" tIns="0" rIns="0" bIns="0" rtlCol="0" anchor="t">
            <a:spAutoFit/>
          </a:bodyPr>
          <a:lstStyle/>
          <a:p>
            <a:pPr marL="0" lvl="0" indent="0" algn="just">
              <a:lnSpc>
                <a:spcPts val="3602"/>
              </a:lnSpc>
              <a:spcBef>
                <a:spcPct val="0"/>
              </a:spcBef>
            </a:pPr>
            <a:r>
              <a:rPr lang="en-US" sz="2610" spc="255" dirty="0">
                <a:solidFill>
                  <a:srgbClr val="231F20"/>
                </a:solidFill>
                <a:latin typeface="DM Sans Bold"/>
              </a:rPr>
              <a:t>Provides a comparative analysis of revenue changes on a weekly basis, allowing for trend identification and forecasting.</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13813846" y="-4833750"/>
            <a:ext cx="8282433" cy="8498765"/>
          </a:xfrm>
          <a:custGeom>
            <a:avLst/>
            <a:gdLst/>
            <a:ahLst/>
            <a:cxnLst/>
            <a:rect l="l" t="t" r="r" b="b"/>
            <a:pathLst>
              <a:path w="8282433" h="8498765">
                <a:moveTo>
                  <a:pt x="0" y="0"/>
                </a:moveTo>
                <a:lnTo>
                  <a:pt x="8282432" y="0"/>
                </a:lnTo>
                <a:lnTo>
                  <a:pt x="8282432" y="8498765"/>
                </a:lnTo>
                <a:lnTo>
                  <a:pt x="0" y="849876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4176364">
            <a:off x="-3990947" y="5939274"/>
            <a:ext cx="8352564" cy="8570728"/>
          </a:xfrm>
          <a:custGeom>
            <a:avLst/>
            <a:gdLst/>
            <a:ahLst/>
            <a:cxnLst/>
            <a:rect l="l" t="t" r="r" b="b"/>
            <a:pathLst>
              <a:path w="8352564" h="8570728">
                <a:moveTo>
                  <a:pt x="0" y="0"/>
                </a:moveTo>
                <a:lnTo>
                  <a:pt x="8352564" y="0"/>
                </a:lnTo>
                <a:lnTo>
                  <a:pt x="8352564" y="8570728"/>
                </a:lnTo>
                <a:lnTo>
                  <a:pt x="0" y="857072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7555342" y="4886135"/>
            <a:ext cx="3177316" cy="3177316"/>
          </a:xfrm>
          <a:custGeom>
            <a:avLst/>
            <a:gdLst/>
            <a:ahLst/>
            <a:cxnLst/>
            <a:rect l="l" t="t" r="r" b="b"/>
            <a:pathLst>
              <a:path w="3177316" h="3177316">
                <a:moveTo>
                  <a:pt x="0" y="0"/>
                </a:moveTo>
                <a:lnTo>
                  <a:pt x="3177316" y="0"/>
                </a:lnTo>
                <a:lnTo>
                  <a:pt x="3177316" y="3177316"/>
                </a:lnTo>
                <a:lnTo>
                  <a:pt x="0" y="3177316"/>
                </a:lnTo>
                <a:lnTo>
                  <a:pt x="0" y="0"/>
                </a:lnTo>
                <a:close/>
              </a:path>
            </a:pathLst>
          </a:custGeom>
          <a:blipFill>
            <a:blip r:embed="rId5"/>
            <a:stretch>
              <a:fillRect/>
            </a:stretch>
          </a:blipFill>
        </p:spPr>
      </p:sp>
      <p:sp>
        <p:nvSpPr>
          <p:cNvPr id="6" name="TextBox 6"/>
          <p:cNvSpPr txBox="1"/>
          <p:nvPr/>
        </p:nvSpPr>
        <p:spPr>
          <a:xfrm>
            <a:off x="5181453" y="3051775"/>
            <a:ext cx="7925094" cy="1368618"/>
          </a:xfrm>
          <a:prstGeom prst="rect">
            <a:avLst/>
          </a:prstGeom>
        </p:spPr>
        <p:txBody>
          <a:bodyPr lIns="0" tIns="0" rIns="0" bIns="0" rtlCol="0" anchor="t">
            <a:spAutoFit/>
          </a:bodyPr>
          <a:lstStyle/>
          <a:p>
            <a:pPr algn="ctr">
              <a:lnSpc>
                <a:spcPts val="11105"/>
              </a:lnSpc>
            </a:pPr>
            <a:r>
              <a:rPr lang="en-US" sz="8047" spc="426" dirty="0">
                <a:solidFill>
                  <a:srgbClr val="231F20"/>
                </a:solidFill>
                <a:latin typeface="Oswald Bold"/>
              </a:rPr>
              <a:t>INSIGHTS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12106315" y="7936159"/>
            <a:ext cx="1104804" cy="1121111"/>
          </a:xfrm>
          <a:custGeom>
            <a:avLst/>
            <a:gdLst/>
            <a:ahLst/>
            <a:cxnLst/>
            <a:rect l="l" t="t" r="r" b="b"/>
            <a:pathLst>
              <a:path w="1104804" h="1121111">
                <a:moveTo>
                  <a:pt x="0" y="0"/>
                </a:moveTo>
                <a:lnTo>
                  <a:pt x="1104805" y="0"/>
                </a:lnTo>
                <a:lnTo>
                  <a:pt x="1104805" y="1121111"/>
                </a:lnTo>
                <a:lnTo>
                  <a:pt x="0" y="112111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5419847" y="-4833750"/>
            <a:ext cx="6676431" cy="6850816"/>
          </a:xfrm>
          <a:custGeom>
            <a:avLst/>
            <a:gdLst/>
            <a:ahLst/>
            <a:cxnLst/>
            <a:rect l="l" t="t" r="r" b="b"/>
            <a:pathLst>
              <a:path w="6676431" h="6850816">
                <a:moveTo>
                  <a:pt x="0" y="0"/>
                </a:moveTo>
                <a:lnTo>
                  <a:pt x="6676431" y="0"/>
                </a:lnTo>
                <a:lnTo>
                  <a:pt x="6676431" y="6850816"/>
                </a:lnTo>
                <a:lnTo>
                  <a:pt x="0" y="685081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rot="-4176364">
            <a:off x="-4196089" y="7001011"/>
            <a:ext cx="7030238" cy="7213864"/>
          </a:xfrm>
          <a:custGeom>
            <a:avLst/>
            <a:gdLst/>
            <a:ahLst/>
            <a:cxnLst/>
            <a:rect l="l" t="t" r="r" b="b"/>
            <a:pathLst>
              <a:path w="7030238" h="7213864">
                <a:moveTo>
                  <a:pt x="0" y="0"/>
                </a:moveTo>
                <a:lnTo>
                  <a:pt x="7030239" y="0"/>
                </a:lnTo>
                <a:lnTo>
                  <a:pt x="7030239" y="7213864"/>
                </a:lnTo>
                <a:lnTo>
                  <a:pt x="0" y="721386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6" name="Group 6"/>
          <p:cNvGrpSpPr/>
          <p:nvPr/>
        </p:nvGrpSpPr>
        <p:grpSpPr>
          <a:xfrm>
            <a:off x="1028700" y="2045463"/>
            <a:ext cx="10238578" cy="2128635"/>
            <a:chOff x="0" y="0"/>
            <a:chExt cx="2696580" cy="560628"/>
          </a:xfrm>
        </p:grpSpPr>
        <p:sp>
          <p:nvSpPr>
            <p:cNvPr id="7" name="Freeform 7"/>
            <p:cNvSpPr/>
            <p:nvPr/>
          </p:nvSpPr>
          <p:spPr>
            <a:xfrm>
              <a:off x="0" y="0"/>
              <a:ext cx="2696580" cy="560628"/>
            </a:xfrm>
            <a:custGeom>
              <a:avLst/>
              <a:gdLst/>
              <a:ahLst/>
              <a:cxnLst/>
              <a:rect l="l" t="t" r="r" b="b"/>
              <a:pathLst>
                <a:path w="2696580" h="560628">
                  <a:moveTo>
                    <a:pt x="38564" y="0"/>
                  </a:moveTo>
                  <a:lnTo>
                    <a:pt x="2658016" y="0"/>
                  </a:lnTo>
                  <a:cubicBezTo>
                    <a:pt x="2668244" y="0"/>
                    <a:pt x="2678053" y="4063"/>
                    <a:pt x="2685285" y="11295"/>
                  </a:cubicBezTo>
                  <a:cubicBezTo>
                    <a:pt x="2692517" y="18527"/>
                    <a:pt x="2696580" y="28336"/>
                    <a:pt x="2696580" y="38564"/>
                  </a:cubicBezTo>
                  <a:lnTo>
                    <a:pt x="2696580" y="522064"/>
                  </a:lnTo>
                  <a:cubicBezTo>
                    <a:pt x="2696580" y="532292"/>
                    <a:pt x="2692517" y="542101"/>
                    <a:pt x="2685285" y="549333"/>
                  </a:cubicBezTo>
                  <a:cubicBezTo>
                    <a:pt x="2678053" y="556565"/>
                    <a:pt x="2668244" y="560628"/>
                    <a:pt x="2658016" y="560628"/>
                  </a:cubicBezTo>
                  <a:lnTo>
                    <a:pt x="38564" y="560628"/>
                  </a:lnTo>
                  <a:cubicBezTo>
                    <a:pt x="17266" y="560628"/>
                    <a:pt x="0" y="543363"/>
                    <a:pt x="0" y="522064"/>
                  </a:cubicBezTo>
                  <a:lnTo>
                    <a:pt x="0" y="38564"/>
                  </a:lnTo>
                  <a:cubicBezTo>
                    <a:pt x="0" y="17266"/>
                    <a:pt x="17266" y="0"/>
                    <a:pt x="38564" y="0"/>
                  </a:cubicBezTo>
                  <a:close/>
                </a:path>
              </a:pathLst>
            </a:custGeom>
            <a:solidFill>
              <a:srgbClr val="C1FF72"/>
            </a:solidFill>
          </p:spPr>
        </p:sp>
        <p:sp>
          <p:nvSpPr>
            <p:cNvPr id="8" name="TextBox 8"/>
            <p:cNvSpPr txBox="1"/>
            <p:nvPr/>
          </p:nvSpPr>
          <p:spPr>
            <a:xfrm>
              <a:off x="0" y="-57150"/>
              <a:ext cx="2696580" cy="617778"/>
            </a:xfrm>
            <a:prstGeom prst="rect">
              <a:avLst/>
            </a:prstGeom>
          </p:spPr>
          <p:txBody>
            <a:bodyPr lIns="50800" tIns="50800" rIns="50800" bIns="50800" rtlCol="0" anchor="ctr"/>
            <a:lstStyle/>
            <a:p>
              <a:pPr marL="0" lvl="0" indent="0" algn="ctr">
                <a:lnSpc>
                  <a:spcPts val="4144"/>
                </a:lnSpc>
                <a:spcBef>
                  <a:spcPct val="0"/>
                </a:spcBef>
              </a:pPr>
              <a:r>
                <a:rPr lang="en-US" sz="3003" u="none" strike="noStrike" spc="294" dirty="0">
                  <a:solidFill>
                    <a:srgbClr val="000000"/>
                  </a:solidFill>
                  <a:latin typeface="DM Sans Bold"/>
                </a:rPr>
                <a:t>Revenue Growth: The company's revenue      increased by </a:t>
              </a:r>
              <a:r>
                <a:rPr lang="en-US" sz="3003" u="sng" strike="noStrike" spc="294" dirty="0">
                  <a:solidFill>
                    <a:srgbClr val="000000"/>
                  </a:solidFill>
                  <a:latin typeface="DM Sans Bold"/>
                </a:rPr>
                <a:t>28.8%</a:t>
              </a:r>
              <a:r>
                <a:rPr lang="en-US" sz="3003" u="none" strike="noStrike" spc="294" dirty="0">
                  <a:solidFill>
                    <a:srgbClr val="000000"/>
                  </a:solidFill>
                  <a:latin typeface="DM Sans Bold"/>
                </a:rPr>
                <a:t>  compared to the previous week.</a:t>
              </a:r>
            </a:p>
          </p:txBody>
        </p:sp>
      </p:grpSp>
      <p:grpSp>
        <p:nvGrpSpPr>
          <p:cNvPr id="9" name="Group 9"/>
          <p:cNvGrpSpPr/>
          <p:nvPr/>
        </p:nvGrpSpPr>
        <p:grpSpPr>
          <a:xfrm>
            <a:off x="7425907" y="4564623"/>
            <a:ext cx="10238578" cy="2128635"/>
            <a:chOff x="0" y="0"/>
            <a:chExt cx="2696580" cy="560628"/>
          </a:xfrm>
        </p:grpSpPr>
        <p:sp>
          <p:nvSpPr>
            <p:cNvPr id="10" name="Freeform 10"/>
            <p:cNvSpPr/>
            <p:nvPr/>
          </p:nvSpPr>
          <p:spPr>
            <a:xfrm>
              <a:off x="0" y="0"/>
              <a:ext cx="2696580" cy="560628"/>
            </a:xfrm>
            <a:custGeom>
              <a:avLst/>
              <a:gdLst/>
              <a:ahLst/>
              <a:cxnLst/>
              <a:rect l="l" t="t" r="r" b="b"/>
              <a:pathLst>
                <a:path w="2696580" h="560628">
                  <a:moveTo>
                    <a:pt x="38564" y="0"/>
                  </a:moveTo>
                  <a:lnTo>
                    <a:pt x="2658016" y="0"/>
                  </a:lnTo>
                  <a:cubicBezTo>
                    <a:pt x="2668244" y="0"/>
                    <a:pt x="2678053" y="4063"/>
                    <a:pt x="2685285" y="11295"/>
                  </a:cubicBezTo>
                  <a:cubicBezTo>
                    <a:pt x="2692517" y="18527"/>
                    <a:pt x="2696580" y="28336"/>
                    <a:pt x="2696580" y="38564"/>
                  </a:cubicBezTo>
                  <a:lnTo>
                    <a:pt x="2696580" y="522064"/>
                  </a:lnTo>
                  <a:cubicBezTo>
                    <a:pt x="2696580" y="532292"/>
                    <a:pt x="2692517" y="542101"/>
                    <a:pt x="2685285" y="549333"/>
                  </a:cubicBezTo>
                  <a:cubicBezTo>
                    <a:pt x="2678053" y="556565"/>
                    <a:pt x="2668244" y="560628"/>
                    <a:pt x="2658016" y="560628"/>
                  </a:cubicBezTo>
                  <a:lnTo>
                    <a:pt x="38564" y="560628"/>
                  </a:lnTo>
                  <a:cubicBezTo>
                    <a:pt x="17266" y="560628"/>
                    <a:pt x="0" y="543363"/>
                    <a:pt x="0" y="522064"/>
                  </a:cubicBezTo>
                  <a:lnTo>
                    <a:pt x="0" y="38564"/>
                  </a:lnTo>
                  <a:cubicBezTo>
                    <a:pt x="0" y="17266"/>
                    <a:pt x="17266" y="0"/>
                    <a:pt x="38564" y="0"/>
                  </a:cubicBezTo>
                  <a:close/>
                </a:path>
              </a:pathLst>
            </a:custGeom>
            <a:solidFill>
              <a:srgbClr val="C1FF72"/>
            </a:solidFill>
          </p:spPr>
        </p:sp>
        <p:sp>
          <p:nvSpPr>
            <p:cNvPr id="11" name="TextBox 11"/>
            <p:cNvSpPr txBox="1"/>
            <p:nvPr/>
          </p:nvSpPr>
          <p:spPr>
            <a:xfrm>
              <a:off x="0" y="-57150"/>
              <a:ext cx="2696580" cy="617778"/>
            </a:xfrm>
            <a:prstGeom prst="rect">
              <a:avLst/>
            </a:prstGeom>
          </p:spPr>
          <p:txBody>
            <a:bodyPr lIns="50800" tIns="50800" rIns="50800" bIns="50800" rtlCol="0" anchor="ctr"/>
            <a:lstStyle/>
            <a:p>
              <a:pPr marL="0" lvl="0" indent="0" algn="ctr">
                <a:lnSpc>
                  <a:spcPts val="4144"/>
                </a:lnSpc>
                <a:spcBef>
                  <a:spcPct val="0"/>
                </a:spcBef>
              </a:pPr>
              <a:r>
                <a:rPr lang="en-US" sz="3003" spc="294" dirty="0">
                  <a:solidFill>
                    <a:srgbClr val="000000"/>
                  </a:solidFill>
                  <a:latin typeface="DM Sans Bold"/>
                </a:rPr>
                <a:t>Customer Growth: The number of active customers has increased by </a:t>
              </a:r>
              <a:r>
                <a:rPr lang="en-US" sz="3003" u="sng" spc="294" dirty="0">
                  <a:solidFill>
                    <a:srgbClr val="000000"/>
                  </a:solidFill>
                  <a:latin typeface="DM Sans Bold"/>
                </a:rPr>
                <a:t>12.80%</a:t>
              </a:r>
              <a:r>
                <a:rPr lang="en-US" sz="3003" spc="294" dirty="0">
                  <a:solidFill>
                    <a:srgbClr val="000000"/>
                  </a:solidFill>
                  <a:latin typeface="DM Sans Bold"/>
                </a:rPr>
                <a:t> compared to the previous week.</a:t>
              </a:r>
            </a:p>
          </p:txBody>
        </p:sp>
      </p:grpSp>
      <p:grpSp>
        <p:nvGrpSpPr>
          <p:cNvPr id="12" name="Group 12"/>
          <p:cNvGrpSpPr/>
          <p:nvPr/>
        </p:nvGrpSpPr>
        <p:grpSpPr>
          <a:xfrm>
            <a:off x="1901433" y="7081138"/>
            <a:ext cx="10238578" cy="2218233"/>
            <a:chOff x="0" y="0"/>
            <a:chExt cx="2696580" cy="584226"/>
          </a:xfrm>
        </p:grpSpPr>
        <p:sp>
          <p:nvSpPr>
            <p:cNvPr id="13" name="Freeform 13"/>
            <p:cNvSpPr/>
            <p:nvPr/>
          </p:nvSpPr>
          <p:spPr>
            <a:xfrm>
              <a:off x="0" y="0"/>
              <a:ext cx="2696580" cy="584226"/>
            </a:xfrm>
            <a:custGeom>
              <a:avLst/>
              <a:gdLst/>
              <a:ahLst/>
              <a:cxnLst/>
              <a:rect l="l" t="t" r="r" b="b"/>
              <a:pathLst>
                <a:path w="2696580" h="584226">
                  <a:moveTo>
                    <a:pt x="38564" y="0"/>
                  </a:moveTo>
                  <a:lnTo>
                    <a:pt x="2658016" y="0"/>
                  </a:lnTo>
                  <a:cubicBezTo>
                    <a:pt x="2668244" y="0"/>
                    <a:pt x="2678053" y="4063"/>
                    <a:pt x="2685285" y="11295"/>
                  </a:cubicBezTo>
                  <a:cubicBezTo>
                    <a:pt x="2692517" y="18527"/>
                    <a:pt x="2696580" y="28336"/>
                    <a:pt x="2696580" y="38564"/>
                  </a:cubicBezTo>
                  <a:lnTo>
                    <a:pt x="2696580" y="545662"/>
                  </a:lnTo>
                  <a:cubicBezTo>
                    <a:pt x="2696580" y="566961"/>
                    <a:pt x="2679315" y="584226"/>
                    <a:pt x="2658016" y="584226"/>
                  </a:cubicBezTo>
                  <a:lnTo>
                    <a:pt x="38564" y="584226"/>
                  </a:lnTo>
                  <a:cubicBezTo>
                    <a:pt x="28336" y="584226"/>
                    <a:pt x="18527" y="580163"/>
                    <a:pt x="11295" y="572931"/>
                  </a:cubicBezTo>
                  <a:cubicBezTo>
                    <a:pt x="4063" y="565699"/>
                    <a:pt x="0" y="555890"/>
                    <a:pt x="0" y="545662"/>
                  </a:cubicBezTo>
                  <a:lnTo>
                    <a:pt x="0" y="38564"/>
                  </a:lnTo>
                  <a:cubicBezTo>
                    <a:pt x="0" y="17266"/>
                    <a:pt x="17266" y="0"/>
                    <a:pt x="38564" y="0"/>
                  </a:cubicBezTo>
                  <a:close/>
                </a:path>
              </a:pathLst>
            </a:custGeom>
            <a:solidFill>
              <a:srgbClr val="C1FF72"/>
            </a:solidFill>
          </p:spPr>
        </p:sp>
        <p:sp>
          <p:nvSpPr>
            <p:cNvPr id="14" name="TextBox 14"/>
            <p:cNvSpPr txBox="1"/>
            <p:nvPr/>
          </p:nvSpPr>
          <p:spPr>
            <a:xfrm>
              <a:off x="0" y="-57150"/>
              <a:ext cx="2696580" cy="641376"/>
            </a:xfrm>
            <a:prstGeom prst="rect">
              <a:avLst/>
            </a:prstGeom>
          </p:spPr>
          <p:txBody>
            <a:bodyPr lIns="50800" tIns="50800" rIns="50800" bIns="50800" rtlCol="0" anchor="ctr"/>
            <a:lstStyle/>
            <a:p>
              <a:pPr marL="0" lvl="0" indent="0" algn="ctr">
                <a:lnSpc>
                  <a:spcPts val="4144"/>
                </a:lnSpc>
                <a:spcBef>
                  <a:spcPct val="0"/>
                </a:spcBef>
              </a:pPr>
              <a:r>
                <a:rPr lang="en-US" sz="3003" spc="294" dirty="0">
                  <a:solidFill>
                    <a:srgbClr val="000000"/>
                  </a:solidFill>
                  <a:latin typeface="DM Sans Bold"/>
                </a:rPr>
                <a:t>Transaction Count and Transaction Amount for the current week increased by </a:t>
              </a:r>
              <a:r>
                <a:rPr lang="en-US" sz="3003" u="sng" spc="294" dirty="0">
                  <a:solidFill>
                    <a:srgbClr val="000000"/>
                  </a:solidFill>
                  <a:latin typeface="DM Sans Bold"/>
                </a:rPr>
                <a:t>3.39% &amp; 35%</a:t>
              </a:r>
              <a:r>
                <a:rPr lang="en-US" sz="3003" spc="294" dirty="0">
                  <a:solidFill>
                    <a:srgbClr val="000000"/>
                  </a:solidFill>
                  <a:latin typeface="DM Sans Bold"/>
                </a:rPr>
                <a:t> respectively compared to the previous week.</a:t>
              </a:r>
            </a:p>
          </p:txBody>
        </p:sp>
      </p:grpSp>
      <p:sp>
        <p:nvSpPr>
          <p:cNvPr id="15" name="TextBox 15"/>
          <p:cNvSpPr txBox="1"/>
          <p:nvPr/>
        </p:nvSpPr>
        <p:spPr>
          <a:xfrm>
            <a:off x="1028700" y="647583"/>
            <a:ext cx="6397207" cy="695558"/>
          </a:xfrm>
          <a:prstGeom prst="rect">
            <a:avLst/>
          </a:prstGeom>
        </p:spPr>
        <p:txBody>
          <a:bodyPr lIns="0" tIns="0" rIns="0" bIns="0" rtlCol="0" anchor="t">
            <a:spAutoFit/>
          </a:bodyPr>
          <a:lstStyle/>
          <a:p>
            <a:pPr marL="0" lvl="0" indent="0" algn="just">
              <a:lnSpc>
                <a:spcPts val="5735"/>
              </a:lnSpc>
              <a:spcBef>
                <a:spcPct val="0"/>
              </a:spcBef>
            </a:pPr>
            <a:r>
              <a:rPr lang="en-US" sz="4156" spc="407" dirty="0">
                <a:solidFill>
                  <a:srgbClr val="000000"/>
                </a:solidFill>
                <a:latin typeface="Oswald Bold"/>
              </a:rPr>
              <a:t>Week-on-Week Insights: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15419847" y="-4833750"/>
            <a:ext cx="6676431" cy="6850816"/>
          </a:xfrm>
          <a:custGeom>
            <a:avLst/>
            <a:gdLst/>
            <a:ahLst/>
            <a:cxnLst/>
            <a:rect l="l" t="t" r="r" b="b"/>
            <a:pathLst>
              <a:path w="6676431" h="6850816">
                <a:moveTo>
                  <a:pt x="0" y="0"/>
                </a:moveTo>
                <a:lnTo>
                  <a:pt x="6676431" y="0"/>
                </a:lnTo>
                <a:lnTo>
                  <a:pt x="6676431" y="6850816"/>
                </a:lnTo>
                <a:lnTo>
                  <a:pt x="0" y="685081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4176364">
            <a:off x="-4196089" y="7001011"/>
            <a:ext cx="7030238" cy="7213864"/>
          </a:xfrm>
          <a:custGeom>
            <a:avLst/>
            <a:gdLst/>
            <a:ahLst/>
            <a:cxnLst/>
            <a:rect l="l" t="t" r="r" b="b"/>
            <a:pathLst>
              <a:path w="7030238" h="7213864">
                <a:moveTo>
                  <a:pt x="0" y="0"/>
                </a:moveTo>
                <a:lnTo>
                  <a:pt x="7030239" y="0"/>
                </a:lnTo>
                <a:lnTo>
                  <a:pt x="7030239" y="7213864"/>
                </a:lnTo>
                <a:lnTo>
                  <a:pt x="0" y="721386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5" name="Group 5"/>
          <p:cNvGrpSpPr/>
          <p:nvPr/>
        </p:nvGrpSpPr>
        <p:grpSpPr>
          <a:xfrm>
            <a:off x="1028700" y="1755408"/>
            <a:ext cx="10238578" cy="1694358"/>
            <a:chOff x="0" y="0"/>
            <a:chExt cx="2696580" cy="446251"/>
          </a:xfrm>
        </p:grpSpPr>
        <p:sp>
          <p:nvSpPr>
            <p:cNvPr id="6" name="Freeform 6"/>
            <p:cNvSpPr/>
            <p:nvPr/>
          </p:nvSpPr>
          <p:spPr>
            <a:xfrm>
              <a:off x="0" y="0"/>
              <a:ext cx="2696580" cy="446251"/>
            </a:xfrm>
            <a:custGeom>
              <a:avLst/>
              <a:gdLst/>
              <a:ahLst/>
              <a:cxnLst/>
              <a:rect l="l" t="t" r="r" b="b"/>
              <a:pathLst>
                <a:path w="2696580" h="446251">
                  <a:moveTo>
                    <a:pt x="38564" y="0"/>
                  </a:moveTo>
                  <a:lnTo>
                    <a:pt x="2658016" y="0"/>
                  </a:lnTo>
                  <a:cubicBezTo>
                    <a:pt x="2668244" y="0"/>
                    <a:pt x="2678053" y="4063"/>
                    <a:pt x="2685285" y="11295"/>
                  </a:cubicBezTo>
                  <a:cubicBezTo>
                    <a:pt x="2692517" y="18527"/>
                    <a:pt x="2696580" y="28336"/>
                    <a:pt x="2696580" y="38564"/>
                  </a:cubicBezTo>
                  <a:lnTo>
                    <a:pt x="2696580" y="407687"/>
                  </a:lnTo>
                  <a:cubicBezTo>
                    <a:pt x="2696580" y="428985"/>
                    <a:pt x="2679315" y="446251"/>
                    <a:pt x="2658016" y="446251"/>
                  </a:cubicBezTo>
                  <a:lnTo>
                    <a:pt x="38564" y="446251"/>
                  </a:lnTo>
                  <a:cubicBezTo>
                    <a:pt x="28336" y="446251"/>
                    <a:pt x="18527" y="442188"/>
                    <a:pt x="11295" y="434956"/>
                  </a:cubicBezTo>
                  <a:cubicBezTo>
                    <a:pt x="4063" y="427724"/>
                    <a:pt x="0" y="417915"/>
                    <a:pt x="0" y="407687"/>
                  </a:cubicBezTo>
                  <a:lnTo>
                    <a:pt x="0" y="38564"/>
                  </a:lnTo>
                  <a:cubicBezTo>
                    <a:pt x="0" y="17266"/>
                    <a:pt x="17266" y="0"/>
                    <a:pt x="38564" y="0"/>
                  </a:cubicBezTo>
                  <a:close/>
                </a:path>
              </a:pathLst>
            </a:custGeom>
            <a:solidFill>
              <a:srgbClr val="C1FF72"/>
            </a:solidFill>
          </p:spPr>
        </p:sp>
        <p:sp>
          <p:nvSpPr>
            <p:cNvPr id="7" name="TextBox 7"/>
            <p:cNvSpPr txBox="1"/>
            <p:nvPr/>
          </p:nvSpPr>
          <p:spPr>
            <a:xfrm>
              <a:off x="0" y="-57150"/>
              <a:ext cx="2696580" cy="503401"/>
            </a:xfrm>
            <a:prstGeom prst="rect">
              <a:avLst/>
            </a:prstGeom>
          </p:spPr>
          <p:txBody>
            <a:bodyPr lIns="50800" tIns="50800" rIns="50800" bIns="50800" rtlCol="0" anchor="ctr"/>
            <a:lstStyle/>
            <a:p>
              <a:pPr marL="0" lvl="0" indent="0" algn="ctr">
                <a:lnSpc>
                  <a:spcPts val="4144"/>
                </a:lnSpc>
                <a:spcBef>
                  <a:spcPct val="0"/>
                </a:spcBef>
              </a:pPr>
              <a:r>
                <a:rPr lang="en-US" sz="3003" spc="294" dirty="0">
                  <a:solidFill>
                    <a:srgbClr val="000000"/>
                  </a:solidFill>
                  <a:latin typeface="DM Sans Bold"/>
                </a:rPr>
                <a:t>Overall Revenue : The total revenue generated from credit card transactions for the analyzed period is $</a:t>
              </a:r>
              <a:r>
                <a:rPr lang="en-US" sz="3003" u="sng" spc="294" dirty="0">
                  <a:solidFill>
                    <a:srgbClr val="000000"/>
                  </a:solidFill>
                  <a:latin typeface="DM Sans Bold"/>
                </a:rPr>
                <a:t>57 million</a:t>
              </a:r>
              <a:r>
                <a:rPr lang="en-US" sz="3003" spc="294" dirty="0">
                  <a:solidFill>
                    <a:srgbClr val="000000"/>
                  </a:solidFill>
                  <a:latin typeface="DM Sans Bold"/>
                </a:rPr>
                <a:t>.</a:t>
              </a:r>
            </a:p>
          </p:txBody>
        </p:sp>
      </p:grpSp>
      <p:grpSp>
        <p:nvGrpSpPr>
          <p:cNvPr id="8" name="Group 8"/>
          <p:cNvGrpSpPr/>
          <p:nvPr/>
        </p:nvGrpSpPr>
        <p:grpSpPr>
          <a:xfrm>
            <a:off x="7020722" y="3772446"/>
            <a:ext cx="10238578" cy="2742108"/>
            <a:chOff x="0" y="0"/>
            <a:chExt cx="2696580" cy="722201"/>
          </a:xfrm>
        </p:grpSpPr>
        <p:sp>
          <p:nvSpPr>
            <p:cNvPr id="9" name="Freeform 9"/>
            <p:cNvSpPr/>
            <p:nvPr/>
          </p:nvSpPr>
          <p:spPr>
            <a:xfrm>
              <a:off x="0" y="0"/>
              <a:ext cx="2696580" cy="722201"/>
            </a:xfrm>
            <a:custGeom>
              <a:avLst/>
              <a:gdLst/>
              <a:ahLst/>
              <a:cxnLst/>
              <a:rect l="l" t="t" r="r" b="b"/>
              <a:pathLst>
                <a:path w="2696580" h="722201">
                  <a:moveTo>
                    <a:pt x="38564" y="0"/>
                  </a:moveTo>
                  <a:lnTo>
                    <a:pt x="2658016" y="0"/>
                  </a:lnTo>
                  <a:cubicBezTo>
                    <a:pt x="2668244" y="0"/>
                    <a:pt x="2678053" y="4063"/>
                    <a:pt x="2685285" y="11295"/>
                  </a:cubicBezTo>
                  <a:cubicBezTo>
                    <a:pt x="2692517" y="18527"/>
                    <a:pt x="2696580" y="28336"/>
                    <a:pt x="2696580" y="38564"/>
                  </a:cubicBezTo>
                  <a:lnTo>
                    <a:pt x="2696580" y="683638"/>
                  </a:lnTo>
                  <a:cubicBezTo>
                    <a:pt x="2696580" y="704936"/>
                    <a:pt x="2679315" y="722201"/>
                    <a:pt x="2658016" y="722201"/>
                  </a:cubicBezTo>
                  <a:lnTo>
                    <a:pt x="38564" y="722201"/>
                  </a:lnTo>
                  <a:cubicBezTo>
                    <a:pt x="17266" y="722201"/>
                    <a:pt x="0" y="704936"/>
                    <a:pt x="0" y="683638"/>
                  </a:cubicBezTo>
                  <a:lnTo>
                    <a:pt x="0" y="38564"/>
                  </a:lnTo>
                  <a:cubicBezTo>
                    <a:pt x="0" y="17266"/>
                    <a:pt x="17266" y="0"/>
                    <a:pt x="38564" y="0"/>
                  </a:cubicBezTo>
                  <a:close/>
                </a:path>
              </a:pathLst>
            </a:custGeom>
            <a:solidFill>
              <a:srgbClr val="C1FF72"/>
            </a:solidFill>
          </p:spPr>
        </p:sp>
        <p:sp>
          <p:nvSpPr>
            <p:cNvPr id="10" name="TextBox 10"/>
            <p:cNvSpPr txBox="1"/>
            <p:nvPr/>
          </p:nvSpPr>
          <p:spPr>
            <a:xfrm>
              <a:off x="0" y="-57150"/>
              <a:ext cx="2696580" cy="779351"/>
            </a:xfrm>
            <a:prstGeom prst="rect">
              <a:avLst/>
            </a:prstGeom>
          </p:spPr>
          <p:txBody>
            <a:bodyPr lIns="50800" tIns="50800" rIns="50800" bIns="50800" rtlCol="0" anchor="ctr"/>
            <a:lstStyle/>
            <a:p>
              <a:pPr marL="0" lvl="0" indent="0" algn="ctr">
                <a:lnSpc>
                  <a:spcPts val="4144"/>
                </a:lnSpc>
                <a:spcBef>
                  <a:spcPct val="0"/>
                </a:spcBef>
              </a:pPr>
              <a:r>
                <a:rPr lang="en-US" sz="3003" spc="294" dirty="0">
                  <a:solidFill>
                    <a:srgbClr val="000000"/>
                  </a:solidFill>
                  <a:latin typeface="DM Sans Bold"/>
                </a:rPr>
                <a:t>Cost-to-Revenue Ratio: The customer acquisition cost represents approximately </a:t>
              </a:r>
              <a:r>
                <a:rPr lang="en-US" sz="3003" u="sng" spc="294" dirty="0">
                  <a:solidFill>
                    <a:srgbClr val="000000"/>
                  </a:solidFill>
                  <a:latin typeface="DM Sans Bold"/>
                </a:rPr>
                <a:t>1.74% </a:t>
              </a:r>
              <a:r>
                <a:rPr lang="en-US" sz="3003" spc="294" dirty="0">
                  <a:solidFill>
                    <a:srgbClr val="000000"/>
                  </a:solidFill>
                  <a:latin typeface="DM Sans Bold"/>
                </a:rPr>
                <a:t>of the total revenue generated.This cost reflects the investment made by the company to attract new customers.</a:t>
              </a:r>
            </a:p>
          </p:txBody>
        </p:sp>
      </p:grpSp>
      <p:grpSp>
        <p:nvGrpSpPr>
          <p:cNvPr id="11" name="Group 11"/>
          <p:cNvGrpSpPr/>
          <p:nvPr/>
        </p:nvGrpSpPr>
        <p:grpSpPr>
          <a:xfrm>
            <a:off x="3041109" y="6838404"/>
            <a:ext cx="10238578" cy="2218233"/>
            <a:chOff x="0" y="0"/>
            <a:chExt cx="2696580" cy="584226"/>
          </a:xfrm>
        </p:grpSpPr>
        <p:sp>
          <p:nvSpPr>
            <p:cNvPr id="12" name="Freeform 12"/>
            <p:cNvSpPr/>
            <p:nvPr/>
          </p:nvSpPr>
          <p:spPr>
            <a:xfrm>
              <a:off x="0" y="0"/>
              <a:ext cx="2696580" cy="584226"/>
            </a:xfrm>
            <a:custGeom>
              <a:avLst/>
              <a:gdLst/>
              <a:ahLst/>
              <a:cxnLst/>
              <a:rect l="l" t="t" r="r" b="b"/>
              <a:pathLst>
                <a:path w="2696580" h="584226">
                  <a:moveTo>
                    <a:pt x="38564" y="0"/>
                  </a:moveTo>
                  <a:lnTo>
                    <a:pt x="2658016" y="0"/>
                  </a:lnTo>
                  <a:cubicBezTo>
                    <a:pt x="2668244" y="0"/>
                    <a:pt x="2678053" y="4063"/>
                    <a:pt x="2685285" y="11295"/>
                  </a:cubicBezTo>
                  <a:cubicBezTo>
                    <a:pt x="2692517" y="18527"/>
                    <a:pt x="2696580" y="28336"/>
                    <a:pt x="2696580" y="38564"/>
                  </a:cubicBezTo>
                  <a:lnTo>
                    <a:pt x="2696580" y="545662"/>
                  </a:lnTo>
                  <a:cubicBezTo>
                    <a:pt x="2696580" y="566961"/>
                    <a:pt x="2679315" y="584226"/>
                    <a:pt x="2658016" y="584226"/>
                  </a:cubicBezTo>
                  <a:lnTo>
                    <a:pt x="38564" y="584226"/>
                  </a:lnTo>
                  <a:cubicBezTo>
                    <a:pt x="28336" y="584226"/>
                    <a:pt x="18527" y="580163"/>
                    <a:pt x="11295" y="572931"/>
                  </a:cubicBezTo>
                  <a:cubicBezTo>
                    <a:pt x="4063" y="565699"/>
                    <a:pt x="0" y="555890"/>
                    <a:pt x="0" y="545662"/>
                  </a:cubicBezTo>
                  <a:lnTo>
                    <a:pt x="0" y="38564"/>
                  </a:lnTo>
                  <a:cubicBezTo>
                    <a:pt x="0" y="17266"/>
                    <a:pt x="17266" y="0"/>
                    <a:pt x="38564" y="0"/>
                  </a:cubicBezTo>
                  <a:close/>
                </a:path>
              </a:pathLst>
            </a:custGeom>
            <a:solidFill>
              <a:srgbClr val="C1FF72"/>
            </a:solidFill>
          </p:spPr>
        </p:sp>
        <p:sp>
          <p:nvSpPr>
            <p:cNvPr id="13" name="TextBox 13"/>
            <p:cNvSpPr txBox="1"/>
            <p:nvPr/>
          </p:nvSpPr>
          <p:spPr>
            <a:xfrm>
              <a:off x="0" y="-57150"/>
              <a:ext cx="2696580" cy="641376"/>
            </a:xfrm>
            <a:prstGeom prst="rect">
              <a:avLst/>
            </a:prstGeom>
          </p:spPr>
          <p:txBody>
            <a:bodyPr lIns="50800" tIns="50800" rIns="50800" bIns="50800" rtlCol="0" anchor="ctr"/>
            <a:lstStyle/>
            <a:p>
              <a:pPr marL="0" lvl="0" indent="0" algn="ctr">
                <a:lnSpc>
                  <a:spcPts val="4144"/>
                </a:lnSpc>
                <a:spcBef>
                  <a:spcPct val="0"/>
                </a:spcBef>
              </a:pPr>
              <a:r>
                <a:rPr lang="en-US" sz="3003" spc="294" dirty="0">
                  <a:solidFill>
                    <a:srgbClr val="000000"/>
                  </a:solidFill>
                  <a:latin typeface="DM Sans Bold"/>
                </a:rPr>
                <a:t>Overall Activation Rate: The overall activation rate is </a:t>
              </a:r>
              <a:r>
                <a:rPr lang="en-US" sz="3003" u="sng" spc="294" dirty="0">
                  <a:solidFill>
                    <a:srgbClr val="000000"/>
                  </a:solidFill>
                  <a:latin typeface="DM Sans Bold"/>
                </a:rPr>
                <a:t>57.5%</a:t>
              </a:r>
              <a:r>
                <a:rPr lang="en-US" sz="3003" spc="294" dirty="0">
                  <a:solidFill>
                    <a:srgbClr val="000000"/>
                  </a:solidFill>
                  <a:latin typeface="DM Sans Bold"/>
                </a:rPr>
                <a:t>, indicating the proportion of issued credit cards that have been activated by customers.</a:t>
              </a:r>
            </a:p>
          </p:txBody>
        </p:sp>
      </p:grpSp>
      <p:sp>
        <p:nvSpPr>
          <p:cNvPr id="14" name="TextBox 14"/>
          <p:cNvSpPr txBox="1"/>
          <p:nvPr/>
        </p:nvSpPr>
        <p:spPr>
          <a:xfrm>
            <a:off x="1028700" y="647583"/>
            <a:ext cx="4024818" cy="695558"/>
          </a:xfrm>
          <a:prstGeom prst="rect">
            <a:avLst/>
          </a:prstGeom>
        </p:spPr>
        <p:txBody>
          <a:bodyPr lIns="0" tIns="0" rIns="0" bIns="0" rtlCol="0" anchor="t">
            <a:spAutoFit/>
          </a:bodyPr>
          <a:lstStyle/>
          <a:p>
            <a:pPr marL="0" lvl="0" indent="0" algn="just">
              <a:lnSpc>
                <a:spcPts val="5735"/>
              </a:lnSpc>
              <a:spcBef>
                <a:spcPct val="0"/>
              </a:spcBef>
            </a:pPr>
            <a:r>
              <a:rPr lang="en-US" sz="4156" spc="407" dirty="0">
                <a:solidFill>
                  <a:srgbClr val="000000"/>
                </a:solidFill>
                <a:latin typeface="Oswald Bold"/>
              </a:rPr>
              <a:t>Overview YTD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15419847" y="-4833750"/>
            <a:ext cx="6676431" cy="6850816"/>
          </a:xfrm>
          <a:custGeom>
            <a:avLst/>
            <a:gdLst/>
            <a:ahLst/>
            <a:cxnLst/>
            <a:rect l="l" t="t" r="r" b="b"/>
            <a:pathLst>
              <a:path w="6676431" h="6850816">
                <a:moveTo>
                  <a:pt x="0" y="0"/>
                </a:moveTo>
                <a:lnTo>
                  <a:pt x="6676431" y="0"/>
                </a:lnTo>
                <a:lnTo>
                  <a:pt x="6676431" y="6850816"/>
                </a:lnTo>
                <a:lnTo>
                  <a:pt x="0" y="685081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4176364">
            <a:off x="-4196089" y="7001011"/>
            <a:ext cx="7030238" cy="7213864"/>
          </a:xfrm>
          <a:custGeom>
            <a:avLst/>
            <a:gdLst/>
            <a:ahLst/>
            <a:cxnLst/>
            <a:rect l="l" t="t" r="r" b="b"/>
            <a:pathLst>
              <a:path w="7030238" h="7213864">
                <a:moveTo>
                  <a:pt x="0" y="0"/>
                </a:moveTo>
                <a:lnTo>
                  <a:pt x="7030239" y="0"/>
                </a:lnTo>
                <a:lnTo>
                  <a:pt x="7030239" y="7213864"/>
                </a:lnTo>
                <a:lnTo>
                  <a:pt x="0" y="721386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5" name="Group 5"/>
          <p:cNvGrpSpPr/>
          <p:nvPr/>
        </p:nvGrpSpPr>
        <p:grpSpPr>
          <a:xfrm>
            <a:off x="1028700" y="768400"/>
            <a:ext cx="11614165" cy="2218233"/>
            <a:chOff x="0" y="0"/>
            <a:chExt cx="3058875" cy="584226"/>
          </a:xfrm>
        </p:grpSpPr>
        <p:sp>
          <p:nvSpPr>
            <p:cNvPr id="6" name="Freeform 6"/>
            <p:cNvSpPr/>
            <p:nvPr/>
          </p:nvSpPr>
          <p:spPr>
            <a:xfrm>
              <a:off x="0" y="0"/>
              <a:ext cx="3058875" cy="584226"/>
            </a:xfrm>
            <a:custGeom>
              <a:avLst/>
              <a:gdLst/>
              <a:ahLst/>
              <a:cxnLst/>
              <a:rect l="l" t="t" r="r" b="b"/>
              <a:pathLst>
                <a:path w="3058875" h="584226">
                  <a:moveTo>
                    <a:pt x="33996" y="0"/>
                  </a:moveTo>
                  <a:lnTo>
                    <a:pt x="3024879" y="0"/>
                  </a:lnTo>
                  <a:cubicBezTo>
                    <a:pt x="3033895" y="0"/>
                    <a:pt x="3042542" y="3582"/>
                    <a:pt x="3048917" y="9957"/>
                  </a:cubicBezTo>
                  <a:cubicBezTo>
                    <a:pt x="3055293" y="16333"/>
                    <a:pt x="3058875" y="24980"/>
                    <a:pt x="3058875" y="33996"/>
                  </a:cubicBezTo>
                  <a:lnTo>
                    <a:pt x="3058875" y="550230"/>
                  </a:lnTo>
                  <a:cubicBezTo>
                    <a:pt x="3058875" y="559246"/>
                    <a:pt x="3055293" y="567893"/>
                    <a:pt x="3048917" y="574269"/>
                  </a:cubicBezTo>
                  <a:cubicBezTo>
                    <a:pt x="3042542" y="580644"/>
                    <a:pt x="3033895" y="584226"/>
                    <a:pt x="3024879" y="584226"/>
                  </a:cubicBezTo>
                  <a:lnTo>
                    <a:pt x="33996" y="584226"/>
                  </a:lnTo>
                  <a:cubicBezTo>
                    <a:pt x="24980" y="584226"/>
                    <a:pt x="16333" y="580644"/>
                    <a:pt x="9957" y="574269"/>
                  </a:cubicBezTo>
                  <a:cubicBezTo>
                    <a:pt x="3582" y="567893"/>
                    <a:pt x="0" y="559246"/>
                    <a:pt x="0" y="550230"/>
                  </a:cubicBezTo>
                  <a:lnTo>
                    <a:pt x="0" y="33996"/>
                  </a:lnTo>
                  <a:cubicBezTo>
                    <a:pt x="0" y="24980"/>
                    <a:pt x="3582" y="16333"/>
                    <a:pt x="9957" y="9957"/>
                  </a:cubicBezTo>
                  <a:cubicBezTo>
                    <a:pt x="16333" y="3582"/>
                    <a:pt x="24980" y="0"/>
                    <a:pt x="33996" y="0"/>
                  </a:cubicBezTo>
                  <a:close/>
                </a:path>
              </a:pathLst>
            </a:custGeom>
            <a:solidFill>
              <a:srgbClr val="C1FF72"/>
            </a:solidFill>
          </p:spPr>
        </p:sp>
        <p:sp>
          <p:nvSpPr>
            <p:cNvPr id="7" name="TextBox 7"/>
            <p:cNvSpPr txBox="1"/>
            <p:nvPr/>
          </p:nvSpPr>
          <p:spPr>
            <a:xfrm>
              <a:off x="0" y="-57150"/>
              <a:ext cx="3058875" cy="641376"/>
            </a:xfrm>
            <a:prstGeom prst="rect">
              <a:avLst/>
            </a:prstGeom>
          </p:spPr>
          <p:txBody>
            <a:bodyPr lIns="50800" tIns="50800" rIns="50800" bIns="50800" rtlCol="0" anchor="ctr"/>
            <a:lstStyle/>
            <a:p>
              <a:pPr marL="0" lvl="0" indent="0" algn="ctr">
                <a:lnSpc>
                  <a:spcPts val="4144"/>
                </a:lnSpc>
                <a:spcBef>
                  <a:spcPct val="0"/>
                </a:spcBef>
              </a:pPr>
              <a:r>
                <a:rPr lang="en-US" sz="3003" spc="294" dirty="0">
                  <a:solidFill>
                    <a:srgbClr val="000000"/>
                  </a:solidFill>
                  <a:latin typeface="DM Sans Bold"/>
                </a:rPr>
                <a:t>Overall Delinquency Rate: The overall delinquency rate for the credit card portfolio is </a:t>
              </a:r>
              <a:r>
                <a:rPr lang="en-US" sz="3003" u="sng" spc="294" dirty="0">
                  <a:solidFill>
                    <a:srgbClr val="000000"/>
                  </a:solidFill>
                  <a:latin typeface="DM Sans Bold"/>
                </a:rPr>
                <a:t>6.06%</a:t>
              </a:r>
              <a:r>
                <a:rPr lang="en-US" sz="3003" spc="294" dirty="0">
                  <a:solidFill>
                    <a:srgbClr val="000000"/>
                  </a:solidFill>
                  <a:latin typeface="DM Sans Bold"/>
                </a:rPr>
                <a:t> indicating that, on average, approximately 6 out of every 100 accounts have payments that are past due.</a:t>
              </a:r>
            </a:p>
          </p:txBody>
        </p:sp>
      </p:grpSp>
      <p:grpSp>
        <p:nvGrpSpPr>
          <p:cNvPr id="8" name="Group 8"/>
          <p:cNvGrpSpPr/>
          <p:nvPr/>
        </p:nvGrpSpPr>
        <p:grpSpPr>
          <a:xfrm>
            <a:off x="5445775" y="3655811"/>
            <a:ext cx="11813525" cy="2218233"/>
            <a:chOff x="0" y="0"/>
            <a:chExt cx="3111381" cy="584226"/>
          </a:xfrm>
        </p:grpSpPr>
        <p:sp>
          <p:nvSpPr>
            <p:cNvPr id="9" name="Freeform 9"/>
            <p:cNvSpPr/>
            <p:nvPr/>
          </p:nvSpPr>
          <p:spPr>
            <a:xfrm>
              <a:off x="0" y="0"/>
              <a:ext cx="3111381" cy="584226"/>
            </a:xfrm>
            <a:custGeom>
              <a:avLst/>
              <a:gdLst/>
              <a:ahLst/>
              <a:cxnLst/>
              <a:rect l="l" t="t" r="r" b="b"/>
              <a:pathLst>
                <a:path w="3111381" h="584226">
                  <a:moveTo>
                    <a:pt x="33423" y="0"/>
                  </a:moveTo>
                  <a:lnTo>
                    <a:pt x="3077959" y="0"/>
                  </a:lnTo>
                  <a:cubicBezTo>
                    <a:pt x="3096417" y="0"/>
                    <a:pt x="3111381" y="14964"/>
                    <a:pt x="3111381" y="33423"/>
                  </a:cubicBezTo>
                  <a:lnTo>
                    <a:pt x="3111381" y="550804"/>
                  </a:lnTo>
                  <a:cubicBezTo>
                    <a:pt x="3111381" y="569262"/>
                    <a:pt x="3096417" y="584226"/>
                    <a:pt x="3077959" y="584226"/>
                  </a:cubicBezTo>
                  <a:lnTo>
                    <a:pt x="33423" y="584226"/>
                  </a:lnTo>
                  <a:cubicBezTo>
                    <a:pt x="14964" y="584226"/>
                    <a:pt x="0" y="569262"/>
                    <a:pt x="0" y="550804"/>
                  </a:cubicBezTo>
                  <a:lnTo>
                    <a:pt x="0" y="33423"/>
                  </a:lnTo>
                  <a:cubicBezTo>
                    <a:pt x="0" y="14964"/>
                    <a:pt x="14964" y="0"/>
                    <a:pt x="33423" y="0"/>
                  </a:cubicBezTo>
                  <a:close/>
                </a:path>
              </a:pathLst>
            </a:custGeom>
            <a:solidFill>
              <a:srgbClr val="C1FF72"/>
            </a:solidFill>
          </p:spPr>
        </p:sp>
        <p:sp>
          <p:nvSpPr>
            <p:cNvPr id="10" name="TextBox 10"/>
            <p:cNvSpPr txBox="1"/>
            <p:nvPr/>
          </p:nvSpPr>
          <p:spPr>
            <a:xfrm>
              <a:off x="0" y="-57150"/>
              <a:ext cx="3111381" cy="641376"/>
            </a:xfrm>
            <a:prstGeom prst="rect">
              <a:avLst/>
            </a:prstGeom>
          </p:spPr>
          <p:txBody>
            <a:bodyPr lIns="50800" tIns="50800" rIns="50800" bIns="50800" rtlCol="0" anchor="ctr"/>
            <a:lstStyle/>
            <a:p>
              <a:pPr marL="0" lvl="0" indent="0" algn="ctr">
                <a:lnSpc>
                  <a:spcPts val="4144"/>
                </a:lnSpc>
                <a:spcBef>
                  <a:spcPct val="0"/>
                </a:spcBef>
              </a:pPr>
              <a:r>
                <a:rPr lang="en-US" sz="3003" spc="294" dirty="0">
                  <a:solidFill>
                    <a:srgbClr val="000000"/>
                  </a:solidFill>
                  <a:latin typeface="DM Sans Bold"/>
                </a:rPr>
                <a:t>Average Utilization Ratio: The average utilization ratio for the credit card portfolio was approximately </a:t>
              </a:r>
              <a:r>
                <a:rPr lang="en-US" sz="3003" u="sng" spc="294" dirty="0">
                  <a:solidFill>
                    <a:srgbClr val="000000"/>
                  </a:solidFill>
                  <a:latin typeface="DM Sans Bold"/>
                </a:rPr>
                <a:t>13.47%</a:t>
              </a:r>
              <a:r>
                <a:rPr lang="en-US" sz="3003" spc="294" dirty="0">
                  <a:solidFill>
                    <a:srgbClr val="000000"/>
                  </a:solidFill>
                  <a:latin typeface="DM Sans Bold"/>
                </a:rPr>
                <a:t> which provides insights into how much of the available credit customers are using on average.</a:t>
              </a:r>
            </a:p>
          </p:txBody>
        </p:sp>
      </p:grpSp>
      <p:grpSp>
        <p:nvGrpSpPr>
          <p:cNvPr id="11" name="Group 11"/>
          <p:cNvGrpSpPr/>
          <p:nvPr/>
        </p:nvGrpSpPr>
        <p:grpSpPr>
          <a:xfrm>
            <a:off x="2775207" y="6540795"/>
            <a:ext cx="12737587" cy="2742108"/>
            <a:chOff x="0" y="0"/>
            <a:chExt cx="3354755" cy="722201"/>
          </a:xfrm>
        </p:grpSpPr>
        <p:sp>
          <p:nvSpPr>
            <p:cNvPr id="12" name="Freeform 12"/>
            <p:cNvSpPr/>
            <p:nvPr/>
          </p:nvSpPr>
          <p:spPr>
            <a:xfrm>
              <a:off x="0" y="0"/>
              <a:ext cx="3354755" cy="722201"/>
            </a:xfrm>
            <a:custGeom>
              <a:avLst/>
              <a:gdLst/>
              <a:ahLst/>
              <a:cxnLst/>
              <a:rect l="l" t="t" r="r" b="b"/>
              <a:pathLst>
                <a:path w="3354755" h="722201">
                  <a:moveTo>
                    <a:pt x="30998" y="0"/>
                  </a:moveTo>
                  <a:lnTo>
                    <a:pt x="3323758" y="0"/>
                  </a:lnTo>
                  <a:cubicBezTo>
                    <a:pt x="3331979" y="0"/>
                    <a:pt x="3339863" y="3266"/>
                    <a:pt x="3345676" y="9079"/>
                  </a:cubicBezTo>
                  <a:cubicBezTo>
                    <a:pt x="3351490" y="14892"/>
                    <a:pt x="3354755" y="22777"/>
                    <a:pt x="3354755" y="30998"/>
                  </a:cubicBezTo>
                  <a:lnTo>
                    <a:pt x="3354755" y="691204"/>
                  </a:lnTo>
                  <a:cubicBezTo>
                    <a:pt x="3354755" y="699425"/>
                    <a:pt x="3351490" y="707309"/>
                    <a:pt x="3345676" y="713122"/>
                  </a:cubicBezTo>
                  <a:cubicBezTo>
                    <a:pt x="3339863" y="718936"/>
                    <a:pt x="3331979" y="722201"/>
                    <a:pt x="3323758" y="722201"/>
                  </a:cubicBezTo>
                  <a:lnTo>
                    <a:pt x="30998" y="722201"/>
                  </a:lnTo>
                  <a:cubicBezTo>
                    <a:pt x="22777" y="722201"/>
                    <a:pt x="14892" y="718936"/>
                    <a:pt x="9079" y="713122"/>
                  </a:cubicBezTo>
                  <a:cubicBezTo>
                    <a:pt x="3266" y="707309"/>
                    <a:pt x="0" y="699425"/>
                    <a:pt x="0" y="691204"/>
                  </a:cubicBezTo>
                  <a:lnTo>
                    <a:pt x="0" y="30998"/>
                  </a:lnTo>
                  <a:cubicBezTo>
                    <a:pt x="0" y="22777"/>
                    <a:pt x="3266" y="14892"/>
                    <a:pt x="9079" y="9079"/>
                  </a:cubicBezTo>
                  <a:cubicBezTo>
                    <a:pt x="14892" y="3266"/>
                    <a:pt x="22777" y="0"/>
                    <a:pt x="30998" y="0"/>
                  </a:cubicBezTo>
                  <a:close/>
                </a:path>
              </a:pathLst>
            </a:custGeom>
            <a:solidFill>
              <a:srgbClr val="C1FF72"/>
            </a:solidFill>
          </p:spPr>
        </p:sp>
        <p:sp>
          <p:nvSpPr>
            <p:cNvPr id="13" name="TextBox 13"/>
            <p:cNvSpPr txBox="1"/>
            <p:nvPr/>
          </p:nvSpPr>
          <p:spPr>
            <a:xfrm>
              <a:off x="0" y="-57150"/>
              <a:ext cx="3354755" cy="779351"/>
            </a:xfrm>
            <a:prstGeom prst="rect">
              <a:avLst/>
            </a:prstGeom>
          </p:spPr>
          <p:txBody>
            <a:bodyPr lIns="50800" tIns="50800" rIns="50800" bIns="50800" rtlCol="0" anchor="ctr"/>
            <a:lstStyle/>
            <a:p>
              <a:pPr marL="0" lvl="0" indent="0" algn="ctr">
                <a:lnSpc>
                  <a:spcPts val="4144"/>
                </a:lnSpc>
                <a:spcBef>
                  <a:spcPct val="0"/>
                </a:spcBef>
              </a:pPr>
              <a:r>
                <a:rPr lang="en-US" sz="3003" spc="294" dirty="0">
                  <a:solidFill>
                    <a:srgbClr val="000000"/>
                  </a:solidFill>
                  <a:latin typeface="DM Sans Bold"/>
                </a:rPr>
                <a:t>Average Customer Satisfaction Score: The average customer satisfaction score for the credit card company is </a:t>
              </a:r>
              <a:r>
                <a:rPr lang="en-US" sz="3003" u="sng" spc="294" dirty="0">
                  <a:solidFill>
                    <a:srgbClr val="000000"/>
                  </a:solidFill>
                  <a:latin typeface="DM Sans Bold"/>
                </a:rPr>
                <a:t>3.19</a:t>
              </a:r>
              <a:r>
                <a:rPr lang="en-US" sz="3003" spc="294" dirty="0">
                  <a:solidFill>
                    <a:srgbClr val="000000"/>
                  </a:solidFill>
                  <a:latin typeface="DM Sans Bold"/>
                </a:rPr>
                <a:t> out of 5 indicates a moderate level of satisfaction among customers, reflecting their overall perception of the services and products offered by the company.</a:t>
              </a: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15419847" y="-4833750"/>
            <a:ext cx="6676431" cy="6850816"/>
          </a:xfrm>
          <a:custGeom>
            <a:avLst/>
            <a:gdLst/>
            <a:ahLst/>
            <a:cxnLst/>
            <a:rect l="l" t="t" r="r" b="b"/>
            <a:pathLst>
              <a:path w="6676431" h="6850816">
                <a:moveTo>
                  <a:pt x="0" y="0"/>
                </a:moveTo>
                <a:lnTo>
                  <a:pt x="6676431" y="0"/>
                </a:lnTo>
                <a:lnTo>
                  <a:pt x="6676431" y="6850816"/>
                </a:lnTo>
                <a:lnTo>
                  <a:pt x="0" y="685081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4176364">
            <a:off x="-4196089" y="7001011"/>
            <a:ext cx="7030238" cy="7213864"/>
          </a:xfrm>
          <a:custGeom>
            <a:avLst/>
            <a:gdLst/>
            <a:ahLst/>
            <a:cxnLst/>
            <a:rect l="l" t="t" r="r" b="b"/>
            <a:pathLst>
              <a:path w="7030238" h="7213864">
                <a:moveTo>
                  <a:pt x="0" y="0"/>
                </a:moveTo>
                <a:lnTo>
                  <a:pt x="7030239" y="0"/>
                </a:lnTo>
                <a:lnTo>
                  <a:pt x="7030239" y="7213864"/>
                </a:lnTo>
                <a:lnTo>
                  <a:pt x="0" y="721386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5" name="Group 5"/>
          <p:cNvGrpSpPr/>
          <p:nvPr/>
        </p:nvGrpSpPr>
        <p:grpSpPr>
          <a:xfrm>
            <a:off x="5878532" y="1603166"/>
            <a:ext cx="11594229" cy="2218233"/>
            <a:chOff x="0" y="0"/>
            <a:chExt cx="3053624" cy="584226"/>
          </a:xfrm>
        </p:grpSpPr>
        <p:sp>
          <p:nvSpPr>
            <p:cNvPr id="6" name="Freeform 6"/>
            <p:cNvSpPr/>
            <p:nvPr/>
          </p:nvSpPr>
          <p:spPr>
            <a:xfrm>
              <a:off x="0" y="0"/>
              <a:ext cx="3053624" cy="584226"/>
            </a:xfrm>
            <a:custGeom>
              <a:avLst/>
              <a:gdLst/>
              <a:ahLst/>
              <a:cxnLst/>
              <a:rect l="l" t="t" r="r" b="b"/>
              <a:pathLst>
                <a:path w="3053624" h="584226">
                  <a:moveTo>
                    <a:pt x="34055" y="0"/>
                  </a:moveTo>
                  <a:lnTo>
                    <a:pt x="3019569" y="0"/>
                  </a:lnTo>
                  <a:cubicBezTo>
                    <a:pt x="3028601" y="0"/>
                    <a:pt x="3037263" y="3588"/>
                    <a:pt x="3043650" y="9974"/>
                  </a:cubicBezTo>
                  <a:cubicBezTo>
                    <a:pt x="3050036" y="16361"/>
                    <a:pt x="3053624" y="25023"/>
                    <a:pt x="3053624" y="34055"/>
                  </a:cubicBezTo>
                  <a:lnTo>
                    <a:pt x="3053624" y="550171"/>
                  </a:lnTo>
                  <a:cubicBezTo>
                    <a:pt x="3053624" y="559203"/>
                    <a:pt x="3050036" y="567865"/>
                    <a:pt x="3043650" y="574252"/>
                  </a:cubicBezTo>
                  <a:cubicBezTo>
                    <a:pt x="3037263" y="580638"/>
                    <a:pt x="3028601" y="584226"/>
                    <a:pt x="3019569" y="584226"/>
                  </a:cubicBezTo>
                  <a:lnTo>
                    <a:pt x="34055" y="584226"/>
                  </a:lnTo>
                  <a:cubicBezTo>
                    <a:pt x="25023" y="584226"/>
                    <a:pt x="16361" y="580638"/>
                    <a:pt x="9974" y="574252"/>
                  </a:cubicBezTo>
                  <a:cubicBezTo>
                    <a:pt x="3588" y="567865"/>
                    <a:pt x="0" y="559203"/>
                    <a:pt x="0" y="550171"/>
                  </a:cubicBezTo>
                  <a:lnTo>
                    <a:pt x="0" y="34055"/>
                  </a:lnTo>
                  <a:cubicBezTo>
                    <a:pt x="0" y="25023"/>
                    <a:pt x="3588" y="16361"/>
                    <a:pt x="9974" y="9974"/>
                  </a:cubicBezTo>
                  <a:cubicBezTo>
                    <a:pt x="16361" y="3588"/>
                    <a:pt x="25023" y="0"/>
                    <a:pt x="34055" y="0"/>
                  </a:cubicBezTo>
                  <a:close/>
                </a:path>
              </a:pathLst>
            </a:custGeom>
            <a:solidFill>
              <a:srgbClr val="C1FF72"/>
            </a:solidFill>
          </p:spPr>
        </p:sp>
        <p:sp>
          <p:nvSpPr>
            <p:cNvPr id="7" name="TextBox 7"/>
            <p:cNvSpPr txBox="1"/>
            <p:nvPr/>
          </p:nvSpPr>
          <p:spPr>
            <a:xfrm>
              <a:off x="0" y="-57150"/>
              <a:ext cx="3053624" cy="641376"/>
            </a:xfrm>
            <a:prstGeom prst="rect">
              <a:avLst/>
            </a:prstGeom>
          </p:spPr>
          <p:txBody>
            <a:bodyPr lIns="50800" tIns="50800" rIns="50800" bIns="50800" rtlCol="0" anchor="ctr"/>
            <a:lstStyle/>
            <a:p>
              <a:pPr marL="0" lvl="0" indent="0" algn="ctr">
                <a:lnSpc>
                  <a:spcPts val="4144"/>
                </a:lnSpc>
                <a:spcBef>
                  <a:spcPct val="0"/>
                </a:spcBef>
              </a:pPr>
              <a:r>
                <a:rPr lang="en-US" sz="3003" spc="294" dirty="0">
                  <a:solidFill>
                    <a:srgbClr val="000000"/>
                  </a:solidFill>
                  <a:latin typeface="DM Sans Bold"/>
                </a:rPr>
                <a:t>Spending Categories: Analysis of spending patterns shows that customers primarily use their credit cards for essential expenses such as bill payments (24.7%), entertainment (17.3%), and fuel (16.9%).</a:t>
              </a:r>
            </a:p>
          </p:txBody>
        </p:sp>
      </p:grpSp>
      <p:grpSp>
        <p:nvGrpSpPr>
          <p:cNvPr id="8" name="Group 8"/>
          <p:cNvGrpSpPr/>
          <p:nvPr/>
        </p:nvGrpSpPr>
        <p:grpSpPr>
          <a:xfrm>
            <a:off x="5240578" y="7379113"/>
            <a:ext cx="12232182" cy="2218233"/>
            <a:chOff x="0" y="0"/>
            <a:chExt cx="3221645" cy="584226"/>
          </a:xfrm>
        </p:grpSpPr>
        <p:sp>
          <p:nvSpPr>
            <p:cNvPr id="9" name="Freeform 9"/>
            <p:cNvSpPr/>
            <p:nvPr/>
          </p:nvSpPr>
          <p:spPr>
            <a:xfrm>
              <a:off x="0" y="0"/>
              <a:ext cx="3221645" cy="584226"/>
            </a:xfrm>
            <a:custGeom>
              <a:avLst/>
              <a:gdLst/>
              <a:ahLst/>
              <a:cxnLst/>
              <a:rect l="l" t="t" r="r" b="b"/>
              <a:pathLst>
                <a:path w="3221645" h="584226">
                  <a:moveTo>
                    <a:pt x="32279" y="0"/>
                  </a:moveTo>
                  <a:lnTo>
                    <a:pt x="3189366" y="0"/>
                  </a:lnTo>
                  <a:cubicBezTo>
                    <a:pt x="3207193" y="0"/>
                    <a:pt x="3221645" y="14452"/>
                    <a:pt x="3221645" y="32279"/>
                  </a:cubicBezTo>
                  <a:lnTo>
                    <a:pt x="3221645" y="551948"/>
                  </a:lnTo>
                  <a:cubicBezTo>
                    <a:pt x="3221645" y="560508"/>
                    <a:pt x="3218244" y="568719"/>
                    <a:pt x="3212191" y="574772"/>
                  </a:cubicBezTo>
                  <a:cubicBezTo>
                    <a:pt x="3206137" y="580825"/>
                    <a:pt x="3197927" y="584226"/>
                    <a:pt x="3189366" y="584226"/>
                  </a:cubicBezTo>
                  <a:lnTo>
                    <a:pt x="32279" y="584226"/>
                  </a:lnTo>
                  <a:cubicBezTo>
                    <a:pt x="23718" y="584226"/>
                    <a:pt x="15508" y="580825"/>
                    <a:pt x="9454" y="574772"/>
                  </a:cubicBezTo>
                  <a:cubicBezTo>
                    <a:pt x="3401" y="568719"/>
                    <a:pt x="0" y="560508"/>
                    <a:pt x="0" y="551948"/>
                  </a:cubicBezTo>
                  <a:lnTo>
                    <a:pt x="0" y="32279"/>
                  </a:lnTo>
                  <a:cubicBezTo>
                    <a:pt x="0" y="23718"/>
                    <a:pt x="3401" y="15508"/>
                    <a:pt x="9454" y="9454"/>
                  </a:cubicBezTo>
                  <a:cubicBezTo>
                    <a:pt x="15508" y="3401"/>
                    <a:pt x="23718" y="0"/>
                    <a:pt x="32279" y="0"/>
                  </a:cubicBezTo>
                  <a:close/>
                </a:path>
              </a:pathLst>
            </a:custGeom>
            <a:solidFill>
              <a:srgbClr val="C1FF72"/>
            </a:solidFill>
          </p:spPr>
        </p:sp>
        <p:sp>
          <p:nvSpPr>
            <p:cNvPr id="10" name="TextBox 10"/>
            <p:cNvSpPr txBox="1"/>
            <p:nvPr/>
          </p:nvSpPr>
          <p:spPr>
            <a:xfrm>
              <a:off x="0" y="-57150"/>
              <a:ext cx="3221645" cy="641376"/>
            </a:xfrm>
            <a:prstGeom prst="rect">
              <a:avLst/>
            </a:prstGeom>
          </p:spPr>
          <p:txBody>
            <a:bodyPr lIns="50800" tIns="50800" rIns="50800" bIns="50800" rtlCol="0" anchor="ctr"/>
            <a:lstStyle/>
            <a:p>
              <a:pPr marL="0" lvl="0" indent="0" algn="ctr">
                <a:lnSpc>
                  <a:spcPts val="4144"/>
                </a:lnSpc>
                <a:spcBef>
                  <a:spcPct val="0"/>
                </a:spcBef>
              </a:pPr>
              <a:r>
                <a:rPr lang="en-US" sz="3003" spc="294" dirty="0">
                  <a:solidFill>
                    <a:srgbClr val="000000"/>
                  </a:solidFill>
                  <a:latin typeface="DM Sans Bold"/>
                </a:rPr>
                <a:t>Transaction Method: The swipe method remains the most popular choice among customers, accounting for 66.9% of all transactions. This indicates a preference for convenience and speed in completing transactions.</a:t>
              </a:r>
            </a:p>
          </p:txBody>
        </p:sp>
      </p:grpSp>
      <p:grpSp>
        <p:nvGrpSpPr>
          <p:cNvPr id="11" name="Group 11"/>
          <p:cNvGrpSpPr/>
          <p:nvPr/>
        </p:nvGrpSpPr>
        <p:grpSpPr>
          <a:xfrm>
            <a:off x="1028700" y="4230975"/>
            <a:ext cx="11122767" cy="2742108"/>
            <a:chOff x="0" y="0"/>
            <a:chExt cx="2929453" cy="722201"/>
          </a:xfrm>
        </p:grpSpPr>
        <p:sp>
          <p:nvSpPr>
            <p:cNvPr id="12" name="Freeform 12"/>
            <p:cNvSpPr/>
            <p:nvPr/>
          </p:nvSpPr>
          <p:spPr>
            <a:xfrm>
              <a:off x="0" y="0"/>
              <a:ext cx="2929453" cy="722201"/>
            </a:xfrm>
            <a:custGeom>
              <a:avLst/>
              <a:gdLst/>
              <a:ahLst/>
              <a:cxnLst/>
              <a:rect l="l" t="t" r="r" b="b"/>
              <a:pathLst>
                <a:path w="2929453" h="722201">
                  <a:moveTo>
                    <a:pt x="35498" y="0"/>
                  </a:moveTo>
                  <a:lnTo>
                    <a:pt x="2893955" y="0"/>
                  </a:lnTo>
                  <a:cubicBezTo>
                    <a:pt x="2913560" y="0"/>
                    <a:pt x="2929453" y="15893"/>
                    <a:pt x="2929453" y="35498"/>
                  </a:cubicBezTo>
                  <a:lnTo>
                    <a:pt x="2929453" y="686703"/>
                  </a:lnTo>
                  <a:cubicBezTo>
                    <a:pt x="2929453" y="706308"/>
                    <a:pt x="2913560" y="722201"/>
                    <a:pt x="2893955" y="722201"/>
                  </a:cubicBezTo>
                  <a:lnTo>
                    <a:pt x="35498" y="722201"/>
                  </a:lnTo>
                  <a:cubicBezTo>
                    <a:pt x="15893" y="722201"/>
                    <a:pt x="0" y="706308"/>
                    <a:pt x="0" y="686703"/>
                  </a:cubicBezTo>
                  <a:lnTo>
                    <a:pt x="0" y="35498"/>
                  </a:lnTo>
                  <a:cubicBezTo>
                    <a:pt x="0" y="15893"/>
                    <a:pt x="15893" y="0"/>
                    <a:pt x="35498" y="0"/>
                  </a:cubicBezTo>
                  <a:close/>
                </a:path>
              </a:pathLst>
            </a:custGeom>
            <a:solidFill>
              <a:srgbClr val="C1FF72"/>
            </a:solidFill>
          </p:spPr>
        </p:sp>
        <p:sp>
          <p:nvSpPr>
            <p:cNvPr id="13" name="TextBox 13"/>
            <p:cNvSpPr txBox="1"/>
            <p:nvPr/>
          </p:nvSpPr>
          <p:spPr>
            <a:xfrm>
              <a:off x="0" y="-57150"/>
              <a:ext cx="2929453" cy="779351"/>
            </a:xfrm>
            <a:prstGeom prst="rect">
              <a:avLst/>
            </a:prstGeom>
          </p:spPr>
          <p:txBody>
            <a:bodyPr lIns="50800" tIns="50800" rIns="50800" bIns="50800" rtlCol="0" anchor="ctr"/>
            <a:lstStyle/>
            <a:p>
              <a:pPr marL="0" lvl="0" indent="0" algn="ctr">
                <a:lnSpc>
                  <a:spcPts val="4144"/>
                </a:lnSpc>
                <a:spcBef>
                  <a:spcPct val="0"/>
                </a:spcBef>
              </a:pPr>
              <a:r>
                <a:rPr lang="en-US" sz="3003" spc="294" dirty="0">
                  <a:solidFill>
                    <a:srgbClr val="000000"/>
                  </a:solidFill>
                  <a:latin typeface="DM Sans Bold"/>
                </a:rPr>
                <a:t>Credit Card Contribution: A significant portion of the total transaction volume is driven by the Blue and Silver credit cards, collectively about </a:t>
              </a:r>
              <a:r>
                <a:rPr lang="en-US" sz="3003" u="sng" spc="294" dirty="0">
                  <a:solidFill>
                    <a:srgbClr val="000000"/>
                  </a:solidFill>
                  <a:latin typeface="DM Sans Bold"/>
                </a:rPr>
                <a:t>93%</a:t>
              </a:r>
              <a:r>
                <a:rPr lang="en-US" sz="3003" spc="294" dirty="0">
                  <a:solidFill>
                    <a:srgbClr val="000000"/>
                  </a:solidFill>
                  <a:latin typeface="DM Sans Bold"/>
                </a:rPr>
                <a:t> of the overall transactions, underscoring their popularity and high usage among customers.</a:t>
              </a:r>
            </a:p>
          </p:txBody>
        </p:sp>
      </p:grpSp>
      <p:sp>
        <p:nvSpPr>
          <p:cNvPr id="14" name="TextBox 14"/>
          <p:cNvSpPr txBox="1"/>
          <p:nvPr/>
        </p:nvSpPr>
        <p:spPr>
          <a:xfrm>
            <a:off x="1028700" y="333142"/>
            <a:ext cx="8115300" cy="695558"/>
          </a:xfrm>
          <a:prstGeom prst="rect">
            <a:avLst/>
          </a:prstGeom>
        </p:spPr>
        <p:txBody>
          <a:bodyPr lIns="0" tIns="0" rIns="0" bIns="0" rtlCol="0" anchor="t">
            <a:spAutoFit/>
          </a:bodyPr>
          <a:lstStyle/>
          <a:p>
            <a:pPr marL="0" lvl="0" indent="0" algn="just">
              <a:lnSpc>
                <a:spcPts val="5735"/>
              </a:lnSpc>
              <a:spcBef>
                <a:spcPct val="0"/>
              </a:spcBef>
            </a:pPr>
            <a:r>
              <a:rPr lang="en-US" sz="4156" spc="407" dirty="0">
                <a:solidFill>
                  <a:srgbClr val="000000"/>
                </a:solidFill>
                <a:latin typeface="Oswald Bold"/>
              </a:rPr>
              <a:t>Customer Spending Patterns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15419847" y="-4833750"/>
            <a:ext cx="6676431" cy="6850816"/>
          </a:xfrm>
          <a:custGeom>
            <a:avLst/>
            <a:gdLst/>
            <a:ahLst/>
            <a:cxnLst/>
            <a:rect l="l" t="t" r="r" b="b"/>
            <a:pathLst>
              <a:path w="6676431" h="6850816">
                <a:moveTo>
                  <a:pt x="0" y="0"/>
                </a:moveTo>
                <a:lnTo>
                  <a:pt x="6676431" y="0"/>
                </a:lnTo>
                <a:lnTo>
                  <a:pt x="6676431" y="6850816"/>
                </a:lnTo>
                <a:lnTo>
                  <a:pt x="0" y="685081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4176364">
            <a:off x="-4196089" y="7001011"/>
            <a:ext cx="7030238" cy="7213864"/>
          </a:xfrm>
          <a:custGeom>
            <a:avLst/>
            <a:gdLst/>
            <a:ahLst/>
            <a:cxnLst/>
            <a:rect l="l" t="t" r="r" b="b"/>
            <a:pathLst>
              <a:path w="7030238" h="7213864">
                <a:moveTo>
                  <a:pt x="0" y="0"/>
                </a:moveTo>
                <a:lnTo>
                  <a:pt x="7030239" y="0"/>
                </a:lnTo>
                <a:lnTo>
                  <a:pt x="7030239" y="7213864"/>
                </a:lnTo>
                <a:lnTo>
                  <a:pt x="0" y="721386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5" name="Group 5"/>
          <p:cNvGrpSpPr/>
          <p:nvPr/>
        </p:nvGrpSpPr>
        <p:grpSpPr>
          <a:xfrm>
            <a:off x="6063792" y="1329342"/>
            <a:ext cx="11195508" cy="2218233"/>
            <a:chOff x="0" y="0"/>
            <a:chExt cx="2948611" cy="584226"/>
          </a:xfrm>
        </p:grpSpPr>
        <p:sp>
          <p:nvSpPr>
            <p:cNvPr id="6" name="Freeform 6"/>
            <p:cNvSpPr/>
            <p:nvPr/>
          </p:nvSpPr>
          <p:spPr>
            <a:xfrm>
              <a:off x="0" y="0"/>
              <a:ext cx="2948611" cy="584226"/>
            </a:xfrm>
            <a:custGeom>
              <a:avLst/>
              <a:gdLst/>
              <a:ahLst/>
              <a:cxnLst/>
              <a:rect l="l" t="t" r="r" b="b"/>
              <a:pathLst>
                <a:path w="2948611" h="584226">
                  <a:moveTo>
                    <a:pt x="35268" y="0"/>
                  </a:moveTo>
                  <a:lnTo>
                    <a:pt x="2913343" y="0"/>
                  </a:lnTo>
                  <a:cubicBezTo>
                    <a:pt x="2932821" y="0"/>
                    <a:pt x="2948611" y="15790"/>
                    <a:pt x="2948611" y="35268"/>
                  </a:cubicBezTo>
                  <a:lnTo>
                    <a:pt x="2948611" y="548959"/>
                  </a:lnTo>
                  <a:cubicBezTo>
                    <a:pt x="2948611" y="568436"/>
                    <a:pt x="2932821" y="584226"/>
                    <a:pt x="2913343" y="584226"/>
                  </a:cubicBezTo>
                  <a:lnTo>
                    <a:pt x="35268" y="584226"/>
                  </a:lnTo>
                  <a:cubicBezTo>
                    <a:pt x="15790" y="584226"/>
                    <a:pt x="0" y="568436"/>
                    <a:pt x="0" y="548959"/>
                  </a:cubicBezTo>
                  <a:lnTo>
                    <a:pt x="0" y="35268"/>
                  </a:lnTo>
                  <a:cubicBezTo>
                    <a:pt x="0" y="15790"/>
                    <a:pt x="15790" y="0"/>
                    <a:pt x="35268" y="0"/>
                  </a:cubicBezTo>
                  <a:close/>
                </a:path>
              </a:pathLst>
            </a:custGeom>
            <a:solidFill>
              <a:srgbClr val="C1FF72"/>
            </a:solidFill>
          </p:spPr>
        </p:sp>
        <p:sp>
          <p:nvSpPr>
            <p:cNvPr id="7" name="TextBox 7"/>
            <p:cNvSpPr txBox="1"/>
            <p:nvPr/>
          </p:nvSpPr>
          <p:spPr>
            <a:xfrm>
              <a:off x="0" y="-57150"/>
              <a:ext cx="2948611" cy="641376"/>
            </a:xfrm>
            <a:prstGeom prst="rect">
              <a:avLst/>
            </a:prstGeom>
          </p:spPr>
          <p:txBody>
            <a:bodyPr lIns="50800" tIns="50800" rIns="50800" bIns="50800" rtlCol="0" anchor="ctr"/>
            <a:lstStyle/>
            <a:p>
              <a:pPr algn="just">
                <a:lnSpc>
                  <a:spcPts val="4144"/>
                </a:lnSpc>
              </a:pPr>
              <a:r>
                <a:rPr lang="en-US" sz="3003" spc="294" dirty="0">
                  <a:solidFill>
                    <a:srgbClr val="000000"/>
                  </a:solidFill>
                  <a:latin typeface="DM Sans Bold"/>
                </a:rPr>
                <a:t>Revenue Contribution by Gender : Male customers</a:t>
              </a:r>
            </a:p>
            <a:p>
              <a:pPr marL="0" lvl="0" indent="0" algn="just">
                <a:lnSpc>
                  <a:spcPts val="4144"/>
                </a:lnSpc>
                <a:spcBef>
                  <a:spcPct val="0"/>
                </a:spcBef>
              </a:pPr>
              <a:r>
                <a:rPr lang="en-US" sz="3003" spc="294" dirty="0">
                  <a:solidFill>
                    <a:srgbClr val="000000"/>
                  </a:solidFill>
                  <a:latin typeface="DM Sans Bold"/>
                </a:rPr>
                <a:t>are the leading contributors to the total transaction revenue about 54.4% ($31M) and female customers contributed 45.6% ($26M).</a:t>
              </a:r>
            </a:p>
          </p:txBody>
        </p:sp>
      </p:grpSp>
      <p:grpSp>
        <p:nvGrpSpPr>
          <p:cNvPr id="8" name="Group 8"/>
          <p:cNvGrpSpPr/>
          <p:nvPr/>
        </p:nvGrpSpPr>
        <p:grpSpPr>
          <a:xfrm>
            <a:off x="5027118" y="7139199"/>
            <a:ext cx="12232182" cy="2742108"/>
            <a:chOff x="0" y="0"/>
            <a:chExt cx="3221645" cy="722201"/>
          </a:xfrm>
        </p:grpSpPr>
        <p:sp>
          <p:nvSpPr>
            <p:cNvPr id="9" name="Freeform 9"/>
            <p:cNvSpPr/>
            <p:nvPr/>
          </p:nvSpPr>
          <p:spPr>
            <a:xfrm>
              <a:off x="0" y="0"/>
              <a:ext cx="3221645" cy="722201"/>
            </a:xfrm>
            <a:custGeom>
              <a:avLst/>
              <a:gdLst/>
              <a:ahLst/>
              <a:cxnLst/>
              <a:rect l="l" t="t" r="r" b="b"/>
              <a:pathLst>
                <a:path w="3221645" h="722201">
                  <a:moveTo>
                    <a:pt x="32279" y="0"/>
                  </a:moveTo>
                  <a:lnTo>
                    <a:pt x="3189366" y="0"/>
                  </a:lnTo>
                  <a:cubicBezTo>
                    <a:pt x="3207193" y="0"/>
                    <a:pt x="3221645" y="14452"/>
                    <a:pt x="3221645" y="32279"/>
                  </a:cubicBezTo>
                  <a:lnTo>
                    <a:pt x="3221645" y="689923"/>
                  </a:lnTo>
                  <a:cubicBezTo>
                    <a:pt x="3221645" y="698484"/>
                    <a:pt x="3218244" y="706694"/>
                    <a:pt x="3212191" y="712747"/>
                  </a:cubicBezTo>
                  <a:cubicBezTo>
                    <a:pt x="3206137" y="718801"/>
                    <a:pt x="3197927" y="722201"/>
                    <a:pt x="3189366" y="722201"/>
                  </a:cubicBezTo>
                  <a:lnTo>
                    <a:pt x="32279" y="722201"/>
                  </a:lnTo>
                  <a:cubicBezTo>
                    <a:pt x="23718" y="722201"/>
                    <a:pt x="15508" y="718801"/>
                    <a:pt x="9454" y="712747"/>
                  </a:cubicBezTo>
                  <a:cubicBezTo>
                    <a:pt x="3401" y="706694"/>
                    <a:pt x="0" y="698484"/>
                    <a:pt x="0" y="689923"/>
                  </a:cubicBezTo>
                  <a:lnTo>
                    <a:pt x="0" y="32279"/>
                  </a:lnTo>
                  <a:cubicBezTo>
                    <a:pt x="0" y="23718"/>
                    <a:pt x="3401" y="15508"/>
                    <a:pt x="9454" y="9454"/>
                  </a:cubicBezTo>
                  <a:cubicBezTo>
                    <a:pt x="15508" y="3401"/>
                    <a:pt x="23718" y="0"/>
                    <a:pt x="32279" y="0"/>
                  </a:cubicBezTo>
                  <a:close/>
                </a:path>
              </a:pathLst>
            </a:custGeom>
            <a:solidFill>
              <a:srgbClr val="C1FF72"/>
            </a:solidFill>
          </p:spPr>
        </p:sp>
        <p:sp>
          <p:nvSpPr>
            <p:cNvPr id="10" name="TextBox 10"/>
            <p:cNvSpPr txBox="1"/>
            <p:nvPr/>
          </p:nvSpPr>
          <p:spPr>
            <a:xfrm>
              <a:off x="0" y="-57150"/>
              <a:ext cx="3221645" cy="779351"/>
            </a:xfrm>
            <a:prstGeom prst="rect">
              <a:avLst/>
            </a:prstGeom>
          </p:spPr>
          <p:txBody>
            <a:bodyPr lIns="50800" tIns="50800" rIns="50800" bIns="50800" rtlCol="0" anchor="ctr"/>
            <a:lstStyle/>
            <a:p>
              <a:pPr marL="0" lvl="0" indent="0" algn="just">
                <a:lnSpc>
                  <a:spcPts val="4144"/>
                </a:lnSpc>
                <a:spcBef>
                  <a:spcPct val="0"/>
                </a:spcBef>
              </a:pPr>
              <a:r>
                <a:rPr lang="en-US" sz="3003" spc="294" dirty="0">
                  <a:solidFill>
                    <a:srgbClr val="000000"/>
                  </a:solidFill>
                  <a:latin typeface="DM Sans Bold"/>
                </a:rPr>
                <a:t>Top 3 States Contribution: The analysis of credit card transactions reveals that the top three states, Texas (TX), New York (NY), and California (CA), collectively account for a significant portion which is about 68% of the total transaction amount.</a:t>
              </a:r>
            </a:p>
          </p:txBody>
        </p:sp>
      </p:grpSp>
      <p:grpSp>
        <p:nvGrpSpPr>
          <p:cNvPr id="11" name="Group 11"/>
          <p:cNvGrpSpPr/>
          <p:nvPr/>
        </p:nvGrpSpPr>
        <p:grpSpPr>
          <a:xfrm>
            <a:off x="1028700" y="3972333"/>
            <a:ext cx="11162639" cy="2742108"/>
            <a:chOff x="0" y="0"/>
            <a:chExt cx="2939954" cy="722201"/>
          </a:xfrm>
        </p:grpSpPr>
        <p:sp>
          <p:nvSpPr>
            <p:cNvPr id="12" name="Freeform 12"/>
            <p:cNvSpPr/>
            <p:nvPr/>
          </p:nvSpPr>
          <p:spPr>
            <a:xfrm>
              <a:off x="0" y="0"/>
              <a:ext cx="2939954" cy="722201"/>
            </a:xfrm>
            <a:custGeom>
              <a:avLst/>
              <a:gdLst/>
              <a:ahLst/>
              <a:cxnLst/>
              <a:rect l="l" t="t" r="r" b="b"/>
              <a:pathLst>
                <a:path w="2939954" h="722201">
                  <a:moveTo>
                    <a:pt x="35371" y="0"/>
                  </a:moveTo>
                  <a:lnTo>
                    <a:pt x="2904583" y="0"/>
                  </a:lnTo>
                  <a:cubicBezTo>
                    <a:pt x="2913964" y="0"/>
                    <a:pt x="2922961" y="3727"/>
                    <a:pt x="2929594" y="10360"/>
                  </a:cubicBezTo>
                  <a:cubicBezTo>
                    <a:pt x="2936228" y="16993"/>
                    <a:pt x="2939954" y="25990"/>
                    <a:pt x="2939954" y="35371"/>
                  </a:cubicBezTo>
                  <a:lnTo>
                    <a:pt x="2939954" y="686830"/>
                  </a:lnTo>
                  <a:cubicBezTo>
                    <a:pt x="2939954" y="706365"/>
                    <a:pt x="2924118" y="722201"/>
                    <a:pt x="2904583" y="722201"/>
                  </a:cubicBezTo>
                  <a:lnTo>
                    <a:pt x="35371" y="722201"/>
                  </a:lnTo>
                  <a:cubicBezTo>
                    <a:pt x="15836" y="722201"/>
                    <a:pt x="0" y="706365"/>
                    <a:pt x="0" y="686830"/>
                  </a:cubicBezTo>
                  <a:lnTo>
                    <a:pt x="0" y="35371"/>
                  </a:lnTo>
                  <a:cubicBezTo>
                    <a:pt x="0" y="25990"/>
                    <a:pt x="3727" y="16993"/>
                    <a:pt x="10360" y="10360"/>
                  </a:cubicBezTo>
                  <a:cubicBezTo>
                    <a:pt x="16993" y="3727"/>
                    <a:pt x="25990" y="0"/>
                    <a:pt x="35371" y="0"/>
                  </a:cubicBezTo>
                  <a:close/>
                </a:path>
              </a:pathLst>
            </a:custGeom>
            <a:solidFill>
              <a:srgbClr val="C1FF72"/>
            </a:solidFill>
          </p:spPr>
        </p:sp>
        <p:sp>
          <p:nvSpPr>
            <p:cNvPr id="13" name="TextBox 13"/>
            <p:cNvSpPr txBox="1"/>
            <p:nvPr/>
          </p:nvSpPr>
          <p:spPr>
            <a:xfrm>
              <a:off x="0" y="-57150"/>
              <a:ext cx="2939954" cy="779351"/>
            </a:xfrm>
            <a:prstGeom prst="rect">
              <a:avLst/>
            </a:prstGeom>
          </p:spPr>
          <p:txBody>
            <a:bodyPr lIns="50800" tIns="50800" rIns="50800" bIns="50800" rtlCol="0" anchor="ctr"/>
            <a:lstStyle/>
            <a:p>
              <a:pPr marL="0" lvl="0" indent="0" algn="l">
                <a:lnSpc>
                  <a:spcPts val="4144"/>
                </a:lnSpc>
                <a:spcBef>
                  <a:spcPct val="0"/>
                </a:spcBef>
              </a:pPr>
              <a:r>
                <a:rPr lang="en-US" sz="3003" spc="294" dirty="0">
                  <a:solidFill>
                    <a:srgbClr val="000000"/>
                  </a:solidFill>
                  <a:latin typeface="DM Sans Bold"/>
                </a:rPr>
                <a:t>Customer Age Group : Customers aged 40 to 50 contribute the highest revenue which is about 43.7% ($25M). This age group typically has higher spending capacity and engages in a variety of transactions, including higher-value purchases.</a:t>
              </a:r>
            </a:p>
          </p:txBody>
        </p:sp>
      </p:grpSp>
      <p:sp>
        <p:nvSpPr>
          <p:cNvPr id="14" name="TextBox 14"/>
          <p:cNvSpPr txBox="1"/>
          <p:nvPr/>
        </p:nvSpPr>
        <p:spPr>
          <a:xfrm>
            <a:off x="1028700" y="333142"/>
            <a:ext cx="6998881" cy="695558"/>
          </a:xfrm>
          <a:prstGeom prst="rect">
            <a:avLst/>
          </a:prstGeom>
        </p:spPr>
        <p:txBody>
          <a:bodyPr lIns="0" tIns="0" rIns="0" bIns="0" rtlCol="0" anchor="t">
            <a:spAutoFit/>
          </a:bodyPr>
          <a:lstStyle/>
          <a:p>
            <a:pPr marL="0" lvl="0" indent="0" algn="just">
              <a:lnSpc>
                <a:spcPts val="5735"/>
              </a:lnSpc>
              <a:spcBef>
                <a:spcPct val="0"/>
              </a:spcBef>
            </a:pPr>
            <a:r>
              <a:rPr lang="en-US" sz="4156" spc="407" dirty="0">
                <a:solidFill>
                  <a:srgbClr val="000000"/>
                </a:solidFill>
                <a:latin typeface="Oswald Bold"/>
              </a:rPr>
              <a:t>Customer Demographics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15419847" y="-4833750"/>
            <a:ext cx="6676431" cy="6850816"/>
          </a:xfrm>
          <a:custGeom>
            <a:avLst/>
            <a:gdLst/>
            <a:ahLst/>
            <a:cxnLst/>
            <a:rect l="l" t="t" r="r" b="b"/>
            <a:pathLst>
              <a:path w="6676431" h="6850816">
                <a:moveTo>
                  <a:pt x="0" y="0"/>
                </a:moveTo>
                <a:lnTo>
                  <a:pt x="6676431" y="0"/>
                </a:lnTo>
                <a:lnTo>
                  <a:pt x="6676431" y="6850816"/>
                </a:lnTo>
                <a:lnTo>
                  <a:pt x="0" y="685081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4176364">
            <a:off x="-4196089" y="7001011"/>
            <a:ext cx="7030238" cy="7213864"/>
          </a:xfrm>
          <a:custGeom>
            <a:avLst/>
            <a:gdLst/>
            <a:ahLst/>
            <a:cxnLst/>
            <a:rect l="l" t="t" r="r" b="b"/>
            <a:pathLst>
              <a:path w="7030238" h="7213864">
                <a:moveTo>
                  <a:pt x="0" y="0"/>
                </a:moveTo>
                <a:lnTo>
                  <a:pt x="7030239" y="0"/>
                </a:lnTo>
                <a:lnTo>
                  <a:pt x="7030239" y="7213864"/>
                </a:lnTo>
                <a:lnTo>
                  <a:pt x="0" y="721386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5" name="Group 5"/>
          <p:cNvGrpSpPr/>
          <p:nvPr/>
        </p:nvGrpSpPr>
        <p:grpSpPr>
          <a:xfrm>
            <a:off x="561443" y="490427"/>
            <a:ext cx="13069496" cy="2742108"/>
            <a:chOff x="0" y="0"/>
            <a:chExt cx="3442172" cy="722201"/>
          </a:xfrm>
        </p:grpSpPr>
        <p:sp>
          <p:nvSpPr>
            <p:cNvPr id="6" name="Freeform 6"/>
            <p:cNvSpPr/>
            <p:nvPr/>
          </p:nvSpPr>
          <p:spPr>
            <a:xfrm>
              <a:off x="0" y="0"/>
              <a:ext cx="3442172" cy="722201"/>
            </a:xfrm>
            <a:custGeom>
              <a:avLst/>
              <a:gdLst/>
              <a:ahLst/>
              <a:cxnLst/>
              <a:rect l="l" t="t" r="r" b="b"/>
              <a:pathLst>
                <a:path w="3442172" h="722201">
                  <a:moveTo>
                    <a:pt x="30211" y="0"/>
                  </a:moveTo>
                  <a:lnTo>
                    <a:pt x="3411962" y="0"/>
                  </a:lnTo>
                  <a:cubicBezTo>
                    <a:pt x="3428646" y="0"/>
                    <a:pt x="3442172" y="13526"/>
                    <a:pt x="3442172" y="30211"/>
                  </a:cubicBezTo>
                  <a:lnTo>
                    <a:pt x="3442172" y="691991"/>
                  </a:lnTo>
                  <a:cubicBezTo>
                    <a:pt x="3442172" y="700003"/>
                    <a:pt x="3438989" y="707687"/>
                    <a:pt x="3433324" y="713353"/>
                  </a:cubicBezTo>
                  <a:cubicBezTo>
                    <a:pt x="3427658" y="719019"/>
                    <a:pt x="3419974" y="722201"/>
                    <a:pt x="3411962" y="722201"/>
                  </a:cubicBezTo>
                  <a:lnTo>
                    <a:pt x="30211" y="722201"/>
                  </a:lnTo>
                  <a:cubicBezTo>
                    <a:pt x="13526" y="722201"/>
                    <a:pt x="0" y="708676"/>
                    <a:pt x="0" y="691991"/>
                  </a:cubicBezTo>
                  <a:lnTo>
                    <a:pt x="0" y="30211"/>
                  </a:lnTo>
                  <a:cubicBezTo>
                    <a:pt x="0" y="13526"/>
                    <a:pt x="13526" y="0"/>
                    <a:pt x="30211" y="0"/>
                  </a:cubicBezTo>
                  <a:close/>
                </a:path>
              </a:pathLst>
            </a:custGeom>
            <a:solidFill>
              <a:srgbClr val="C1FF72"/>
            </a:solidFill>
          </p:spPr>
        </p:sp>
        <p:sp>
          <p:nvSpPr>
            <p:cNvPr id="7" name="TextBox 7"/>
            <p:cNvSpPr txBox="1"/>
            <p:nvPr/>
          </p:nvSpPr>
          <p:spPr>
            <a:xfrm>
              <a:off x="0" y="-57150"/>
              <a:ext cx="3442172" cy="779351"/>
            </a:xfrm>
            <a:prstGeom prst="rect">
              <a:avLst/>
            </a:prstGeom>
          </p:spPr>
          <p:txBody>
            <a:bodyPr lIns="50800" tIns="50800" rIns="50800" bIns="50800" rtlCol="0" anchor="ctr"/>
            <a:lstStyle/>
            <a:p>
              <a:pPr marL="0" lvl="0" indent="0" algn="just">
                <a:lnSpc>
                  <a:spcPts val="4144"/>
                </a:lnSpc>
                <a:spcBef>
                  <a:spcPct val="0"/>
                </a:spcBef>
              </a:pPr>
              <a:r>
                <a:rPr lang="en-US" sz="3003" spc="294" dirty="0">
                  <a:solidFill>
                    <a:srgbClr val="000000"/>
                  </a:solidFill>
                  <a:latin typeface="DM Sans Bold"/>
                </a:rPr>
                <a:t>Educational Level: Customers with a graduate degree have a higher propensity to spend and contribute significantly to the credit card company's revenue (40.3%).This demographic typically has higher income levels and spending capacity.</a:t>
              </a:r>
            </a:p>
          </p:txBody>
        </p:sp>
      </p:grpSp>
      <p:grpSp>
        <p:nvGrpSpPr>
          <p:cNvPr id="8" name="Group 8"/>
          <p:cNvGrpSpPr/>
          <p:nvPr/>
        </p:nvGrpSpPr>
        <p:grpSpPr>
          <a:xfrm>
            <a:off x="1897158" y="7057479"/>
            <a:ext cx="12232182" cy="2742108"/>
            <a:chOff x="0" y="0"/>
            <a:chExt cx="3221645" cy="722201"/>
          </a:xfrm>
        </p:grpSpPr>
        <p:sp>
          <p:nvSpPr>
            <p:cNvPr id="9" name="Freeform 9"/>
            <p:cNvSpPr/>
            <p:nvPr/>
          </p:nvSpPr>
          <p:spPr>
            <a:xfrm>
              <a:off x="0" y="0"/>
              <a:ext cx="3221645" cy="722201"/>
            </a:xfrm>
            <a:custGeom>
              <a:avLst/>
              <a:gdLst/>
              <a:ahLst/>
              <a:cxnLst/>
              <a:rect l="l" t="t" r="r" b="b"/>
              <a:pathLst>
                <a:path w="3221645" h="722201">
                  <a:moveTo>
                    <a:pt x="32279" y="0"/>
                  </a:moveTo>
                  <a:lnTo>
                    <a:pt x="3189366" y="0"/>
                  </a:lnTo>
                  <a:cubicBezTo>
                    <a:pt x="3207193" y="0"/>
                    <a:pt x="3221645" y="14452"/>
                    <a:pt x="3221645" y="32279"/>
                  </a:cubicBezTo>
                  <a:lnTo>
                    <a:pt x="3221645" y="689923"/>
                  </a:lnTo>
                  <a:cubicBezTo>
                    <a:pt x="3221645" y="698484"/>
                    <a:pt x="3218244" y="706694"/>
                    <a:pt x="3212191" y="712747"/>
                  </a:cubicBezTo>
                  <a:cubicBezTo>
                    <a:pt x="3206137" y="718801"/>
                    <a:pt x="3197927" y="722201"/>
                    <a:pt x="3189366" y="722201"/>
                  </a:cubicBezTo>
                  <a:lnTo>
                    <a:pt x="32279" y="722201"/>
                  </a:lnTo>
                  <a:cubicBezTo>
                    <a:pt x="23718" y="722201"/>
                    <a:pt x="15508" y="718801"/>
                    <a:pt x="9454" y="712747"/>
                  </a:cubicBezTo>
                  <a:cubicBezTo>
                    <a:pt x="3401" y="706694"/>
                    <a:pt x="0" y="698484"/>
                    <a:pt x="0" y="689923"/>
                  </a:cubicBezTo>
                  <a:lnTo>
                    <a:pt x="0" y="32279"/>
                  </a:lnTo>
                  <a:cubicBezTo>
                    <a:pt x="0" y="23718"/>
                    <a:pt x="3401" y="15508"/>
                    <a:pt x="9454" y="9454"/>
                  </a:cubicBezTo>
                  <a:cubicBezTo>
                    <a:pt x="15508" y="3401"/>
                    <a:pt x="23718" y="0"/>
                    <a:pt x="32279" y="0"/>
                  </a:cubicBezTo>
                  <a:close/>
                </a:path>
              </a:pathLst>
            </a:custGeom>
            <a:solidFill>
              <a:srgbClr val="C1FF72"/>
            </a:solidFill>
          </p:spPr>
        </p:sp>
        <p:sp>
          <p:nvSpPr>
            <p:cNvPr id="10" name="TextBox 10"/>
            <p:cNvSpPr txBox="1"/>
            <p:nvPr/>
          </p:nvSpPr>
          <p:spPr>
            <a:xfrm>
              <a:off x="0" y="-57150"/>
              <a:ext cx="3221645" cy="779351"/>
            </a:xfrm>
            <a:prstGeom prst="rect">
              <a:avLst/>
            </a:prstGeom>
          </p:spPr>
          <p:txBody>
            <a:bodyPr lIns="50800" tIns="50800" rIns="50800" bIns="50800" rtlCol="0" anchor="ctr"/>
            <a:lstStyle/>
            <a:p>
              <a:pPr marL="0" lvl="0" indent="0" algn="just">
                <a:lnSpc>
                  <a:spcPts val="4144"/>
                </a:lnSpc>
                <a:spcBef>
                  <a:spcPct val="0"/>
                </a:spcBef>
              </a:pPr>
              <a:r>
                <a:rPr lang="en-US" sz="3003" spc="294" dirty="0">
                  <a:solidFill>
                    <a:srgbClr val="000000"/>
                  </a:solidFill>
                  <a:latin typeface="DM Sans Bold"/>
                </a:rPr>
                <a:t>Income Level: Customers with high income levels have a greater ability to spend on credit cards, contributing nearly half of the total revenue (49%). They may engage in luxury spending, travel, and other high-ticket purchases.</a:t>
              </a:r>
            </a:p>
          </p:txBody>
        </p:sp>
      </p:grpSp>
      <p:grpSp>
        <p:nvGrpSpPr>
          <p:cNvPr id="11" name="Group 11"/>
          <p:cNvGrpSpPr/>
          <p:nvPr/>
        </p:nvGrpSpPr>
        <p:grpSpPr>
          <a:xfrm>
            <a:off x="4900498" y="3772446"/>
            <a:ext cx="12358802" cy="2742108"/>
            <a:chOff x="0" y="0"/>
            <a:chExt cx="3254993" cy="722201"/>
          </a:xfrm>
        </p:grpSpPr>
        <p:sp>
          <p:nvSpPr>
            <p:cNvPr id="12" name="Freeform 12"/>
            <p:cNvSpPr/>
            <p:nvPr/>
          </p:nvSpPr>
          <p:spPr>
            <a:xfrm>
              <a:off x="0" y="0"/>
              <a:ext cx="3254993" cy="722201"/>
            </a:xfrm>
            <a:custGeom>
              <a:avLst/>
              <a:gdLst/>
              <a:ahLst/>
              <a:cxnLst/>
              <a:rect l="l" t="t" r="r" b="b"/>
              <a:pathLst>
                <a:path w="3254993" h="722201">
                  <a:moveTo>
                    <a:pt x="31948" y="0"/>
                  </a:moveTo>
                  <a:lnTo>
                    <a:pt x="3223045" y="0"/>
                  </a:lnTo>
                  <a:cubicBezTo>
                    <a:pt x="3231518" y="0"/>
                    <a:pt x="3239645" y="3366"/>
                    <a:pt x="3245636" y="9357"/>
                  </a:cubicBezTo>
                  <a:cubicBezTo>
                    <a:pt x="3251627" y="15349"/>
                    <a:pt x="3254993" y="23475"/>
                    <a:pt x="3254993" y="31948"/>
                  </a:cubicBezTo>
                  <a:lnTo>
                    <a:pt x="3254993" y="690254"/>
                  </a:lnTo>
                  <a:cubicBezTo>
                    <a:pt x="3254993" y="707898"/>
                    <a:pt x="3240690" y="722201"/>
                    <a:pt x="3223045" y="722201"/>
                  </a:cubicBezTo>
                  <a:lnTo>
                    <a:pt x="31948" y="722201"/>
                  </a:lnTo>
                  <a:cubicBezTo>
                    <a:pt x="14304" y="722201"/>
                    <a:pt x="0" y="707898"/>
                    <a:pt x="0" y="690254"/>
                  </a:cubicBezTo>
                  <a:lnTo>
                    <a:pt x="0" y="31948"/>
                  </a:lnTo>
                  <a:cubicBezTo>
                    <a:pt x="0" y="23475"/>
                    <a:pt x="3366" y="15349"/>
                    <a:pt x="9357" y="9357"/>
                  </a:cubicBezTo>
                  <a:cubicBezTo>
                    <a:pt x="15349" y="3366"/>
                    <a:pt x="23475" y="0"/>
                    <a:pt x="31948" y="0"/>
                  </a:cubicBezTo>
                  <a:close/>
                </a:path>
              </a:pathLst>
            </a:custGeom>
            <a:solidFill>
              <a:srgbClr val="C1FF72"/>
            </a:solidFill>
          </p:spPr>
        </p:sp>
        <p:sp>
          <p:nvSpPr>
            <p:cNvPr id="13" name="TextBox 13"/>
            <p:cNvSpPr txBox="1"/>
            <p:nvPr/>
          </p:nvSpPr>
          <p:spPr>
            <a:xfrm>
              <a:off x="0" y="-57150"/>
              <a:ext cx="3254993" cy="779351"/>
            </a:xfrm>
            <a:prstGeom prst="rect">
              <a:avLst/>
            </a:prstGeom>
          </p:spPr>
          <p:txBody>
            <a:bodyPr lIns="50800" tIns="50800" rIns="50800" bIns="50800" rtlCol="0" anchor="ctr"/>
            <a:lstStyle/>
            <a:p>
              <a:pPr marL="0" lvl="0" indent="0" algn="l">
                <a:lnSpc>
                  <a:spcPts val="4144"/>
                </a:lnSpc>
                <a:spcBef>
                  <a:spcPct val="0"/>
                </a:spcBef>
              </a:pPr>
              <a:r>
                <a:rPr lang="en-US" sz="3003" spc="294" dirty="0">
                  <a:solidFill>
                    <a:srgbClr val="000000"/>
                  </a:solidFill>
                  <a:latin typeface="DM Sans Bold"/>
                </a:rPr>
                <a:t>Job Type: Businessmen, characterized by their professional status and likely higher income, contribute a substantial portion of the total revenue (31.3%). Their spending patterns may include business-related expenses and high-value transactions.</a:t>
              </a: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15419847" y="-4833750"/>
            <a:ext cx="6676431" cy="6850816"/>
          </a:xfrm>
          <a:custGeom>
            <a:avLst/>
            <a:gdLst/>
            <a:ahLst/>
            <a:cxnLst/>
            <a:rect l="l" t="t" r="r" b="b"/>
            <a:pathLst>
              <a:path w="6676431" h="6850816">
                <a:moveTo>
                  <a:pt x="0" y="0"/>
                </a:moveTo>
                <a:lnTo>
                  <a:pt x="6676431" y="0"/>
                </a:lnTo>
                <a:lnTo>
                  <a:pt x="6676431" y="6850816"/>
                </a:lnTo>
                <a:lnTo>
                  <a:pt x="0" y="685081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4176364">
            <a:off x="-4196089" y="7001011"/>
            <a:ext cx="7030238" cy="7213864"/>
          </a:xfrm>
          <a:custGeom>
            <a:avLst/>
            <a:gdLst/>
            <a:ahLst/>
            <a:cxnLst/>
            <a:rect l="l" t="t" r="r" b="b"/>
            <a:pathLst>
              <a:path w="7030238" h="7213864">
                <a:moveTo>
                  <a:pt x="0" y="0"/>
                </a:moveTo>
                <a:lnTo>
                  <a:pt x="7030239" y="0"/>
                </a:lnTo>
                <a:lnTo>
                  <a:pt x="7030239" y="7213864"/>
                </a:lnTo>
                <a:lnTo>
                  <a:pt x="0" y="721386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5" name="Group 5"/>
          <p:cNvGrpSpPr/>
          <p:nvPr/>
        </p:nvGrpSpPr>
        <p:grpSpPr>
          <a:xfrm>
            <a:off x="1028700" y="1028700"/>
            <a:ext cx="9281647" cy="2742108"/>
            <a:chOff x="0" y="0"/>
            <a:chExt cx="2444549" cy="722201"/>
          </a:xfrm>
        </p:grpSpPr>
        <p:sp>
          <p:nvSpPr>
            <p:cNvPr id="6" name="Freeform 6"/>
            <p:cNvSpPr/>
            <p:nvPr/>
          </p:nvSpPr>
          <p:spPr>
            <a:xfrm>
              <a:off x="0" y="0"/>
              <a:ext cx="2444549" cy="722201"/>
            </a:xfrm>
            <a:custGeom>
              <a:avLst/>
              <a:gdLst/>
              <a:ahLst/>
              <a:cxnLst/>
              <a:rect l="l" t="t" r="r" b="b"/>
              <a:pathLst>
                <a:path w="2444549" h="722201">
                  <a:moveTo>
                    <a:pt x="42540" y="0"/>
                  </a:moveTo>
                  <a:lnTo>
                    <a:pt x="2402009" y="0"/>
                  </a:lnTo>
                  <a:cubicBezTo>
                    <a:pt x="2425504" y="0"/>
                    <a:pt x="2444549" y="19046"/>
                    <a:pt x="2444549" y="42540"/>
                  </a:cubicBezTo>
                  <a:lnTo>
                    <a:pt x="2444549" y="679662"/>
                  </a:lnTo>
                  <a:cubicBezTo>
                    <a:pt x="2444549" y="703156"/>
                    <a:pt x="2425504" y="722201"/>
                    <a:pt x="2402009" y="722201"/>
                  </a:cubicBezTo>
                  <a:lnTo>
                    <a:pt x="42540" y="722201"/>
                  </a:lnTo>
                  <a:cubicBezTo>
                    <a:pt x="19046" y="722201"/>
                    <a:pt x="0" y="703156"/>
                    <a:pt x="0" y="679662"/>
                  </a:cubicBezTo>
                  <a:lnTo>
                    <a:pt x="0" y="42540"/>
                  </a:lnTo>
                  <a:cubicBezTo>
                    <a:pt x="0" y="19046"/>
                    <a:pt x="19046" y="0"/>
                    <a:pt x="42540" y="0"/>
                  </a:cubicBezTo>
                  <a:close/>
                </a:path>
              </a:pathLst>
            </a:custGeom>
            <a:solidFill>
              <a:srgbClr val="C1FF72"/>
            </a:solidFill>
          </p:spPr>
        </p:sp>
        <p:sp>
          <p:nvSpPr>
            <p:cNvPr id="7" name="TextBox 7"/>
            <p:cNvSpPr txBox="1"/>
            <p:nvPr/>
          </p:nvSpPr>
          <p:spPr>
            <a:xfrm>
              <a:off x="0" y="-57150"/>
              <a:ext cx="2444549" cy="779351"/>
            </a:xfrm>
            <a:prstGeom prst="rect">
              <a:avLst/>
            </a:prstGeom>
          </p:spPr>
          <p:txBody>
            <a:bodyPr lIns="50800" tIns="50800" rIns="50800" bIns="50800" rtlCol="0" anchor="ctr"/>
            <a:lstStyle/>
            <a:p>
              <a:pPr marL="0" lvl="0" indent="0" algn="just">
                <a:lnSpc>
                  <a:spcPts val="4144"/>
                </a:lnSpc>
                <a:spcBef>
                  <a:spcPct val="0"/>
                </a:spcBef>
              </a:pPr>
              <a:r>
                <a:rPr lang="en-US" sz="3003" spc="294" dirty="0">
                  <a:solidFill>
                    <a:srgbClr val="000000"/>
                  </a:solidFill>
                  <a:latin typeface="DM Sans Bold"/>
                </a:rPr>
                <a:t>Marital Status: Married customers contribute the highest revenue (50.6%), suggesting stable financial situations and potentially higher household spending.</a:t>
              </a:r>
            </a:p>
          </p:txBody>
        </p:sp>
      </p:grpSp>
      <p:grpSp>
        <p:nvGrpSpPr>
          <p:cNvPr id="8" name="Group 8"/>
          <p:cNvGrpSpPr/>
          <p:nvPr/>
        </p:nvGrpSpPr>
        <p:grpSpPr>
          <a:xfrm>
            <a:off x="7651673" y="4420692"/>
            <a:ext cx="9607627" cy="4837608"/>
            <a:chOff x="0" y="0"/>
            <a:chExt cx="2530404" cy="1274103"/>
          </a:xfrm>
        </p:grpSpPr>
        <p:sp>
          <p:nvSpPr>
            <p:cNvPr id="9" name="Freeform 9"/>
            <p:cNvSpPr/>
            <p:nvPr/>
          </p:nvSpPr>
          <p:spPr>
            <a:xfrm>
              <a:off x="0" y="0"/>
              <a:ext cx="2530404" cy="1274103"/>
            </a:xfrm>
            <a:custGeom>
              <a:avLst/>
              <a:gdLst/>
              <a:ahLst/>
              <a:cxnLst/>
              <a:rect l="l" t="t" r="r" b="b"/>
              <a:pathLst>
                <a:path w="2530404" h="1274103">
                  <a:moveTo>
                    <a:pt x="41096" y="0"/>
                  </a:moveTo>
                  <a:lnTo>
                    <a:pt x="2489308" y="0"/>
                  </a:lnTo>
                  <a:cubicBezTo>
                    <a:pt x="2512004" y="0"/>
                    <a:pt x="2530404" y="18399"/>
                    <a:pt x="2530404" y="41096"/>
                  </a:cubicBezTo>
                  <a:lnTo>
                    <a:pt x="2530404" y="1233006"/>
                  </a:lnTo>
                  <a:cubicBezTo>
                    <a:pt x="2530404" y="1255703"/>
                    <a:pt x="2512004" y="1274103"/>
                    <a:pt x="2489308" y="1274103"/>
                  </a:cubicBezTo>
                  <a:lnTo>
                    <a:pt x="41096" y="1274103"/>
                  </a:lnTo>
                  <a:cubicBezTo>
                    <a:pt x="18399" y="1274103"/>
                    <a:pt x="0" y="1255703"/>
                    <a:pt x="0" y="1233006"/>
                  </a:cubicBezTo>
                  <a:lnTo>
                    <a:pt x="0" y="41096"/>
                  </a:lnTo>
                  <a:cubicBezTo>
                    <a:pt x="0" y="18399"/>
                    <a:pt x="18399" y="0"/>
                    <a:pt x="41096" y="0"/>
                  </a:cubicBezTo>
                  <a:close/>
                </a:path>
              </a:pathLst>
            </a:custGeom>
            <a:solidFill>
              <a:srgbClr val="C1FF72"/>
            </a:solidFill>
          </p:spPr>
        </p:sp>
        <p:sp>
          <p:nvSpPr>
            <p:cNvPr id="10" name="TextBox 10"/>
            <p:cNvSpPr txBox="1"/>
            <p:nvPr/>
          </p:nvSpPr>
          <p:spPr>
            <a:xfrm>
              <a:off x="0" y="-57150"/>
              <a:ext cx="2530404" cy="1331253"/>
            </a:xfrm>
            <a:prstGeom prst="rect">
              <a:avLst/>
            </a:prstGeom>
          </p:spPr>
          <p:txBody>
            <a:bodyPr lIns="50800" tIns="50800" rIns="50800" bIns="50800" rtlCol="0" anchor="ctr"/>
            <a:lstStyle/>
            <a:p>
              <a:pPr marL="0" lvl="0" indent="0" algn="l">
                <a:lnSpc>
                  <a:spcPts val="4144"/>
                </a:lnSpc>
                <a:spcBef>
                  <a:spcPct val="0"/>
                </a:spcBef>
              </a:pPr>
              <a:r>
                <a:rPr lang="en-US" sz="3003" spc="294" dirty="0">
                  <a:solidFill>
                    <a:srgbClr val="000000"/>
                  </a:solidFill>
                  <a:latin typeface="DM Sans Bold"/>
                </a:rPr>
                <a:t>Personal Loan Status: Customers who do not have a personal loan contribute the most revenue for the credit card company, accounting for 87.42% of total revenue indicates that customers without personal loans may rely more on credit cards for various expenses, leading to higher transaction volumes and revenue generation.</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13662994" y="337474"/>
            <a:ext cx="4296549" cy="9570246"/>
            <a:chOff x="0" y="0"/>
            <a:chExt cx="1131601" cy="2520559"/>
          </a:xfrm>
        </p:grpSpPr>
        <p:sp>
          <p:nvSpPr>
            <p:cNvPr id="4" name="Freeform 4"/>
            <p:cNvSpPr/>
            <p:nvPr/>
          </p:nvSpPr>
          <p:spPr>
            <a:xfrm>
              <a:off x="0" y="0"/>
              <a:ext cx="1131601" cy="2520559"/>
            </a:xfrm>
            <a:custGeom>
              <a:avLst/>
              <a:gdLst/>
              <a:ahLst/>
              <a:cxnLst/>
              <a:rect l="l" t="t" r="r" b="b"/>
              <a:pathLst>
                <a:path w="1131601" h="2520559">
                  <a:moveTo>
                    <a:pt x="0" y="0"/>
                  </a:moveTo>
                  <a:lnTo>
                    <a:pt x="1131601" y="0"/>
                  </a:lnTo>
                  <a:lnTo>
                    <a:pt x="1131601" y="2520559"/>
                  </a:lnTo>
                  <a:lnTo>
                    <a:pt x="0" y="2520559"/>
                  </a:lnTo>
                  <a:close/>
                </a:path>
              </a:pathLst>
            </a:custGeom>
            <a:solidFill>
              <a:srgbClr val="CCCCCC"/>
            </a:solidFill>
          </p:spPr>
        </p:sp>
        <p:sp>
          <p:nvSpPr>
            <p:cNvPr id="5" name="TextBox 5"/>
            <p:cNvSpPr txBox="1"/>
            <p:nvPr/>
          </p:nvSpPr>
          <p:spPr>
            <a:xfrm>
              <a:off x="0" y="-19050"/>
              <a:ext cx="1131601" cy="2539609"/>
            </a:xfrm>
            <a:prstGeom prst="rect">
              <a:avLst/>
            </a:prstGeom>
          </p:spPr>
          <p:txBody>
            <a:bodyPr lIns="50800" tIns="50800" rIns="50800" bIns="50800" rtlCol="0" anchor="ctr"/>
            <a:lstStyle/>
            <a:p>
              <a:pPr algn="ctr">
                <a:lnSpc>
                  <a:spcPts val="2859"/>
                </a:lnSpc>
              </a:pPr>
              <a:endParaRPr dirty="0"/>
            </a:p>
          </p:txBody>
        </p:sp>
      </p:grpSp>
      <p:sp>
        <p:nvSpPr>
          <p:cNvPr id="6" name="Freeform 6"/>
          <p:cNvSpPr/>
          <p:nvPr/>
        </p:nvSpPr>
        <p:spPr>
          <a:xfrm>
            <a:off x="10758785" y="1049603"/>
            <a:ext cx="6176060" cy="8208697"/>
          </a:xfrm>
          <a:custGeom>
            <a:avLst/>
            <a:gdLst/>
            <a:ahLst/>
            <a:cxnLst/>
            <a:rect l="l" t="t" r="r" b="b"/>
            <a:pathLst>
              <a:path w="6176060" h="8208697">
                <a:moveTo>
                  <a:pt x="0" y="0"/>
                </a:moveTo>
                <a:lnTo>
                  <a:pt x="6176060" y="0"/>
                </a:lnTo>
                <a:lnTo>
                  <a:pt x="6176060" y="8208697"/>
                </a:lnTo>
                <a:lnTo>
                  <a:pt x="0" y="8208697"/>
                </a:lnTo>
                <a:lnTo>
                  <a:pt x="0" y="0"/>
                </a:lnTo>
                <a:close/>
              </a:path>
            </a:pathLst>
          </a:custGeom>
          <a:blipFill>
            <a:blip r:embed="rId3"/>
            <a:stretch>
              <a:fillRect l="-49746" r="-49746"/>
            </a:stretch>
          </a:blipFill>
        </p:spPr>
      </p:sp>
      <p:sp>
        <p:nvSpPr>
          <p:cNvPr id="7" name="TextBox 7"/>
          <p:cNvSpPr txBox="1"/>
          <p:nvPr/>
        </p:nvSpPr>
        <p:spPr>
          <a:xfrm>
            <a:off x="2142191" y="327211"/>
            <a:ext cx="4237457" cy="1686342"/>
          </a:xfrm>
          <a:prstGeom prst="rect">
            <a:avLst/>
          </a:prstGeom>
        </p:spPr>
        <p:txBody>
          <a:bodyPr lIns="0" tIns="0" rIns="0" bIns="0" rtlCol="0" anchor="t">
            <a:spAutoFit/>
          </a:bodyPr>
          <a:lstStyle/>
          <a:p>
            <a:pPr algn="l">
              <a:lnSpc>
                <a:spcPts val="13774"/>
              </a:lnSpc>
            </a:pPr>
            <a:r>
              <a:rPr lang="en-US" sz="9981" spc="978" dirty="0">
                <a:solidFill>
                  <a:srgbClr val="231F20"/>
                </a:solidFill>
                <a:latin typeface="Oswald Bold"/>
              </a:rPr>
              <a:t>ABOUT</a:t>
            </a:r>
          </a:p>
        </p:txBody>
      </p:sp>
      <p:sp>
        <p:nvSpPr>
          <p:cNvPr id="8" name="TextBox 8"/>
          <p:cNvSpPr txBox="1"/>
          <p:nvPr/>
        </p:nvSpPr>
        <p:spPr>
          <a:xfrm>
            <a:off x="2142191" y="2192888"/>
            <a:ext cx="7817988" cy="6274832"/>
          </a:xfrm>
          <a:prstGeom prst="rect">
            <a:avLst/>
          </a:prstGeom>
        </p:spPr>
        <p:txBody>
          <a:bodyPr lIns="0" tIns="0" rIns="0" bIns="0" rtlCol="0" anchor="t">
            <a:spAutoFit/>
          </a:bodyPr>
          <a:lstStyle/>
          <a:p>
            <a:pPr marL="0" lvl="0" indent="0" algn="just">
              <a:lnSpc>
                <a:spcPts val="4154"/>
              </a:lnSpc>
              <a:spcBef>
                <a:spcPct val="0"/>
              </a:spcBef>
            </a:pPr>
            <a:r>
              <a:rPr lang="en-US" sz="3010" spc="295" dirty="0">
                <a:solidFill>
                  <a:srgbClr val="231F20"/>
                </a:solidFill>
                <a:latin typeface="DM Sans Bold"/>
              </a:rPr>
              <a:t>This Credit Card Analysis Project using Power BI and PostgreSQL, focuses on providing comprehensive insights into the credit card transactions and customer behavior. This report analyzes transaction trends, customer spending patterns, and demographic insights to optimize marketing strategies and improve customer satisfaction and overall business performance.</a:t>
            </a:r>
          </a:p>
        </p:txBody>
      </p:sp>
      <p:sp>
        <p:nvSpPr>
          <p:cNvPr id="9" name="Freeform 9"/>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4994936" y="7891202"/>
            <a:ext cx="1268693" cy="1211025"/>
          </a:xfrm>
          <a:custGeom>
            <a:avLst/>
            <a:gdLst/>
            <a:ahLst/>
            <a:cxnLst/>
            <a:rect l="l" t="t" r="r" b="b"/>
            <a:pathLst>
              <a:path w="1268693" h="1211025">
                <a:moveTo>
                  <a:pt x="0" y="0"/>
                </a:moveTo>
                <a:lnTo>
                  <a:pt x="1268693" y="0"/>
                </a:lnTo>
                <a:lnTo>
                  <a:pt x="1268693" y="1211025"/>
                </a:lnTo>
                <a:lnTo>
                  <a:pt x="0" y="121102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2106315" y="7936159"/>
            <a:ext cx="1104804" cy="1121111"/>
          </a:xfrm>
          <a:custGeom>
            <a:avLst/>
            <a:gdLst/>
            <a:ahLst/>
            <a:cxnLst/>
            <a:rect l="l" t="t" r="r" b="b"/>
            <a:pathLst>
              <a:path w="1104804" h="1121111">
                <a:moveTo>
                  <a:pt x="0" y="0"/>
                </a:moveTo>
                <a:lnTo>
                  <a:pt x="1104805" y="0"/>
                </a:lnTo>
                <a:lnTo>
                  <a:pt x="1104805" y="1121111"/>
                </a:lnTo>
                <a:lnTo>
                  <a:pt x="0" y="112111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TextBox 5"/>
          <p:cNvSpPr txBox="1"/>
          <p:nvPr/>
        </p:nvSpPr>
        <p:spPr>
          <a:xfrm>
            <a:off x="3367511" y="914400"/>
            <a:ext cx="11552977" cy="1166783"/>
          </a:xfrm>
          <a:prstGeom prst="rect">
            <a:avLst/>
          </a:prstGeom>
        </p:spPr>
        <p:txBody>
          <a:bodyPr lIns="0" tIns="0" rIns="0" bIns="0" rtlCol="0" anchor="t">
            <a:spAutoFit/>
          </a:bodyPr>
          <a:lstStyle/>
          <a:p>
            <a:pPr algn="ctr">
              <a:lnSpc>
                <a:spcPts val="9587"/>
              </a:lnSpc>
            </a:pPr>
            <a:r>
              <a:rPr lang="en-US" sz="6947" spc="368" dirty="0">
                <a:solidFill>
                  <a:srgbClr val="231F20"/>
                </a:solidFill>
                <a:latin typeface="Oswald Bold"/>
              </a:rPr>
              <a:t>PROJECT OBJECTIVE</a:t>
            </a:r>
          </a:p>
        </p:txBody>
      </p:sp>
      <p:sp>
        <p:nvSpPr>
          <p:cNvPr id="6" name="Freeform 6"/>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7" name="Freeform 7"/>
          <p:cNvSpPr/>
          <p:nvPr/>
        </p:nvSpPr>
        <p:spPr>
          <a:xfrm rot="-4176364">
            <a:off x="-4105129" y="653023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TextBox 8"/>
          <p:cNvSpPr txBox="1"/>
          <p:nvPr/>
        </p:nvSpPr>
        <p:spPr>
          <a:xfrm>
            <a:off x="2952300" y="2407098"/>
            <a:ext cx="12383401" cy="6149258"/>
          </a:xfrm>
          <a:prstGeom prst="rect">
            <a:avLst/>
          </a:prstGeom>
        </p:spPr>
        <p:txBody>
          <a:bodyPr lIns="0" tIns="0" rIns="0" bIns="0" rtlCol="0" anchor="t">
            <a:spAutoFit/>
          </a:bodyPr>
          <a:lstStyle/>
          <a:p>
            <a:pPr algn="ctr">
              <a:lnSpc>
                <a:spcPts val="5409"/>
              </a:lnSpc>
            </a:pPr>
            <a:r>
              <a:rPr lang="en-US" sz="3920" spc="384" dirty="0">
                <a:solidFill>
                  <a:srgbClr val="231F20"/>
                </a:solidFill>
                <a:latin typeface="DM Sans Bold"/>
              </a:rPr>
              <a:t>To develop a comprehensive credit card weekly dashboard that provides real-time insights into key performance metrics and trends, enabling stakeholders to monitor</a:t>
            </a:r>
          </a:p>
          <a:p>
            <a:pPr marL="0" lvl="0" indent="0" algn="ctr">
              <a:lnSpc>
                <a:spcPts val="5409"/>
              </a:lnSpc>
              <a:spcBef>
                <a:spcPct val="0"/>
              </a:spcBef>
            </a:pPr>
            <a:r>
              <a:rPr lang="en-US" sz="3920" spc="384" dirty="0">
                <a:solidFill>
                  <a:srgbClr val="231F20"/>
                </a:solidFill>
                <a:latin typeface="DM Sans Bold"/>
              </a:rPr>
              <a:t>and analyze credit card operations effectively. This project aims to analyze weekly credit card transaction data coupled with customer information to achieve the following objectives:</a:t>
            </a:r>
          </a:p>
        </p:txBody>
      </p:sp>
      <p:sp>
        <p:nvSpPr>
          <p:cNvPr id="9" name="Freeform 9"/>
          <p:cNvSpPr/>
          <p:nvPr/>
        </p:nvSpPr>
        <p:spPr>
          <a:xfrm>
            <a:off x="13407650" y="1170293"/>
            <a:ext cx="758106" cy="769296"/>
          </a:xfrm>
          <a:custGeom>
            <a:avLst/>
            <a:gdLst/>
            <a:ahLst/>
            <a:cxnLst/>
            <a:rect l="l" t="t" r="r" b="b"/>
            <a:pathLst>
              <a:path w="758106" h="769296">
                <a:moveTo>
                  <a:pt x="0" y="0"/>
                </a:moveTo>
                <a:lnTo>
                  <a:pt x="758106" y="0"/>
                </a:lnTo>
                <a:lnTo>
                  <a:pt x="758106" y="769296"/>
                </a:lnTo>
                <a:lnTo>
                  <a:pt x="0" y="769296"/>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4994936" y="7891202"/>
            <a:ext cx="1268693" cy="1211025"/>
          </a:xfrm>
          <a:custGeom>
            <a:avLst/>
            <a:gdLst/>
            <a:ahLst/>
            <a:cxnLst/>
            <a:rect l="l" t="t" r="r" b="b"/>
            <a:pathLst>
              <a:path w="1268693" h="1211025">
                <a:moveTo>
                  <a:pt x="0" y="0"/>
                </a:moveTo>
                <a:lnTo>
                  <a:pt x="1268693" y="0"/>
                </a:lnTo>
                <a:lnTo>
                  <a:pt x="1268693" y="1211025"/>
                </a:lnTo>
                <a:lnTo>
                  <a:pt x="0" y="121102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2106315" y="7936159"/>
            <a:ext cx="1104804" cy="1121111"/>
          </a:xfrm>
          <a:custGeom>
            <a:avLst/>
            <a:gdLst/>
            <a:ahLst/>
            <a:cxnLst/>
            <a:rect l="l" t="t" r="r" b="b"/>
            <a:pathLst>
              <a:path w="1104804" h="1121111">
                <a:moveTo>
                  <a:pt x="0" y="0"/>
                </a:moveTo>
                <a:lnTo>
                  <a:pt x="1104805" y="0"/>
                </a:lnTo>
                <a:lnTo>
                  <a:pt x="1104805" y="1121111"/>
                </a:lnTo>
                <a:lnTo>
                  <a:pt x="0" y="112111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5809452" y="-4833750"/>
            <a:ext cx="6286827" cy="6451035"/>
          </a:xfrm>
          <a:custGeom>
            <a:avLst/>
            <a:gdLst/>
            <a:ahLst/>
            <a:cxnLst/>
            <a:rect l="l" t="t" r="r" b="b"/>
            <a:pathLst>
              <a:path w="6286827" h="6451035">
                <a:moveTo>
                  <a:pt x="0" y="0"/>
                </a:moveTo>
                <a:lnTo>
                  <a:pt x="6286826" y="0"/>
                </a:lnTo>
                <a:lnTo>
                  <a:pt x="6286826" y="6451035"/>
                </a:lnTo>
                <a:lnTo>
                  <a:pt x="0" y="6451035"/>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p:cNvSpPr/>
          <p:nvPr/>
        </p:nvSpPr>
        <p:spPr>
          <a:xfrm rot="-4176364">
            <a:off x="-4370047" y="7629896"/>
            <a:ext cx="6364813" cy="6531058"/>
          </a:xfrm>
          <a:custGeom>
            <a:avLst/>
            <a:gdLst/>
            <a:ahLst/>
            <a:cxnLst/>
            <a:rect l="l" t="t" r="r" b="b"/>
            <a:pathLst>
              <a:path w="6364813" h="6531058">
                <a:moveTo>
                  <a:pt x="0" y="0"/>
                </a:moveTo>
                <a:lnTo>
                  <a:pt x="6364813" y="0"/>
                </a:lnTo>
                <a:lnTo>
                  <a:pt x="6364813" y="6531059"/>
                </a:lnTo>
                <a:lnTo>
                  <a:pt x="0" y="653105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grpSp>
        <p:nvGrpSpPr>
          <p:cNvPr id="7" name="Group 7"/>
          <p:cNvGrpSpPr/>
          <p:nvPr/>
        </p:nvGrpSpPr>
        <p:grpSpPr>
          <a:xfrm>
            <a:off x="1028700" y="467953"/>
            <a:ext cx="3966236" cy="1543050"/>
            <a:chOff x="0" y="0"/>
            <a:chExt cx="1044605" cy="406400"/>
          </a:xfrm>
        </p:grpSpPr>
        <p:sp>
          <p:nvSpPr>
            <p:cNvPr id="8" name="Freeform 8"/>
            <p:cNvSpPr/>
            <p:nvPr/>
          </p:nvSpPr>
          <p:spPr>
            <a:xfrm>
              <a:off x="0" y="0"/>
              <a:ext cx="1044605" cy="406400"/>
            </a:xfrm>
            <a:custGeom>
              <a:avLst/>
              <a:gdLst/>
              <a:ahLst/>
              <a:cxnLst/>
              <a:rect l="l" t="t" r="r" b="b"/>
              <a:pathLst>
                <a:path w="1044605" h="406400">
                  <a:moveTo>
                    <a:pt x="841405" y="0"/>
                  </a:moveTo>
                  <a:lnTo>
                    <a:pt x="0" y="0"/>
                  </a:lnTo>
                  <a:lnTo>
                    <a:pt x="0" y="406400"/>
                  </a:lnTo>
                  <a:lnTo>
                    <a:pt x="841405" y="406400"/>
                  </a:lnTo>
                  <a:lnTo>
                    <a:pt x="1044605" y="203200"/>
                  </a:lnTo>
                  <a:lnTo>
                    <a:pt x="841405" y="0"/>
                  </a:lnTo>
                  <a:close/>
                </a:path>
              </a:pathLst>
            </a:custGeom>
            <a:solidFill>
              <a:srgbClr val="C1FF72"/>
            </a:solidFill>
            <a:ln cap="sq">
              <a:noFill/>
              <a:prstDash val="solid"/>
              <a:miter/>
            </a:ln>
          </p:spPr>
        </p:sp>
        <p:sp>
          <p:nvSpPr>
            <p:cNvPr id="9" name="TextBox 9"/>
            <p:cNvSpPr txBox="1"/>
            <p:nvPr/>
          </p:nvSpPr>
          <p:spPr>
            <a:xfrm>
              <a:off x="0" y="-57150"/>
              <a:ext cx="930305" cy="463550"/>
            </a:xfrm>
            <a:prstGeom prst="rect">
              <a:avLst/>
            </a:prstGeom>
          </p:spPr>
          <p:txBody>
            <a:bodyPr lIns="50800" tIns="50800" rIns="50800" bIns="50800" rtlCol="0" anchor="ctr"/>
            <a:lstStyle/>
            <a:p>
              <a:pPr marL="643739" lvl="1" indent="-321870" algn="ctr">
                <a:lnSpc>
                  <a:spcPts val="4114"/>
                </a:lnSpc>
                <a:spcBef>
                  <a:spcPct val="0"/>
                </a:spcBef>
                <a:buAutoNum type="arabicPeriod"/>
              </a:pPr>
              <a:r>
                <a:rPr lang="en-US" sz="2981" spc="29" dirty="0">
                  <a:solidFill>
                    <a:srgbClr val="000000"/>
                  </a:solidFill>
                  <a:latin typeface="DM Sans Bold"/>
                </a:rPr>
                <a:t>Measure KPI’s</a:t>
              </a:r>
            </a:p>
          </p:txBody>
        </p:sp>
      </p:grpSp>
      <p:sp>
        <p:nvSpPr>
          <p:cNvPr id="10" name="TextBox 10"/>
          <p:cNvSpPr txBox="1"/>
          <p:nvPr/>
        </p:nvSpPr>
        <p:spPr>
          <a:xfrm>
            <a:off x="5395835" y="3558021"/>
            <a:ext cx="11863465" cy="1816751"/>
          </a:xfrm>
          <a:prstGeom prst="rect">
            <a:avLst/>
          </a:prstGeom>
        </p:spPr>
        <p:txBody>
          <a:bodyPr lIns="0" tIns="0" rIns="0" bIns="0" rtlCol="0" anchor="t">
            <a:spAutoFit/>
          </a:bodyPr>
          <a:lstStyle/>
          <a:p>
            <a:pPr marL="0" lvl="0" indent="0" algn="just">
              <a:lnSpc>
                <a:spcPts val="3602"/>
              </a:lnSpc>
              <a:spcBef>
                <a:spcPct val="0"/>
              </a:spcBef>
            </a:pPr>
            <a:r>
              <a:rPr lang="en-US" sz="2610" spc="255" dirty="0">
                <a:solidFill>
                  <a:srgbClr val="231F20"/>
                </a:solidFill>
                <a:latin typeface="DM Sans Bold"/>
              </a:rPr>
              <a:t>Perform week-on-week revenue comparisons to identify trends, anomalies, and deviations from expected revenue patterns. So that, businesses can detect seasonal trends, promotional effects, and emerging market dynamics.</a:t>
            </a:r>
          </a:p>
        </p:txBody>
      </p:sp>
      <p:sp>
        <p:nvSpPr>
          <p:cNvPr id="11" name="TextBox 11"/>
          <p:cNvSpPr txBox="1"/>
          <p:nvPr/>
        </p:nvSpPr>
        <p:spPr>
          <a:xfrm>
            <a:off x="5395835" y="5688028"/>
            <a:ext cx="11863465" cy="1816751"/>
          </a:xfrm>
          <a:prstGeom prst="rect">
            <a:avLst/>
          </a:prstGeom>
        </p:spPr>
        <p:txBody>
          <a:bodyPr lIns="0" tIns="0" rIns="0" bIns="0" rtlCol="0" anchor="t">
            <a:spAutoFit/>
          </a:bodyPr>
          <a:lstStyle/>
          <a:p>
            <a:pPr marL="0" lvl="0" indent="0" algn="just">
              <a:lnSpc>
                <a:spcPts val="3602"/>
              </a:lnSpc>
              <a:spcBef>
                <a:spcPct val="0"/>
              </a:spcBef>
            </a:pPr>
            <a:r>
              <a:rPr lang="en-US" sz="2610" spc="255" dirty="0">
                <a:solidFill>
                  <a:srgbClr val="231F20"/>
                </a:solidFill>
                <a:latin typeface="DM Sans Bold"/>
              </a:rPr>
              <a:t>Explore customer spending behaviors and preferences across different card categories and expenditure types to gain insights into customer demographics, purchasing preferences, and spending patterns.</a:t>
            </a:r>
          </a:p>
        </p:txBody>
      </p:sp>
      <p:sp>
        <p:nvSpPr>
          <p:cNvPr id="12" name="TextBox 12"/>
          <p:cNvSpPr txBox="1"/>
          <p:nvPr/>
        </p:nvSpPr>
        <p:spPr>
          <a:xfrm>
            <a:off x="5395835" y="7847679"/>
            <a:ext cx="11863465" cy="2273951"/>
          </a:xfrm>
          <a:prstGeom prst="rect">
            <a:avLst/>
          </a:prstGeom>
        </p:spPr>
        <p:txBody>
          <a:bodyPr lIns="0" tIns="0" rIns="0" bIns="0" rtlCol="0" anchor="t">
            <a:spAutoFit/>
          </a:bodyPr>
          <a:lstStyle/>
          <a:p>
            <a:pPr algn="just">
              <a:lnSpc>
                <a:spcPts val="3602"/>
              </a:lnSpc>
            </a:pPr>
            <a:r>
              <a:rPr lang="en-US" sz="2610" spc="255" dirty="0">
                <a:solidFill>
                  <a:srgbClr val="231F20"/>
                </a:solidFill>
                <a:latin typeface="DM Sans Bold"/>
              </a:rPr>
              <a:t>Analyze Revenue based on different customer information metrics such as Educational level, Customer Job type, State, Income group, personal loan status .. to gain insights into customer demographics</a:t>
            </a:r>
          </a:p>
          <a:p>
            <a:pPr marL="0" lvl="0" indent="0" algn="just">
              <a:lnSpc>
                <a:spcPts val="3602"/>
              </a:lnSpc>
              <a:spcBef>
                <a:spcPct val="0"/>
              </a:spcBef>
            </a:pPr>
            <a:endParaRPr lang="en-US" sz="2610" spc="255" dirty="0">
              <a:solidFill>
                <a:srgbClr val="231F20"/>
              </a:solidFill>
              <a:latin typeface="DM Sans Bold"/>
            </a:endParaRPr>
          </a:p>
        </p:txBody>
      </p:sp>
      <p:sp>
        <p:nvSpPr>
          <p:cNvPr id="13" name="TextBox 13"/>
          <p:cNvSpPr txBox="1"/>
          <p:nvPr/>
        </p:nvSpPr>
        <p:spPr>
          <a:xfrm>
            <a:off x="5395835" y="420328"/>
            <a:ext cx="11863465" cy="2731151"/>
          </a:xfrm>
          <a:prstGeom prst="rect">
            <a:avLst/>
          </a:prstGeom>
        </p:spPr>
        <p:txBody>
          <a:bodyPr lIns="0" tIns="0" rIns="0" bIns="0" rtlCol="0" anchor="t">
            <a:spAutoFit/>
          </a:bodyPr>
          <a:lstStyle/>
          <a:p>
            <a:pPr marL="0" lvl="0" indent="0" algn="just">
              <a:lnSpc>
                <a:spcPts val="3602"/>
              </a:lnSpc>
              <a:spcBef>
                <a:spcPct val="0"/>
              </a:spcBef>
            </a:pPr>
            <a:r>
              <a:rPr lang="en-US" sz="2610" spc="255" dirty="0">
                <a:solidFill>
                  <a:srgbClr val="231F20"/>
                </a:solidFill>
                <a:latin typeface="DM Sans Bold"/>
              </a:rPr>
              <a:t>To measure and analyze various aspects of credit card data such as Revenue generated, transaction volume, Total Interest earned, Customer Satisfaction score . By monitoring these KPIs, businesses can assess their performance. And also  segment analysis by quarters, weeks, and months to uncover revenue trends.</a:t>
            </a:r>
          </a:p>
        </p:txBody>
      </p:sp>
      <p:grpSp>
        <p:nvGrpSpPr>
          <p:cNvPr id="14" name="Group 14"/>
          <p:cNvGrpSpPr/>
          <p:nvPr/>
        </p:nvGrpSpPr>
        <p:grpSpPr>
          <a:xfrm>
            <a:off x="999066" y="3718684"/>
            <a:ext cx="3995870" cy="1543050"/>
            <a:chOff x="0" y="0"/>
            <a:chExt cx="1052410" cy="406400"/>
          </a:xfrm>
        </p:grpSpPr>
        <p:sp>
          <p:nvSpPr>
            <p:cNvPr id="15" name="Freeform 15"/>
            <p:cNvSpPr/>
            <p:nvPr/>
          </p:nvSpPr>
          <p:spPr>
            <a:xfrm>
              <a:off x="0" y="0"/>
              <a:ext cx="1052410" cy="406400"/>
            </a:xfrm>
            <a:custGeom>
              <a:avLst/>
              <a:gdLst/>
              <a:ahLst/>
              <a:cxnLst/>
              <a:rect l="l" t="t" r="r" b="b"/>
              <a:pathLst>
                <a:path w="1052410" h="406400">
                  <a:moveTo>
                    <a:pt x="849210" y="0"/>
                  </a:moveTo>
                  <a:lnTo>
                    <a:pt x="0" y="0"/>
                  </a:lnTo>
                  <a:lnTo>
                    <a:pt x="0" y="406400"/>
                  </a:lnTo>
                  <a:lnTo>
                    <a:pt x="849210" y="406400"/>
                  </a:lnTo>
                  <a:lnTo>
                    <a:pt x="1052410" y="203200"/>
                  </a:lnTo>
                  <a:lnTo>
                    <a:pt x="849210" y="0"/>
                  </a:lnTo>
                  <a:close/>
                </a:path>
              </a:pathLst>
            </a:custGeom>
            <a:solidFill>
              <a:srgbClr val="C1FF72"/>
            </a:solidFill>
            <a:ln cap="sq">
              <a:noFill/>
              <a:prstDash val="solid"/>
              <a:miter/>
            </a:ln>
          </p:spPr>
        </p:sp>
        <p:sp>
          <p:nvSpPr>
            <p:cNvPr id="16" name="TextBox 16"/>
            <p:cNvSpPr txBox="1"/>
            <p:nvPr/>
          </p:nvSpPr>
          <p:spPr>
            <a:xfrm>
              <a:off x="0" y="-57150"/>
              <a:ext cx="938110" cy="463550"/>
            </a:xfrm>
            <a:prstGeom prst="rect">
              <a:avLst/>
            </a:prstGeom>
          </p:spPr>
          <p:txBody>
            <a:bodyPr lIns="50800" tIns="50800" rIns="50800" bIns="50800" rtlCol="0" anchor="ctr"/>
            <a:lstStyle/>
            <a:p>
              <a:pPr algn="ctr">
                <a:lnSpc>
                  <a:spcPts val="4114"/>
                </a:lnSpc>
                <a:spcBef>
                  <a:spcPct val="0"/>
                </a:spcBef>
              </a:pPr>
              <a:r>
                <a:rPr lang="en-US" sz="2981" u="none" strike="noStrike" spc="29" dirty="0">
                  <a:solidFill>
                    <a:srgbClr val="000000"/>
                  </a:solidFill>
                  <a:latin typeface="DM Sans Bold"/>
                </a:rPr>
                <a:t>2. Week-on-Week Comparison</a:t>
              </a:r>
            </a:p>
          </p:txBody>
        </p:sp>
      </p:grpSp>
      <p:grpSp>
        <p:nvGrpSpPr>
          <p:cNvPr id="17" name="Group 17"/>
          <p:cNvGrpSpPr/>
          <p:nvPr/>
        </p:nvGrpSpPr>
        <p:grpSpPr>
          <a:xfrm>
            <a:off x="1028700" y="5804943"/>
            <a:ext cx="3995870" cy="1543050"/>
            <a:chOff x="0" y="0"/>
            <a:chExt cx="1052410" cy="406400"/>
          </a:xfrm>
        </p:grpSpPr>
        <p:sp>
          <p:nvSpPr>
            <p:cNvPr id="18" name="Freeform 18"/>
            <p:cNvSpPr/>
            <p:nvPr/>
          </p:nvSpPr>
          <p:spPr>
            <a:xfrm>
              <a:off x="0" y="0"/>
              <a:ext cx="1052410" cy="406400"/>
            </a:xfrm>
            <a:custGeom>
              <a:avLst/>
              <a:gdLst/>
              <a:ahLst/>
              <a:cxnLst/>
              <a:rect l="l" t="t" r="r" b="b"/>
              <a:pathLst>
                <a:path w="1052410" h="406400">
                  <a:moveTo>
                    <a:pt x="849210" y="0"/>
                  </a:moveTo>
                  <a:lnTo>
                    <a:pt x="0" y="0"/>
                  </a:lnTo>
                  <a:lnTo>
                    <a:pt x="0" y="406400"/>
                  </a:lnTo>
                  <a:lnTo>
                    <a:pt x="849210" y="406400"/>
                  </a:lnTo>
                  <a:lnTo>
                    <a:pt x="1052410" y="203200"/>
                  </a:lnTo>
                  <a:lnTo>
                    <a:pt x="849210" y="0"/>
                  </a:lnTo>
                  <a:close/>
                </a:path>
              </a:pathLst>
            </a:custGeom>
            <a:solidFill>
              <a:srgbClr val="C1FF72"/>
            </a:solidFill>
            <a:ln cap="sq">
              <a:noFill/>
              <a:prstDash val="solid"/>
              <a:miter/>
            </a:ln>
          </p:spPr>
        </p:sp>
        <p:sp>
          <p:nvSpPr>
            <p:cNvPr id="19" name="TextBox 19"/>
            <p:cNvSpPr txBox="1"/>
            <p:nvPr/>
          </p:nvSpPr>
          <p:spPr>
            <a:xfrm>
              <a:off x="0" y="-57150"/>
              <a:ext cx="938110" cy="463550"/>
            </a:xfrm>
            <a:prstGeom prst="rect">
              <a:avLst/>
            </a:prstGeom>
          </p:spPr>
          <p:txBody>
            <a:bodyPr lIns="50800" tIns="50800" rIns="50800" bIns="50800" rtlCol="0" anchor="ctr"/>
            <a:lstStyle/>
            <a:p>
              <a:pPr algn="ctr">
                <a:lnSpc>
                  <a:spcPts val="4114"/>
                </a:lnSpc>
                <a:spcBef>
                  <a:spcPct val="0"/>
                </a:spcBef>
              </a:pPr>
              <a:r>
                <a:rPr lang="en-US" sz="2981" spc="29" dirty="0">
                  <a:solidFill>
                    <a:srgbClr val="000000"/>
                  </a:solidFill>
                  <a:latin typeface="DM Sans Bold"/>
                </a:rPr>
                <a:t>3. Customer Spending Habits </a:t>
              </a:r>
            </a:p>
          </p:txBody>
        </p:sp>
      </p:grpSp>
      <p:grpSp>
        <p:nvGrpSpPr>
          <p:cNvPr id="20" name="Group 20"/>
          <p:cNvGrpSpPr/>
          <p:nvPr/>
        </p:nvGrpSpPr>
        <p:grpSpPr>
          <a:xfrm>
            <a:off x="1028700" y="7936159"/>
            <a:ext cx="3995870" cy="1543050"/>
            <a:chOff x="0" y="0"/>
            <a:chExt cx="1052410" cy="406400"/>
          </a:xfrm>
        </p:grpSpPr>
        <p:sp>
          <p:nvSpPr>
            <p:cNvPr id="21" name="Freeform 21"/>
            <p:cNvSpPr/>
            <p:nvPr/>
          </p:nvSpPr>
          <p:spPr>
            <a:xfrm>
              <a:off x="0" y="0"/>
              <a:ext cx="1052410" cy="406400"/>
            </a:xfrm>
            <a:custGeom>
              <a:avLst/>
              <a:gdLst/>
              <a:ahLst/>
              <a:cxnLst/>
              <a:rect l="l" t="t" r="r" b="b"/>
              <a:pathLst>
                <a:path w="1052410" h="406400">
                  <a:moveTo>
                    <a:pt x="849210" y="0"/>
                  </a:moveTo>
                  <a:lnTo>
                    <a:pt x="0" y="0"/>
                  </a:lnTo>
                  <a:lnTo>
                    <a:pt x="0" y="406400"/>
                  </a:lnTo>
                  <a:lnTo>
                    <a:pt x="849210" y="406400"/>
                  </a:lnTo>
                  <a:lnTo>
                    <a:pt x="1052410" y="203200"/>
                  </a:lnTo>
                  <a:lnTo>
                    <a:pt x="849210" y="0"/>
                  </a:lnTo>
                  <a:close/>
                </a:path>
              </a:pathLst>
            </a:custGeom>
            <a:solidFill>
              <a:srgbClr val="C1FF72"/>
            </a:solidFill>
            <a:ln cap="sq">
              <a:noFill/>
              <a:prstDash val="solid"/>
              <a:miter/>
            </a:ln>
          </p:spPr>
        </p:sp>
        <p:sp>
          <p:nvSpPr>
            <p:cNvPr id="22" name="TextBox 22"/>
            <p:cNvSpPr txBox="1"/>
            <p:nvPr/>
          </p:nvSpPr>
          <p:spPr>
            <a:xfrm>
              <a:off x="0" y="-57150"/>
              <a:ext cx="938110" cy="463550"/>
            </a:xfrm>
            <a:prstGeom prst="rect">
              <a:avLst/>
            </a:prstGeom>
          </p:spPr>
          <p:txBody>
            <a:bodyPr lIns="50800" tIns="50800" rIns="50800" bIns="50800" rtlCol="0" anchor="ctr"/>
            <a:lstStyle/>
            <a:p>
              <a:pPr marL="0" lvl="0" indent="0" algn="ctr">
                <a:lnSpc>
                  <a:spcPts val="4114"/>
                </a:lnSpc>
                <a:spcBef>
                  <a:spcPct val="0"/>
                </a:spcBef>
              </a:pPr>
              <a:r>
                <a:rPr lang="en-US" sz="2981" u="none" strike="noStrike" spc="29" dirty="0">
                  <a:solidFill>
                    <a:srgbClr val="000000"/>
                  </a:solidFill>
                  <a:latin typeface="DM Sans Bold"/>
                </a:rPr>
                <a:t>4. Customer Demographics</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4994936" y="7891202"/>
            <a:ext cx="1268693" cy="1211025"/>
          </a:xfrm>
          <a:custGeom>
            <a:avLst/>
            <a:gdLst/>
            <a:ahLst/>
            <a:cxnLst/>
            <a:rect l="l" t="t" r="r" b="b"/>
            <a:pathLst>
              <a:path w="1268693" h="1211025">
                <a:moveTo>
                  <a:pt x="0" y="0"/>
                </a:moveTo>
                <a:lnTo>
                  <a:pt x="1268693" y="0"/>
                </a:lnTo>
                <a:lnTo>
                  <a:pt x="1268693" y="1211025"/>
                </a:lnTo>
                <a:lnTo>
                  <a:pt x="0" y="121102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2106315" y="7936159"/>
            <a:ext cx="1104804" cy="1121111"/>
          </a:xfrm>
          <a:custGeom>
            <a:avLst/>
            <a:gdLst/>
            <a:ahLst/>
            <a:cxnLst/>
            <a:rect l="l" t="t" r="r" b="b"/>
            <a:pathLst>
              <a:path w="1104804" h="1121111">
                <a:moveTo>
                  <a:pt x="0" y="0"/>
                </a:moveTo>
                <a:lnTo>
                  <a:pt x="1104805" y="0"/>
                </a:lnTo>
                <a:lnTo>
                  <a:pt x="1104805" y="1121111"/>
                </a:lnTo>
                <a:lnTo>
                  <a:pt x="0" y="112111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TextBox 5"/>
          <p:cNvSpPr txBox="1"/>
          <p:nvPr/>
        </p:nvSpPr>
        <p:spPr>
          <a:xfrm>
            <a:off x="3367511" y="914400"/>
            <a:ext cx="11552977" cy="1166783"/>
          </a:xfrm>
          <a:prstGeom prst="rect">
            <a:avLst/>
          </a:prstGeom>
        </p:spPr>
        <p:txBody>
          <a:bodyPr lIns="0" tIns="0" rIns="0" bIns="0" rtlCol="0" anchor="t">
            <a:spAutoFit/>
          </a:bodyPr>
          <a:lstStyle/>
          <a:p>
            <a:pPr algn="ctr">
              <a:lnSpc>
                <a:spcPts val="9587"/>
              </a:lnSpc>
            </a:pPr>
            <a:r>
              <a:rPr lang="en-US" sz="6947" spc="368" dirty="0">
                <a:solidFill>
                  <a:srgbClr val="231F20"/>
                </a:solidFill>
                <a:latin typeface="Oswald Bold"/>
              </a:rPr>
              <a:t>DATA UNDERSTANDING</a:t>
            </a:r>
          </a:p>
        </p:txBody>
      </p:sp>
      <p:sp>
        <p:nvSpPr>
          <p:cNvPr id="6" name="Freeform 6"/>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7" name="Freeform 7"/>
          <p:cNvSpPr/>
          <p:nvPr/>
        </p:nvSpPr>
        <p:spPr>
          <a:xfrm rot="-4176364">
            <a:off x="-4150428" y="6764689"/>
            <a:ext cx="7324562" cy="7515875"/>
          </a:xfrm>
          <a:custGeom>
            <a:avLst/>
            <a:gdLst/>
            <a:ahLst/>
            <a:cxnLst/>
            <a:rect l="l" t="t" r="r" b="b"/>
            <a:pathLst>
              <a:path w="7324562" h="7515875">
                <a:moveTo>
                  <a:pt x="0" y="0"/>
                </a:moveTo>
                <a:lnTo>
                  <a:pt x="7324562" y="0"/>
                </a:lnTo>
                <a:lnTo>
                  <a:pt x="7324562" y="7515876"/>
                </a:lnTo>
                <a:lnTo>
                  <a:pt x="0" y="751587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grpSp>
        <p:nvGrpSpPr>
          <p:cNvPr id="8" name="Group 8"/>
          <p:cNvGrpSpPr/>
          <p:nvPr/>
        </p:nvGrpSpPr>
        <p:grpSpPr>
          <a:xfrm>
            <a:off x="1924282" y="2269841"/>
            <a:ext cx="14439436" cy="7021045"/>
            <a:chOff x="0" y="0"/>
            <a:chExt cx="3802979" cy="1849164"/>
          </a:xfrm>
        </p:grpSpPr>
        <p:sp>
          <p:nvSpPr>
            <p:cNvPr id="9" name="Freeform 9"/>
            <p:cNvSpPr/>
            <p:nvPr/>
          </p:nvSpPr>
          <p:spPr>
            <a:xfrm>
              <a:off x="0" y="0"/>
              <a:ext cx="3802979" cy="1849164"/>
            </a:xfrm>
            <a:custGeom>
              <a:avLst/>
              <a:gdLst/>
              <a:ahLst/>
              <a:cxnLst/>
              <a:rect l="l" t="t" r="r" b="b"/>
              <a:pathLst>
                <a:path w="3802979" h="1849164">
                  <a:moveTo>
                    <a:pt x="27344" y="0"/>
                  </a:moveTo>
                  <a:lnTo>
                    <a:pt x="3775635" y="0"/>
                  </a:lnTo>
                  <a:cubicBezTo>
                    <a:pt x="3782887" y="0"/>
                    <a:pt x="3789842" y="2881"/>
                    <a:pt x="3794970" y="8009"/>
                  </a:cubicBezTo>
                  <a:cubicBezTo>
                    <a:pt x="3800098" y="13137"/>
                    <a:pt x="3802979" y="20092"/>
                    <a:pt x="3802979" y="27344"/>
                  </a:cubicBezTo>
                  <a:lnTo>
                    <a:pt x="3802979" y="1821820"/>
                  </a:lnTo>
                  <a:cubicBezTo>
                    <a:pt x="3802979" y="1829072"/>
                    <a:pt x="3800098" y="1836027"/>
                    <a:pt x="3794970" y="1841155"/>
                  </a:cubicBezTo>
                  <a:cubicBezTo>
                    <a:pt x="3789842" y="1846283"/>
                    <a:pt x="3782887" y="1849164"/>
                    <a:pt x="3775635" y="1849164"/>
                  </a:cubicBezTo>
                  <a:lnTo>
                    <a:pt x="27344" y="1849164"/>
                  </a:lnTo>
                  <a:cubicBezTo>
                    <a:pt x="20092" y="1849164"/>
                    <a:pt x="13137" y="1846283"/>
                    <a:pt x="8009" y="1841155"/>
                  </a:cubicBezTo>
                  <a:cubicBezTo>
                    <a:pt x="2881" y="1836027"/>
                    <a:pt x="0" y="1829072"/>
                    <a:pt x="0" y="1821820"/>
                  </a:cubicBezTo>
                  <a:lnTo>
                    <a:pt x="0" y="27344"/>
                  </a:lnTo>
                  <a:cubicBezTo>
                    <a:pt x="0" y="20092"/>
                    <a:pt x="2881" y="13137"/>
                    <a:pt x="8009" y="8009"/>
                  </a:cubicBezTo>
                  <a:cubicBezTo>
                    <a:pt x="13137" y="2881"/>
                    <a:pt x="20092" y="0"/>
                    <a:pt x="27344" y="0"/>
                  </a:cubicBezTo>
                  <a:close/>
                </a:path>
              </a:pathLst>
            </a:custGeom>
            <a:solidFill>
              <a:srgbClr val="C1FF72"/>
            </a:solidFill>
          </p:spPr>
        </p:sp>
        <p:sp>
          <p:nvSpPr>
            <p:cNvPr id="10" name="TextBox 10"/>
            <p:cNvSpPr txBox="1"/>
            <p:nvPr/>
          </p:nvSpPr>
          <p:spPr>
            <a:xfrm>
              <a:off x="0" y="-66675"/>
              <a:ext cx="3802979" cy="1915839"/>
            </a:xfrm>
            <a:prstGeom prst="rect">
              <a:avLst/>
            </a:prstGeom>
          </p:spPr>
          <p:txBody>
            <a:bodyPr lIns="50800" tIns="50800" rIns="50800" bIns="50800" rtlCol="0" anchor="ctr"/>
            <a:lstStyle/>
            <a:p>
              <a:pPr marL="0" lvl="0" indent="0" algn="just">
                <a:lnSpc>
                  <a:spcPts val="4303"/>
                </a:lnSpc>
                <a:spcBef>
                  <a:spcPct val="0"/>
                </a:spcBef>
              </a:pPr>
              <a:r>
                <a:rPr lang="en-US" sz="3118" u="none" strike="noStrike" spc="305" dirty="0">
                  <a:solidFill>
                    <a:srgbClr val="231F20"/>
                  </a:solidFill>
                  <a:latin typeface="DM Sans Bold"/>
                </a:rPr>
                <a:t>Source : Kaggle</a:t>
              </a:r>
            </a:p>
            <a:p>
              <a:pPr marL="0" lvl="0" indent="0" algn="just">
                <a:lnSpc>
                  <a:spcPts val="4303"/>
                </a:lnSpc>
                <a:spcBef>
                  <a:spcPct val="0"/>
                </a:spcBef>
              </a:pPr>
              <a:endParaRPr lang="en-US" sz="3118" u="none" strike="noStrike" spc="305" dirty="0">
                <a:solidFill>
                  <a:srgbClr val="231F20"/>
                </a:solidFill>
                <a:latin typeface="DM Sans Bold"/>
              </a:endParaRPr>
            </a:p>
            <a:p>
              <a:pPr marL="0" lvl="0" indent="0" algn="just">
                <a:lnSpc>
                  <a:spcPts val="4303"/>
                </a:lnSpc>
                <a:spcBef>
                  <a:spcPct val="0"/>
                </a:spcBef>
              </a:pPr>
              <a:r>
                <a:rPr lang="en-US" sz="3118" u="none" strike="noStrike" spc="305" dirty="0">
                  <a:solidFill>
                    <a:srgbClr val="231F20"/>
                  </a:solidFill>
                  <a:latin typeface="DM Sans Bold"/>
                </a:rPr>
                <a:t>Datasets : 2</a:t>
              </a:r>
            </a:p>
            <a:p>
              <a:pPr marL="0" lvl="0" indent="0" algn="just">
                <a:lnSpc>
                  <a:spcPts val="4303"/>
                </a:lnSpc>
                <a:spcBef>
                  <a:spcPct val="0"/>
                </a:spcBef>
              </a:pPr>
              <a:endParaRPr lang="en-US" sz="3118" u="none" strike="noStrike" spc="305" dirty="0">
                <a:solidFill>
                  <a:srgbClr val="231F20"/>
                </a:solidFill>
                <a:latin typeface="DM Sans Bold"/>
              </a:endParaRPr>
            </a:p>
            <a:p>
              <a:pPr marL="0" lvl="0" indent="0" algn="just">
                <a:lnSpc>
                  <a:spcPts val="4303"/>
                </a:lnSpc>
                <a:spcBef>
                  <a:spcPct val="0"/>
                </a:spcBef>
              </a:pPr>
              <a:r>
                <a:rPr lang="en-US" sz="3118" u="none" strike="noStrike" spc="305" dirty="0">
                  <a:solidFill>
                    <a:srgbClr val="231F20"/>
                  </a:solidFill>
                  <a:latin typeface="DM Sans Bold"/>
                </a:rPr>
                <a:t>File type : .csv</a:t>
              </a:r>
            </a:p>
            <a:p>
              <a:pPr marL="0" lvl="0" indent="0" algn="just">
                <a:lnSpc>
                  <a:spcPts val="4303"/>
                </a:lnSpc>
                <a:spcBef>
                  <a:spcPct val="0"/>
                </a:spcBef>
              </a:pPr>
              <a:endParaRPr lang="en-US" sz="3118" u="none" strike="noStrike" spc="305" dirty="0">
                <a:solidFill>
                  <a:srgbClr val="231F20"/>
                </a:solidFill>
                <a:latin typeface="DM Sans Bold"/>
              </a:endParaRPr>
            </a:p>
            <a:p>
              <a:pPr marL="0" lvl="0" indent="0" algn="just">
                <a:lnSpc>
                  <a:spcPts val="4303"/>
                </a:lnSpc>
                <a:spcBef>
                  <a:spcPct val="0"/>
                </a:spcBef>
              </a:pPr>
              <a:r>
                <a:rPr lang="en-US" sz="3118" u="none" strike="noStrike" spc="305" dirty="0">
                  <a:solidFill>
                    <a:srgbClr val="231F20"/>
                  </a:solidFill>
                  <a:latin typeface="DM Sans Bold"/>
                </a:rPr>
                <a:t>Details : Credit card Transaction and Customer information</a:t>
              </a:r>
            </a:p>
            <a:p>
              <a:pPr marL="0" lvl="0" indent="0" algn="just">
                <a:lnSpc>
                  <a:spcPts val="4303"/>
                </a:lnSpc>
                <a:spcBef>
                  <a:spcPct val="0"/>
                </a:spcBef>
              </a:pPr>
              <a:endParaRPr lang="en-US" sz="3118" u="none" strike="noStrike" spc="305" dirty="0">
                <a:solidFill>
                  <a:srgbClr val="231F20"/>
                </a:solidFill>
                <a:latin typeface="DM Sans Bold"/>
              </a:endParaRPr>
            </a:p>
            <a:p>
              <a:pPr marL="0" lvl="0" indent="0" algn="just">
                <a:lnSpc>
                  <a:spcPts val="4303"/>
                </a:lnSpc>
                <a:spcBef>
                  <a:spcPct val="0"/>
                </a:spcBef>
              </a:pPr>
              <a:r>
                <a:rPr lang="en-US" sz="3118" u="none" strike="noStrike" spc="305" dirty="0">
                  <a:solidFill>
                    <a:srgbClr val="231F20"/>
                  </a:solidFill>
                  <a:latin typeface="DM Sans Bold"/>
                </a:rPr>
                <a:t>Data span : Jan 2023 - Dec 2023</a:t>
              </a:r>
            </a:p>
            <a:p>
              <a:pPr marL="0" lvl="0" indent="0" algn="just">
                <a:lnSpc>
                  <a:spcPts val="4303"/>
                </a:lnSpc>
                <a:spcBef>
                  <a:spcPct val="0"/>
                </a:spcBef>
              </a:pPr>
              <a:endParaRPr lang="en-US" sz="3118" u="none" strike="noStrike" spc="305" dirty="0">
                <a:solidFill>
                  <a:srgbClr val="231F20"/>
                </a:solidFill>
                <a:latin typeface="DM Sans Bold"/>
              </a:endParaRPr>
            </a:p>
            <a:p>
              <a:pPr marL="0" lvl="0" indent="0" algn="just">
                <a:lnSpc>
                  <a:spcPts val="4303"/>
                </a:lnSpc>
                <a:spcBef>
                  <a:spcPct val="0"/>
                </a:spcBef>
              </a:pPr>
              <a:r>
                <a:rPr lang="en-US" sz="3118" u="none" strike="noStrike" spc="305" dirty="0">
                  <a:solidFill>
                    <a:srgbClr val="231F20"/>
                  </a:solidFill>
                  <a:latin typeface="DM Sans Bold"/>
                </a:rPr>
                <a:t>Records : 10,293 </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4994936" y="7891202"/>
            <a:ext cx="1268693" cy="1211025"/>
          </a:xfrm>
          <a:custGeom>
            <a:avLst/>
            <a:gdLst/>
            <a:ahLst/>
            <a:cxnLst/>
            <a:rect l="l" t="t" r="r" b="b"/>
            <a:pathLst>
              <a:path w="1268693" h="1211025">
                <a:moveTo>
                  <a:pt x="0" y="0"/>
                </a:moveTo>
                <a:lnTo>
                  <a:pt x="1268693" y="0"/>
                </a:lnTo>
                <a:lnTo>
                  <a:pt x="1268693" y="1211025"/>
                </a:lnTo>
                <a:lnTo>
                  <a:pt x="0" y="121102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2106315" y="7936159"/>
            <a:ext cx="1104804" cy="1121111"/>
          </a:xfrm>
          <a:custGeom>
            <a:avLst/>
            <a:gdLst/>
            <a:ahLst/>
            <a:cxnLst/>
            <a:rect l="l" t="t" r="r" b="b"/>
            <a:pathLst>
              <a:path w="1104804" h="1121111">
                <a:moveTo>
                  <a:pt x="0" y="0"/>
                </a:moveTo>
                <a:lnTo>
                  <a:pt x="1104805" y="0"/>
                </a:lnTo>
                <a:lnTo>
                  <a:pt x="1104805" y="1121111"/>
                </a:lnTo>
                <a:lnTo>
                  <a:pt x="0" y="112111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TextBox 5"/>
          <p:cNvSpPr txBox="1"/>
          <p:nvPr/>
        </p:nvSpPr>
        <p:spPr>
          <a:xfrm>
            <a:off x="3367511" y="1129908"/>
            <a:ext cx="11552977" cy="3589377"/>
          </a:xfrm>
          <a:prstGeom prst="rect">
            <a:avLst/>
          </a:prstGeom>
        </p:spPr>
        <p:txBody>
          <a:bodyPr lIns="0" tIns="0" rIns="0" bIns="0" rtlCol="0" anchor="t">
            <a:spAutoFit/>
          </a:bodyPr>
          <a:lstStyle/>
          <a:p>
            <a:pPr algn="ctr">
              <a:lnSpc>
                <a:spcPts val="9587"/>
              </a:lnSpc>
            </a:pPr>
            <a:r>
              <a:rPr lang="en-US" sz="6947" spc="368" dirty="0">
                <a:solidFill>
                  <a:srgbClr val="231F20"/>
                </a:solidFill>
                <a:latin typeface="Oswald Bold"/>
              </a:rPr>
              <a:t>SET UP DATABASE</a:t>
            </a:r>
          </a:p>
          <a:p>
            <a:pPr algn="ctr">
              <a:lnSpc>
                <a:spcPts val="9587"/>
              </a:lnSpc>
            </a:pPr>
            <a:r>
              <a:rPr lang="en-US" sz="6947" spc="368" dirty="0">
                <a:solidFill>
                  <a:srgbClr val="231F20"/>
                </a:solidFill>
                <a:latin typeface="Oswald Bold"/>
              </a:rPr>
              <a:t>&amp;</a:t>
            </a:r>
          </a:p>
          <a:p>
            <a:pPr algn="ctr">
              <a:lnSpc>
                <a:spcPts val="9587"/>
              </a:lnSpc>
            </a:pPr>
            <a:r>
              <a:rPr lang="en-US" sz="6947" spc="368" dirty="0">
                <a:solidFill>
                  <a:srgbClr val="231F20"/>
                </a:solidFill>
                <a:latin typeface="Oswald Bold"/>
              </a:rPr>
              <a:t>IMPORT DATA </a:t>
            </a:r>
          </a:p>
        </p:txBody>
      </p:sp>
      <p:sp>
        <p:nvSpPr>
          <p:cNvPr id="6" name="Freeform 6"/>
          <p:cNvSpPr/>
          <p:nvPr/>
        </p:nvSpPr>
        <p:spPr>
          <a:xfrm>
            <a:off x="14272238" y="-4833750"/>
            <a:ext cx="7824040" cy="8028399"/>
          </a:xfrm>
          <a:custGeom>
            <a:avLst/>
            <a:gdLst/>
            <a:ahLst/>
            <a:cxnLst/>
            <a:rect l="l" t="t" r="r" b="b"/>
            <a:pathLst>
              <a:path w="7824040" h="8028399">
                <a:moveTo>
                  <a:pt x="0" y="0"/>
                </a:moveTo>
                <a:lnTo>
                  <a:pt x="7824040" y="0"/>
                </a:lnTo>
                <a:lnTo>
                  <a:pt x="7824040" y="8028400"/>
                </a:lnTo>
                <a:lnTo>
                  <a:pt x="0" y="80284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7" name="Freeform 7"/>
          <p:cNvSpPr/>
          <p:nvPr/>
        </p:nvSpPr>
        <p:spPr>
          <a:xfrm rot="-4176364">
            <a:off x="-4053911" y="6265150"/>
            <a:ext cx="7946706" cy="8154269"/>
          </a:xfrm>
          <a:custGeom>
            <a:avLst/>
            <a:gdLst/>
            <a:ahLst/>
            <a:cxnLst/>
            <a:rect l="l" t="t" r="r" b="b"/>
            <a:pathLst>
              <a:path w="7946706" h="8154269">
                <a:moveTo>
                  <a:pt x="0" y="0"/>
                </a:moveTo>
                <a:lnTo>
                  <a:pt x="7946706" y="0"/>
                </a:lnTo>
                <a:lnTo>
                  <a:pt x="7946706" y="8154269"/>
                </a:lnTo>
                <a:lnTo>
                  <a:pt x="0" y="815426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4363240" y="5506671"/>
            <a:ext cx="2532085" cy="2532085"/>
          </a:xfrm>
          <a:custGeom>
            <a:avLst/>
            <a:gdLst/>
            <a:ahLst/>
            <a:cxnLst/>
            <a:rect l="l" t="t" r="r" b="b"/>
            <a:pathLst>
              <a:path w="2532085" h="2532085">
                <a:moveTo>
                  <a:pt x="0" y="0"/>
                </a:moveTo>
                <a:lnTo>
                  <a:pt x="2532085" y="0"/>
                </a:lnTo>
                <a:lnTo>
                  <a:pt x="2532085" y="2532085"/>
                </a:lnTo>
                <a:lnTo>
                  <a:pt x="0" y="2532085"/>
                </a:lnTo>
                <a:lnTo>
                  <a:pt x="0" y="0"/>
                </a:lnTo>
                <a:close/>
              </a:path>
            </a:pathLst>
          </a:custGeom>
          <a:blipFill>
            <a:blip r:embed="rId9"/>
            <a:stretch>
              <a:fillRect/>
            </a:stretch>
          </a:blipFill>
        </p:spPr>
      </p:sp>
      <p:sp>
        <p:nvSpPr>
          <p:cNvPr id="9" name="Freeform 9"/>
          <p:cNvSpPr/>
          <p:nvPr/>
        </p:nvSpPr>
        <p:spPr>
          <a:xfrm>
            <a:off x="11392675" y="5506671"/>
            <a:ext cx="2532085" cy="2532085"/>
          </a:xfrm>
          <a:custGeom>
            <a:avLst/>
            <a:gdLst/>
            <a:ahLst/>
            <a:cxnLst/>
            <a:rect l="l" t="t" r="r" b="b"/>
            <a:pathLst>
              <a:path w="2532085" h="2532085">
                <a:moveTo>
                  <a:pt x="0" y="0"/>
                </a:moveTo>
                <a:lnTo>
                  <a:pt x="2532085" y="0"/>
                </a:lnTo>
                <a:lnTo>
                  <a:pt x="2532085" y="2532085"/>
                </a:lnTo>
                <a:lnTo>
                  <a:pt x="0" y="2532085"/>
                </a:lnTo>
                <a:lnTo>
                  <a:pt x="0" y="0"/>
                </a:lnTo>
                <a:close/>
              </a:path>
            </a:pathLst>
          </a:custGeom>
          <a:blipFill>
            <a:blip r:embed="rId10"/>
            <a:stretch>
              <a:fillRect/>
            </a:stretch>
          </a:blipFill>
        </p:spPr>
      </p:sp>
      <p:sp>
        <p:nvSpPr>
          <p:cNvPr id="10" name="Freeform 10"/>
          <p:cNvSpPr/>
          <p:nvPr/>
        </p:nvSpPr>
        <p:spPr>
          <a:xfrm rot="10623722" flipH="1">
            <a:off x="7801892" y="6114990"/>
            <a:ext cx="2135873" cy="603384"/>
          </a:xfrm>
          <a:custGeom>
            <a:avLst/>
            <a:gdLst/>
            <a:ahLst/>
            <a:cxnLst/>
            <a:rect l="l" t="t" r="r" b="b"/>
            <a:pathLst>
              <a:path w="2135873" h="603384">
                <a:moveTo>
                  <a:pt x="2135872" y="0"/>
                </a:moveTo>
                <a:lnTo>
                  <a:pt x="0" y="0"/>
                </a:lnTo>
                <a:lnTo>
                  <a:pt x="0" y="603384"/>
                </a:lnTo>
                <a:lnTo>
                  <a:pt x="2135872" y="603384"/>
                </a:lnTo>
                <a:lnTo>
                  <a:pt x="2135872" y="0"/>
                </a:lnTo>
                <a:close/>
              </a:path>
            </a:pathLst>
          </a:custGeom>
          <a:blipFill>
            <a:blip r:embed="rId11">
              <a:extLst>
                <a:ext uri="{96DAC541-7B7A-43D3-8B79-37D633B846F1}">
                  <asvg:svgBlip xmlns:asvg="http://schemas.microsoft.com/office/drawing/2016/SVG/main" r:embed="rId12"/>
                </a:ext>
              </a:extLst>
            </a:blip>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4994936" y="7891202"/>
            <a:ext cx="1268693" cy="1211025"/>
          </a:xfrm>
          <a:custGeom>
            <a:avLst/>
            <a:gdLst/>
            <a:ahLst/>
            <a:cxnLst/>
            <a:rect l="l" t="t" r="r" b="b"/>
            <a:pathLst>
              <a:path w="1268693" h="1211025">
                <a:moveTo>
                  <a:pt x="0" y="0"/>
                </a:moveTo>
                <a:lnTo>
                  <a:pt x="1268693" y="0"/>
                </a:lnTo>
                <a:lnTo>
                  <a:pt x="1268693" y="1211025"/>
                </a:lnTo>
                <a:lnTo>
                  <a:pt x="0" y="121102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2106315" y="7936159"/>
            <a:ext cx="1104804" cy="1121111"/>
          </a:xfrm>
          <a:custGeom>
            <a:avLst/>
            <a:gdLst/>
            <a:ahLst/>
            <a:cxnLst/>
            <a:rect l="l" t="t" r="r" b="b"/>
            <a:pathLst>
              <a:path w="1104804" h="1121111">
                <a:moveTo>
                  <a:pt x="0" y="0"/>
                </a:moveTo>
                <a:lnTo>
                  <a:pt x="1104805" y="0"/>
                </a:lnTo>
                <a:lnTo>
                  <a:pt x="1104805" y="1121111"/>
                </a:lnTo>
                <a:lnTo>
                  <a:pt x="0" y="112111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4770408" y="-4833750"/>
            <a:ext cx="7325870" cy="7517218"/>
          </a:xfrm>
          <a:custGeom>
            <a:avLst/>
            <a:gdLst/>
            <a:ahLst/>
            <a:cxnLst/>
            <a:rect l="l" t="t" r="r" b="b"/>
            <a:pathLst>
              <a:path w="7325870" h="7517218">
                <a:moveTo>
                  <a:pt x="0" y="0"/>
                </a:moveTo>
                <a:lnTo>
                  <a:pt x="7325870" y="0"/>
                </a:lnTo>
                <a:lnTo>
                  <a:pt x="7325870" y="7517218"/>
                </a:lnTo>
                <a:lnTo>
                  <a:pt x="0" y="751721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p:cNvSpPr/>
          <p:nvPr/>
        </p:nvSpPr>
        <p:spPr>
          <a:xfrm rot="-4176364">
            <a:off x="-4088164" y="6442434"/>
            <a:ext cx="7725911" cy="7927707"/>
          </a:xfrm>
          <a:custGeom>
            <a:avLst/>
            <a:gdLst/>
            <a:ahLst/>
            <a:cxnLst/>
            <a:rect l="l" t="t" r="r" b="b"/>
            <a:pathLst>
              <a:path w="7725911" h="7927707">
                <a:moveTo>
                  <a:pt x="0" y="0"/>
                </a:moveTo>
                <a:lnTo>
                  <a:pt x="7725910" y="0"/>
                </a:lnTo>
                <a:lnTo>
                  <a:pt x="7725910" y="7927707"/>
                </a:lnTo>
                <a:lnTo>
                  <a:pt x="0" y="7927707"/>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7" name="Freeform 7"/>
          <p:cNvSpPr/>
          <p:nvPr/>
        </p:nvSpPr>
        <p:spPr>
          <a:xfrm>
            <a:off x="8464050" y="1482269"/>
            <a:ext cx="5776489" cy="1338850"/>
          </a:xfrm>
          <a:custGeom>
            <a:avLst/>
            <a:gdLst/>
            <a:ahLst/>
            <a:cxnLst/>
            <a:rect l="l" t="t" r="r" b="b"/>
            <a:pathLst>
              <a:path w="5776489" h="1338850">
                <a:moveTo>
                  <a:pt x="0" y="0"/>
                </a:moveTo>
                <a:lnTo>
                  <a:pt x="5776489" y="0"/>
                </a:lnTo>
                <a:lnTo>
                  <a:pt x="5776489" y="1338849"/>
                </a:lnTo>
                <a:lnTo>
                  <a:pt x="0" y="1338849"/>
                </a:lnTo>
                <a:lnTo>
                  <a:pt x="0" y="0"/>
                </a:lnTo>
                <a:close/>
              </a:path>
            </a:pathLst>
          </a:custGeom>
          <a:blipFill>
            <a:blip r:embed="rId9"/>
            <a:stretch>
              <a:fillRect b="-4594"/>
            </a:stretch>
          </a:blipFill>
        </p:spPr>
      </p:sp>
      <p:sp>
        <p:nvSpPr>
          <p:cNvPr id="8" name="Freeform 8"/>
          <p:cNvSpPr/>
          <p:nvPr/>
        </p:nvSpPr>
        <p:spPr>
          <a:xfrm>
            <a:off x="4836320" y="3533663"/>
            <a:ext cx="4860872" cy="6233369"/>
          </a:xfrm>
          <a:custGeom>
            <a:avLst/>
            <a:gdLst/>
            <a:ahLst/>
            <a:cxnLst/>
            <a:rect l="l" t="t" r="r" b="b"/>
            <a:pathLst>
              <a:path w="4860872" h="6233369">
                <a:moveTo>
                  <a:pt x="0" y="0"/>
                </a:moveTo>
                <a:lnTo>
                  <a:pt x="4860872" y="0"/>
                </a:lnTo>
                <a:lnTo>
                  <a:pt x="4860872" y="6233369"/>
                </a:lnTo>
                <a:lnTo>
                  <a:pt x="0" y="6233369"/>
                </a:lnTo>
                <a:lnTo>
                  <a:pt x="0" y="0"/>
                </a:lnTo>
                <a:close/>
              </a:path>
            </a:pathLst>
          </a:custGeom>
          <a:blipFill>
            <a:blip r:embed="rId10"/>
            <a:stretch>
              <a:fillRect l="-439" t="-625" b="-625"/>
            </a:stretch>
          </a:blipFill>
        </p:spPr>
      </p:sp>
      <p:sp>
        <p:nvSpPr>
          <p:cNvPr id="9" name="Freeform 9"/>
          <p:cNvSpPr/>
          <p:nvPr/>
        </p:nvSpPr>
        <p:spPr>
          <a:xfrm>
            <a:off x="12531962" y="3893284"/>
            <a:ext cx="4476892" cy="5030063"/>
          </a:xfrm>
          <a:custGeom>
            <a:avLst/>
            <a:gdLst/>
            <a:ahLst/>
            <a:cxnLst/>
            <a:rect l="l" t="t" r="r" b="b"/>
            <a:pathLst>
              <a:path w="4476892" h="5030063">
                <a:moveTo>
                  <a:pt x="0" y="0"/>
                </a:moveTo>
                <a:lnTo>
                  <a:pt x="4476892" y="0"/>
                </a:lnTo>
                <a:lnTo>
                  <a:pt x="4476892" y="5030063"/>
                </a:lnTo>
                <a:lnTo>
                  <a:pt x="0" y="5030063"/>
                </a:lnTo>
                <a:lnTo>
                  <a:pt x="0" y="0"/>
                </a:lnTo>
                <a:close/>
              </a:path>
            </a:pathLst>
          </a:custGeom>
          <a:blipFill>
            <a:blip r:embed="rId11"/>
            <a:stretch>
              <a:fillRect r="-3433"/>
            </a:stretch>
          </a:blipFill>
        </p:spPr>
      </p:sp>
      <p:sp>
        <p:nvSpPr>
          <p:cNvPr id="10" name="Freeform 10"/>
          <p:cNvSpPr/>
          <p:nvPr/>
        </p:nvSpPr>
        <p:spPr>
          <a:xfrm rot="-4367330">
            <a:off x="9403427" y="3569213"/>
            <a:ext cx="1352959" cy="382211"/>
          </a:xfrm>
          <a:custGeom>
            <a:avLst/>
            <a:gdLst/>
            <a:ahLst/>
            <a:cxnLst/>
            <a:rect l="l" t="t" r="r" b="b"/>
            <a:pathLst>
              <a:path w="1352959" h="382211">
                <a:moveTo>
                  <a:pt x="0" y="0"/>
                </a:moveTo>
                <a:lnTo>
                  <a:pt x="1352959" y="0"/>
                </a:lnTo>
                <a:lnTo>
                  <a:pt x="1352959" y="382211"/>
                </a:lnTo>
                <a:lnTo>
                  <a:pt x="0" y="382211"/>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1" name="Freeform 11"/>
          <p:cNvSpPr/>
          <p:nvPr/>
        </p:nvSpPr>
        <p:spPr>
          <a:xfrm rot="3093581" flipH="1">
            <a:off x="11245705" y="3516702"/>
            <a:ext cx="1357560" cy="383511"/>
          </a:xfrm>
          <a:custGeom>
            <a:avLst/>
            <a:gdLst/>
            <a:ahLst/>
            <a:cxnLst/>
            <a:rect l="l" t="t" r="r" b="b"/>
            <a:pathLst>
              <a:path w="1357560" h="383511">
                <a:moveTo>
                  <a:pt x="1357560" y="0"/>
                </a:moveTo>
                <a:lnTo>
                  <a:pt x="0" y="0"/>
                </a:lnTo>
                <a:lnTo>
                  <a:pt x="0" y="383511"/>
                </a:lnTo>
                <a:lnTo>
                  <a:pt x="1357560" y="383511"/>
                </a:lnTo>
                <a:lnTo>
                  <a:pt x="1357560" y="0"/>
                </a:lnTo>
                <a:close/>
              </a:path>
            </a:pathLst>
          </a:custGeom>
          <a:blipFill>
            <a:blip r:embed="rId12">
              <a:extLst>
                <a:ext uri="{96DAC541-7B7A-43D3-8B79-37D633B846F1}">
                  <asvg:svgBlip xmlns:asvg="http://schemas.microsoft.com/office/drawing/2016/SVG/main" r:embed="rId13"/>
                </a:ext>
              </a:extLst>
            </a:blip>
            <a:stretch>
              <a:fillRect/>
            </a:stretch>
          </a:blipFill>
        </p:spPr>
      </p:sp>
      <p:grpSp>
        <p:nvGrpSpPr>
          <p:cNvPr id="12" name="Group 12"/>
          <p:cNvGrpSpPr/>
          <p:nvPr/>
        </p:nvGrpSpPr>
        <p:grpSpPr>
          <a:xfrm>
            <a:off x="1028700" y="230955"/>
            <a:ext cx="6901950" cy="3055353"/>
            <a:chOff x="0" y="0"/>
            <a:chExt cx="1817798" cy="804702"/>
          </a:xfrm>
        </p:grpSpPr>
        <p:sp>
          <p:nvSpPr>
            <p:cNvPr id="13" name="Freeform 13"/>
            <p:cNvSpPr/>
            <p:nvPr/>
          </p:nvSpPr>
          <p:spPr>
            <a:xfrm>
              <a:off x="0" y="0"/>
              <a:ext cx="1817798" cy="804702"/>
            </a:xfrm>
            <a:custGeom>
              <a:avLst/>
              <a:gdLst/>
              <a:ahLst/>
              <a:cxnLst/>
              <a:rect l="l" t="t" r="r" b="b"/>
              <a:pathLst>
                <a:path w="1817798" h="804702">
                  <a:moveTo>
                    <a:pt x="1614598" y="0"/>
                  </a:moveTo>
                  <a:cubicBezTo>
                    <a:pt x="1726822" y="0"/>
                    <a:pt x="1817798" y="180139"/>
                    <a:pt x="1817798" y="402351"/>
                  </a:cubicBezTo>
                  <a:cubicBezTo>
                    <a:pt x="1817798" y="624563"/>
                    <a:pt x="1726822" y="804702"/>
                    <a:pt x="1614598" y="804702"/>
                  </a:cubicBezTo>
                  <a:lnTo>
                    <a:pt x="203200" y="804702"/>
                  </a:lnTo>
                  <a:cubicBezTo>
                    <a:pt x="90976" y="804702"/>
                    <a:pt x="0" y="624563"/>
                    <a:pt x="0" y="402351"/>
                  </a:cubicBezTo>
                  <a:cubicBezTo>
                    <a:pt x="0" y="180139"/>
                    <a:pt x="90976" y="0"/>
                    <a:pt x="203200" y="0"/>
                  </a:cubicBezTo>
                  <a:close/>
                </a:path>
              </a:pathLst>
            </a:custGeom>
            <a:solidFill>
              <a:srgbClr val="C1FF72"/>
            </a:solidFill>
          </p:spPr>
        </p:sp>
        <p:sp>
          <p:nvSpPr>
            <p:cNvPr id="14" name="TextBox 14"/>
            <p:cNvSpPr txBox="1"/>
            <p:nvPr/>
          </p:nvSpPr>
          <p:spPr>
            <a:xfrm>
              <a:off x="0" y="-38100"/>
              <a:ext cx="1817798" cy="842802"/>
            </a:xfrm>
            <a:prstGeom prst="rect">
              <a:avLst/>
            </a:prstGeom>
          </p:spPr>
          <p:txBody>
            <a:bodyPr lIns="50800" tIns="50800" rIns="50800" bIns="50800" rtlCol="0" anchor="ctr"/>
            <a:lstStyle/>
            <a:p>
              <a:pPr marL="0" lvl="0" indent="0" algn="ctr">
                <a:lnSpc>
                  <a:spcPts val="3592"/>
                </a:lnSpc>
                <a:spcBef>
                  <a:spcPct val="0"/>
                </a:spcBef>
              </a:pPr>
              <a:r>
                <a:rPr lang="en-US" sz="2603" spc="255" dirty="0">
                  <a:solidFill>
                    <a:srgbClr val="000000"/>
                  </a:solidFill>
                  <a:latin typeface="DM Sans Bold"/>
                </a:rPr>
                <a:t>Crafting a data repository within the framework of PostgreSQL and building tables for both Credit Card Transaction and Customer Information data within the database.</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4994936" y="7891202"/>
            <a:ext cx="1268693" cy="1211025"/>
          </a:xfrm>
          <a:custGeom>
            <a:avLst/>
            <a:gdLst/>
            <a:ahLst/>
            <a:cxnLst/>
            <a:rect l="l" t="t" r="r" b="b"/>
            <a:pathLst>
              <a:path w="1268693" h="1211025">
                <a:moveTo>
                  <a:pt x="0" y="0"/>
                </a:moveTo>
                <a:lnTo>
                  <a:pt x="1268693" y="0"/>
                </a:lnTo>
                <a:lnTo>
                  <a:pt x="1268693" y="1211025"/>
                </a:lnTo>
                <a:lnTo>
                  <a:pt x="0" y="121102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2106315" y="7936159"/>
            <a:ext cx="1104804" cy="1121111"/>
          </a:xfrm>
          <a:custGeom>
            <a:avLst/>
            <a:gdLst/>
            <a:ahLst/>
            <a:cxnLst/>
            <a:rect l="l" t="t" r="r" b="b"/>
            <a:pathLst>
              <a:path w="1104804" h="1121111">
                <a:moveTo>
                  <a:pt x="0" y="0"/>
                </a:moveTo>
                <a:lnTo>
                  <a:pt x="1104805" y="0"/>
                </a:lnTo>
                <a:lnTo>
                  <a:pt x="1104805" y="1121111"/>
                </a:lnTo>
                <a:lnTo>
                  <a:pt x="0" y="112111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4666997" y="-4833750"/>
            <a:ext cx="7429281" cy="7623329"/>
          </a:xfrm>
          <a:custGeom>
            <a:avLst/>
            <a:gdLst/>
            <a:ahLst/>
            <a:cxnLst/>
            <a:rect l="l" t="t" r="r" b="b"/>
            <a:pathLst>
              <a:path w="7429281" h="7623329">
                <a:moveTo>
                  <a:pt x="0" y="0"/>
                </a:moveTo>
                <a:lnTo>
                  <a:pt x="7429281" y="0"/>
                </a:lnTo>
                <a:lnTo>
                  <a:pt x="7429281" y="7623330"/>
                </a:lnTo>
                <a:lnTo>
                  <a:pt x="0" y="762333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p:cNvSpPr/>
          <p:nvPr/>
        </p:nvSpPr>
        <p:spPr>
          <a:xfrm rot="-4176364">
            <a:off x="-4069384" y="6345235"/>
            <a:ext cx="7846966" cy="8051924"/>
          </a:xfrm>
          <a:custGeom>
            <a:avLst/>
            <a:gdLst/>
            <a:ahLst/>
            <a:cxnLst/>
            <a:rect l="l" t="t" r="r" b="b"/>
            <a:pathLst>
              <a:path w="7846966" h="8051924">
                <a:moveTo>
                  <a:pt x="0" y="0"/>
                </a:moveTo>
                <a:lnTo>
                  <a:pt x="7846966" y="0"/>
                </a:lnTo>
                <a:lnTo>
                  <a:pt x="7846966" y="8051924"/>
                </a:lnTo>
                <a:lnTo>
                  <a:pt x="0" y="8051924"/>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7" name="Freeform 7"/>
          <p:cNvSpPr/>
          <p:nvPr/>
        </p:nvSpPr>
        <p:spPr>
          <a:xfrm rot="1510730">
            <a:off x="6408507" y="3606418"/>
            <a:ext cx="1684367" cy="475834"/>
          </a:xfrm>
          <a:custGeom>
            <a:avLst/>
            <a:gdLst/>
            <a:ahLst/>
            <a:cxnLst/>
            <a:rect l="l" t="t" r="r" b="b"/>
            <a:pathLst>
              <a:path w="1684367" h="475834">
                <a:moveTo>
                  <a:pt x="0" y="0"/>
                </a:moveTo>
                <a:lnTo>
                  <a:pt x="1684366" y="0"/>
                </a:lnTo>
                <a:lnTo>
                  <a:pt x="1684366" y="475833"/>
                </a:lnTo>
                <a:lnTo>
                  <a:pt x="0" y="475833"/>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8" name="Freeform 8"/>
          <p:cNvSpPr/>
          <p:nvPr/>
        </p:nvSpPr>
        <p:spPr>
          <a:xfrm>
            <a:off x="8370238" y="2186301"/>
            <a:ext cx="6296760" cy="6428552"/>
          </a:xfrm>
          <a:custGeom>
            <a:avLst/>
            <a:gdLst/>
            <a:ahLst/>
            <a:cxnLst/>
            <a:rect l="l" t="t" r="r" b="b"/>
            <a:pathLst>
              <a:path w="6296760" h="6428552">
                <a:moveTo>
                  <a:pt x="0" y="0"/>
                </a:moveTo>
                <a:lnTo>
                  <a:pt x="6296759" y="0"/>
                </a:lnTo>
                <a:lnTo>
                  <a:pt x="6296759" y="6428553"/>
                </a:lnTo>
                <a:lnTo>
                  <a:pt x="0" y="6428553"/>
                </a:lnTo>
                <a:lnTo>
                  <a:pt x="0" y="0"/>
                </a:lnTo>
                <a:close/>
              </a:path>
            </a:pathLst>
          </a:custGeom>
          <a:blipFill>
            <a:blip r:embed="rId11"/>
            <a:stretch>
              <a:fillRect/>
            </a:stretch>
          </a:blipFill>
        </p:spPr>
      </p:sp>
      <p:grpSp>
        <p:nvGrpSpPr>
          <p:cNvPr id="9" name="Group 9"/>
          <p:cNvGrpSpPr/>
          <p:nvPr/>
        </p:nvGrpSpPr>
        <p:grpSpPr>
          <a:xfrm>
            <a:off x="1028700" y="1028700"/>
            <a:ext cx="6901950" cy="1908125"/>
            <a:chOff x="0" y="0"/>
            <a:chExt cx="1817798" cy="502551"/>
          </a:xfrm>
        </p:grpSpPr>
        <p:sp>
          <p:nvSpPr>
            <p:cNvPr id="10" name="Freeform 10"/>
            <p:cNvSpPr/>
            <p:nvPr/>
          </p:nvSpPr>
          <p:spPr>
            <a:xfrm>
              <a:off x="0" y="0"/>
              <a:ext cx="1817798" cy="502551"/>
            </a:xfrm>
            <a:custGeom>
              <a:avLst/>
              <a:gdLst/>
              <a:ahLst/>
              <a:cxnLst/>
              <a:rect l="l" t="t" r="r" b="b"/>
              <a:pathLst>
                <a:path w="1817798" h="502551">
                  <a:moveTo>
                    <a:pt x="1614598" y="0"/>
                  </a:moveTo>
                  <a:cubicBezTo>
                    <a:pt x="1726822" y="0"/>
                    <a:pt x="1817798" y="112500"/>
                    <a:pt x="1817798" y="251276"/>
                  </a:cubicBezTo>
                  <a:cubicBezTo>
                    <a:pt x="1817798" y="390052"/>
                    <a:pt x="1726822" y="502551"/>
                    <a:pt x="1614598" y="502551"/>
                  </a:cubicBezTo>
                  <a:lnTo>
                    <a:pt x="203200" y="502551"/>
                  </a:lnTo>
                  <a:cubicBezTo>
                    <a:pt x="90976" y="502551"/>
                    <a:pt x="0" y="390052"/>
                    <a:pt x="0" y="251276"/>
                  </a:cubicBezTo>
                  <a:cubicBezTo>
                    <a:pt x="0" y="112500"/>
                    <a:pt x="90976" y="0"/>
                    <a:pt x="203200" y="0"/>
                  </a:cubicBezTo>
                  <a:close/>
                </a:path>
              </a:pathLst>
            </a:custGeom>
            <a:solidFill>
              <a:srgbClr val="C1FF72"/>
            </a:solidFill>
          </p:spPr>
        </p:sp>
        <p:sp>
          <p:nvSpPr>
            <p:cNvPr id="11" name="TextBox 11"/>
            <p:cNvSpPr txBox="1"/>
            <p:nvPr/>
          </p:nvSpPr>
          <p:spPr>
            <a:xfrm>
              <a:off x="0" y="-38100"/>
              <a:ext cx="1817798" cy="540651"/>
            </a:xfrm>
            <a:prstGeom prst="rect">
              <a:avLst/>
            </a:prstGeom>
          </p:spPr>
          <p:txBody>
            <a:bodyPr lIns="50800" tIns="50800" rIns="50800" bIns="50800" rtlCol="0" anchor="ctr"/>
            <a:lstStyle/>
            <a:p>
              <a:pPr marL="0" lvl="0" indent="0" algn="ctr">
                <a:lnSpc>
                  <a:spcPts val="3592"/>
                </a:lnSpc>
                <a:spcBef>
                  <a:spcPct val="0"/>
                </a:spcBef>
              </a:pPr>
              <a:r>
                <a:rPr lang="en-US" sz="2603" spc="255" dirty="0">
                  <a:solidFill>
                    <a:srgbClr val="000000"/>
                  </a:solidFill>
                  <a:latin typeface="DM Sans Bold"/>
                </a:rPr>
                <a:t>Bringing raw csv data into the PostgreSQL database by slotting it into the tables that have created.</a:t>
              </a:r>
            </a:p>
          </p:txBody>
        </p:sp>
      </p:gr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TotalTime>
  <Words>1567</Words>
  <Application>Microsoft Office PowerPoint</Application>
  <PresentationFormat>Custom</PresentationFormat>
  <Paragraphs>118</Paragraphs>
  <Slides>29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Oswald Bold Italics</vt:lpstr>
      <vt:lpstr>Oswald Bold</vt:lpstr>
      <vt:lpstr>Calibri</vt:lpstr>
      <vt:lpstr>Times New Roman</vt:lpstr>
      <vt:lpstr>DM Sans Bold</vt:lpstr>
      <vt:lpstr>Oswald</vt:lpstr>
      <vt:lpstr>Calibri Light</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Business 2024 Annual Report Presentation</dc:title>
  <cp:lastModifiedBy>Amritendu Samanta</cp:lastModifiedBy>
  <cp:revision>5</cp:revision>
  <dcterms:created xsi:type="dcterms:W3CDTF">2006-08-16T00:00:00Z</dcterms:created>
  <dcterms:modified xsi:type="dcterms:W3CDTF">2024-09-19T18:19:40Z</dcterms:modified>
  <dc:identifier>DAGF137qwGs</dc:identifier>
</cp:coreProperties>
</file>