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3"/>
  </p:notesMasterIdLst>
  <p:handoutMasterIdLst>
    <p:handoutMasterId r:id="rId84"/>
  </p:handoutMasterIdLst>
  <p:sldIdLst>
    <p:sldId id="355" r:id="rId2"/>
    <p:sldId id="399" r:id="rId3"/>
    <p:sldId id="379" r:id="rId4"/>
    <p:sldId id="394" r:id="rId5"/>
    <p:sldId id="400" r:id="rId6"/>
    <p:sldId id="397" r:id="rId7"/>
    <p:sldId id="395" r:id="rId8"/>
    <p:sldId id="396" r:id="rId9"/>
    <p:sldId id="401" r:id="rId10"/>
    <p:sldId id="402" r:id="rId11"/>
    <p:sldId id="380" r:id="rId12"/>
    <p:sldId id="403" r:id="rId13"/>
    <p:sldId id="370" r:id="rId14"/>
    <p:sldId id="356" r:id="rId15"/>
    <p:sldId id="366" r:id="rId16"/>
    <p:sldId id="354" r:id="rId17"/>
    <p:sldId id="371" r:id="rId18"/>
    <p:sldId id="408" r:id="rId19"/>
    <p:sldId id="410" r:id="rId20"/>
    <p:sldId id="411" r:id="rId21"/>
    <p:sldId id="404" r:id="rId22"/>
    <p:sldId id="407" r:id="rId23"/>
    <p:sldId id="406" r:id="rId24"/>
    <p:sldId id="358" r:id="rId25"/>
    <p:sldId id="377" r:id="rId26"/>
    <p:sldId id="405" r:id="rId27"/>
    <p:sldId id="413" r:id="rId28"/>
    <p:sldId id="414" r:id="rId29"/>
    <p:sldId id="415" r:id="rId30"/>
    <p:sldId id="372" r:id="rId31"/>
    <p:sldId id="391" r:id="rId32"/>
    <p:sldId id="425" r:id="rId33"/>
    <p:sldId id="416" r:id="rId34"/>
    <p:sldId id="418" r:id="rId35"/>
    <p:sldId id="417" r:id="rId36"/>
    <p:sldId id="430" r:id="rId37"/>
    <p:sldId id="422" r:id="rId38"/>
    <p:sldId id="412" r:id="rId39"/>
    <p:sldId id="420" r:id="rId40"/>
    <p:sldId id="426" r:id="rId41"/>
    <p:sldId id="427" r:id="rId42"/>
    <p:sldId id="428" r:id="rId43"/>
    <p:sldId id="429" r:id="rId44"/>
    <p:sldId id="419" r:id="rId45"/>
    <p:sldId id="431" r:id="rId46"/>
    <p:sldId id="438" r:id="rId47"/>
    <p:sldId id="432" r:id="rId48"/>
    <p:sldId id="434" r:id="rId49"/>
    <p:sldId id="435" r:id="rId50"/>
    <p:sldId id="437" r:id="rId51"/>
    <p:sldId id="439" r:id="rId52"/>
    <p:sldId id="440" r:id="rId53"/>
    <p:sldId id="392" r:id="rId54"/>
    <p:sldId id="441" r:id="rId55"/>
    <p:sldId id="443" r:id="rId56"/>
    <p:sldId id="442" r:id="rId57"/>
    <p:sldId id="360" r:id="rId58"/>
    <p:sldId id="374" r:id="rId59"/>
    <p:sldId id="376" r:id="rId60"/>
    <p:sldId id="409" r:id="rId61"/>
    <p:sldId id="382" r:id="rId62"/>
    <p:sldId id="383" r:id="rId63"/>
    <p:sldId id="386" r:id="rId64"/>
    <p:sldId id="387" r:id="rId65"/>
    <p:sldId id="445" r:id="rId66"/>
    <p:sldId id="444" r:id="rId67"/>
    <p:sldId id="388" r:id="rId68"/>
    <p:sldId id="446" r:id="rId69"/>
    <p:sldId id="447" r:id="rId70"/>
    <p:sldId id="423" r:id="rId71"/>
    <p:sldId id="424" r:id="rId72"/>
    <p:sldId id="362" r:id="rId73"/>
    <p:sldId id="384" r:id="rId74"/>
    <p:sldId id="448" r:id="rId75"/>
    <p:sldId id="449" r:id="rId76"/>
    <p:sldId id="450" r:id="rId77"/>
    <p:sldId id="452" r:id="rId78"/>
    <p:sldId id="451" r:id="rId79"/>
    <p:sldId id="364" r:id="rId80"/>
    <p:sldId id="385" r:id="rId81"/>
    <p:sldId id="368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9AC7042-CAF7-4082-AAC1-BD9FA6F9B2BD}">
          <p14:sldIdLst>
            <p14:sldId id="355"/>
            <p14:sldId id="399"/>
          </p14:sldIdLst>
        </p14:section>
        <p14:section name="Review" id="{2A857BCB-DA1A-436B-8571-AEA1ED624410}">
          <p14:sldIdLst>
            <p14:sldId id="379"/>
            <p14:sldId id="394"/>
            <p14:sldId id="400"/>
            <p14:sldId id="397"/>
            <p14:sldId id="395"/>
            <p14:sldId id="396"/>
            <p14:sldId id="401"/>
            <p14:sldId id="402"/>
            <p14:sldId id="380"/>
            <p14:sldId id="403"/>
          </p14:sldIdLst>
        </p14:section>
        <p14:section name="Today's Topic" id="{BF419E06-A225-49E2-8E02-B3DCDA814444}">
          <p14:sldIdLst>
            <p14:sldId id="370"/>
            <p14:sldId id="356"/>
            <p14:sldId id="366"/>
          </p14:sldIdLst>
        </p14:section>
        <p14:section name="Part 1" id="{CDEB64C4-F012-4481-BBFA-83CFE397D6C6}">
          <p14:sldIdLst>
            <p14:sldId id="354"/>
            <p14:sldId id="371"/>
            <p14:sldId id="408"/>
            <p14:sldId id="410"/>
            <p14:sldId id="411"/>
            <p14:sldId id="404"/>
            <p14:sldId id="407"/>
            <p14:sldId id="406"/>
          </p14:sldIdLst>
        </p14:section>
        <p14:section name="Part 2" id="{977F3630-9DD8-474C-93BA-BCFF5DE26985}">
          <p14:sldIdLst>
            <p14:sldId id="358"/>
            <p14:sldId id="377"/>
            <p14:sldId id="405"/>
            <p14:sldId id="413"/>
            <p14:sldId id="414"/>
            <p14:sldId id="415"/>
            <p14:sldId id="372"/>
            <p14:sldId id="391"/>
            <p14:sldId id="425"/>
            <p14:sldId id="416"/>
            <p14:sldId id="418"/>
            <p14:sldId id="417"/>
            <p14:sldId id="430"/>
            <p14:sldId id="422"/>
            <p14:sldId id="412"/>
            <p14:sldId id="420"/>
            <p14:sldId id="426"/>
            <p14:sldId id="427"/>
            <p14:sldId id="428"/>
            <p14:sldId id="429"/>
            <p14:sldId id="419"/>
            <p14:sldId id="431"/>
            <p14:sldId id="438"/>
            <p14:sldId id="432"/>
            <p14:sldId id="434"/>
            <p14:sldId id="435"/>
            <p14:sldId id="437"/>
            <p14:sldId id="439"/>
            <p14:sldId id="440"/>
            <p14:sldId id="392"/>
            <p14:sldId id="441"/>
            <p14:sldId id="443"/>
            <p14:sldId id="442"/>
          </p14:sldIdLst>
        </p14:section>
        <p14:section name="Part 3" id="{2BC74703-2568-4626-B41E-810FF066011B}">
          <p14:sldIdLst>
            <p14:sldId id="360"/>
            <p14:sldId id="374"/>
            <p14:sldId id="376"/>
            <p14:sldId id="409"/>
            <p14:sldId id="382"/>
            <p14:sldId id="383"/>
            <p14:sldId id="386"/>
            <p14:sldId id="387"/>
            <p14:sldId id="445"/>
            <p14:sldId id="444"/>
            <p14:sldId id="388"/>
            <p14:sldId id="446"/>
            <p14:sldId id="447"/>
            <p14:sldId id="423"/>
            <p14:sldId id="424"/>
          </p14:sldIdLst>
        </p14:section>
        <p14:section name="Part 4" id="{A560976A-70D0-401A-8F55-007DBFBEC39A}">
          <p14:sldIdLst>
            <p14:sldId id="362"/>
            <p14:sldId id="384"/>
            <p14:sldId id="448"/>
            <p14:sldId id="449"/>
            <p14:sldId id="450"/>
            <p14:sldId id="452"/>
            <p14:sldId id="451"/>
          </p14:sldIdLst>
        </p14:section>
        <p14:section name="Appendix C" id="{66E92224-AF20-43D6-AC9F-A54652F4AE34}">
          <p14:sldIdLst>
            <p14:sldId id="364"/>
            <p14:sldId id="385"/>
          </p14:sldIdLst>
        </p14:section>
        <p14:section name="Special Thanks" id="{C1C0571A-2270-48F2-9DDA-C46DC7606622}">
          <p14:sldIdLst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D1F"/>
    <a:srgbClr val="F1A75A"/>
    <a:srgbClr val="E6C81E"/>
    <a:srgbClr val="F4DF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92" d="100"/>
          <a:sy n="92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2015-12-11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9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609398"/>
          </a:xfrm>
        </p:spPr>
        <p:txBody>
          <a:bodyPr/>
          <a:lstStyle>
            <a:lvl1pPr>
              <a:defRPr lang="en-US" sz="4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>
            <a:lvl1pPr>
              <a:defRPr lang="en-US" sz="4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>
            <a:lvl1pPr>
              <a:defRPr lang="en-US" sz="4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>
            <a:lvl1pPr>
              <a:defRPr lang="en-US" sz="4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>
            <a:lvl1pPr>
              <a:defRPr lang="en-US" sz="4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rgbClr val="DCAD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twimgs.com/ddj/galleries/29/CPP_ConcurrencyInAction_04_ful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9" y="1676806"/>
            <a:ext cx="2856590" cy="359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53" y="4093464"/>
            <a:ext cx="7733006" cy="117928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984485" y="6441935"/>
            <a:ext cx="20678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4" y="1686722"/>
            <a:ext cx="7733004" cy="1495794"/>
          </a:xfrm>
        </p:spPr>
        <p:txBody>
          <a:bodyPr/>
          <a:lstStyle>
            <a:lvl1pPr algn="l">
              <a:defRPr lang="en-US" sz="5400" b="1" kern="1200" cap="none" spc="-100" baseline="0" dirty="0">
                <a:ln w="3175">
                  <a:noFill/>
                </a:ln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defRPr>
            </a:lvl1pPr>
          </a:lstStyle>
          <a:p>
            <a:pPr algn="l"/>
            <a: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Big</a:t>
            </a:r>
            <a:b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Small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722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altLang="ko-KR" sz="4400" b="1" kern="1200" cap="none" spc="-100" baseline="0" dirty="0">
          <a:ln w="3175">
            <a:noFill/>
          </a:ln>
          <a:solidFill>
            <a:srgbClr val="F4DF1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quantnet.com/threads/c-multithreading-in-boost.10028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header/condition_variabl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_err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mute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timed_mute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CppKorea/CppConcurrencyInAction/blob/master/chapter-4/Listing_4_09.cp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libqi/api/cpp/base/clock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Korea/CppConcurrencyInAction/tree/master/chapter-4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hyperlink" Target="https://github.com/CppKorea/CppConcurrencyInAction/blob/master/chapter-4/Listing_4_13.cp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cocoadevcentral.com/articles/000061.php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pKorea/CppConcurrencyInAction/blob/master/chapter-4/Listing_4_15.cpp" TargetMode="Externa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pKorea/CppConcurrencyInAction/tree/master/Examples/Appendix-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 4. </a:t>
            </a:r>
            <a:r>
              <a:rPr lang="en-US" altLang="ko-KR" dirty="0" smtClean="0"/>
              <a:t>	Synchronizing Concurrent Operations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병렬적인 </a:t>
            </a:r>
            <a:r>
              <a:rPr lang="ko-KR" altLang="en-US" dirty="0"/>
              <a:t>연산의 동기화</a:t>
            </a:r>
            <a:endParaRPr lang="en-US" altLang="ko-K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6253" y="1686722"/>
            <a:ext cx="7733005" cy="18558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rgbClr val="F4DF1E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</a:t>
            </a:r>
            <a:b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Study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6519" y="3244334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Ubuntu" panose="020B0504030602030204" pitchFamily="34" charset="0"/>
                <a:ea typeface="서울남산체 M" panose="02020603020101020101" pitchFamily="18" charset="-127"/>
              </a:rPr>
              <a:t>C++ Korea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 동하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Ubuntu" panose="020B0504030602030204" pitchFamily="34" charset="0"/>
                <a:ea typeface="서울남산체 M" panose="02020603020101020101" pitchFamily="18" charset="-127"/>
              </a:rPr>
              <a:t>(luncliff@gmail.com)</a:t>
            </a:r>
            <a:endParaRPr lang="en-US" altLang="ko-KR" dirty="0">
              <a:latin typeface="Ubuntu" panose="020B05040306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253" y="6200971"/>
            <a:ext cx="5796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Ubuntu" panose="020B0504030602030204" pitchFamily="34" charset="0"/>
                <a:ea typeface="서울남산체 M" panose="02020603020101020101" pitchFamily="18" charset="-127"/>
              </a:rPr>
              <a:t>C++ Korea  </a:t>
            </a:r>
            <a:r>
              <a:rPr lang="ko-KR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Ubuntu" panose="020B0504030602030204" pitchFamily="34" charset="0"/>
                <a:ea typeface="맑은 고딕" panose="020B0503020000020004" pitchFamily="50" charset="-127"/>
              </a:rPr>
              <a:t>박 동하</a:t>
            </a:r>
            <a:r>
              <a:rPr lang="en-US" altLang="ko-K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Ubuntu" panose="020B0504030602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Ubuntu" panose="020B0504030602030204" pitchFamily="34" charset="0"/>
                <a:ea typeface="서울남산체 M" panose="02020603020101020101" pitchFamily="18" charset="-127"/>
              </a:rPr>
              <a:t>(luncliff@gmail.com)</a:t>
            </a:r>
            <a:endParaRPr lang="en-US" altLang="ko-KR" sz="2400" dirty="0">
              <a:solidFill>
                <a:schemeClr val="bg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7132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/>
              <a:t>잠금</a:t>
            </a:r>
            <a:r>
              <a:rPr lang="en-US" altLang="ko-KR" dirty="0"/>
              <a:t>(Lock</a:t>
            </a:r>
            <a:r>
              <a:rPr lang="en-US" altLang="ko-KR" dirty="0" smtClean="0"/>
              <a:t>) + RAII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92794"/>
              </p:ext>
            </p:extLst>
          </p:nvPr>
        </p:nvGraphicFramePr>
        <p:xfrm>
          <a:off x="519247" y="1508168"/>
          <a:ext cx="4915197" cy="3903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15197">
                  <a:extLst>
                    <a:ext uri="{9D8B030D-6E8A-4147-A177-3AD203B41FA5}">
                      <a16:colId xmlns:a16="http://schemas.microsoft.com/office/drawing/2014/main" val="1938884395"/>
                    </a:ext>
                  </a:extLst>
                </a:gridCol>
              </a:tblGrid>
              <a:tr h="7334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unique_lock</a:t>
                      </a:r>
                      <a:r>
                        <a:rPr lang="en-US" altLang="ko-KR" sz="3200" dirty="0" smtClean="0">
                          <a:solidFill>
                            <a:schemeClr val="bg1"/>
                          </a:solidFill>
                        </a:rPr>
                        <a:t>&lt;M&gt; </a:t>
                      </a:r>
                      <a:r>
                        <a:rPr lang="en-US" sz="3200" b="0" baseline="30000" dirty="0" smtClean="0">
                          <a:solidFill>
                            <a:schemeClr val="bg1"/>
                          </a:solidFill>
                        </a:rPr>
                        <a:t>(iso.30.4.2)</a:t>
                      </a:r>
                      <a:endParaRPr lang="en-US" sz="3200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6C8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91300"/>
                  </a:ext>
                </a:extLst>
              </a:tr>
              <a:tr h="1196672">
                <a:tc>
                  <a:txBody>
                    <a:bodyPr/>
                    <a:lstStyle/>
                    <a:p>
                      <a:pPr lvl="0"/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unique_lock&lt;M&gt; lck{mutex};</a:t>
                      </a:r>
                    </a:p>
                    <a:p>
                      <a:pPr lvl="0"/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marL="0" marR="0" lvl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lck.~unique_lock</a:t>
                      </a:r>
                      <a:r>
                        <a:rPr lang="en-US" altLang="ko-KR" sz="2800" baseline="0" dirty="0" smtClean="0">
                          <a:solidFill>
                            <a:srgbClr val="FF0000"/>
                          </a:solidFill>
                        </a:rPr>
                        <a:t>();</a:t>
                      </a:r>
                      <a:endParaRPr lang="en-US" altLang="ko-KR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41044"/>
                  </a:ext>
                </a:extLst>
              </a:tr>
              <a:tr h="1737105">
                <a:tc>
                  <a:txBody>
                    <a:bodyPr/>
                    <a:lstStyle/>
                    <a:p>
                      <a:pPr lvl="0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lck.lock(),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lck.unlock()</a:t>
                      </a:r>
                    </a:p>
                    <a:p>
                      <a:pPr lvl="0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b =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lck.try_lock()</a:t>
                      </a:r>
                    </a:p>
                    <a:p>
                      <a:pPr lvl="0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b = lck.try_lock_for(d)</a:t>
                      </a:r>
                    </a:p>
                    <a:p>
                      <a:pPr lvl="0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lck.mutex()…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48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77048" y="1508168"/>
            <a:ext cx="589411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유용한 문지기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lock_guard&lt;M&gt;</a:t>
            </a:r>
            <a:r>
              <a:rPr lang="ko-KR" altLang="en-US" sz="2800" dirty="0" smtClean="0">
                <a:solidFill>
                  <a:schemeClr val="bg1"/>
                </a:solidFill>
              </a:rPr>
              <a:t>에 비해서 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좀 더 자유롭게 사용가능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247" y="5558979"/>
            <a:ext cx="49151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i="1" dirty="0" smtClean="0">
                <a:solidFill>
                  <a:schemeClr val="bg1"/>
                </a:solidFill>
              </a:rPr>
              <a:t>The C++ programming Language </a:t>
            </a:r>
            <a:br>
              <a:rPr lang="en-US" altLang="ko-KR" sz="2000" i="1" dirty="0" smtClean="0">
                <a:solidFill>
                  <a:schemeClr val="bg1"/>
                </a:solidFill>
              </a:rPr>
            </a:br>
            <a:r>
              <a:rPr lang="en-US" altLang="ko-KR" sz="2000" i="1" dirty="0" smtClean="0">
                <a:solidFill>
                  <a:schemeClr val="bg1"/>
                </a:solidFill>
              </a:rPr>
              <a:t>p.1227</a:t>
            </a:r>
            <a:endParaRPr lang="en-US" sz="2000" i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48" y="3063071"/>
            <a:ext cx="5538652" cy="3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743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 프로그래밍에서의 이슈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7" y="3384558"/>
            <a:ext cx="11151917" cy="1880755"/>
          </a:xfrm>
        </p:spPr>
        <p:txBody>
          <a:bodyPr/>
          <a:lstStyle/>
          <a:p>
            <a:r>
              <a:rPr lang="ko-KR" altLang="en-US" sz="3600" dirty="0" smtClean="0"/>
              <a:t>순서 동기화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스레드 스케줄링은 프로그램 밖의 영역</a:t>
            </a:r>
            <a:r>
              <a:rPr lang="en-US" altLang="ko-KR" dirty="0" smtClean="0"/>
              <a:t>(OS </a:t>
            </a:r>
            <a:r>
              <a:rPr lang="ko-KR" altLang="en-US" dirty="0" smtClean="0"/>
              <a:t>마음대로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어떤 스레드</a:t>
            </a:r>
            <a:r>
              <a:rPr lang="en-US" altLang="ko-KR" baseline="30000" dirty="0" smtClean="0"/>
              <a:t>Thread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실행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어떤 스레드가 다음에</a:t>
            </a:r>
            <a:r>
              <a:rPr lang="en-US" altLang="ko-KR" dirty="0" smtClean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9247" y="1337506"/>
            <a:ext cx="11151917" cy="204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marR="0" indent="-2841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8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17525" marR="0" indent="-233363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4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41363" marR="0" indent="-2238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87438" marR="0" indent="-173038" algn="l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"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499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strike="sngStrike" dirty="0" smtClean="0"/>
              <a:t>접근 동기화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뮤텍스</a:t>
            </a:r>
            <a:r>
              <a:rPr lang="en-US" altLang="ko-KR" baseline="30000" dirty="0" smtClean="0"/>
              <a:t>mutex</a:t>
            </a:r>
            <a:r>
              <a:rPr lang="ko-KR" altLang="en-US" dirty="0" smtClean="0"/>
              <a:t>와 잠금</a:t>
            </a:r>
            <a:r>
              <a:rPr lang="en-US" altLang="ko-KR" baseline="30000" dirty="0" smtClean="0"/>
              <a:t>lock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스레드들의 데이터 접근을 </a:t>
            </a:r>
            <a:r>
              <a:rPr lang="ko-KR" altLang="en-US" b="1" dirty="0" smtClean="0">
                <a:sym typeface="Wingdings" panose="05000000000000000000" pitchFamily="2" charset="2"/>
              </a:rPr>
              <a:t>직렬화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42540008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 방법이 없다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654" y="2295532"/>
            <a:ext cx="5521104" cy="408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7058" y="1535738"/>
            <a:ext cx="6136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하지만 동기화는 결국 프로그래머의 몫</a:t>
            </a:r>
          </a:p>
        </p:txBody>
      </p:sp>
    </p:spTree>
    <p:extLst>
      <p:ext uri="{BB962C8B-B14F-4D97-AF65-F5344CB8AC3E}">
        <p14:creationId xmlns:p14="http://schemas.microsoft.com/office/powerpoint/2010/main" val="327674533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553998"/>
          </a:xfrm>
        </p:spPr>
        <p:txBody>
          <a:bodyPr/>
          <a:lstStyle/>
          <a:p>
            <a:r>
              <a:rPr lang="ko-KR" altLang="en-US" sz="4000" dirty="0"/>
              <a:t>오늘의 내용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1217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연산들을</a:t>
            </a:r>
            <a:r>
              <a:rPr lang="ko-KR" altLang="en-US" sz="3200" dirty="0" smtClean="0"/>
              <a:t> 동기화하는 다양한 방법</a:t>
            </a:r>
            <a:endParaRPr lang="en-US" altLang="ko-KR" sz="3200" dirty="0" smtClean="0"/>
          </a:p>
          <a:p>
            <a:pPr marL="747712" lvl="1" indent="-514350"/>
            <a:r>
              <a:rPr lang="ko-KR" altLang="en-US" sz="2800" dirty="0" smtClean="0"/>
              <a:t>조건 변수</a:t>
            </a:r>
            <a:r>
              <a:rPr lang="en-US" altLang="ko-KR" sz="2800" baseline="30000" dirty="0" smtClean="0"/>
              <a:t>condition variable</a:t>
            </a:r>
          </a:p>
          <a:p>
            <a:pPr marL="747712" lvl="1" indent="-514350"/>
            <a:r>
              <a:rPr lang="en-US" altLang="ko-KR" sz="2800" dirty="0"/>
              <a:t>f</a:t>
            </a:r>
            <a:r>
              <a:rPr lang="en-US" altLang="ko-KR" sz="2800" dirty="0" smtClean="0"/>
              <a:t>uture&lt;T&gt;, promise&lt;T&gt;…</a:t>
            </a:r>
          </a:p>
          <a:p>
            <a:pPr marL="747712" lvl="1" indent="-514350"/>
            <a:r>
              <a:rPr lang="ko-KR" altLang="en-US" sz="2800" dirty="0" smtClean="0"/>
              <a:t>시간제한</a:t>
            </a:r>
            <a:r>
              <a:rPr lang="en-US" altLang="ko-KR" sz="2800" baseline="30000" dirty="0" smtClean="0"/>
              <a:t>Timeout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동기화 문제에 </a:t>
            </a:r>
            <a:r>
              <a:rPr lang="ko-KR" altLang="en-US" sz="3200" dirty="0" smtClean="0"/>
              <a:t>어떻게 접근할 것인가</a:t>
            </a:r>
            <a:r>
              <a:rPr lang="en-US" altLang="ko-KR" sz="3200" dirty="0" smtClean="0"/>
              <a:t>?</a:t>
            </a:r>
          </a:p>
          <a:p>
            <a:pPr marL="747712" lvl="1" indent="-514350"/>
            <a:r>
              <a:rPr lang="ko-KR" altLang="en-US" sz="2800" dirty="0" smtClean="0"/>
              <a:t>함수형 프로그래밍</a:t>
            </a:r>
            <a:endParaRPr lang="en-US" altLang="ko-KR" sz="2800" dirty="0" smtClean="0"/>
          </a:p>
          <a:p>
            <a:pPr marL="747712" lvl="1" indent="-514350"/>
            <a:r>
              <a:rPr lang="en-US" altLang="ko-KR" sz="2800" dirty="0" smtClean="0"/>
              <a:t>CSP : Communicating Sequential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34495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553998"/>
          </a:xfrm>
        </p:spPr>
        <p:txBody>
          <a:bodyPr/>
          <a:lstStyle/>
          <a:p>
            <a:r>
              <a:rPr lang="ko-KR" altLang="en-US" sz="4000" dirty="0" smtClean="0"/>
              <a:t>오늘의 내용</a:t>
            </a:r>
            <a:r>
              <a:rPr lang="en-US" altLang="ko-KR" sz="4000" dirty="0" smtClean="0"/>
              <a:t>… </a:t>
            </a:r>
            <a:r>
              <a:rPr lang="ko-KR" altLang="en-US" sz="4000" dirty="0" smtClean="0"/>
              <a:t>어</a:t>
            </a:r>
            <a:r>
              <a:rPr lang="en-US" altLang="ko-KR" sz="4000" dirty="0" smtClean="0"/>
              <a:t>?</a:t>
            </a:r>
            <a:endParaRPr lang="ko-KR" alt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9" y="1447801"/>
            <a:ext cx="6266562" cy="4944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조건변수를 사용한 특정 조건 대기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condition_variable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Future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회성 이벤트 대기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future&lt;T&gt;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promise&lt;T</a:t>
            </a:r>
            <a:r>
              <a:rPr lang="en-US" altLang="ko-KR" dirty="0" smtClean="0"/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packaged_task&lt;F&gt;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Timeout</a:t>
            </a:r>
            <a:r>
              <a:rPr lang="ko-KR" altLang="en-US" dirty="0" smtClean="0"/>
              <a:t>을 사용한 대기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chrono::system_clock, steady_clock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chrono::duration&lt;T, ratio&lt;&gt;&gt;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chrono::time_point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15" y="2257883"/>
            <a:ext cx="4134450" cy="41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748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553998"/>
          </a:xfrm>
        </p:spPr>
        <p:txBody>
          <a:bodyPr/>
          <a:lstStyle/>
          <a:p>
            <a:r>
              <a:rPr lang="ko-KR" altLang="en-US" sz="4000" dirty="0"/>
              <a:t>오늘의 </a:t>
            </a:r>
            <a:r>
              <a:rPr lang="ko-KR" altLang="en-US" sz="4000" dirty="0" smtClean="0"/>
              <a:t>내용</a:t>
            </a:r>
            <a:r>
              <a:rPr lang="en-US" altLang="ko-KR" sz="4000" dirty="0" smtClean="0"/>
              <a:t>… (…)</a:t>
            </a:r>
            <a:endParaRPr lang="ko-KR" alt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9" y="1447801"/>
            <a:ext cx="6160816" cy="4944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코드 단순화를 위한 연산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FP-Style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Communicating</a:t>
            </a:r>
            <a:br>
              <a:rPr lang="en-US" altLang="ko-KR" dirty="0" smtClean="0"/>
            </a:br>
            <a:r>
              <a:rPr lang="en-US" altLang="ko-KR" dirty="0" smtClean="0"/>
              <a:t>Sequential</a:t>
            </a:r>
            <a:br>
              <a:rPr lang="en-US" altLang="ko-KR" dirty="0" smtClean="0"/>
            </a:br>
            <a:r>
              <a:rPr lang="en-US" altLang="ko-KR" dirty="0" smtClean="0"/>
              <a:t>Processes</a:t>
            </a:r>
            <a:endParaRPr lang="en-US" altLang="ko-KR" dirty="0"/>
          </a:p>
          <a:p>
            <a:pPr marL="747712" lvl="1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백</a:t>
            </a:r>
            <a:r>
              <a:rPr lang="ko-KR" altLang="en-US" dirty="0" smtClean="0"/>
              <a:t>번 읽어도 코딩은 해봐야</a:t>
            </a:r>
            <a:r>
              <a:rPr lang="en-US" altLang="ko-KR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Appendix C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65" y="2468033"/>
            <a:ext cx="4991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718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 smtClean="0"/>
              <a:t>#include &lt;condition_variable&gt;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1661993"/>
          </a:xfrm>
        </p:spPr>
        <p:txBody>
          <a:bodyPr/>
          <a:lstStyle/>
          <a:p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Part 1. </a:t>
            </a:r>
            <a:b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조건변수를 사용한 </a:t>
            </a: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</a:t>
            </a: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변수</a:t>
            </a:r>
            <a:r>
              <a:rPr lang="en-US" altLang="ko-KR" b="0" baseline="30000" dirty="0" smtClean="0"/>
              <a:t>Condition Variable</a:t>
            </a:r>
            <a:endParaRPr lang="en-US" b="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47" y="1520874"/>
            <a:ext cx="1115191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</a:rPr>
              <a:t>“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조건 변수는 스레드</a:t>
            </a:r>
            <a:r>
              <a:rPr lang="en-US" altLang="ko-KR" sz="2800" i="1" baseline="30000" dirty="0" smtClean="0">
                <a:solidFill>
                  <a:schemeClr val="bg1"/>
                </a:solidFill>
              </a:rPr>
              <a:t>thread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간 통신</a:t>
            </a:r>
            <a:r>
              <a:rPr lang="en-US" altLang="ko-KR" sz="2800" i="1" baseline="30000" dirty="0" smtClean="0">
                <a:solidFill>
                  <a:schemeClr val="bg1"/>
                </a:solidFill>
              </a:rPr>
              <a:t>Communication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을 관리하기 위해 사용된다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스레드는 어떤 이벤트</a:t>
            </a:r>
            <a:r>
              <a:rPr lang="en-US" altLang="ko-KR" sz="2800" i="1" baseline="30000" dirty="0" smtClean="0">
                <a:solidFill>
                  <a:schemeClr val="bg1"/>
                </a:solidFill>
              </a:rPr>
              <a:t>some event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가 발생할 때 까지 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대기</a:t>
            </a:r>
            <a:r>
              <a:rPr lang="en-US" altLang="ko-KR" sz="2800" i="1" baseline="30000" dirty="0" smtClean="0">
                <a:solidFill>
                  <a:schemeClr val="bg1"/>
                </a:solidFill>
              </a:rPr>
              <a:t>wait(block)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할 수 있다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.”</a:t>
            </a:r>
          </a:p>
          <a:p>
            <a:pPr algn="r"/>
            <a:r>
              <a:rPr lang="en-US" altLang="ko-KR" i="1" dirty="0" smtClean="0">
                <a:solidFill>
                  <a:schemeClr val="bg1"/>
                </a:solidFill>
              </a:rPr>
              <a:t>The C++ Programming Language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i="1" dirty="0" smtClean="0">
                <a:solidFill>
                  <a:schemeClr val="bg1"/>
                </a:solidFill>
              </a:rPr>
              <a:t>p.1231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 </a:t>
            </a:r>
            <a:endParaRPr lang="ko-KR" altLang="en-US" sz="2800" i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62" y="3344609"/>
            <a:ext cx="999893" cy="999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10" y="4875575"/>
            <a:ext cx="1205344" cy="1205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8" y="3322381"/>
            <a:ext cx="3813762" cy="2758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064" y="3320077"/>
            <a:ext cx="4200100" cy="2760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7" idx="3"/>
            <a:endCxn id="6" idx="1"/>
          </p:cNvCxnSpPr>
          <p:nvPr/>
        </p:nvCxnSpPr>
        <p:spPr>
          <a:xfrm flipV="1">
            <a:off x="5538354" y="3844556"/>
            <a:ext cx="828908" cy="1633691"/>
          </a:xfrm>
          <a:prstGeom prst="bentConnector3">
            <a:avLst/>
          </a:prstGeom>
          <a:ln w="38100">
            <a:solidFill>
              <a:srgbClr val="DCAD1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8324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 생명주기</a:t>
            </a:r>
            <a:r>
              <a:rPr lang="en-US" altLang="ko-KR" baseline="30000" dirty="0" smtClean="0"/>
              <a:t>Thread Life Cycle</a:t>
            </a:r>
            <a:endParaRPr lang="ko-KR" alt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8273" y="5425194"/>
            <a:ext cx="86286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출처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hlinkClick r:id="rId2"/>
              </a:rPr>
              <a:t>https://www.quantnet.com/threads/c-multithreading-in-boost.10028/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74326" y="1625806"/>
            <a:ext cx="8639996" cy="3698316"/>
            <a:chOff x="1532669" y="1687250"/>
            <a:chExt cx="8639996" cy="3698316"/>
          </a:xfrm>
        </p:grpSpPr>
        <p:pic>
          <p:nvPicPr>
            <p:cNvPr id="1026" name="Picture 2" descr="https://www.quantnet.com/attachments/figure-18-1-thread-lifecycle-png.7246/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212" y="2064053"/>
              <a:ext cx="7783453" cy="293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32669" y="4696755"/>
              <a:ext cx="203581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스레드 생성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1426" y="1687250"/>
              <a:ext cx="135293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비활성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상태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67906" y="5077789"/>
              <a:ext cx="109645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활성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상태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9248" y="1664356"/>
            <a:ext cx="3404778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스레드의 대기</a:t>
            </a:r>
            <a:r>
              <a:rPr lang="en-US" altLang="ko-KR" sz="2800" dirty="0" smtClean="0">
                <a:solidFill>
                  <a:schemeClr val="bg1"/>
                </a:solidFill>
              </a:rPr>
              <a:t>? </a:t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==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비활성 </a:t>
            </a:r>
            <a:r>
              <a:rPr lang="ko-KR" altLang="en-US" sz="2800" dirty="0" smtClean="0">
                <a:solidFill>
                  <a:schemeClr val="bg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9213190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변수가 없다면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1407" y="1595210"/>
            <a:ext cx="5729757" cy="4247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Polling </a:t>
            </a:r>
            <a:r>
              <a:rPr lang="ko-KR" altLang="en-US" sz="2800" dirty="0" smtClean="0">
                <a:solidFill>
                  <a:schemeClr val="bg1"/>
                </a:solidFill>
              </a:rPr>
              <a:t>방법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일정한 주기로 활성화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ko-KR" altLang="en-US" sz="2000" dirty="0" smtClean="0">
                <a:solidFill>
                  <a:schemeClr val="bg1"/>
                </a:solidFill>
              </a:rPr>
              <a:t>조건을 검사 </a:t>
            </a:r>
            <a:r>
              <a:rPr lang="en-US" altLang="ko-KR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비활성화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시간이 길면</a:t>
            </a:r>
            <a:r>
              <a:rPr lang="en-US" altLang="ko-KR" sz="2400" dirty="0" smtClean="0">
                <a:solidFill>
                  <a:schemeClr val="bg1"/>
                </a:solidFill>
              </a:rPr>
              <a:t>?	</a:t>
            </a:r>
          </a:p>
          <a:p>
            <a:pPr lvl="2"/>
            <a:r>
              <a:rPr lang="ko-KR" altLang="en-US" sz="2000" dirty="0" smtClean="0">
                <a:solidFill>
                  <a:schemeClr val="bg1"/>
                </a:solidFill>
              </a:rPr>
              <a:t>작업이 끝났지만 기다리기 때문에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시간을 낭비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시간이 짧으면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lvl="2"/>
            <a:r>
              <a:rPr lang="ko-KR" altLang="en-US" sz="2000" dirty="0" smtClean="0">
                <a:solidFill>
                  <a:schemeClr val="bg1"/>
                </a:solidFill>
              </a:rPr>
              <a:t>자주 활성화 되어서 </a:t>
            </a:r>
            <a:r>
              <a:rPr lang="en-US" altLang="ko-KR" sz="2000" dirty="0" smtClean="0">
                <a:solidFill>
                  <a:schemeClr val="bg1"/>
                </a:solidFill>
              </a:rPr>
              <a:t>lock()</a:t>
            </a:r>
            <a:r>
              <a:rPr lang="ko-KR" altLang="en-US" sz="2000" dirty="0" smtClean="0">
                <a:solidFill>
                  <a:schemeClr val="bg1"/>
                </a:solidFill>
              </a:rPr>
              <a:t>을 걸기 때문에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실행 자원 낭비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599002"/>
            <a:ext cx="5124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320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자료 출처 </a:t>
            </a:r>
            <a:r>
              <a:rPr lang="en-US" baseline="30000" dirty="0" smtClean="0"/>
              <a:t>Reference</a:t>
            </a:r>
            <a:endParaRPr lang="en-US" baseline="30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19248" y="1513485"/>
            <a:ext cx="3188642" cy="914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C++ 	       (</a:t>
            </a:r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Programming Language</a:t>
            </a:r>
            <a:endParaRPr lang="en-US" sz="22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00885" y="1513485"/>
            <a:ext cx="3188642" cy="914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C++ </a:t>
            </a:r>
            <a:br>
              <a:rPr lang="en-US" sz="2200" dirty="0" smtClean="0"/>
            </a:br>
            <a:r>
              <a:rPr lang="ko-KR" altLang="en-US" sz="2200" dirty="0" smtClean="0"/>
              <a:t>표준 라이브러리 </a:t>
            </a:r>
            <a:r>
              <a:rPr lang="en-US" sz="2200" dirty="0" smtClean="0"/>
              <a:t>(2</a:t>
            </a:r>
            <a:r>
              <a:rPr lang="en-US" sz="2200" baseline="30000" dirty="0" smtClean="0"/>
              <a:t>nd</a:t>
            </a:r>
            <a:r>
              <a:rPr lang="en-US" sz="2200" dirty="0"/>
              <a:t>)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482523" y="1513485"/>
            <a:ext cx="3188642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C++ </a:t>
            </a:r>
            <a:br>
              <a:rPr lang="en-US" dirty="0" smtClean="0"/>
            </a:br>
            <a:r>
              <a:rPr lang="en-US" dirty="0" smtClean="0"/>
              <a:t>Concurrency In Action</a:t>
            </a:r>
            <a:endParaRPr lang="en-US" dirty="0"/>
          </a:p>
        </p:txBody>
      </p:sp>
      <p:pic>
        <p:nvPicPr>
          <p:cNvPr id="1026" name="Picture 2" descr="http://www.cppstdlib.com/pict/C%2B%2BStdLib_Cover_208x2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42" y="2564048"/>
            <a:ext cx="2388222" cy="297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roustrup.com/4thEngl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7" y="2425163"/>
            <a:ext cx="2547914" cy="31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485" y="2564048"/>
            <a:ext cx="2364609" cy="29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06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변수를 쓰면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582550"/>
            <a:ext cx="5043450" cy="4000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408" y="1595210"/>
            <a:ext cx="5729757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 변수를 만들어놓고 잠들기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대신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다른 스레드에서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notify()</a:t>
            </a:r>
            <a:r>
              <a:rPr lang="ko-KR" altLang="en-US" sz="2400" dirty="0" smtClean="0">
                <a:solidFill>
                  <a:schemeClr val="bg1"/>
                </a:solidFill>
              </a:rPr>
              <a:t>해야만 활성화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훨씬 간단하게 </a:t>
            </a: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기다림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</a:rPr>
              <a:t>을 구현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중간에 깨어나지 않음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 Deep Sleep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4040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&lt;condition_variable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4939" y="1698060"/>
            <a:ext cx="3597287" cy="40829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 smtClean="0"/>
              <a:t>condition_variable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3727" y="1698060"/>
            <a:ext cx="6787438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고유한 객체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	Copy, Move </a:t>
            </a:r>
            <a:r>
              <a:rPr lang="ko-KR" altLang="en-US" sz="2000" dirty="0" smtClean="0">
                <a:solidFill>
                  <a:schemeClr val="bg1"/>
                </a:solidFill>
              </a:rPr>
              <a:t>불가능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대기</a:t>
            </a:r>
            <a:r>
              <a:rPr lang="en-US" altLang="ko-KR" sz="2000" baseline="30000" dirty="0" smtClean="0">
                <a:solidFill>
                  <a:schemeClr val="bg1"/>
                </a:solidFill>
              </a:rPr>
              <a:t>Waiting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wait()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wait_for(d)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wait_until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tp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알림</a:t>
            </a:r>
            <a:r>
              <a:rPr lang="en-US" altLang="ko-KR" sz="2000" baseline="30000" dirty="0" smtClean="0">
                <a:solidFill>
                  <a:schemeClr val="bg1"/>
                </a:solidFill>
              </a:rPr>
              <a:t>Notification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notify_one()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notify_all()</a:t>
            </a:r>
          </a:p>
          <a:p>
            <a:endParaRPr lang="ko-KR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4928" y="3064721"/>
            <a:ext cx="3597286" cy="40545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 smtClean="0"/>
              <a:t>condition_variable_any</a:t>
            </a:r>
            <a:endParaRPr lang="ko-KR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4928" y="3470173"/>
            <a:ext cx="3597286" cy="810904"/>
          </a:xfrm>
        </p:spPr>
        <p:txBody>
          <a:bodyPr/>
          <a:lstStyle/>
          <a:p>
            <a:pPr algn="ctr"/>
            <a:r>
              <a:rPr lang="ko-KR" altLang="en-US" sz="1800" dirty="0" smtClean="0"/>
              <a:t>자신이 원하는 </a:t>
            </a:r>
            <a:endParaRPr lang="en-US" altLang="ko-KR" sz="1800" dirty="0" smtClean="0"/>
          </a:p>
          <a:p>
            <a:pPr algn="ctr"/>
            <a:r>
              <a:rPr lang="en-US" altLang="ko-KR" sz="1800" dirty="0" smtClean="0"/>
              <a:t>Lockable Object</a:t>
            </a:r>
            <a:r>
              <a:rPr lang="ko-KR" altLang="en-US" sz="1800" dirty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3727" y="5681950"/>
            <a:ext cx="678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en.cppreference.com/w/cpp/header/condition_variable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4939" y="2100530"/>
            <a:ext cx="3597275" cy="906210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 smtClean="0"/>
              <a:t>스레드를 </a:t>
            </a:r>
            <a:r>
              <a:rPr lang="en-US" altLang="ko-KR" sz="1800" dirty="0" smtClean="0"/>
              <a:t>block</a:t>
            </a:r>
            <a:r>
              <a:rPr lang="ko-KR" altLang="en-US" sz="1800" dirty="0" smtClean="0"/>
              <a:t>하는 동기화 방법</a:t>
            </a:r>
            <a:endParaRPr lang="en-US" altLang="ko-KR" sz="1800" dirty="0" smtClean="0"/>
          </a:p>
          <a:p>
            <a:pPr algn="ctr"/>
            <a:r>
              <a:rPr lang="en-US" altLang="ko-KR" sz="1800" dirty="0" smtClean="0"/>
              <a:t>unique_lock&lt;M&gt;</a:t>
            </a:r>
            <a:r>
              <a:rPr lang="ko-KR" altLang="en-US" sz="1800" dirty="0" smtClean="0"/>
              <a:t>만 사용</a:t>
            </a:r>
            <a:endParaRPr lang="ko-KR" altLang="en-US" sz="180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4928" y="4428539"/>
            <a:ext cx="3597286" cy="449330"/>
          </a:xfrm>
        </p:spPr>
        <p:txBody>
          <a:bodyPr>
            <a:noAutofit/>
          </a:bodyPr>
          <a:lstStyle/>
          <a:p>
            <a:pPr algn="ctr"/>
            <a:r>
              <a:rPr lang="en-US" altLang="ko-KR" sz="1400" dirty="0" err="1" smtClean="0"/>
              <a:t>enum</a:t>
            </a:r>
            <a:r>
              <a:rPr lang="ko-KR" altLang="en-US" sz="1400" dirty="0" smtClean="0"/>
              <a:t> </a:t>
            </a:r>
            <a:r>
              <a:rPr lang="en-US" altLang="ko-KR" dirty="0" err="1" smtClean="0"/>
              <a:t>cv_status</a:t>
            </a:r>
            <a:endParaRPr lang="ko-KR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4928" y="4871046"/>
            <a:ext cx="3597286" cy="708872"/>
          </a:xfrm>
        </p:spPr>
        <p:txBody>
          <a:bodyPr>
            <a:noAutofit/>
          </a:bodyPr>
          <a:lstStyle/>
          <a:p>
            <a:r>
              <a:rPr lang="en-US" altLang="ko-KR" sz="1800" dirty="0" err="1" smtClean="0"/>
              <a:t>no_timeout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: notify()</a:t>
            </a:r>
            <a:r>
              <a:rPr lang="ko-KR" altLang="en-US" sz="1800" dirty="0" smtClean="0"/>
              <a:t>로 활성화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timeout	      : </a:t>
            </a:r>
            <a:r>
              <a:rPr lang="ko-KR" altLang="en-US" sz="1800" dirty="0" smtClean="0"/>
              <a:t>시간을 초과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75743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Spurious Wakeup</a:t>
            </a:r>
          </a:p>
          <a:p>
            <a:pPr marL="284162" lvl="1" indent="0">
              <a:buNone/>
            </a:pPr>
            <a:r>
              <a:rPr lang="en-US" altLang="ko-KR" i="1" dirty="0" smtClean="0"/>
              <a:t>“</a:t>
            </a:r>
            <a:r>
              <a:rPr lang="ko-KR" altLang="en-US" i="1" dirty="0" smtClean="0"/>
              <a:t>이 말인 즉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시스템이 대기중인 스레드에 다른 스레드들이 </a:t>
            </a:r>
            <a:r>
              <a:rPr lang="en-US" altLang="ko-KR" i="1" dirty="0" smtClean="0"/>
              <a:t>notify()</a:t>
            </a:r>
            <a:r>
              <a:rPr lang="ko-KR" altLang="en-US" i="1" dirty="0" smtClean="0"/>
              <a:t>하지 않았지만 활성화할 수도</a:t>
            </a:r>
            <a:r>
              <a:rPr lang="en-US" altLang="ko-KR" i="1" baseline="30000" dirty="0" smtClean="0"/>
              <a:t>resume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있다는 것이다</a:t>
            </a:r>
            <a:r>
              <a:rPr lang="en-US" altLang="ko-KR" i="1" dirty="0" smtClean="0"/>
              <a:t>!”</a:t>
            </a:r>
          </a:p>
          <a:p>
            <a:pPr marL="284162" lvl="1" indent="0" algn="r">
              <a:buNone/>
            </a:pPr>
            <a:r>
              <a:rPr lang="en-US" altLang="ko-KR" i="1" dirty="0">
                <a:solidFill>
                  <a:schemeClr val="bg1"/>
                </a:solidFill>
              </a:rPr>
              <a:t>The C++ programming </a:t>
            </a:r>
            <a:r>
              <a:rPr lang="en-US" altLang="ko-KR" i="1" dirty="0" smtClean="0">
                <a:solidFill>
                  <a:schemeClr val="bg1"/>
                </a:solidFill>
              </a:rPr>
              <a:t>Language</a:t>
            </a:r>
            <a:br>
              <a:rPr lang="en-US" altLang="ko-KR" i="1" dirty="0" smtClean="0">
                <a:solidFill>
                  <a:schemeClr val="bg1"/>
                </a:solidFill>
              </a:rPr>
            </a:br>
            <a:r>
              <a:rPr lang="en-US" altLang="ko-KR" i="1" dirty="0" smtClean="0">
                <a:solidFill>
                  <a:schemeClr val="bg1"/>
                </a:solidFill>
              </a:rPr>
              <a:t>p. 1231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28416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조건 검사 과정에서 </a:t>
            </a:r>
            <a:r>
              <a:rPr lang="en-US" altLang="ko-KR" b="1" dirty="0"/>
              <a:t>Side effect</a:t>
            </a:r>
            <a:r>
              <a:rPr lang="ko-KR" altLang="en-US" b="1" dirty="0"/>
              <a:t>가 없도록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4162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몇 번이나 검사될지 알 수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4162" lvl="1" indent="0">
              <a:buNone/>
            </a:pPr>
            <a:r>
              <a:rPr lang="en-US" altLang="ko-KR" dirty="0"/>
              <a:t>	wait()</a:t>
            </a:r>
            <a:r>
              <a:rPr lang="ko-KR" altLang="en-US" dirty="0"/>
              <a:t>를 감싸는 </a:t>
            </a:r>
            <a:r>
              <a:rPr lang="ko-KR" altLang="en-US" b="1" dirty="0"/>
              <a:t>안전장치</a:t>
            </a:r>
            <a:r>
              <a:rPr lang="en-US" altLang="ko-KR" b="1" baseline="30000" dirty="0"/>
              <a:t>loop</a:t>
            </a:r>
            <a:r>
              <a:rPr lang="en-US" altLang="ko-KR" b="1" dirty="0"/>
              <a:t> 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4162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깨어나면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조건이 실제로 만족하는지 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44220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6253" y="3345873"/>
            <a:ext cx="7733006" cy="1926877"/>
          </a:xfrm>
        </p:spPr>
        <p:txBody>
          <a:bodyPr/>
          <a:lstStyle/>
          <a:p>
            <a:pPr algn="r"/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조건 </a:t>
            </a:r>
            <a:r>
              <a:rPr lang="ko-KR" altLang="en-US" sz="3200" dirty="0" smtClean="0"/>
              <a:t>변수를 사용한 멀티 스레드 자료구조</a:t>
            </a:r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747897"/>
          </a:xfrm>
        </p:spPr>
        <p:txBody>
          <a:bodyPr/>
          <a:lstStyle/>
          <a:p>
            <a:pPr algn="r"/>
            <a:r>
              <a:rPr lang="ko-KR" altLang="en-US" dirty="0" smtClean="0"/>
              <a:t>조건 변수 </a:t>
            </a:r>
            <a:r>
              <a:rPr lang="en-US" altLang="ko-KR" dirty="0" smtClean="0"/>
              <a:t>in Action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91555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&lt;future&gt;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2215991"/>
          </a:xfrm>
        </p:spPr>
        <p:txBody>
          <a:bodyPr/>
          <a:lstStyle/>
          <a:p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b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future</a:t>
            </a: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</a:t>
            </a: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회성 이벤트 대기</a:t>
            </a: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61526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 smtClean="0"/>
              <a:t>번만 찾아오는 것들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4294967295"/>
          </p:nvPr>
        </p:nvSpPr>
        <p:spPr>
          <a:xfrm>
            <a:off x="519248" y="1661827"/>
            <a:ext cx="4094113" cy="4439091"/>
          </a:xfrm>
        </p:spPr>
        <p:txBody>
          <a:bodyPr/>
          <a:lstStyle/>
          <a:p>
            <a:r>
              <a:rPr lang="ko-KR" altLang="en-US" sz="3200" dirty="0" smtClean="0"/>
              <a:t>사춘기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/>
              <a:t>첫 사랑</a:t>
            </a:r>
            <a:r>
              <a:rPr lang="en-US" altLang="ko-KR" sz="3200" strike="sngStrike" dirty="0"/>
              <a:t>(</a:t>
            </a:r>
            <a:r>
              <a:rPr lang="ko-KR" altLang="en-US" sz="3200" strike="sngStrike" dirty="0"/>
              <a:t>안 생겨요</a:t>
            </a:r>
            <a:r>
              <a:rPr lang="en-US" altLang="ko-KR" sz="3200" strike="sngStrike" dirty="0" smtClean="0"/>
              <a:t>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군 입대</a:t>
            </a:r>
            <a:endParaRPr lang="en-US" altLang="ko-KR" sz="3200" dirty="0" smtClean="0"/>
          </a:p>
          <a:p>
            <a:endParaRPr lang="en-US" altLang="ko-KR" sz="3600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</p:txBody>
      </p:sp>
      <p:pic>
        <p:nvPicPr>
          <p:cNvPr id="3074" name="Picture 2" descr="http://cfile2.uf.tistory.com/image/2132AF5055D0C5C20B0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61" y="2137399"/>
            <a:ext cx="7051658" cy="39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13361" y="1552624"/>
            <a:ext cx="2637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0000">
                    <a:alpha val="99000"/>
                  </a:srgbClr>
                </a:solidFill>
              </a:rPr>
              <a:t>현실 온라인</a:t>
            </a:r>
            <a:endParaRPr lang="en-US" altLang="ko-KR" sz="3200" dirty="0">
              <a:solidFill>
                <a:srgbClr val="FF000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0938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이런 생각을 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 변수는 어떤 이벤트가 일어나면 알려준다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다른 스레드가 내가 할 일을 대신 해준다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같이 써보니</a:t>
            </a:r>
            <a:r>
              <a:rPr lang="en-US" altLang="ko-KR" dirty="0" smtClean="0"/>
              <a:t>..</a:t>
            </a:r>
            <a:br>
              <a:rPr lang="en-US" altLang="ko-KR" dirty="0" smtClean="0"/>
            </a:br>
            <a:r>
              <a:rPr lang="ko-KR" altLang="en-US" dirty="0" smtClean="0"/>
              <a:t>다른 스레드가 작업을 마치고 내게 신호를 보내준다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… </a:t>
            </a:r>
            <a:r>
              <a:rPr lang="ko-KR" altLang="en-US" dirty="0" smtClean="0"/>
              <a:t>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이거 비동기 아</a:t>
            </a:r>
            <a:r>
              <a:rPr lang="ko-KR" altLang="en-US" dirty="0"/>
              <a:t>닌</a:t>
            </a:r>
            <a:r>
              <a:rPr lang="ko-KR" altLang="en-US" dirty="0" smtClean="0"/>
              <a:t>가</a:t>
            </a:r>
            <a:r>
              <a:rPr lang="en-US" altLang="ko-KR" dirty="0" smtClean="0"/>
              <a:t>?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… </a:t>
            </a:r>
            <a:r>
              <a:rPr lang="en-US" altLang="ko-KR" strike="sngStrike" dirty="0" smtClean="0"/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21161266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조건 변수로 충분한가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026" name="Picture 2" descr="http://cfile207.uf.daum.net/R400x0/1171A9484D5E6DF026A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26" y="1413164"/>
            <a:ext cx="6705598" cy="37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6939" y="5268284"/>
            <a:ext cx="15933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출처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시크릿 가든</a:t>
            </a:r>
          </a:p>
        </p:txBody>
      </p:sp>
    </p:spTree>
    <p:extLst>
      <p:ext uri="{BB962C8B-B14F-4D97-AF65-F5344CB8AC3E}">
        <p14:creationId xmlns:p14="http://schemas.microsoft.com/office/powerpoint/2010/main" val="20996098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변수의 부족한 점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87" y="2300708"/>
            <a:ext cx="999893" cy="999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" y="1698707"/>
            <a:ext cx="1205344" cy="1205344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5" idx="3"/>
            <a:endCxn id="4" idx="1"/>
          </p:cNvCxnSpPr>
          <p:nvPr/>
        </p:nvCxnSpPr>
        <p:spPr>
          <a:xfrm>
            <a:off x="1724592" y="2301379"/>
            <a:ext cx="1138295" cy="499276"/>
          </a:xfrm>
          <a:prstGeom prst="bentConnector3">
            <a:avLst/>
          </a:prstGeom>
          <a:ln w="38100">
            <a:solidFill>
              <a:srgbClr val="DCAD1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1055" y="1864961"/>
            <a:ext cx="739011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r>
              <a:rPr lang="ko-KR" altLang="en-US" sz="2800" dirty="0" smtClean="0">
                <a:solidFill>
                  <a:schemeClr val="bg1"/>
                </a:solidFill>
              </a:rPr>
              <a:t>통신을 관리</a:t>
            </a:r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사실 이것은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신호 전달</a:t>
            </a:r>
            <a:r>
              <a:rPr lang="ko-KR" altLang="en-US" sz="2800" dirty="0" smtClean="0">
                <a:solidFill>
                  <a:schemeClr val="bg1"/>
                </a:solidFill>
              </a:rPr>
              <a:t>이다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rgbClr val="00B050"/>
                </a:solidFill>
              </a:rPr>
              <a:t>(OS</a:t>
            </a:r>
            <a:r>
              <a:rPr lang="ko-KR" altLang="en-US" sz="2800" dirty="0" smtClean="0">
                <a:solidFill>
                  <a:srgbClr val="00B050"/>
                </a:solidFill>
              </a:rPr>
              <a:t>를 경유한 활성</a:t>
            </a:r>
            <a:r>
              <a:rPr lang="en-US" altLang="ko-KR" sz="2800" dirty="0" smtClean="0">
                <a:solidFill>
                  <a:srgbClr val="00B050"/>
                </a:solidFill>
              </a:rPr>
              <a:t>/</a:t>
            </a:r>
            <a:r>
              <a:rPr lang="ko-KR" altLang="en-US" sz="2800" dirty="0" smtClean="0">
                <a:solidFill>
                  <a:srgbClr val="00B050"/>
                </a:solidFill>
              </a:rPr>
              <a:t>비활성 상태 전이</a:t>
            </a:r>
            <a:r>
              <a:rPr lang="en-US" altLang="ko-KR" sz="2800" dirty="0" smtClean="0">
                <a:solidFill>
                  <a:srgbClr val="00B050"/>
                </a:solidFill>
              </a:rPr>
              <a:t>)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248" y="4394477"/>
            <a:ext cx="5219378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자료도 같이 넘겨줄 수는 없을까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800" dirty="0" smtClean="0">
                <a:solidFill>
                  <a:srgbClr val="00B050"/>
                </a:solidFill>
              </a:rPr>
              <a:t>(</a:t>
            </a:r>
            <a:r>
              <a:rPr lang="ko-KR" altLang="en-US" sz="2800" dirty="0" smtClean="0">
                <a:solidFill>
                  <a:srgbClr val="00B050"/>
                </a:solidFill>
              </a:rPr>
              <a:t>신호는 기본이고</a:t>
            </a:r>
            <a:r>
              <a:rPr lang="en-US" altLang="ko-KR" sz="2800" dirty="0" smtClean="0">
                <a:solidFill>
                  <a:srgbClr val="00B050"/>
                </a:solidFill>
              </a:rPr>
              <a:t>…)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128" y="36437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820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&lt;future&gt;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519248" y="1433945"/>
            <a:ext cx="78035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작업 단위 병렬성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Task-Based Concurrency</a:t>
            </a:r>
            <a:r>
              <a:rPr lang="ko-KR" altLang="en-US" sz="2400" dirty="0" smtClean="0">
                <a:solidFill>
                  <a:schemeClr val="bg1"/>
                </a:solidFill>
              </a:rPr>
              <a:t>을 지원하는 라이브러리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856" y="2568221"/>
            <a:ext cx="101727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</a:rPr>
              <a:t>“…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라이브러리는 이제 멀티스레드의 시작을 지원할 수 있게 됐다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. </a:t>
            </a:r>
            <a:r>
              <a:rPr lang="ko-KR" altLang="en-US" sz="2800" i="1" dirty="0" smtClean="0">
                <a:solidFill>
                  <a:schemeClr val="bg1"/>
                </a:solidFill>
              </a:rPr>
              <a:t>인자를 전달하고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값을 반환하고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i="1" dirty="0" smtClean="0">
                <a:solidFill>
                  <a:schemeClr val="bg1"/>
                </a:solidFill>
              </a:rPr>
              <a:t>스레드 범위 밖으로 예외를 던질 수 있게 됐다</a:t>
            </a:r>
            <a:r>
              <a:rPr lang="en-US" altLang="ko-KR" sz="2800" i="1" dirty="0" smtClean="0">
                <a:solidFill>
                  <a:schemeClr val="bg1"/>
                </a:solidFill>
              </a:rPr>
              <a:t>…”</a:t>
            </a:r>
            <a:endParaRPr lang="ko-KR" altLang="en-US" sz="2800" i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5894" y="3872552"/>
            <a:ext cx="4073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i="1" dirty="0">
                <a:solidFill>
                  <a:schemeClr val="bg1"/>
                </a:solidFill>
              </a:rPr>
              <a:t>- C++ </a:t>
            </a:r>
            <a:r>
              <a:rPr lang="ko-KR" altLang="en-US" i="1" dirty="0">
                <a:solidFill>
                  <a:schemeClr val="bg1"/>
                </a:solidFill>
              </a:rPr>
              <a:t>표준 라이브러리</a:t>
            </a:r>
            <a:r>
              <a:rPr lang="en-US" altLang="ko-KR" i="1" dirty="0">
                <a:solidFill>
                  <a:schemeClr val="bg1"/>
                </a:solidFill>
              </a:rPr>
              <a:t>(</a:t>
            </a:r>
            <a:r>
              <a:rPr lang="ko-KR" altLang="en-US" i="1" dirty="0">
                <a:solidFill>
                  <a:schemeClr val="bg1"/>
                </a:solidFill>
              </a:rPr>
              <a:t>한글</a:t>
            </a:r>
            <a:r>
              <a:rPr lang="en-US" altLang="ko-KR" i="1" dirty="0">
                <a:solidFill>
                  <a:schemeClr val="bg1"/>
                </a:solidFill>
              </a:rPr>
              <a:t>) </a:t>
            </a:r>
            <a:r>
              <a:rPr lang="en-US" altLang="ko-KR" i="1" dirty="0" smtClean="0">
                <a:solidFill>
                  <a:schemeClr val="bg1"/>
                </a:solidFill>
              </a:rPr>
              <a:t>::</a:t>
            </a:r>
            <a:r>
              <a:rPr lang="ko-KR" altLang="en-US" i="1" dirty="0" smtClean="0">
                <a:solidFill>
                  <a:schemeClr val="bg1"/>
                </a:solidFill>
              </a:rPr>
              <a:t>동시성 </a:t>
            </a:r>
            <a:r>
              <a:rPr lang="en-US" altLang="ko-KR" i="1" dirty="0">
                <a:solidFill>
                  <a:schemeClr val="bg1"/>
                </a:solidFill>
              </a:rPr>
              <a:t/>
            </a:r>
            <a:br>
              <a:rPr lang="en-US" altLang="ko-KR" i="1" dirty="0">
                <a:solidFill>
                  <a:schemeClr val="bg1"/>
                </a:solidFill>
              </a:rPr>
            </a:br>
            <a:r>
              <a:rPr lang="en-US" altLang="ko-KR" i="1" dirty="0" smtClean="0">
                <a:solidFill>
                  <a:schemeClr val="bg1"/>
                </a:solidFill>
              </a:rPr>
              <a:t>p.1027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1120" y="1887087"/>
            <a:ext cx="184731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baseline="300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5155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/>
          <a:p>
            <a:r>
              <a:rPr lang="ko-KR" altLang="en-US" dirty="0" smtClean="0"/>
              <a:t>지난 이야기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" y="2083180"/>
            <a:ext cx="3240659" cy="3240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2666" y="1509850"/>
            <a:ext cx="5937523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</a:rPr>
              <a:t>다수의 스레드가 메모리에 쓰기 접근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800" dirty="0" smtClean="0">
                <a:solidFill>
                  <a:schemeClr val="bg1"/>
                </a:solidFill>
              </a:rPr>
              <a:t>데이터 경쟁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Race Condition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800" dirty="0" smtClean="0">
                <a:solidFill>
                  <a:schemeClr val="bg1"/>
                </a:solidFill>
              </a:rPr>
              <a:t>예측 불가능한 결과</a:t>
            </a:r>
            <a:r>
              <a:rPr lang="en-US" sz="2800" baseline="30000" dirty="0" smtClean="0">
                <a:solidFill>
                  <a:schemeClr val="bg1"/>
                </a:solidFill>
              </a:rPr>
              <a:t>Undefined Behavior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2666" y="3862972"/>
            <a:ext cx="61214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C++</a:t>
            </a:r>
            <a:r>
              <a:rPr lang="en-US" sz="2800" b="1" dirty="0" smtClean="0">
                <a:solidFill>
                  <a:schemeClr val="bg1"/>
                </a:solidFill>
              </a:rPr>
              <a:t>11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표준 라이브러리</a:t>
            </a:r>
            <a:r>
              <a:rPr lang="ko-KR" altLang="en-US" sz="2800" dirty="0" smtClean="0">
                <a:solidFill>
                  <a:schemeClr val="bg1"/>
                </a:solidFill>
              </a:rPr>
              <a:t>의 지원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Mutex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RAII </a:t>
            </a:r>
            <a:r>
              <a:rPr lang="en-US" sz="2800" dirty="0" smtClean="0">
                <a:solidFill>
                  <a:schemeClr val="bg1"/>
                </a:solidFill>
              </a:rPr>
              <a:t>Lock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961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altLang="ko-KR" dirty="0"/>
              <a:t>&lt;T&gt;</a:t>
            </a:r>
            <a:r>
              <a:rPr lang="en-US" dirty="0" smtClean="0"/>
              <a:t> </a:t>
            </a:r>
            <a:r>
              <a:rPr lang="en-US" altLang="ko-KR" dirty="0" smtClean="0"/>
              <a:t>&amp; promise&lt;T&gt;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6788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future&lt;&gt;	: 1</a:t>
            </a:r>
            <a:r>
              <a:rPr lang="ko-KR" altLang="en-US" dirty="0" smtClean="0"/>
              <a:t>회성</a:t>
            </a:r>
            <a:r>
              <a:rPr lang="en-US" altLang="ko-KR" baseline="30000" dirty="0" smtClean="0"/>
              <a:t>one-off</a:t>
            </a:r>
            <a:r>
              <a:rPr lang="ko-KR" altLang="en-US" dirty="0" smtClean="0"/>
              <a:t>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baseline="30000" dirty="0"/>
              <a:t> value </a:t>
            </a:r>
            <a:r>
              <a:rPr lang="ko-KR" altLang="en-US" dirty="0" smtClean="0"/>
              <a:t>을 수신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promise&lt;&gt;	: future</a:t>
            </a:r>
            <a:r>
              <a:rPr lang="ko-KR" altLang="en-US" dirty="0" smtClean="0"/>
              <a:t>에 값</a:t>
            </a:r>
            <a:r>
              <a:rPr lang="en-US" altLang="ko-KR" baseline="30000" dirty="0" smtClean="0"/>
              <a:t>value</a:t>
            </a:r>
            <a:r>
              <a:rPr lang="ko-KR" altLang="en-US" dirty="0"/>
              <a:t>을</a:t>
            </a:r>
            <a:r>
              <a:rPr lang="ko-KR" altLang="en-US" dirty="0" smtClean="0"/>
              <a:t> 저장하기 위한 인터페이스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44" y="3126666"/>
            <a:ext cx="8058009" cy="27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2547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future&lt;T&gt;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287981"/>
          </a:xfrm>
        </p:spPr>
        <p:txBody>
          <a:bodyPr/>
          <a:lstStyle/>
          <a:p>
            <a:r>
              <a:rPr lang="ko-KR" altLang="en-US" sz="2400" dirty="0" smtClean="0"/>
              <a:t>스레드 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회성 이벤트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처리에 사용 가능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다른 스레드에서 읽을 수 있도록 값을 저장 가능</a:t>
            </a:r>
            <a:r>
              <a:rPr lang="en-US" altLang="ko-KR" sz="24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공유 상태</a:t>
            </a:r>
            <a:r>
              <a:rPr lang="en-US" altLang="ko-KR" baseline="30000" dirty="0" smtClean="0"/>
              <a:t>Shared State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4162" lvl="1" indent="0">
              <a:buNone/>
            </a:pPr>
            <a:r>
              <a:rPr lang="en-US" altLang="ko-KR" sz="2000" dirty="0"/>
              <a:t>	</a:t>
            </a:r>
            <a:r>
              <a:rPr lang="en-US" altLang="ko-KR" dirty="0"/>
              <a:t>2</a:t>
            </a:r>
            <a:r>
              <a:rPr lang="ko-KR" altLang="en-US" dirty="0" smtClean="0"/>
              <a:t>개 이상의 스레드들이 </a:t>
            </a:r>
            <a:r>
              <a:rPr lang="ko-KR" altLang="en-US" dirty="0" smtClean="0"/>
              <a:t>공유하는 어떠한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존재한다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 marL="284162" lvl="1" indent="0">
              <a:buNone/>
            </a:pPr>
            <a:r>
              <a:rPr lang="en-US" altLang="ko-KR" dirty="0" smtClean="0"/>
              <a:t>	 </a:t>
            </a:r>
            <a:r>
              <a:rPr lang="en-US" altLang="ko-KR" dirty="0" smtClean="0"/>
              <a:t> </a:t>
            </a:r>
            <a:r>
              <a:rPr lang="ko-KR" altLang="en-US" sz="2000" dirty="0" smtClean="0"/>
              <a:t>값</a:t>
            </a:r>
            <a:r>
              <a:rPr lang="en-US" altLang="ko-KR" sz="2000" baseline="30000" dirty="0" smtClean="0"/>
              <a:t>value</a:t>
            </a:r>
            <a:r>
              <a:rPr lang="en-US" altLang="ko-KR" sz="2000" dirty="0" smtClean="0"/>
              <a:t>		: </a:t>
            </a:r>
            <a:r>
              <a:rPr lang="ko-KR" altLang="en-US" sz="2000" dirty="0" smtClean="0"/>
              <a:t>예외나 값이 존재</a:t>
            </a:r>
            <a:r>
              <a:rPr lang="en-US" altLang="ko-KR" sz="2000" dirty="0" smtClean="0"/>
              <a:t>. future</a:t>
            </a:r>
            <a:r>
              <a:rPr lang="ko-KR" altLang="en-US" sz="2000" dirty="0" smtClean="0"/>
              <a:t>에서 확인가능</a:t>
            </a:r>
            <a:r>
              <a:rPr lang="en-US" altLang="ko-KR" sz="2000" dirty="0" smtClean="0"/>
              <a:t>.</a:t>
            </a:r>
          </a:p>
          <a:p>
            <a:pPr marL="284162" lvl="1" indent="0">
              <a:buNone/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준비</a:t>
            </a:r>
            <a:r>
              <a:rPr lang="en-US" altLang="ko-KR" sz="2000" baseline="30000" dirty="0" smtClean="0"/>
              <a:t>ready flag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값이 저장되어 있는가</a:t>
            </a:r>
            <a:r>
              <a:rPr lang="en-US" altLang="ko-KR" sz="2000" dirty="0" smtClean="0"/>
              <a:t>?</a:t>
            </a:r>
          </a:p>
          <a:p>
            <a:pPr marL="284162" lvl="1" indent="0">
              <a:buNone/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작업</a:t>
            </a:r>
            <a:r>
              <a:rPr lang="en-US" altLang="ko-KR" sz="2000" baseline="30000" dirty="0" smtClean="0"/>
              <a:t>task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값을 반환하는 작업이 실행 중인가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아직 실행되지 않았나</a:t>
            </a:r>
            <a:r>
              <a:rPr lang="en-US" altLang="ko-KR" sz="2000" dirty="0" smtClean="0"/>
              <a:t>?</a:t>
            </a:r>
            <a:endParaRPr lang="en-US" altLang="ko-KR" sz="2000" dirty="0" smtClean="0"/>
          </a:p>
          <a:p>
            <a:pPr marL="284162" lvl="1" indent="0">
              <a:buNone/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참조 수</a:t>
            </a:r>
            <a:r>
              <a:rPr lang="en-US" altLang="ko-KR" sz="2000" baseline="30000" dirty="0" smtClean="0"/>
              <a:t>count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몇 개의 스레드가 이 상태를 공유하고 있는가</a:t>
            </a:r>
            <a:r>
              <a:rPr lang="en-US" altLang="ko-KR" sz="2000" dirty="0" smtClean="0"/>
              <a:t>?</a:t>
            </a:r>
          </a:p>
          <a:p>
            <a:pPr marL="284162" lvl="1" indent="0">
              <a:buNone/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조건 변수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스레드를 대기시키기 위한 메커니즘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211291" y="5735782"/>
            <a:ext cx="4459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2" lvl="1" indent="0" algn="r">
              <a:buNone/>
            </a:pPr>
            <a:r>
              <a:rPr lang="ko-KR" altLang="en-US" i="1" dirty="0" smtClean="0">
                <a:solidFill>
                  <a:schemeClr val="bg1"/>
                </a:solidFill>
              </a:rPr>
              <a:t>출처 </a:t>
            </a:r>
            <a:r>
              <a:rPr lang="en-US" altLang="ko-KR" i="1" dirty="0" smtClean="0">
                <a:solidFill>
                  <a:schemeClr val="bg1"/>
                </a:solidFill>
              </a:rPr>
              <a:t>: The </a:t>
            </a:r>
            <a:r>
              <a:rPr lang="en-US" altLang="ko-KR" i="1" dirty="0">
                <a:solidFill>
                  <a:schemeClr val="bg1"/>
                </a:solidFill>
              </a:rPr>
              <a:t>C++ programming </a:t>
            </a:r>
            <a:r>
              <a:rPr lang="en-US" altLang="ko-KR" i="1" dirty="0" smtClean="0">
                <a:solidFill>
                  <a:schemeClr val="bg1"/>
                </a:solidFill>
              </a:rPr>
              <a:t>Language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12975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Shared State?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48" y="1475509"/>
            <a:ext cx="11151917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어떤 채널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Channel</a:t>
            </a:r>
            <a:r>
              <a:rPr lang="ko-KR" altLang="en-US" sz="2800" dirty="0" smtClean="0">
                <a:solidFill>
                  <a:schemeClr val="bg1"/>
                </a:solidFill>
              </a:rPr>
              <a:t>이 필요해서 </a:t>
            </a:r>
            <a:r>
              <a:rPr lang="en-US" altLang="ko-KR" sz="2800" dirty="0" smtClean="0">
                <a:solidFill>
                  <a:schemeClr val="bg1"/>
                </a:solidFill>
              </a:rPr>
              <a:t>future-promise </a:t>
            </a:r>
            <a:r>
              <a:rPr lang="ko-KR" altLang="en-US" sz="2800" dirty="0" smtClean="0">
                <a:solidFill>
                  <a:schemeClr val="bg1"/>
                </a:solidFill>
              </a:rPr>
              <a:t>쌍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pair</a:t>
            </a:r>
            <a:r>
              <a:rPr lang="ko-KR" altLang="en-US" sz="2800" dirty="0" smtClean="0">
                <a:solidFill>
                  <a:schemeClr val="bg1"/>
                </a:solidFill>
              </a:rPr>
              <a:t>을 사용한다는 것은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이해하겠는데</a:t>
            </a:r>
            <a:r>
              <a:rPr lang="en-US" altLang="ko-KR" sz="2800" dirty="0" smtClean="0">
                <a:solidFill>
                  <a:schemeClr val="bg1"/>
                </a:solidFill>
              </a:rPr>
              <a:t>…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작업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참조 수</a:t>
            </a:r>
            <a:r>
              <a:rPr lang="en-US" altLang="ko-KR" sz="2800" dirty="0" smtClean="0">
                <a:solidFill>
                  <a:schemeClr val="bg1"/>
                </a:solidFill>
              </a:rPr>
              <a:t>??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</a:rPr>
              <a:t>future</a:t>
            </a:r>
            <a:r>
              <a:rPr lang="ko-KR" altLang="en-US" sz="2400" dirty="0" smtClean="0">
                <a:solidFill>
                  <a:schemeClr val="bg1"/>
                </a:solidFill>
              </a:rPr>
              <a:t>가 소멸할 때 어떻게 동작해야 </a:t>
            </a:r>
            <a:r>
              <a:rPr lang="ko-KR" altLang="en-US" sz="2400" dirty="0" smtClean="0">
                <a:solidFill>
                  <a:schemeClr val="bg1"/>
                </a:solidFill>
              </a:rPr>
              <a:t>하는가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</a:rPr>
              <a:t>어떤 에러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예외가 발생할 수 있나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074" y="4037121"/>
            <a:ext cx="7452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ko-KR" altLang="en-US" sz="2400" dirty="0" smtClean="0">
                <a:solidFill>
                  <a:schemeClr val="bg1"/>
                </a:solidFill>
                <a:hlinkClick r:id="rId2"/>
              </a:rPr>
              <a:t>en.cppreference.com/w/cpp/thread/future_error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2218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future&lt;T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19248" y="1735282"/>
            <a:ext cx="11151917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템플릿 클래스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: </a:t>
            </a:r>
            <a:br>
              <a:rPr lang="en-US" altLang="ko-KR" sz="2800" dirty="0" smtClean="0">
                <a:solidFill>
                  <a:sysClr val="windowText" lastClr="000000"/>
                </a:solidFill>
              </a:rPr>
            </a:br>
            <a:r>
              <a:rPr lang="en-US" altLang="ko-KR" sz="2800" dirty="0" smtClean="0">
                <a:solidFill>
                  <a:sysClr val="windowText" lastClr="000000"/>
                </a:solidFill>
              </a:rPr>
              <a:t>	</a:t>
            </a:r>
            <a:r>
              <a:rPr lang="en-US" altLang="ko-KR" sz="2800" dirty="0" err="1" smtClean="0">
                <a:solidFill>
                  <a:sysClr val="windowText" lastClr="000000"/>
                </a:solidFill>
              </a:rPr>
              <a:t>shared_ptr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&lt;T&gt;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처럼 타입의 제약 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X</a:t>
            </a:r>
          </a:p>
          <a:p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8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가지 종류</a:t>
            </a: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8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800" dirty="0" err="1" smtClean="0">
                <a:solidFill>
                  <a:sysClr val="windowText" lastClr="000000"/>
                </a:solidFill>
              </a:rPr>
              <a:t>unique_future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&lt;T&gt;	: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하나의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유일한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 스레드</a:t>
            </a: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8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800" dirty="0" err="1" smtClean="0">
                <a:solidFill>
                  <a:sysClr val="windowText" lastClr="000000"/>
                </a:solidFill>
              </a:rPr>
              <a:t>shared_future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&lt;T&gt;	: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다수의 스레드 지원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2800" dirty="0" smtClean="0">
                <a:solidFill>
                  <a:sysClr val="windowText" lastClr="000000"/>
                </a:solidFill>
              </a:rPr>
            </a:b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예외 처리 가능</a:t>
            </a: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800" dirty="0">
                <a:solidFill>
                  <a:sysClr val="windowText" lastClr="000000"/>
                </a:solidFill>
              </a:rPr>
              <a:t>	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get()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함수로 값</a:t>
            </a:r>
            <a:r>
              <a:rPr lang="en-US" altLang="ko-KR" sz="2800" baseline="30000" dirty="0" smtClean="0">
                <a:solidFill>
                  <a:sysClr val="windowText" lastClr="000000"/>
                </a:solidFill>
              </a:rPr>
              <a:t>value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예외</a:t>
            </a:r>
            <a:r>
              <a:rPr lang="en-US" altLang="ko-KR" sz="2800" baseline="30000" dirty="0" smtClean="0">
                <a:solidFill>
                  <a:sysClr val="windowText" lastClr="000000"/>
                </a:solidFill>
              </a:rPr>
              <a:t>exception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모두 획득 가능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28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961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future&lt;T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사용해보기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660573" y="4540827"/>
            <a:ext cx="501059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언제인지는 모르겠지만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2800" dirty="0" smtClean="0">
                <a:solidFill>
                  <a:sysClr val="windowText" lastClr="000000"/>
                </a:solidFill>
              </a:rPr>
            </a:br>
            <a:r>
              <a:rPr lang="en-US" altLang="ko-KR" sz="2800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미래</a:t>
            </a:r>
            <a:r>
              <a:rPr lang="en-US" altLang="ko-KR" sz="2800" baseline="30000" dirty="0" smtClean="0">
                <a:solidFill>
                  <a:sysClr val="windowText" lastClr="000000"/>
                </a:solidFill>
              </a:rPr>
              <a:t>future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의 어느 시점에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’</a:t>
            </a:r>
          </a:p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저장된 값을 사용</a:t>
            </a:r>
            <a:r>
              <a:rPr lang="en-US" altLang="ko-KR" sz="2800" baseline="30000" dirty="0" smtClean="0">
                <a:solidFill>
                  <a:sysClr val="windowText" lastClr="000000"/>
                </a:solidFill>
              </a:rPr>
              <a:t>get()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하겠다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28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735282"/>
            <a:ext cx="5915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573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(F, …)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248" y="1423555"/>
            <a:ext cx="1115191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비동기적으로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async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hronously</a:t>
            </a:r>
            <a:r>
              <a:rPr lang="ko-KR" altLang="en-US" sz="2800" dirty="0" smtClean="0">
                <a:solidFill>
                  <a:schemeClr val="bg1"/>
                </a:solidFill>
              </a:rPr>
              <a:t> 작업을 실행</a:t>
            </a:r>
            <a:r>
              <a:rPr lang="en-US" altLang="ko-KR" sz="2800" dirty="0" smtClean="0">
                <a:solidFill>
                  <a:schemeClr val="bg1"/>
                </a:solidFill>
              </a:rPr>
              <a:t>(Background), </a:t>
            </a:r>
            <a:r>
              <a:rPr lang="ko-KR" altLang="en-US" sz="2800" dirty="0" smtClean="0">
                <a:solidFill>
                  <a:schemeClr val="bg1"/>
                </a:solidFill>
              </a:rPr>
              <a:t>반환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실행할 함수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Callable Object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인자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Arguments</a:t>
            </a:r>
            <a:r>
              <a:rPr lang="ko-KR" altLang="en-US" sz="2800" dirty="0" smtClean="0">
                <a:solidFill>
                  <a:schemeClr val="bg1"/>
                </a:solidFill>
              </a:rPr>
              <a:t>가 필요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Caution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반환 값을 </a:t>
            </a:r>
            <a:r>
              <a:rPr lang="en-US" altLang="ko-KR" sz="2800" dirty="0" smtClean="0">
                <a:solidFill>
                  <a:schemeClr val="bg1"/>
                </a:solidFill>
              </a:rPr>
              <a:t>future&lt;&gt;</a:t>
            </a:r>
            <a:r>
              <a:rPr lang="ko-KR" altLang="en-US" sz="2800" dirty="0" smtClean="0">
                <a:solidFill>
                  <a:schemeClr val="bg1"/>
                </a:solidFill>
              </a:rPr>
              <a:t>에 담아서 준다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3607518"/>
            <a:ext cx="5562600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6570220" y="3627789"/>
            <a:ext cx="5100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607518"/>
            <a:ext cx="527036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log</a:t>
            </a:r>
            <a:r>
              <a:rPr lang="ko-KR" altLang="en-US" sz="2800" dirty="0" smtClean="0">
                <a:solidFill>
                  <a:schemeClr val="bg1"/>
                </a:solidFill>
              </a:rPr>
              <a:t>의 반환 타입 </a:t>
            </a:r>
            <a:r>
              <a:rPr lang="en-US" altLang="ko-KR" sz="2800" dirty="0" smtClean="0">
                <a:solidFill>
                  <a:schemeClr val="bg1"/>
                </a:solidFill>
              </a:rPr>
              <a:t>bool</a:t>
            </a:r>
            <a:r>
              <a:rPr lang="ko-KR" altLang="en-US" sz="2800" dirty="0" smtClean="0">
                <a:solidFill>
                  <a:schemeClr val="bg1"/>
                </a:solidFill>
              </a:rPr>
              <a:t>이 적용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dirty="0" smtClean="0">
                <a:solidFill>
                  <a:schemeClr val="bg1"/>
                </a:solidFill>
              </a:rPr>
              <a:t>future&lt;bool&gt;</a:t>
            </a:r>
            <a:r>
              <a:rPr lang="ko-KR" altLang="en-US" sz="2800" dirty="0" smtClean="0">
                <a:solidFill>
                  <a:schemeClr val="bg1"/>
                </a:solidFill>
              </a:rPr>
              <a:t>로 반환</a:t>
            </a:r>
          </a:p>
        </p:txBody>
      </p:sp>
    </p:spTree>
    <p:extLst>
      <p:ext uri="{BB962C8B-B14F-4D97-AF65-F5344CB8AC3E}">
        <p14:creationId xmlns:p14="http://schemas.microsoft.com/office/powerpoint/2010/main" val="219406150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Launch Policy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48" y="1718953"/>
            <a:ext cx="3782588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발사</a:t>
            </a:r>
            <a:r>
              <a:rPr lang="ko-KR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실행 정책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실행 타이밍을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지정 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3200" dirty="0" err="1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40" y="2144848"/>
            <a:ext cx="7058025" cy="413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3140" y="1718953"/>
            <a:ext cx="42710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출처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[Listing 4.7]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0837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(F, …)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2076450"/>
            <a:ext cx="5381625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2076450"/>
            <a:ext cx="5270365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멤버 함수를 호출할 경우</a:t>
            </a:r>
            <a:r>
              <a:rPr lang="en-US" altLang="ko-KR" sz="2800" dirty="0" smtClean="0">
                <a:solidFill>
                  <a:schemeClr val="bg1"/>
                </a:solidFill>
              </a:rPr>
              <a:t>,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레퍼런스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reference</a:t>
            </a:r>
            <a:r>
              <a:rPr lang="ko-KR" altLang="en-US" sz="2800" dirty="0" smtClean="0">
                <a:solidFill>
                  <a:schemeClr val="bg1"/>
                </a:solidFill>
              </a:rPr>
              <a:t> 또는 객체의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주소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address</a:t>
            </a:r>
            <a:r>
              <a:rPr lang="ko-KR" altLang="en-US" sz="2800" dirty="0" smtClean="0">
                <a:solidFill>
                  <a:schemeClr val="bg1"/>
                </a:solidFill>
              </a:rPr>
              <a:t>를 전달해야 한다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멤버 함수는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포인터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필요하기 때문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</a:p>
          <a:p>
            <a:pPr lvl="1"/>
            <a:endParaRPr lang="ko-KR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36988"/>
      </p:ext>
    </p:extLst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(F, …)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047508" y="1893742"/>
            <a:ext cx="5452333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future&lt;T&gt;</a:t>
            </a:r>
            <a:r>
              <a:rPr lang="ko-KR" altLang="en-US" sz="2800" dirty="0" smtClean="0">
                <a:solidFill>
                  <a:schemeClr val="bg1"/>
                </a:solidFill>
              </a:rPr>
              <a:t>를 반환하기 때문에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타입 문제에서 자유롭다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단순히 값만 반환한다면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&lt;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pthread.h</a:t>
            </a:r>
            <a:r>
              <a:rPr lang="en-US" altLang="ko-KR" sz="2800" dirty="0" smtClean="0">
                <a:solidFill>
                  <a:schemeClr val="bg1"/>
                </a:solidFill>
              </a:rPr>
              <a:t>&gt;</a:t>
            </a:r>
            <a:r>
              <a:rPr lang="ko-KR" altLang="en-US" sz="2800" dirty="0" smtClean="0">
                <a:solidFill>
                  <a:schemeClr val="bg1"/>
                </a:solidFill>
              </a:rPr>
              <a:t>에서도 가능한 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800" dirty="0" smtClean="0">
                <a:solidFill>
                  <a:schemeClr val="bg1"/>
                </a:solidFill>
              </a:rPr>
              <a:t>일이지만</a:t>
            </a:r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893742"/>
            <a:ext cx="4971662" cy="35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1337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</a:t>
            </a:r>
            <a:r>
              <a:rPr lang="en-US" altLang="ko-KR" dirty="0"/>
              <a:t>(F, …)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724458"/>
            <a:ext cx="4819650" cy="3990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3165947"/>
            <a:ext cx="57275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결정적으로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예외</a:t>
            </a:r>
            <a:r>
              <a:rPr lang="ko-KR" altLang="en-US" sz="2800" dirty="0" smtClean="0">
                <a:solidFill>
                  <a:schemeClr val="bg1"/>
                </a:solidFill>
              </a:rPr>
              <a:t>를 전달할 수 있다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042818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뮤텍스</a:t>
            </a:r>
            <a:r>
              <a:rPr lang="en-US" altLang="ko-KR" dirty="0"/>
              <a:t>  </a:t>
            </a:r>
            <a:r>
              <a:rPr lang="en-US" altLang="ko-KR" dirty="0" smtClean="0"/>
              <a:t>#include &lt;mutex</a:t>
            </a:r>
            <a:r>
              <a:rPr lang="en-US" altLang="ko-KR" dirty="0"/>
              <a:t>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6333" y="1871133"/>
            <a:ext cx="6294832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기능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배타적 소유권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rgbClr val="FF0000"/>
                </a:solidFill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다른 스레드의 자원 접근을 차단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특징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복사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이동 불가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소유한 스레드에 한정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bg1"/>
                </a:solidFill>
                <a:hlinkClick r:id="rId2"/>
              </a:rPr>
              <a:t>en.cppreference.com/w/cpp/thread/mutex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09487"/>
              </p:ext>
            </p:extLst>
          </p:nvPr>
        </p:nvGraphicFramePr>
        <p:xfrm>
          <a:off x="687192" y="1871133"/>
          <a:ext cx="3825541" cy="289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25541">
                  <a:extLst>
                    <a:ext uri="{9D8B030D-6E8A-4147-A177-3AD203B41FA5}">
                      <a16:colId xmlns:a16="http://schemas.microsoft.com/office/drawing/2014/main" val="1938884395"/>
                    </a:ext>
                  </a:extLst>
                </a:gridCol>
              </a:tblGrid>
              <a:tr h="3353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mutex</a:t>
                      </a:r>
                      <a:r>
                        <a:rPr lang="en-US" sz="3200" b="0" baseline="30000" dirty="0" smtClean="0">
                          <a:solidFill>
                            <a:schemeClr val="bg1"/>
                          </a:solidFill>
                        </a:rPr>
                        <a:t>(iso.30.4.1.2.1)</a:t>
                      </a:r>
                      <a:endParaRPr lang="en-US" sz="3200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DF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91300"/>
                  </a:ext>
                </a:extLst>
              </a:tr>
              <a:tr h="588436">
                <a:tc>
                  <a:txBody>
                    <a:bodyPr/>
                    <a:lstStyle/>
                    <a:p>
                      <a:pPr lvl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mutex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m{}</a:t>
                      </a:r>
                    </a:p>
                    <a:p>
                      <a:pPr lvl="1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m.~mutex()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41044"/>
                  </a:ext>
                </a:extLst>
              </a:tr>
              <a:tr h="1006603">
                <a:tc>
                  <a:txBody>
                    <a:bodyPr/>
                    <a:lstStyle/>
                    <a:p>
                      <a:pPr lvl="1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m.lock()</a:t>
                      </a:r>
                    </a:p>
                    <a:p>
                      <a:pPr lvl="1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b =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m.try_lock()</a:t>
                      </a:r>
                    </a:p>
                    <a:p>
                      <a:pPr lvl="1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m.unlock()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48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192" y="5083792"/>
            <a:ext cx="38255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i="1" dirty="0" smtClean="0">
                <a:solidFill>
                  <a:schemeClr val="bg1"/>
                </a:solidFill>
              </a:rPr>
              <a:t>The C++ programming Language p.1221</a:t>
            </a:r>
            <a:endParaRPr lang="en-US" sz="2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23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한번 썼으면 그 공간은 </a:t>
            </a:r>
            <a:r>
              <a:rPr lang="ko-KR" altLang="en-US" dirty="0" err="1" smtClean="0"/>
              <a:t>비어있나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3113808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ko-KR" altLang="en-US" dirty="0" smtClean="0"/>
              <a:t>언어라면 그냥 복사되었겠구나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겠지만</a:t>
            </a:r>
            <a:endParaRPr lang="en-US" altLang="ko-KR" dirty="0" smtClean="0"/>
          </a:p>
          <a:p>
            <a:r>
              <a:rPr lang="en-US" dirty="0" smtClean="0"/>
              <a:t>C++11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..?</a:t>
            </a:r>
          </a:p>
          <a:p>
            <a:endParaRPr lang="en-US" dirty="0"/>
          </a:p>
          <a:p>
            <a:r>
              <a:rPr lang="en-US" dirty="0" smtClean="0"/>
              <a:t>future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회성</a:t>
            </a:r>
            <a:r>
              <a:rPr lang="en-US" altLang="ko-KR" dirty="0" smtClean="0"/>
              <a:t>!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만약 여러 번 가져다 쓰고 싶다면 </a:t>
            </a:r>
            <a:r>
              <a:rPr lang="en-US" altLang="ko-KR" dirty="0" smtClean="0"/>
              <a:t>shared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88020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shared_future</a:t>
            </a:r>
            <a:r>
              <a:rPr lang="en-US" altLang="ko-KR" dirty="0" smtClean="0"/>
              <a:t>&lt;T&gt;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86" y="2602277"/>
            <a:ext cx="5866239" cy="3205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" y="1402773"/>
            <a:ext cx="88845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핵심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여러 스레드에서 </a:t>
            </a:r>
            <a:r>
              <a:rPr lang="en-US" altLang="ko-KR" sz="2800" dirty="0" smtClean="0">
                <a:solidFill>
                  <a:schemeClr val="bg1"/>
                </a:solidFill>
              </a:rPr>
              <a:t>future</a:t>
            </a:r>
            <a:r>
              <a:rPr lang="ko-KR" altLang="en-US" sz="2800" dirty="0" smtClean="0">
                <a:solidFill>
                  <a:schemeClr val="bg1"/>
                </a:solidFill>
              </a:rPr>
              <a:t>의 값을 </a:t>
            </a:r>
            <a:r>
              <a:rPr lang="en-US" altLang="ko-KR" sz="2800" dirty="0" smtClean="0">
                <a:solidFill>
                  <a:schemeClr val="bg1"/>
                </a:solidFill>
              </a:rPr>
              <a:t>get() </a:t>
            </a:r>
            <a:r>
              <a:rPr lang="ko-KR" altLang="en-US" sz="2800" dirty="0" smtClean="0">
                <a:solidFill>
                  <a:schemeClr val="bg1"/>
                </a:solidFill>
              </a:rPr>
              <a:t>할 수 있다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9921"/>
      </p:ext>
    </p:extLst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shared_future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다수의 스레드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5122" name="Picture 2" descr="데이터 경쟁을 피하기 위한 다수의 std::shared_future 객체들의 사용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8" b="50647"/>
          <a:stretch/>
        </p:blipFill>
        <p:spPr bwMode="auto">
          <a:xfrm>
            <a:off x="519248" y="1844539"/>
            <a:ext cx="6525788" cy="37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5035" y="2088573"/>
            <a:ext cx="4626129" cy="2646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문제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</a:rPr>
              <a:t>스레드 외부에 존재하는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shared_future</a:t>
            </a:r>
            <a:r>
              <a:rPr lang="en-US" altLang="ko-KR" sz="2000" dirty="0" smtClean="0">
                <a:solidFill>
                  <a:schemeClr val="bg1"/>
                </a:solidFill>
              </a:rPr>
              <a:t>&lt;&gt;</a:t>
            </a:r>
            <a:r>
              <a:rPr lang="ko-KR" altLang="en-US" sz="2000" dirty="0" smtClean="0">
                <a:solidFill>
                  <a:schemeClr val="bg1"/>
                </a:solidFill>
              </a:rPr>
              <a:t>를 사용하려면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스레드 외부 자원 접근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shared_future</a:t>
            </a:r>
            <a:r>
              <a:rPr lang="en-US" altLang="ko-KR" sz="2000" dirty="0" smtClean="0">
                <a:solidFill>
                  <a:schemeClr val="bg1"/>
                </a:solidFill>
              </a:rPr>
              <a:t>&lt;&gt;</a:t>
            </a:r>
            <a:r>
              <a:rPr lang="ko-KR" altLang="en-US" sz="2000" dirty="0" smtClean="0">
                <a:solidFill>
                  <a:schemeClr val="bg1"/>
                </a:solidFill>
              </a:rPr>
              <a:t>에 대한 경쟁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olidFill>
                  <a:schemeClr val="bg1"/>
                </a:solidFill>
              </a:rPr>
              <a:t>비효율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662027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shared_future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다수의 스레드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5122" name="Picture 2" descr="데이터 경쟁을 피하기 위한 다수의 std::shared_future 객체들의 사용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8" r="34835"/>
          <a:stretch/>
        </p:blipFill>
        <p:spPr bwMode="auto">
          <a:xfrm>
            <a:off x="4916637" y="1839191"/>
            <a:ext cx="6754528" cy="39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248" y="1517073"/>
            <a:ext cx="4167052" cy="477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해답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</a:rPr>
              <a:t>스레드 내부에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shared_future</a:t>
            </a:r>
            <a:r>
              <a:rPr lang="en-US" altLang="ko-KR" sz="2000" dirty="0" smtClean="0">
                <a:solidFill>
                  <a:schemeClr val="bg1"/>
                </a:solidFill>
              </a:rPr>
              <a:t>&lt;&gt;</a:t>
            </a:r>
            <a:r>
              <a:rPr lang="ko-KR" altLang="en-US" sz="2000" dirty="0" smtClean="0">
                <a:solidFill>
                  <a:schemeClr val="bg1"/>
                </a:solidFill>
              </a:rPr>
              <a:t>의 복사본 생성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효과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shared_future</a:t>
            </a:r>
            <a:r>
              <a:rPr lang="en-US" altLang="ko-KR" sz="2000" dirty="0" smtClean="0">
                <a:solidFill>
                  <a:schemeClr val="bg1"/>
                </a:solidFill>
              </a:rPr>
              <a:t>&lt;&gt;</a:t>
            </a:r>
            <a:r>
              <a:rPr lang="ko-KR" altLang="en-US" sz="2000" dirty="0" smtClean="0">
                <a:solidFill>
                  <a:schemeClr val="bg1"/>
                </a:solidFill>
              </a:rPr>
              <a:t>를 내부에 만드는 것은 복사이기 때문에 변조 위험이 없음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내부 변수를 사용하므로 외부 자원에 대한 접근 경쟁이 사라짐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shared_future</a:t>
            </a:r>
            <a:r>
              <a:rPr lang="en-US" altLang="ko-KR" sz="2000" dirty="0" smtClean="0">
                <a:solidFill>
                  <a:schemeClr val="bg1"/>
                </a:solidFill>
              </a:rPr>
              <a:t>&lt;&gt;</a:t>
            </a:r>
            <a:r>
              <a:rPr lang="ko-KR" altLang="en-US" sz="2000" dirty="0" smtClean="0">
                <a:solidFill>
                  <a:schemeClr val="bg1"/>
                </a:solidFill>
              </a:rPr>
              <a:t>를 통한 공유 상태에 대한 반복 접근은 문제가 되지 않음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11513"/>
      </p:ext>
    </p:extLst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/>
          <a:p>
            <a:r>
              <a:rPr lang="en-US" dirty="0" smtClean="0"/>
              <a:t>promise&lt;T&gt;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248" y="1485900"/>
            <a:ext cx="1115191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future</a:t>
            </a:r>
            <a:r>
              <a:rPr lang="ko-KR" altLang="en-US" sz="2400" dirty="0" smtClean="0">
                <a:solidFill>
                  <a:schemeClr val="bg1"/>
                </a:solidFill>
              </a:rPr>
              <a:t>가 어떻게 동작하는지에 대해서 간단하게 살펴봤는데</a:t>
            </a:r>
            <a:r>
              <a:rPr lang="en-US" altLang="ko-KR" sz="2400" dirty="0" smtClean="0">
                <a:solidFill>
                  <a:schemeClr val="bg1"/>
                </a:solidFill>
              </a:rPr>
              <a:t>.. 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	future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값을 가져오는 방법은 알겠는데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		</a:t>
            </a:r>
            <a:r>
              <a:rPr lang="ko-KR" altLang="en-US" sz="2400" dirty="0" smtClean="0">
                <a:solidFill>
                  <a:srgbClr val="FF0000"/>
                </a:solidFill>
              </a:rPr>
              <a:t>값을 어떻게 집어넣지</a:t>
            </a:r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나중에 값을 가져간다</a:t>
            </a:r>
            <a:r>
              <a:rPr lang="en-US" altLang="ko-KR" sz="2800" dirty="0" smtClean="0">
                <a:solidFill>
                  <a:schemeClr val="bg1"/>
                </a:solidFill>
              </a:rPr>
              <a:t>? </a:t>
            </a:r>
            <a:r>
              <a:rPr lang="ko-KR" altLang="en-US" sz="2800" dirty="0" smtClean="0">
                <a:solidFill>
                  <a:schemeClr val="bg1"/>
                </a:solidFill>
              </a:rPr>
              <a:t>그러면 나중에 </a:t>
            </a:r>
            <a:r>
              <a:rPr lang="en-US" altLang="ko-KR" sz="2800" dirty="0" smtClean="0">
                <a:solidFill>
                  <a:schemeClr val="bg1"/>
                </a:solidFill>
              </a:rPr>
              <a:t>‘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값을 넣어 줄게</a:t>
            </a:r>
            <a:r>
              <a:rPr lang="en-US" altLang="ko-KR" sz="2800" dirty="0" smtClean="0">
                <a:solidFill>
                  <a:schemeClr val="bg1"/>
                </a:solidFill>
              </a:rPr>
              <a:t>’.(</a:t>
            </a:r>
            <a:r>
              <a:rPr lang="ko-KR" altLang="en-US" sz="2800" dirty="0" smtClean="0">
                <a:solidFill>
                  <a:schemeClr val="bg1"/>
                </a:solidFill>
              </a:rPr>
              <a:t>약속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5047" y="3734738"/>
            <a:ext cx="2140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promise&lt;T&gt;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5302" y="3734738"/>
            <a:ext cx="1811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future&lt;T</a:t>
            </a:r>
            <a:r>
              <a:rPr lang="en-US" altLang="ko-KR" sz="28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4" y="4473227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91" y="441319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55" y="5082827"/>
            <a:ext cx="1219200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46090" y="4442790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공유 상태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8940" y="5082827"/>
            <a:ext cx="1016107" cy="405573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7936" y="5082827"/>
            <a:ext cx="1165874" cy="387031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2585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altLang="ko-KR" dirty="0"/>
              <a:t>&lt;T&gt;</a:t>
            </a:r>
            <a:r>
              <a:rPr lang="en-US" dirty="0" smtClean="0"/>
              <a:t> </a:t>
            </a:r>
            <a:r>
              <a:rPr lang="en-US" altLang="ko-KR" dirty="0" smtClean="0"/>
              <a:t>&amp; promise&lt;T&gt;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67886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future&lt;&gt;	: 1</a:t>
            </a:r>
            <a:r>
              <a:rPr lang="ko-KR" altLang="en-US" dirty="0" smtClean="0"/>
              <a:t>회성</a:t>
            </a:r>
            <a:r>
              <a:rPr lang="en-US" altLang="ko-KR" baseline="30000" dirty="0" smtClean="0"/>
              <a:t>one-off</a:t>
            </a:r>
            <a:r>
              <a:rPr lang="ko-KR" altLang="en-US" dirty="0" smtClean="0"/>
              <a:t> 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baseline="30000" dirty="0"/>
              <a:t> value </a:t>
            </a:r>
            <a:r>
              <a:rPr lang="ko-KR" altLang="en-US" dirty="0" smtClean="0"/>
              <a:t>을 수신 가능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promise&lt;&gt;	: future</a:t>
            </a:r>
            <a:r>
              <a:rPr lang="ko-KR" altLang="en-US" dirty="0" smtClean="0"/>
              <a:t>에 값</a:t>
            </a:r>
            <a:r>
              <a:rPr lang="en-US" altLang="ko-KR" baseline="30000" dirty="0" smtClean="0"/>
              <a:t>value</a:t>
            </a:r>
            <a:r>
              <a:rPr lang="ko-KR" altLang="en-US" dirty="0"/>
              <a:t>을</a:t>
            </a:r>
            <a:r>
              <a:rPr lang="ko-KR" altLang="en-US" dirty="0" smtClean="0"/>
              <a:t> 저장하기 위한 </a:t>
            </a:r>
            <a:r>
              <a:rPr lang="ko-KR" altLang="en-US" dirty="0"/>
              <a:t>인터페이스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44" y="3126666"/>
            <a:ext cx="8058009" cy="27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793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19247" y="1497876"/>
            <a:ext cx="4219007" cy="914400"/>
          </a:xfrm>
        </p:spPr>
        <p:txBody>
          <a:bodyPr/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set_value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(T&amp;)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19247" y="2412276"/>
            <a:ext cx="4219007" cy="1162197"/>
          </a:xfrm>
        </p:spPr>
        <p:txBody>
          <a:bodyPr/>
          <a:lstStyle/>
          <a:p>
            <a:r>
              <a:rPr lang="ko-KR" altLang="en-US" dirty="0" smtClean="0"/>
              <a:t>공유 상태에 값을 저장한다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저장하는 즉시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상태를 변경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T&amp;&amp; : move </a:t>
            </a:r>
            <a:r>
              <a:rPr lang="ko-KR" altLang="en-US" dirty="0" smtClean="0"/>
              <a:t>역시 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19246" y="3783876"/>
            <a:ext cx="4219007" cy="914400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set_value_at_thread_exit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19246" y="4698276"/>
            <a:ext cx="4219007" cy="15270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값을 저장하는 것은 </a:t>
            </a:r>
            <a:r>
              <a:rPr lang="en-US" altLang="ko-KR" dirty="0" err="1" smtClean="0"/>
              <a:t>set_value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ready </a:t>
            </a:r>
            <a:r>
              <a:rPr lang="ko-KR" altLang="en-US" dirty="0" smtClean="0"/>
              <a:t>상태를 종료 시에 변경한다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get()</a:t>
            </a:r>
            <a:r>
              <a:rPr lang="ko-KR" altLang="en-US" dirty="0" smtClean="0"/>
              <a:t>을 호출한 스레드의 활성화를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지연시키는 효과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63459" y="1497876"/>
            <a:ext cx="4175496" cy="914400"/>
          </a:xfrm>
        </p:spPr>
        <p:txBody>
          <a:bodyPr/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set_exception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exception_ptr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63459" y="2412276"/>
            <a:ext cx="4175496" cy="1162197"/>
          </a:xfrm>
        </p:spPr>
        <p:txBody>
          <a:bodyPr/>
          <a:lstStyle/>
          <a:p>
            <a:r>
              <a:rPr lang="ko-KR" altLang="en-US" dirty="0" smtClean="0"/>
              <a:t>공유 상태에 예외를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공유 상태 안에 있는 </a:t>
            </a:r>
            <a:r>
              <a:rPr lang="ko-KR" altLang="en-US" b="1" dirty="0" smtClean="0"/>
              <a:t>예외 포인터</a:t>
            </a:r>
            <a:r>
              <a:rPr lang="ko-KR" altLang="en-US" dirty="0" smtClean="0"/>
              <a:t>의 값을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63460" y="3783876"/>
            <a:ext cx="4175495" cy="9144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set_exception_at_thread_exit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63460" y="4698276"/>
            <a:ext cx="4175495" cy="1527048"/>
          </a:xfrm>
        </p:spPr>
        <p:txBody>
          <a:bodyPr/>
          <a:lstStyle/>
          <a:p>
            <a:r>
              <a:rPr lang="ko-KR" altLang="en-US" dirty="0" smtClean="0"/>
              <a:t>역시 </a:t>
            </a:r>
            <a:r>
              <a:rPr lang="en-US" altLang="ko-KR" dirty="0" err="1" smtClean="0"/>
              <a:t>set_exception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동일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ready </a:t>
            </a:r>
            <a:r>
              <a:rPr lang="ko-KR" altLang="en-US" dirty="0"/>
              <a:t>상태를 종료 시에 변경한다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set_value_at_thread_exit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932103"/>
      </p:ext>
    </p:extLst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promise&lt;T&gt;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548" r="21218" b="38194"/>
          <a:stretch/>
        </p:blipFill>
        <p:spPr>
          <a:xfrm>
            <a:off x="519248" y="2292879"/>
            <a:ext cx="4759334" cy="2015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855" y="5352764"/>
            <a:ext cx="42697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그렇다면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async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  <a:r>
              <a:rPr lang="ko-KR" altLang="en-US" sz="3200" dirty="0" smtClean="0">
                <a:solidFill>
                  <a:schemeClr val="bg1"/>
                </a:solidFill>
              </a:rPr>
              <a:t>는 </a:t>
            </a:r>
            <a:r>
              <a:rPr lang="en-US" altLang="ko-KR" sz="3200" dirty="0" smtClean="0">
                <a:solidFill>
                  <a:schemeClr val="bg1"/>
                </a:solidFill>
              </a:rPr>
              <a:t>….</a:t>
            </a:r>
            <a:endParaRPr lang="ko-KR" altLang="en-US" sz="3200" dirty="0" err="1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6425" b="87087"/>
          <a:stretch/>
        </p:blipFill>
        <p:spPr>
          <a:xfrm>
            <a:off x="5630064" y="2245093"/>
            <a:ext cx="2632402" cy="52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1749"/>
          <a:stretch/>
        </p:blipFill>
        <p:spPr>
          <a:xfrm>
            <a:off x="5630064" y="2743324"/>
            <a:ext cx="6041101" cy="15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2678"/>
      </p:ext>
    </p:extLst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재해석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6" y="1474147"/>
            <a:ext cx="6402099" cy="4433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9500" y="3335482"/>
            <a:ext cx="40546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1. future</a:t>
            </a:r>
            <a:r>
              <a:rPr lang="ko-KR" altLang="en-US" sz="2800" dirty="0" smtClean="0">
                <a:solidFill>
                  <a:schemeClr val="bg1"/>
                </a:solidFill>
              </a:rPr>
              <a:t>쪽에서 값을 요청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값이 </a:t>
            </a:r>
            <a:r>
              <a:rPr lang="ko-KR" altLang="en-US" sz="2400" dirty="0">
                <a:solidFill>
                  <a:schemeClr val="bg1"/>
                </a:solidFill>
              </a:rPr>
              <a:t>없으면 </a:t>
            </a:r>
            <a:r>
              <a:rPr lang="ko-KR" altLang="en-US" sz="2400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wait</a:t>
            </a:r>
            <a:endParaRPr lang="ko-KR" altLang="en-US" sz="2400" baseline="30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67436"/>
      </p:ext>
    </p:extLst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재해석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4418" y="3314700"/>
            <a:ext cx="43767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2. promise</a:t>
            </a:r>
            <a:r>
              <a:rPr lang="ko-KR" altLang="en-US" sz="2800" dirty="0" smtClean="0">
                <a:solidFill>
                  <a:schemeClr val="bg1"/>
                </a:solidFill>
              </a:rPr>
              <a:t>쪽에서 값을 저장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공유 상태에 값이 생겼다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  <a:endParaRPr lang="ko-KR" altLang="en-US" sz="2800" baseline="30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648601"/>
            <a:ext cx="6338752" cy="43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3068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뮤텍스</a:t>
            </a:r>
            <a:r>
              <a:rPr lang="en-US" altLang="ko-KR" dirty="0"/>
              <a:t>  </a:t>
            </a:r>
            <a:r>
              <a:rPr lang="en-US" altLang="ko-KR" dirty="0" smtClean="0"/>
              <a:t>#include &lt;mutex</a:t>
            </a:r>
            <a:r>
              <a:rPr lang="en-US" altLang="ko-KR" dirty="0"/>
              <a:t>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6333" y="1871133"/>
            <a:ext cx="6294832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기능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기본적으로 </a:t>
            </a:r>
            <a:r>
              <a:rPr lang="en-US" altLang="ko-KR" sz="2800" dirty="0" smtClean="0">
                <a:solidFill>
                  <a:schemeClr val="bg1"/>
                </a:solidFill>
              </a:rPr>
              <a:t>mutex</a:t>
            </a:r>
            <a:r>
              <a:rPr lang="ko-KR" altLang="en-US" sz="2800" dirty="0" smtClean="0">
                <a:solidFill>
                  <a:schemeClr val="bg1"/>
                </a:solidFill>
              </a:rPr>
              <a:t>와 동일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특징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시간 조절 가능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</a:rPr>
              <a:t>_for(), _until() </a:t>
            </a:r>
            <a:r>
              <a:rPr lang="ko-KR" altLang="en-US" sz="2800" dirty="0" smtClean="0">
                <a:solidFill>
                  <a:schemeClr val="bg1"/>
                </a:solidFill>
              </a:rPr>
              <a:t>접미사를 사용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altLang="ko-KR" sz="2000" dirty="0" smtClean="0">
                <a:solidFill>
                  <a:schemeClr val="bg1"/>
                </a:solidFill>
                <a:hlinkClick r:id="rId2"/>
              </a:rPr>
              <a:t>en.cppreference.com/w/cpp/thread/timed_mutex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6448"/>
              </p:ext>
            </p:extLst>
          </p:nvPr>
        </p:nvGraphicFramePr>
        <p:xfrm>
          <a:off x="687192" y="1871133"/>
          <a:ext cx="4435526" cy="3749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5526">
                  <a:extLst>
                    <a:ext uri="{9D8B030D-6E8A-4147-A177-3AD203B41FA5}">
                      <a16:colId xmlns:a16="http://schemas.microsoft.com/office/drawing/2014/main" val="1938884395"/>
                    </a:ext>
                  </a:extLst>
                </a:gridCol>
              </a:tblGrid>
              <a:tr h="33536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timed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mutex</a:t>
                      </a:r>
                      <a:r>
                        <a:rPr lang="en-US" sz="3200" b="0" baseline="30000" dirty="0" smtClean="0">
                          <a:solidFill>
                            <a:schemeClr val="bg1"/>
                          </a:solidFill>
                        </a:rPr>
                        <a:t>(iso.30.4.1.3.1)</a:t>
                      </a:r>
                      <a:endParaRPr lang="en-US" sz="3200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4DF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91300"/>
                  </a:ext>
                </a:extLst>
              </a:tr>
              <a:tr h="588436">
                <a:tc>
                  <a:txBody>
                    <a:bodyPr/>
                    <a:lstStyle/>
                    <a:p>
                      <a:pPr lvl="1"/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timed_mutex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</a:rPr>
                        <a:t> tm{}</a:t>
                      </a:r>
                    </a:p>
                    <a:p>
                      <a:pPr lvl="1"/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tm.~timed_mutex()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41044"/>
                  </a:ext>
                </a:extLst>
              </a:tr>
              <a:tr h="1006603">
                <a:tc>
                  <a:txBody>
                    <a:bodyPr/>
                    <a:lstStyle/>
                    <a:p>
                      <a:pPr lvl="1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tm.lock()</a:t>
                      </a:r>
                    </a:p>
                    <a:p>
                      <a:pPr marL="457182" marR="0" lvl="1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b = tm.try_lock()</a:t>
                      </a:r>
                      <a:br>
                        <a:rPr lang="en-US" sz="2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b = tm.try_lock_for(d)</a:t>
                      </a:r>
                    </a:p>
                    <a:p>
                      <a:pPr marL="457182" marR="0" lvl="1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/>
                          </a:solidFill>
                        </a:rPr>
                        <a:t>b = tm.try_lock_until(tp)</a:t>
                      </a:r>
                    </a:p>
                    <a:p>
                      <a:pPr lvl="1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tm.unlock()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48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192" y="5620173"/>
            <a:ext cx="44355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i="1" dirty="0" smtClean="0">
                <a:solidFill>
                  <a:schemeClr val="bg1"/>
                </a:solidFill>
              </a:rPr>
              <a:t>The C++ programming Language p.1224</a:t>
            </a:r>
            <a:endParaRPr lang="en-US" sz="2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113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재해석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4418" y="3314700"/>
            <a:ext cx="4376747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3. future</a:t>
            </a:r>
            <a:r>
              <a:rPr lang="ko-KR" altLang="en-US" sz="2800" dirty="0" smtClean="0">
                <a:solidFill>
                  <a:schemeClr val="bg1"/>
                </a:solidFill>
              </a:rPr>
              <a:t>가 값을 획득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shared</a:t>
            </a:r>
            <a:r>
              <a:rPr lang="ko-KR" altLang="en-US" sz="2400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회 이상 </a:t>
            </a:r>
            <a:r>
              <a:rPr lang="en-US" altLang="ko-KR" sz="2400" dirty="0" smtClean="0">
                <a:solidFill>
                  <a:schemeClr val="bg1"/>
                </a:solidFill>
              </a:rPr>
              <a:t>get()</a:t>
            </a:r>
            <a:r>
              <a:rPr lang="ko-KR" altLang="en-US" sz="2400" dirty="0" smtClean="0">
                <a:solidFill>
                  <a:schemeClr val="bg1"/>
                </a:solidFill>
              </a:rPr>
              <a:t>불가능</a:t>
            </a:r>
            <a:endParaRPr lang="ko-KR" altLang="en-US" sz="2400" baseline="30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43" y="1693718"/>
            <a:ext cx="6156972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3469"/>
      </p:ext>
    </p:extLst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좀 더 좋게 만들 수는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48" y="1737225"/>
            <a:ext cx="11151917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그러면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매번 </a:t>
            </a:r>
            <a:r>
              <a:rPr lang="en-US" altLang="ko-KR" sz="2400" dirty="0" smtClean="0">
                <a:solidFill>
                  <a:schemeClr val="bg1"/>
                </a:solidFill>
              </a:rPr>
              <a:t>promise&lt;&gt;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인자로 넘겨주고 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err="1" smtClean="0">
                <a:solidFill>
                  <a:schemeClr val="bg1"/>
                </a:solidFill>
              </a:rPr>
              <a:t>get_future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를 호출해야 하나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값</a:t>
            </a:r>
            <a:r>
              <a:rPr lang="ko-KR" altLang="en-US" sz="2400" dirty="0" smtClean="0">
                <a:solidFill>
                  <a:schemeClr val="bg1"/>
                </a:solidFill>
              </a:rPr>
              <a:t>을 원한다면 이걸로 충분하지만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결국 우리가 원하는 것은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3600" b="1" dirty="0" smtClean="0">
                <a:solidFill>
                  <a:schemeClr val="bg1"/>
                </a:solidFill>
              </a:rPr>
              <a:t>작업 단위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병렬성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Task-Based Concurrency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91168"/>
      </p:ext>
    </p:extLst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단위 </a:t>
            </a:r>
            <a:r>
              <a:rPr lang="ko-KR" altLang="en-US" dirty="0" err="1" smtClean="0"/>
              <a:t>병렬성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506" y="1999465"/>
            <a:ext cx="23760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함수 </a:t>
            </a:r>
            <a:r>
              <a:rPr lang="en-US" altLang="ko-KR" sz="2800" dirty="0" smtClean="0">
                <a:solidFill>
                  <a:schemeClr val="bg1"/>
                </a:solidFill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</a:rPr>
              <a:t>인자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실행 루틴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506" y="3168175"/>
            <a:ext cx="237603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조건 변수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스레드 활성</a:t>
            </a:r>
            <a:r>
              <a:rPr lang="en-US" altLang="ko-KR" sz="2000" dirty="0" smtClean="0"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</a:rPr>
              <a:t>비활성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506" y="4306528"/>
            <a:ext cx="23760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공유 상태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데이터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전달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57516" y="2512778"/>
            <a:ext cx="2389909" cy="2163082"/>
            <a:chOff x="4409301" y="3005280"/>
            <a:chExt cx="2389909" cy="2163082"/>
          </a:xfrm>
        </p:grpSpPr>
        <p:sp>
          <p:nvSpPr>
            <p:cNvPr id="4" name="TextBox 3"/>
            <p:cNvSpPr txBox="1"/>
            <p:nvPr/>
          </p:nvSpPr>
          <p:spPr>
            <a:xfrm>
              <a:off x="4409301" y="4737475"/>
              <a:ext cx="23899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작업</a:t>
              </a:r>
              <a:r>
                <a:rPr lang="en-US" altLang="ko-KR" sz="2800" baseline="30000" dirty="0" smtClean="0">
                  <a:solidFill>
                    <a:schemeClr val="bg1"/>
                  </a:solidFill>
                </a:rPr>
                <a:t>Task</a:t>
              </a:r>
              <a:r>
                <a:rPr lang="ko-KR" altLang="en-US" sz="2800" dirty="0">
                  <a:solidFill>
                    <a:schemeClr val="bg1"/>
                  </a:solidFill>
                </a:rPr>
                <a:t> 객체</a:t>
              </a:r>
              <a:endParaRPr lang="ko-KR" altLang="en-US" sz="2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359" y="3005280"/>
              <a:ext cx="1931796" cy="169499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3033536" y="2368797"/>
            <a:ext cx="1053038" cy="991479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3033537" y="3360276"/>
            <a:ext cx="1053037" cy="177231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3033536" y="3360276"/>
            <a:ext cx="1053038" cy="1315584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6555" y="1690848"/>
            <a:ext cx="432734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프로그래머가 원하는 순간에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동기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비동기 처리가 가능하고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값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예외 모두 전달 가능한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7896" y="473680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바로 그런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작업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객체 단위로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</a:rPr>
              <a:t>병렬적인 처리하고 </a:t>
            </a:r>
            <a:r>
              <a:rPr lang="ko-KR" altLang="en-US" sz="2800" dirty="0">
                <a:solidFill>
                  <a:schemeClr val="bg1"/>
                </a:solidFill>
              </a:rPr>
              <a:t>싶다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32861"/>
      </p:ext>
    </p:extLst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packaged_task&lt;F&gt;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2050" name="Picture 2" descr="http://senlinzhan.github.io/images/data-structure/promi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68" y="3990109"/>
            <a:ext cx="8197307" cy="214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01343" y="5767957"/>
            <a:ext cx="3896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2" lvl="1" indent="0" algn="r">
              <a:buNone/>
            </a:pPr>
            <a:r>
              <a:rPr lang="en-US" altLang="ko-KR" i="1" dirty="0">
                <a:solidFill>
                  <a:schemeClr val="bg1"/>
                </a:solidFill>
              </a:rPr>
              <a:t>The C++ programming </a:t>
            </a:r>
            <a:r>
              <a:rPr lang="en-US" altLang="ko-KR" i="1" dirty="0" smtClean="0">
                <a:solidFill>
                  <a:schemeClr val="bg1"/>
                </a:solidFill>
              </a:rPr>
              <a:t>Language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9248" y="1599324"/>
            <a:ext cx="1115191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작업을 표현하는 템플릿 클래스</a:t>
            </a: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함수의 </a:t>
            </a:r>
            <a:r>
              <a:rPr lang="ko-KR" altLang="en-US" sz="2800" dirty="0" err="1" smtClean="0">
                <a:solidFill>
                  <a:sysClr val="windowText" lastClr="000000"/>
                </a:solidFill>
              </a:rPr>
              <a:t>시그니처</a:t>
            </a:r>
            <a:r>
              <a:rPr lang="en-US" altLang="ko-KR" sz="2800" baseline="30000" dirty="0" smtClean="0">
                <a:solidFill>
                  <a:sysClr val="windowText" lastClr="000000"/>
                </a:solidFill>
              </a:rPr>
              <a:t>signature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를 받아서 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future&lt;&gt;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형태로 결과 반환</a:t>
            </a:r>
            <a:endParaRPr lang="en-US" altLang="ko-KR" sz="2800" dirty="0">
              <a:solidFill>
                <a:sysClr val="windowText" lastClr="000000"/>
              </a:solidFill>
            </a:endParaRPr>
          </a:p>
          <a:p>
            <a:r>
              <a:rPr lang="en-US" altLang="ko-KR" sz="2800" dirty="0" smtClean="0">
                <a:solidFill>
                  <a:sysClr val="windowText" lastClr="000000"/>
                </a:solidFill>
              </a:rPr>
              <a:t>	</a:t>
            </a:r>
            <a:r>
              <a:rPr lang="en-US" altLang="ko-KR" sz="28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마치 함수 포인터 같은 사용법</a:t>
            </a:r>
            <a:endParaRPr lang="ko-KR" altLang="en-US" sz="28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258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packaged_task</a:t>
            </a:r>
            <a:r>
              <a:rPr lang="en-US" altLang="ko-KR" dirty="0"/>
              <a:t>&lt;F&gt;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94196" y="4122479"/>
            <a:ext cx="5575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ko-KR" altLang="en-US" dirty="0" smtClean="0">
                <a:solidFill>
                  <a:schemeClr val="bg1"/>
                </a:solidFill>
                <a:hlinkClick r:id="rId2"/>
              </a:rPr>
              <a:t>github.com/CppKorea/CppConcurrencyInAction/blob/master/chapter-4/Listing_4_09.cpp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225" y="1706514"/>
            <a:ext cx="5385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47" y="1861888"/>
            <a:ext cx="5090368" cy="3925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" y="2615334"/>
            <a:ext cx="52911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ysClr val="windowText" lastClr="000000"/>
                </a:solidFill>
              </a:rPr>
              <a:t>명시적으로 호출해서 실행</a:t>
            </a: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ysClr val="windowText" lastClr="000000"/>
              </a:solidFill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ysClr val="windowText" lastClr="00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ysClr val="windowText" lastClr="000000"/>
                </a:solidFill>
              </a:rPr>
              <a:t>전달 가능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560" y="1727841"/>
            <a:ext cx="3971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ysClr val="windowText" lastClr="000000"/>
                </a:solidFill>
              </a:rPr>
              <a:t>std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::</a:t>
            </a:r>
            <a:r>
              <a:rPr lang="en-US" altLang="ko-KR" sz="2800" dirty="0" err="1">
                <a:solidFill>
                  <a:sysClr val="windowText" lastClr="000000"/>
                </a:solidFill>
              </a:rPr>
              <a:t>async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와의 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차이점</a:t>
            </a:r>
            <a:r>
              <a:rPr lang="en-US" altLang="ko-KR" sz="28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74647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&lt;future&gt;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776845"/>
            <a:ext cx="11151917" cy="40940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단순한 비동기 실행</a:t>
            </a:r>
            <a:r>
              <a:rPr lang="en-US" altLang="ko-KR" dirty="0" smtClean="0"/>
              <a:t>		: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(F,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…)</a:t>
            </a:r>
          </a:p>
          <a:p>
            <a:pPr marL="0" indent="0">
              <a:buNone/>
            </a:pPr>
            <a:r>
              <a:rPr lang="en-US" altLang="ko-KR" sz="2400" dirty="0" smtClean="0"/>
              <a:t>	future&lt;&gt;</a:t>
            </a:r>
            <a:r>
              <a:rPr lang="ko-KR" altLang="en-US" sz="2400" dirty="0" smtClean="0"/>
              <a:t>를 반환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실행 정책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스레드 간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전달</a:t>
            </a:r>
            <a:r>
              <a:rPr lang="en-US" altLang="ko-KR" dirty="0" smtClean="0"/>
              <a:t>		: future&lt;T&gt;, promise&lt;T&gt;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공유 상태를 활용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shared_future</a:t>
            </a:r>
            <a:r>
              <a:rPr lang="en-US" altLang="ko-KR" sz="2400" dirty="0" smtClean="0"/>
              <a:t>&lt;&gt;, </a:t>
            </a:r>
            <a:r>
              <a:rPr lang="en-US" altLang="ko-KR" sz="2400" dirty="0" err="1" smtClean="0"/>
              <a:t>prom.set_value_at_exit</a:t>
            </a:r>
            <a:r>
              <a:rPr lang="en-US" altLang="ko-KR" sz="2400" dirty="0" smtClean="0"/>
              <a:t>()…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스레드 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		: </a:t>
            </a:r>
            <a:r>
              <a:rPr lang="en-US" altLang="ko-KR" dirty="0" err="1" smtClean="0"/>
              <a:t>packaged_task</a:t>
            </a:r>
            <a:r>
              <a:rPr lang="en-US" altLang="ko-KR" dirty="0" smtClean="0"/>
              <a:t>&lt;F&gt;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함수 </a:t>
            </a:r>
            <a:r>
              <a:rPr lang="ko-KR" altLang="en-US" sz="2400" dirty="0" err="1" smtClean="0"/>
              <a:t>시그니처</a:t>
            </a:r>
            <a:r>
              <a:rPr lang="ko-KR" altLang="en-US" sz="2400" dirty="0" smtClean="0"/>
              <a:t> 사용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명시적 호출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1806789"/>
      </p:ext>
    </p:extLst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2681" y="2992582"/>
            <a:ext cx="42083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Break Time!</a:t>
            </a:r>
            <a:endParaRPr lang="ko-KR" altLang="en-US" sz="5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26315"/>
      </p:ext>
    </p:extLst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&lt;chrono&gt;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1661993"/>
          </a:xfrm>
        </p:spPr>
        <p:txBody>
          <a:bodyPr/>
          <a:lstStyle/>
          <a:p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b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dirty="0" smtClean="0"/>
              <a:t>시간제한을 이용한 대기</a:t>
            </a: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659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제한이 필요한 경우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pic>
        <p:nvPicPr>
          <p:cNvPr id="1026" name="Picture 2" descr="http://pds19.egloos.com/pds/201010/16/63/b0037863_4cb937d8ee7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8" y="1304523"/>
            <a:ext cx="6670346" cy="50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22350" y="1991327"/>
            <a:ext cx="159659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A</a:t>
            </a:r>
            <a:r>
              <a:rPr lang="ko-KR" altLang="en-US" sz="4800" dirty="0" smtClean="0">
                <a:solidFill>
                  <a:schemeClr val="bg1"/>
                </a:solidFill>
              </a:rPr>
              <a:t>ㅏ</a:t>
            </a:r>
            <a:r>
              <a:rPr lang="en-US" altLang="ko-KR" sz="4800" dirty="0" smtClean="0">
                <a:solidFill>
                  <a:schemeClr val="bg1"/>
                </a:solidFill>
              </a:rPr>
              <a:t>….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64" y="3126446"/>
            <a:ext cx="2327565" cy="29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91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개념이 필요한데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787522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ko-KR" altLang="en-US" dirty="0"/>
              <a:t> </a:t>
            </a:r>
            <a:r>
              <a:rPr lang="en-US" altLang="ko-KR" dirty="0" smtClean="0"/>
              <a:t>Language</a:t>
            </a:r>
            <a:r>
              <a:rPr lang="ko-KR" altLang="en-US" dirty="0" smtClean="0"/>
              <a:t>의 시간</a:t>
            </a:r>
            <a:r>
              <a:rPr lang="en-US" altLang="ko-KR" dirty="0" smtClean="0"/>
              <a:t>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&lt;ctime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 std::time_t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>
                <a:solidFill>
                  <a:srgbClr val="FF0000">
                    <a:alpha val="99000"/>
                  </a:srgbClr>
                </a:solidFill>
              </a:rPr>
              <a:t>정의 </a:t>
            </a:r>
            <a:r>
              <a:rPr lang="en-US" altLang="ko-KR" sz="2400" dirty="0" smtClean="0">
                <a:solidFill>
                  <a:srgbClr val="FF0000">
                    <a:alpha val="99000"/>
                  </a:srgbClr>
                </a:solidFill>
              </a:rPr>
              <a:t>X</a:t>
            </a:r>
            <a:r>
              <a:rPr lang="en-US" altLang="ko-KR" sz="2400" dirty="0" smtClean="0"/>
              <a:t>, ‘1970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일 자정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부터 지난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’.	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사실상 유닉스 시간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__int32_t </a:t>
            </a:r>
            <a:r>
              <a:rPr lang="ko-KR" altLang="en-US" sz="2400" dirty="0" smtClean="0">
                <a:sym typeface="Wingdings" panose="05000000000000000000" pitchFamily="2" charset="2"/>
              </a:rPr>
              <a:t>또는 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__int64_t</a:t>
            </a:r>
            <a:endParaRPr lang="en-US" altLang="ko-KR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1" y="3260662"/>
            <a:ext cx="9525458" cy="1074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2745" y="4991621"/>
            <a:ext cx="84084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chemeClr val="bg1"/>
                </a:solidFill>
              </a:rPr>
              <a:t>즉</a:t>
            </a:r>
            <a:r>
              <a:rPr lang="en-US" altLang="ko-KR" sz="3600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초</a:t>
            </a:r>
            <a:r>
              <a:rPr lang="en-US" altLang="ko-KR" sz="3600" b="1" baseline="30000" dirty="0" smtClean="0">
                <a:solidFill>
                  <a:schemeClr val="bg1"/>
                </a:solidFill>
              </a:rPr>
              <a:t>second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라는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단위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만 존재한다</a:t>
            </a:r>
            <a:r>
              <a:rPr lang="ko-KR" altLang="en-US" sz="3600" dirty="0" smtClean="0">
                <a:solidFill>
                  <a:schemeClr val="bg1"/>
                </a:solidFill>
              </a:rPr>
              <a:t>는 의미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1379" y="4342636"/>
            <a:ext cx="23147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출처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영문 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400983516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뮤텍스</a:t>
            </a:r>
            <a:r>
              <a:rPr lang="en-US" altLang="ko-KR" dirty="0"/>
              <a:t>  </a:t>
            </a:r>
            <a:r>
              <a:rPr lang="en-US" altLang="ko-KR" dirty="0" smtClean="0"/>
              <a:t>#include &lt;mutex</a:t>
            </a:r>
            <a:r>
              <a:rPr lang="en-US" altLang="ko-KR" dirty="0"/>
              <a:t>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48" y="1557867"/>
            <a:ext cx="111519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종류</a:t>
            </a:r>
            <a:endParaRPr lang="en-US" altLang="ko-KR" sz="2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80" y="2178870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dirty="0" smtClean="0">
                <a:solidFill>
                  <a:schemeClr val="bg1"/>
                </a:solidFill>
              </a:rPr>
              <a:t>mutex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980" y="2790848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시간제한 </a:t>
            </a:r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timed_mutex</a:t>
            </a:r>
            <a:endParaRPr lang="en-US" altLang="ko-KR" sz="2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980" y="3449122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재귀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recursive_mutex</a:t>
            </a:r>
            <a:endParaRPr lang="en-US" altLang="ko-KR" sz="2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980" y="4185199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재귀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시간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recursive_timed_mutex</a:t>
            </a:r>
            <a:endParaRPr lang="en-US" altLang="ko-KR" sz="2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980" y="5575456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공유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시간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shared_timed_mutex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&lt;shared_mutex&gt;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C++ 14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980" y="4836384"/>
            <a:ext cx="10150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공유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shared_mutex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&lt;shared_mutex&gt; C++ 17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975607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609398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단위 시간 표현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60118" y="1835036"/>
            <a:ext cx="1938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ysClr val="windowText" lastClr="000000"/>
                </a:solidFill>
              </a:rPr>
              <a:t>Unix Epoch</a:t>
            </a:r>
            <a:endParaRPr lang="ko-KR" altLang="en-US" sz="28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1911927" y="2265923"/>
            <a:ext cx="17663" cy="3147741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0585" y="2412874"/>
            <a:ext cx="14443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10:00 am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5886" y="2771501"/>
            <a:ext cx="147316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12:00 pm</a:t>
            </a:r>
            <a:endParaRPr lang="ko-KR" altLang="en-US" sz="2800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4052738" y="2843761"/>
            <a:ext cx="0" cy="2633726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22061" y="3169261"/>
            <a:ext cx="0" cy="2244403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8573" y="3657600"/>
            <a:ext cx="17145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88573" y="4339937"/>
            <a:ext cx="4759036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42013" y="3170900"/>
                <a:ext cx="407620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i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013" y="3170900"/>
                <a:ext cx="407620" cy="420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8482" y="3835282"/>
                <a:ext cx="2058093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800" i="1" baseline="-25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82" y="3835282"/>
                <a:ext cx="2058093" cy="420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68237" y="4551890"/>
                <a:ext cx="3838896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시간</a:t>
                </a:r>
                <a:r>
                  <a:rPr lang="en-US" altLang="ko-KR" sz="28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2800" dirty="0" smtClean="0">
                    <a:solidFill>
                      <a:schemeClr val="bg1"/>
                    </a:solidFill>
                  </a:rPr>
                  <a:t>을 </a:t>
                </a:r>
                <a:endParaRPr lang="en-US" altLang="ko-KR" sz="28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매번 계산해야 한다니</a:t>
                </a:r>
                <a:r>
                  <a:rPr lang="en-US" altLang="ko-KR" sz="2800" dirty="0" smtClean="0">
                    <a:solidFill>
                      <a:schemeClr val="bg1"/>
                    </a:solidFill>
                  </a:rPr>
                  <a:t>….</a:t>
                </a:r>
                <a:endParaRPr lang="ko-KR" altLang="en-US" sz="2800" i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37" y="4551890"/>
                <a:ext cx="3838896" cy="861774"/>
              </a:xfrm>
              <a:prstGeom prst="rect">
                <a:avLst/>
              </a:prstGeom>
              <a:blipFill>
                <a:blip r:embed="rId4"/>
                <a:stretch>
                  <a:fillRect l="-5714" t="-12766" r="-2698" b="-24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50551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시간 라이브러리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#include &lt;</a:t>
            </a:r>
            <a:r>
              <a:rPr lang="en-US" altLang="ko-KR" sz="3200" b="1" dirty="0" err="1" smtClean="0"/>
              <a:t>chrono</a:t>
            </a:r>
            <a:r>
              <a:rPr lang="en-US" altLang="ko-KR" sz="3200" b="1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using namespace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chrono</a:t>
            </a:r>
            <a:endParaRPr lang="en-US" altLang="ko-KR" dirty="0" smtClean="0"/>
          </a:p>
          <a:p>
            <a:r>
              <a:rPr lang="ko-KR" altLang="en-US" dirty="0" smtClean="0"/>
              <a:t>시계</a:t>
            </a:r>
            <a:r>
              <a:rPr lang="en-US" altLang="ko-KR" baseline="30000" dirty="0" smtClean="0"/>
              <a:t>Clock</a:t>
            </a:r>
            <a:endParaRPr lang="en-US" altLang="ko-KR" baseline="30000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err="1" smtClean="0"/>
              <a:t>system_clock</a:t>
            </a:r>
            <a:r>
              <a:rPr lang="en-US" altLang="ko-KR" sz="2400" dirty="0" smtClean="0"/>
              <a:t>		: </a:t>
            </a:r>
            <a:r>
              <a:rPr lang="ko-KR" altLang="en-US" sz="2400" dirty="0" smtClean="0"/>
              <a:t>시스템</a:t>
            </a:r>
            <a:r>
              <a:rPr lang="en-US" altLang="ko-KR" sz="2400" baseline="30000" dirty="0"/>
              <a:t>machine</a:t>
            </a:r>
            <a:r>
              <a:rPr lang="ko-KR" altLang="en-US" sz="2400" dirty="0" smtClean="0"/>
              <a:t>에서 사용하는 시계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steady_clock</a:t>
            </a:r>
            <a:r>
              <a:rPr lang="en-US" altLang="ko-KR" sz="2400" dirty="0" smtClean="0"/>
              <a:t>		: </a:t>
            </a:r>
            <a:r>
              <a:rPr lang="ko-KR" altLang="en-US" sz="2400" dirty="0" smtClean="0"/>
              <a:t>라이브러리에서 사용하는 시계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ko-KR" altLang="en-US" dirty="0" smtClean="0"/>
              <a:t>특정 시점</a:t>
            </a:r>
            <a:r>
              <a:rPr lang="en-US" altLang="ko-KR" baseline="30000" dirty="0"/>
              <a:t>Time </a:t>
            </a:r>
            <a:r>
              <a:rPr lang="en-US" altLang="ko-KR" baseline="30000" dirty="0" smtClean="0"/>
              <a:t>Point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time_point</a:t>
            </a:r>
            <a:r>
              <a:rPr lang="en-US" altLang="ko-KR" sz="2400" dirty="0" smtClean="0"/>
              <a:t>		: </a:t>
            </a:r>
            <a:r>
              <a:rPr lang="ko-KR" altLang="en-US" sz="2400" dirty="0" smtClean="0"/>
              <a:t>임의의 시각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일정한 기간</a:t>
            </a:r>
            <a:r>
              <a:rPr lang="en-US" altLang="ko-KR" baseline="30000" dirty="0"/>
              <a:t>Duration</a:t>
            </a:r>
          </a:p>
          <a:p>
            <a:pPr marL="0" indent="0">
              <a:buNone/>
            </a:pPr>
            <a:r>
              <a:rPr lang="en-US" sz="2400" dirty="0" smtClean="0"/>
              <a:t>	duration&lt;T, R&gt;	: </a:t>
            </a:r>
            <a:r>
              <a:rPr lang="ko-KR" altLang="en-US" sz="2400" dirty="0" smtClean="0"/>
              <a:t>시간간격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측정 방법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저장 형태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1245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std::chrono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4260570" cy="3880414"/>
          </a:xfrm>
        </p:spPr>
        <p:txBody>
          <a:bodyPr/>
          <a:lstStyle/>
          <a:p>
            <a:r>
              <a:rPr lang="ko-KR" altLang="en-US" dirty="0" smtClean="0"/>
              <a:t>어떻게 생겼다는 거지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epoch</a:t>
            </a:r>
          </a:p>
          <a:p>
            <a:pPr marL="233362" lvl="1" indent="0">
              <a:buNone/>
            </a:pP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now()</a:t>
            </a:r>
            <a:r>
              <a:rPr lang="ko-KR" altLang="en-US" sz="2000" dirty="0" smtClean="0"/>
              <a:t>함수를 통해서 획득한 특정한 </a:t>
            </a:r>
            <a:r>
              <a:rPr lang="en-US" altLang="ko-KR" sz="2000" dirty="0" err="1" smtClean="0"/>
              <a:t>time_point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 smtClean="0"/>
              <a:t>자세히 보면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b="1" dirty="0" smtClean="0"/>
              <a:t>블록들이 다르게 생겼다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09813" y="1447801"/>
            <a:ext cx="6256107" cy="4576412"/>
            <a:chOff x="4557580" y="963134"/>
            <a:chExt cx="6256107" cy="4576412"/>
          </a:xfrm>
        </p:grpSpPr>
        <p:grpSp>
          <p:nvGrpSpPr>
            <p:cNvPr id="8" name="Group 7"/>
            <p:cNvGrpSpPr/>
            <p:nvPr/>
          </p:nvGrpSpPr>
          <p:grpSpPr>
            <a:xfrm>
              <a:off x="4557580" y="963134"/>
              <a:ext cx="6256107" cy="4188191"/>
              <a:chOff x="4557580" y="963134"/>
              <a:chExt cx="6256107" cy="4188191"/>
            </a:xfrm>
          </p:grpSpPr>
          <p:pic>
            <p:nvPicPr>
              <p:cNvPr id="2050" name="Picture 2" descr="Figure 5.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7580" y="963134"/>
                <a:ext cx="6256107" cy="380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869430" y="4843548"/>
                <a:ext cx="3632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</a:rPr>
                  <a:t>그림 </a:t>
                </a:r>
                <a:r>
                  <a:rPr lang="en-US" altLang="ko-KR" sz="2000" dirty="0" smtClean="0">
                    <a:solidFill>
                      <a:schemeClr val="bg1"/>
                    </a:solidFill>
                  </a:rPr>
                  <a:t>5.4  </a:t>
                </a:r>
                <a:r>
                  <a:rPr lang="ko-KR" altLang="en-US" sz="2000" dirty="0" smtClean="0">
                    <a:solidFill>
                      <a:schemeClr val="bg1"/>
                    </a:solidFill>
                  </a:rPr>
                  <a:t>기초</a:t>
                </a:r>
                <a:r>
                  <a:rPr lang="en-US" altLang="ko-KR" sz="2000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dirty="0" smtClean="0">
                    <a:solidFill>
                      <a:schemeClr val="bg1"/>
                    </a:solidFill>
                  </a:rPr>
                  <a:t>기간과 시간 지점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57580" y="5200992"/>
              <a:ext cx="6256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bg1"/>
                  </a:solidFill>
                </a:rPr>
                <a:t>C</a:t>
              </a:r>
              <a:r>
                <a:rPr lang="en-US" altLang="ko-KR" sz="1600" dirty="0">
                  <a:solidFill>
                    <a:schemeClr val="bg1"/>
                  </a:solidFill>
                </a:rPr>
                <a:t>++ </a:t>
              </a:r>
              <a:r>
                <a:rPr lang="ko-KR" altLang="en-US" sz="1600" dirty="0">
                  <a:solidFill>
                    <a:schemeClr val="bg1"/>
                  </a:solidFill>
                </a:rPr>
                <a:t>표준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(2</a:t>
              </a:r>
              <a:r>
                <a:rPr lang="en-US" altLang="ko-KR" sz="16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: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한글판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p.190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637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::clock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6204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프로그램 상에서 사용되는 </a:t>
            </a:r>
            <a:r>
              <a:rPr lang="ko-KR" altLang="en-US" b="1" dirty="0" smtClean="0"/>
              <a:t>시계</a:t>
            </a:r>
            <a:r>
              <a:rPr lang="ko-KR" altLang="en-US" dirty="0" smtClean="0"/>
              <a:t>를 의미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Tick </a:t>
            </a:r>
            <a:r>
              <a:rPr lang="ko-KR" altLang="en-US" sz="2400" dirty="0" smtClean="0"/>
              <a:t>주기</a:t>
            </a:r>
            <a:r>
              <a:rPr lang="en-US" altLang="ko-KR" sz="2400" baseline="30000" dirty="0" smtClean="0"/>
              <a:t>period</a:t>
            </a:r>
            <a:r>
              <a:rPr lang="ko-KR" altLang="en-US" sz="2400" dirty="0" smtClean="0"/>
              <a:t>를 써서 측정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dirty="0" smtClean="0"/>
              <a:t>시간 단위</a:t>
            </a:r>
            <a:r>
              <a:rPr lang="en-US" altLang="ko-KR" baseline="30000" dirty="0" smtClean="0"/>
              <a:t>tick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몇 단위를 기준으로 시간을 측정할 것인가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초</a:t>
            </a:r>
            <a:r>
              <a:rPr lang="en-US" altLang="ko-KR" b="1" dirty="0" smtClean="0"/>
              <a:t> = m</a:t>
            </a:r>
            <a:r>
              <a:rPr lang="ko-KR" altLang="en-US" b="1" dirty="0" smtClean="0"/>
              <a:t>단위</a:t>
            </a:r>
            <a:r>
              <a:rPr lang="en-US" altLang="ko-KR" b="1" dirty="0" smtClean="0"/>
              <a:t>	: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::ratio&lt;n, m&gt;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n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m</a:t>
            </a:r>
            <a:r>
              <a:rPr lang="ko-KR" altLang="en-US" sz="1800" dirty="0" smtClean="0"/>
              <a:t>은 정수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   </a:t>
            </a:r>
            <a:r>
              <a:rPr lang="en-US" altLang="ko-KR" sz="2400" dirty="0" smtClean="0"/>
              <a:t>= 25</a:t>
            </a:r>
            <a:r>
              <a:rPr lang="ko-KR" altLang="en-US" sz="2400" dirty="0" smtClean="0"/>
              <a:t>단위 </a:t>
            </a:r>
            <a:r>
              <a:rPr lang="en-US" altLang="ko-KR" sz="2400" dirty="0" smtClean="0"/>
              <a:t>	: </a:t>
            </a:r>
            <a:r>
              <a:rPr lang="en-US" altLang="ko-KR" sz="2400" dirty="0" err="1" smtClean="0"/>
              <a:t>std</a:t>
            </a:r>
            <a:r>
              <a:rPr lang="en-US" altLang="ko-KR" sz="2400" dirty="0" smtClean="0"/>
              <a:t>::ratio&lt;1, 25&gt;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2.5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= 1</a:t>
            </a:r>
            <a:r>
              <a:rPr lang="ko-KR" altLang="en-US" sz="2400" dirty="0" smtClean="0"/>
              <a:t>단위   </a:t>
            </a:r>
            <a:r>
              <a:rPr lang="en-US" altLang="ko-KR" sz="2400" dirty="0" smtClean="0"/>
              <a:t>	: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:: </a:t>
            </a:r>
            <a:r>
              <a:rPr lang="en-US" altLang="ko-KR" sz="2400" dirty="0" smtClean="0"/>
              <a:t>ratio&lt;5, 2&gt;</a:t>
            </a:r>
            <a:endParaRPr lang="en-US" altLang="ko-K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0102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::clock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61500"/>
              </p:ext>
            </p:extLst>
          </p:nvPr>
        </p:nvGraphicFramePr>
        <p:xfrm>
          <a:off x="519248" y="2296316"/>
          <a:ext cx="11151915" cy="257188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08414">
                  <a:extLst>
                    <a:ext uri="{9D8B030D-6E8A-4147-A177-3AD203B41FA5}">
                      <a16:colId xmlns:a16="http://schemas.microsoft.com/office/drawing/2014/main" val="2872641912"/>
                    </a:ext>
                  </a:extLst>
                </a:gridCol>
                <a:gridCol w="3564081">
                  <a:extLst>
                    <a:ext uri="{9D8B030D-6E8A-4147-A177-3AD203B41FA5}">
                      <a16:colId xmlns:a16="http://schemas.microsoft.com/office/drawing/2014/main" val="3595191767"/>
                    </a:ext>
                  </a:extLst>
                </a:gridCol>
                <a:gridCol w="4979420">
                  <a:extLst>
                    <a:ext uri="{9D8B030D-6E8A-4147-A177-3AD203B41FA5}">
                      <a16:colId xmlns:a16="http://schemas.microsoft.com/office/drawing/2014/main" val="2132005869"/>
                    </a:ext>
                  </a:extLst>
                </a:gridCol>
              </a:tblGrid>
              <a:tr h="37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955235"/>
                  </a:ext>
                </a:extLst>
              </a:tr>
              <a:tr h="4699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system_clock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시스템에서 사용하는 기본 시계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시간 측정</a:t>
                      </a:r>
                      <a:r>
                        <a:rPr lang="en-US" altLang="ko-KR" sz="1800" baseline="30000" dirty="0" smtClean="0">
                          <a:solidFill>
                            <a:schemeClr val="bg1"/>
                          </a:solidFill>
                        </a:rPr>
                        <a:t>tick rate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이 균일하지 않음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b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OS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의 영향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시간 조정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91620"/>
                  </a:ext>
                </a:extLst>
              </a:tr>
              <a:tr h="4699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steady_clock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시스템 시계를 보완하기 위한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라이브러리 시계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균일한 시간 측정을 지원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baseline="0" dirty="0" err="1" smtClean="0">
                          <a:solidFill>
                            <a:schemeClr val="bg1"/>
                          </a:solidFill>
                        </a:rPr>
                        <a:t>is_steady</a:t>
                      </a:r>
                      <a:r>
                        <a:rPr lang="en-US" altLang="ko-KR" sz="1800" baseline="0" dirty="0" smtClean="0">
                          <a:solidFill>
                            <a:schemeClr val="bg1"/>
                          </a:solidFill>
                        </a:rPr>
                        <a:t> == true )</a:t>
                      </a:r>
                    </a:p>
                    <a:p>
                      <a:pPr algn="l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3077"/>
                  </a:ext>
                </a:extLst>
              </a:tr>
              <a:tr h="6677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high_resolution_clock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시스템이 최대 정밀도 지원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내부적으로 어떤 시계인지는 알 수 없지만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시간 측정 단위가 가장 작음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단위가 일정하기 때문에 균일한 시계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45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9248" y="1509389"/>
            <a:ext cx="4540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간단한 요약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0477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steady &amp; not steady</a:t>
            </a:r>
            <a:endParaRPr lang="ko-KR" altLang="en-US" dirty="0"/>
          </a:p>
        </p:txBody>
      </p:sp>
      <p:pic>
        <p:nvPicPr>
          <p:cNvPr id="4" name="Picture 2" descr="http://doc.aldebaran.com/libqi/_images/clock_steady_or_n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9" y="1447637"/>
            <a:ext cx="9192849" cy="432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6855" y="6082953"/>
            <a:ext cx="62968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ko-KR" sz="2000" dirty="0" smtClean="0">
                <a:solidFill>
                  <a:schemeClr val="bg1"/>
                </a:solidFill>
                <a:hlinkClick r:id="rId3"/>
              </a:rPr>
              <a:t>doc.aldebaran.com/libqi/api/cpp/base/clock.html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endParaRPr lang="ko-KR" altLang="en-US" sz="2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83663"/>
      </p:ext>
    </p:extLst>
  </p:cSld>
  <p:clrMapOvr>
    <a:masterClrMapping/>
  </p:clrMapOvr>
  <p:transition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std::chrono::</a:t>
            </a:r>
            <a:r>
              <a:rPr lang="en-US" dirty="0" err="1" smtClean="0"/>
              <a:t>timepoint</a:t>
            </a:r>
            <a:r>
              <a:rPr lang="en-US" dirty="0" smtClean="0"/>
              <a:t>&lt;</a:t>
            </a:r>
            <a:r>
              <a:rPr lang="en-US" dirty="0"/>
              <a:t>C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7" y="1447801"/>
            <a:ext cx="4406043" cy="159907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어느 특정한 시점</a:t>
            </a:r>
            <a:r>
              <a:rPr lang="en-US" altLang="ko-KR" dirty="0" smtClean="0"/>
              <a:t>.</a:t>
            </a:r>
          </a:p>
          <a:p>
            <a:pPr marL="284162" lvl="1" indent="0">
              <a:buNone/>
            </a:pPr>
            <a:r>
              <a:rPr lang="en-US" altLang="ko-KR" dirty="0" err="1" smtClean="0"/>
              <a:t>time_point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steady_clock</a:t>
            </a:r>
            <a:r>
              <a:rPr lang="en-US" altLang="ko-KR" dirty="0" smtClean="0"/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81" y="1671940"/>
            <a:ext cx="6083176" cy="1599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74" y="4367126"/>
            <a:ext cx="6405191" cy="1690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477" y="4781625"/>
            <a:ext cx="41355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system_clock</a:t>
            </a:r>
            <a:r>
              <a:rPr lang="ko-KR" altLang="en-US" sz="2800" dirty="0" smtClean="0">
                <a:solidFill>
                  <a:schemeClr val="bg1"/>
                </a:solidFill>
              </a:rPr>
              <a:t>일 경우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time_t</a:t>
            </a:r>
            <a:r>
              <a:rPr lang="ko-KR" altLang="en-US" sz="2800" dirty="0" smtClean="0">
                <a:solidFill>
                  <a:schemeClr val="bg1"/>
                </a:solidFill>
              </a:rPr>
              <a:t>와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호환가능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015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chrono</a:t>
            </a:r>
            <a:r>
              <a:rPr lang="en-US" dirty="0" smtClean="0"/>
              <a:t>::duration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8386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일정한 측정 단위</a:t>
            </a:r>
            <a:r>
              <a:rPr lang="en-US" altLang="ko-KR" baseline="30000" dirty="0" smtClean="0"/>
              <a:t>tick</a:t>
            </a:r>
            <a:r>
              <a:rPr lang="ko-KR" altLang="en-US" dirty="0" smtClean="0"/>
              <a:t>가 지나가는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기간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::duration&lt;Type, ratio&lt;N,M&gt;&gt;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Type 	: </a:t>
            </a:r>
            <a:r>
              <a:rPr lang="ko-KR" altLang="en-US" sz="2400" dirty="0" smtClean="0"/>
              <a:t>저장할 </a:t>
            </a:r>
            <a:r>
              <a:rPr lang="ko-KR" altLang="en-US" sz="2400" dirty="0" err="1" smtClean="0"/>
              <a:t>자료형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	: 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 	: </a:t>
            </a:r>
            <a:r>
              <a:rPr lang="ko-KR" altLang="en-US" sz="2400" dirty="0" smtClean="0"/>
              <a:t>단위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duration</a:t>
            </a:r>
            <a:r>
              <a:rPr lang="ko-KR" altLang="en-US" sz="2400" dirty="0">
                <a:solidFill>
                  <a:schemeClr val="bg1"/>
                </a:solidFill>
              </a:rPr>
              <a:t>을 상세하게 선언해주는 것은 매우 </a:t>
            </a:r>
            <a:r>
              <a:rPr lang="ko-KR" altLang="en-US" sz="2400" dirty="0" smtClean="0">
                <a:solidFill>
                  <a:schemeClr val="bg1"/>
                </a:solidFill>
              </a:rPr>
              <a:t>번거롭다</a:t>
            </a:r>
            <a:r>
              <a:rPr lang="en-US" altLang="ko-KR" sz="2400" dirty="0" smtClean="0">
                <a:solidFill>
                  <a:schemeClr val="bg1"/>
                </a:solidFill>
              </a:rPr>
              <a:t>…</a:t>
            </a:r>
            <a:endParaRPr lang="ko-KR" altLang="en-US" sz="24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05817" y="34955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9" y="2776449"/>
            <a:ext cx="5877365" cy="17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305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chrono</a:t>
            </a:r>
            <a:r>
              <a:rPr lang="en-US" altLang="ko-KR" dirty="0"/>
              <a:t>::duration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55" y="1772083"/>
            <a:ext cx="3998386" cy="4337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4133" y="3252355"/>
            <a:ext cx="57565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Tip : </a:t>
            </a:r>
            <a:r>
              <a:rPr lang="ko-KR" altLang="en-US" sz="2800" strike="sngStrike" dirty="0" err="1" smtClean="0">
                <a:solidFill>
                  <a:schemeClr val="bg1"/>
                </a:solidFill>
              </a:rPr>
              <a:t>치트키</a:t>
            </a:r>
            <a:endParaRPr lang="en-US" altLang="ko-KR" sz="2800" strike="sngStrike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쉬운 방법인 </a:t>
            </a:r>
            <a:r>
              <a:rPr lang="en-US" altLang="ko-KR" sz="2800" dirty="0" smtClean="0">
                <a:solidFill>
                  <a:schemeClr val="bg1"/>
                </a:solidFill>
              </a:rPr>
              <a:t>literals </a:t>
            </a:r>
            <a:r>
              <a:rPr lang="ko-KR" altLang="en-US" sz="2800" dirty="0" smtClean="0">
                <a:solidFill>
                  <a:schemeClr val="bg1"/>
                </a:solidFill>
              </a:rPr>
              <a:t>를 사용하세요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23432"/>
      </p:ext>
    </p:extLst>
  </p:cSld>
  <p:clrMapOvr>
    <a:masterClrMapping/>
  </p:clrMapOvr>
  <p:transition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계산하기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9" y="2200275"/>
            <a:ext cx="4661672" cy="3587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247" y="1340427"/>
            <a:ext cx="82195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시간 계산을 위한 연산은 거의 대부분 제공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ko-KR" altLang="en-US" sz="2800" dirty="0" err="1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75" y="2200275"/>
            <a:ext cx="6226252" cy="2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3941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잠금</a:t>
            </a:r>
            <a:r>
              <a:rPr lang="en-US" altLang="ko-KR" dirty="0" smtClean="0"/>
              <a:t>(Lock)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493" y="3791312"/>
            <a:ext cx="3657574" cy="457200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b="1" dirty="0" smtClean="0"/>
              <a:t>잠금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자물쇠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120493" y="4285888"/>
            <a:ext cx="3657574" cy="152704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열쇠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뮤텍스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받아서</a:t>
            </a:r>
            <a:endParaRPr lang="en-US" altLang="ko-KR" sz="2400" dirty="0" smtClean="0"/>
          </a:p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코드 블록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을 봉인</a:t>
            </a:r>
            <a:r>
              <a:rPr lang="en-US" altLang="ko-KR" sz="2400" dirty="0" smtClean="0"/>
              <a:t>!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7564" y="3791312"/>
            <a:ext cx="3486835" cy="494576"/>
          </a:xfrm>
        </p:spPr>
        <p:txBody>
          <a:bodyPr/>
          <a:lstStyle/>
          <a:p>
            <a:pPr algn="ctr"/>
            <a:r>
              <a:rPr lang="ko-KR" altLang="en-US" b="1" dirty="0" smtClean="0"/>
              <a:t>뮤텍스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열쇠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237564" y="4280931"/>
            <a:ext cx="3486835" cy="1527048"/>
          </a:xfrm>
        </p:spPr>
        <p:txBody>
          <a:bodyPr/>
          <a:lstStyle/>
          <a:p>
            <a:r>
              <a:rPr lang="en-US" sz="2400" dirty="0" smtClean="0"/>
              <a:t>lock(), </a:t>
            </a:r>
            <a:r>
              <a:rPr lang="en-US" altLang="ko-KR" sz="2400" dirty="0" smtClean="0"/>
              <a:t>try_lock()</a:t>
            </a:r>
            <a:r>
              <a:rPr lang="en-US" sz="2400" dirty="0" smtClean="0"/>
              <a:t>, unlock()</a:t>
            </a:r>
            <a:endParaRPr lang="en-US" altLang="ko-KR" sz="2400" dirty="0" smtClean="0"/>
          </a:p>
          <a:p>
            <a:r>
              <a:rPr lang="ko-KR" altLang="en-US" sz="2400" dirty="0" smtClean="0"/>
              <a:t>기본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</a:t>
            </a:r>
            <a:endParaRPr lang="en-US" altLang="ko-KR" sz="2400" dirty="0"/>
          </a:p>
          <a:p>
            <a:r>
              <a:rPr lang="ko-KR" altLang="en-US" sz="2400" dirty="0" smtClean="0"/>
              <a:t>재귀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재귀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시간</a:t>
            </a:r>
            <a:endParaRPr lang="en-US" altLang="ko-KR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1486137"/>
            <a:ext cx="2098302" cy="2098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45" y="1486137"/>
            <a:ext cx="2025869" cy="20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410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제한의 종류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5465915" cy="474517"/>
          </a:xfrm>
        </p:spPr>
        <p:txBody>
          <a:bodyPr/>
          <a:lstStyle/>
          <a:p>
            <a:r>
              <a:rPr lang="ko-KR" altLang="en-US" dirty="0" smtClean="0"/>
              <a:t>언제 까지</a:t>
            </a:r>
            <a:r>
              <a:rPr lang="en-US" altLang="ko-KR" dirty="0" smtClean="0"/>
              <a:t>	</a:t>
            </a:r>
            <a:r>
              <a:rPr lang="en-US" dirty="0" smtClean="0"/>
              <a:t>	_until()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0384" y="2076759"/>
          <a:ext cx="10349644" cy="3947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5261">
                  <a:extLst>
                    <a:ext uri="{9D8B030D-6E8A-4147-A177-3AD203B41FA5}">
                      <a16:colId xmlns:a16="http://schemas.microsoft.com/office/drawing/2014/main" val="1525286088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888081494"/>
                    </a:ext>
                  </a:extLst>
                </a:gridCol>
                <a:gridCol w="3424892">
                  <a:extLst>
                    <a:ext uri="{9D8B030D-6E8A-4147-A177-3AD203B41FA5}">
                      <a16:colId xmlns:a16="http://schemas.microsoft.com/office/drawing/2014/main" val="291435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Namespace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Functions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Return value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this_thread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sleep_until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 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condition_variable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condition_variable_any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wait_until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lock,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cv_state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::timeout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cv_state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no_timeout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wait_until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lock,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predicate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(from predicate)</a:t>
                      </a:r>
                      <a:endParaRPr lang="ko-KR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timed_mutex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recursive_timed_mutex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try_lock_until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(lock acquired?)</a:t>
                      </a:r>
                      <a:endParaRPr lang="ko-KR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0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unique_lock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Time_M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unique_lock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lockable,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try_lock_until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(lock acquired?)</a:t>
                      </a:r>
                      <a:endParaRPr lang="ko-KR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future&lt;T&gt;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shared_future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&lt;T&gt;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wait_until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time_point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::timeout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::ready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::deferred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6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3279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제한의 종류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5465915" cy="474517"/>
          </a:xfrm>
        </p:spPr>
        <p:txBody>
          <a:bodyPr/>
          <a:lstStyle/>
          <a:p>
            <a:r>
              <a:rPr lang="ko-KR" altLang="en-US" dirty="0" smtClean="0"/>
              <a:t>얼마 동안 </a:t>
            </a:r>
            <a:r>
              <a:rPr lang="en-US" altLang="ko-KR" dirty="0" smtClean="0"/>
              <a:t>	for</a:t>
            </a:r>
            <a:r>
              <a:rPr lang="en-US" dirty="0" smtClean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384" y="2076759"/>
          <a:ext cx="10349644" cy="3947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5261">
                  <a:extLst>
                    <a:ext uri="{9D8B030D-6E8A-4147-A177-3AD203B41FA5}">
                      <a16:colId xmlns:a16="http://schemas.microsoft.com/office/drawing/2014/main" val="1525286088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888081494"/>
                    </a:ext>
                  </a:extLst>
                </a:gridCol>
                <a:gridCol w="3424892">
                  <a:extLst>
                    <a:ext uri="{9D8B030D-6E8A-4147-A177-3AD203B41FA5}">
                      <a16:colId xmlns:a16="http://schemas.microsoft.com/office/drawing/2014/main" val="291435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Namespace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Functions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Return value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this_thread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sleep_for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 duration 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void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condition_variable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condition_variable_any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lock, duration )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cv_state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::timeout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cv_state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no_timeout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</a:t>
                      </a:r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lock, duration, predicate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(from predicate)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timed_mutex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recursive_timed_mutex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try_lock_for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duration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(lock acquired?)</a:t>
                      </a:r>
                      <a:endParaRPr lang="ko-KR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0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unique_lock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Time_M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unique_lock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lockable, duration )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try_lock_for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duration )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bool</a:t>
                      </a:r>
                      <a:r>
                        <a:rPr lang="en-US" altLang="ko-KR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(lock acquired?)</a:t>
                      </a:r>
                      <a:endParaRPr lang="ko-KR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future&lt;T&gt;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shared_future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&lt;T&gt;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wait_for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 duration 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::timeout</a:t>
                      </a:r>
                      <a:br>
                        <a:rPr lang="en-US" altLang="ko-KR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::ready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future_status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::deferred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6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3017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방법을 시도해보자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1661993"/>
          </a:xfrm>
        </p:spPr>
        <p:txBody>
          <a:bodyPr/>
          <a:lstStyle/>
          <a:p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b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코드 단순화를 위한 </a:t>
            </a:r>
            <a: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연산의 동기화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8203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 문제는 이제 알겠는데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2"/>
            <a:ext cx="11151917" cy="2781298"/>
          </a:xfrm>
        </p:spPr>
        <p:txBody>
          <a:bodyPr/>
          <a:lstStyle/>
          <a:p>
            <a:r>
              <a:rPr lang="ko-KR" altLang="en-US" sz="2400" dirty="0" smtClean="0"/>
              <a:t>좀 더 좋은 코드는 없을까</a:t>
            </a:r>
            <a:r>
              <a:rPr lang="en-US" altLang="ko-KR" sz="2400" dirty="0" smtClean="0"/>
              <a:t>?</a:t>
            </a:r>
          </a:p>
          <a:p>
            <a:r>
              <a:rPr lang="ko-KR" altLang="en-US" sz="2400" dirty="0" smtClean="0"/>
              <a:t>개념은 알겠는데 코드는 안 떠오르고</a:t>
            </a:r>
            <a:r>
              <a:rPr lang="en-US" altLang="ko-KR" sz="2400" dirty="0" smtClean="0"/>
              <a:t>….</a:t>
            </a:r>
          </a:p>
          <a:p>
            <a:endParaRPr lang="en-US" altLang="ko-KR" sz="2400" dirty="0"/>
          </a:p>
          <a:p>
            <a:r>
              <a:rPr lang="en-US" altLang="ko-KR" sz="3200" dirty="0" smtClean="0"/>
              <a:t>FP-Style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		: Quick-sort   </a:t>
            </a:r>
            <a:r>
              <a:rPr lang="ko-KR" altLang="en-US" sz="3200" dirty="0" smtClean="0"/>
              <a:t>예시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CSP		: Simple ATM </a:t>
            </a:r>
            <a:r>
              <a:rPr lang="ko-KR" altLang="en-US" sz="3200" dirty="0" smtClean="0"/>
              <a:t>예시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23754" y="4903462"/>
            <a:ext cx="85019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교재 소스코드 링크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github.com/CppKorea/CppConcurrencyInAction/tree/master/chapter-4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617091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프로그래밍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48" y="1704109"/>
            <a:ext cx="111519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i="1" dirty="0">
                <a:solidFill>
                  <a:schemeClr val="bg1"/>
                </a:solidFill>
              </a:rPr>
              <a:t>함수의 결과가 오직 그 </a:t>
            </a:r>
            <a:r>
              <a:rPr lang="ko-KR" altLang="en-US" sz="2400" i="1" dirty="0" smtClean="0">
                <a:solidFill>
                  <a:schemeClr val="bg1"/>
                </a:solidFill>
              </a:rPr>
              <a:t>함수에 </a:t>
            </a:r>
            <a:r>
              <a:rPr lang="ko-KR" altLang="en-US" sz="2400" i="1" dirty="0">
                <a:solidFill>
                  <a:schemeClr val="bg1"/>
                </a:solidFill>
              </a:rPr>
              <a:t>전달되는 </a:t>
            </a:r>
            <a:r>
              <a:rPr lang="ko-KR" altLang="en-US" sz="2400" i="1" dirty="0" smtClean="0">
                <a:solidFill>
                  <a:schemeClr val="bg1"/>
                </a:solidFill>
              </a:rPr>
              <a:t>매개변수</a:t>
            </a:r>
            <a:r>
              <a:rPr lang="en-US" altLang="ko-KR" sz="2400" i="1" baseline="30000" dirty="0" smtClean="0">
                <a:solidFill>
                  <a:schemeClr val="bg1"/>
                </a:solidFill>
              </a:rPr>
              <a:t>parameter</a:t>
            </a:r>
            <a:r>
              <a:rPr lang="ko-KR" altLang="en-US" sz="2400" i="1" dirty="0" smtClean="0">
                <a:solidFill>
                  <a:schemeClr val="bg1"/>
                </a:solidFill>
              </a:rPr>
              <a:t>에 </a:t>
            </a:r>
            <a:r>
              <a:rPr lang="ko-KR" altLang="en-US" sz="2400" i="1" dirty="0">
                <a:solidFill>
                  <a:schemeClr val="bg1"/>
                </a:solidFill>
              </a:rPr>
              <a:t>의해서만 결정되고</a:t>
            </a:r>
            <a:r>
              <a:rPr lang="en-US" altLang="ko-KR" sz="2400" i="1" dirty="0">
                <a:solidFill>
                  <a:schemeClr val="bg1"/>
                </a:solidFill>
              </a:rPr>
              <a:t>, </a:t>
            </a:r>
            <a:endParaRPr lang="en-US" altLang="ko-KR" sz="2400" i="1" dirty="0" smtClean="0">
              <a:solidFill>
                <a:schemeClr val="bg1"/>
              </a:solidFill>
            </a:endParaRPr>
          </a:p>
          <a:p>
            <a:r>
              <a:rPr lang="ko-KR" altLang="en-US" sz="2400" b="1" i="1" dirty="0" smtClean="0">
                <a:solidFill>
                  <a:schemeClr val="bg1"/>
                </a:solidFill>
              </a:rPr>
              <a:t>함수 </a:t>
            </a:r>
            <a:r>
              <a:rPr lang="ko-KR" altLang="en-US" sz="2400" b="1" i="1" dirty="0">
                <a:solidFill>
                  <a:schemeClr val="bg1"/>
                </a:solidFill>
              </a:rPr>
              <a:t>외부의 상태와는 분리되어 </a:t>
            </a:r>
            <a:r>
              <a:rPr lang="ko-KR" altLang="en-US" sz="2400" b="1" i="1" dirty="0" smtClean="0">
                <a:solidFill>
                  <a:schemeClr val="bg1"/>
                </a:solidFill>
              </a:rPr>
              <a:t>있는</a:t>
            </a:r>
            <a:r>
              <a:rPr lang="en-US" altLang="ko-KR" sz="24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i="1" dirty="0">
                <a:solidFill>
                  <a:schemeClr val="bg1"/>
                </a:solidFill>
              </a:rPr>
              <a:t>프로그래밍 스타일</a:t>
            </a:r>
            <a:endParaRPr lang="ko-KR" altLang="en-US" sz="3600" i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4574" y="2570718"/>
            <a:ext cx="3896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2" lvl="1" indent="0" algn="r">
              <a:buNone/>
            </a:pPr>
            <a:r>
              <a:rPr lang="en-US" altLang="ko-KR" i="1" dirty="0">
                <a:solidFill>
                  <a:schemeClr val="bg1"/>
                </a:solidFill>
              </a:rPr>
              <a:t>The C++ </a:t>
            </a:r>
            <a:r>
              <a:rPr lang="en-US" altLang="ko-KR" i="1" dirty="0" smtClean="0">
                <a:solidFill>
                  <a:schemeClr val="bg1"/>
                </a:solidFill>
              </a:rPr>
              <a:t>Concurrency in Action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519248" y="4488295"/>
            <a:ext cx="5233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ko-KR" altLang="en-US" dirty="0" smtClean="0">
                <a:solidFill>
                  <a:schemeClr val="bg1"/>
                </a:solidFill>
                <a:hlinkClick r:id="rId2"/>
              </a:rPr>
              <a:t>github.com/CppKorea/CppConcurrencyInAction/blob/master/chapter-4/Listing_4_13.cpp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 descr="함수형 프로그래밍 스타일 재귀 정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47" y="3263215"/>
            <a:ext cx="5355143" cy="27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04381"/>
      </p:ext>
    </p:extLst>
  </p:cSld>
  <p:clrMapOvr>
    <a:masterClrMapping/>
  </p:clrMapOvr>
  <p:transition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방금 전 </a:t>
            </a:r>
            <a:r>
              <a:rPr lang="en-US" altLang="ko-KR" dirty="0" smtClean="0"/>
              <a:t>Quick-Sort</a:t>
            </a:r>
            <a:r>
              <a:rPr lang="ko-KR" altLang="en-US" dirty="0" smtClean="0"/>
              <a:t>의 문제점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b="1" dirty="0" smtClean="0"/>
              <a:t>재귀적 호출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한번 호출 될 때 마다 스레드가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배로 늘어난다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ex) 10</a:t>
            </a:r>
            <a:r>
              <a:rPr lang="ko-KR" altLang="en-US" sz="2400" dirty="0"/>
              <a:t>회 호출 </a:t>
            </a:r>
            <a:r>
              <a:rPr lang="en-US" altLang="ko-KR" sz="2400" dirty="0"/>
              <a:t>== 1024</a:t>
            </a:r>
            <a:r>
              <a:rPr lang="ko-KR" altLang="en-US" sz="2400" dirty="0"/>
              <a:t>개 스레드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list</a:t>
            </a:r>
            <a:r>
              <a:rPr lang="ko-KR" altLang="en-US" sz="2400" dirty="0" smtClean="0"/>
              <a:t>가 거대해서 지나치게 여러 번 호출되어야 할 경우</a:t>
            </a:r>
            <a:r>
              <a:rPr lang="en-US" altLang="ko-KR" sz="2400" dirty="0" smtClean="0"/>
              <a:t>..</a:t>
            </a:r>
            <a:br>
              <a:rPr lang="en-US" altLang="ko-KR" sz="2400" dirty="0" smtClean="0"/>
            </a:br>
            <a:r>
              <a:rPr lang="ko-KR" altLang="en-US" sz="2400" b="1" dirty="0" smtClean="0"/>
              <a:t>하드웨어가 감당할 수 있는 수준</a:t>
            </a:r>
            <a:r>
              <a:rPr lang="ko-KR" altLang="en-US" sz="2400" dirty="0" smtClean="0"/>
              <a:t>을 넘어서게 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Over-subscription </a:t>
            </a:r>
            <a:r>
              <a:rPr lang="ko-KR" altLang="en-US" sz="2400" dirty="0" smtClean="0"/>
              <a:t>문제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이런 구현이 라이브러리에서 사용되지 않는지 확인해볼 필요도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	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알고 쓰자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!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9881249"/>
      </p:ext>
    </p:extLst>
  </p:cSld>
  <p:clrMapOvr>
    <a:masterClrMapping/>
  </p:clrMapOvr>
  <p:transition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Communicating Sequential Process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248" y="1704109"/>
            <a:ext cx="11151917" cy="3754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함수형 프로그래밍에서는 함수 내부와 외부를 차단한다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그렇다면 스레드 내부와 외부를 차단할 수는 없을까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공유 데이터를 없애면</a:t>
            </a:r>
            <a:r>
              <a:rPr lang="ko-KR" altLang="en-US" sz="2400" dirty="0" smtClean="0">
                <a:solidFill>
                  <a:schemeClr val="bg1"/>
                </a:solidFill>
              </a:rPr>
              <a:t> 어떨까</a:t>
            </a:r>
            <a:r>
              <a:rPr lang="en-US" altLang="ko-KR" sz="2400" dirty="0" smtClean="0">
                <a:solidFill>
                  <a:schemeClr val="bg1"/>
                </a:solidFill>
              </a:rPr>
              <a:t>?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rgbClr val="FF0000"/>
                </a:solidFill>
              </a:rPr>
              <a:t>완전히 독립적이거나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없애는 것은 불가능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Why?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</a:rPr>
              <a:t>스레드들은 프로세스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Process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주소 공간</a:t>
            </a:r>
            <a:r>
              <a:rPr lang="en-US" altLang="ko-KR" sz="2400" b="1" baseline="30000" dirty="0" smtClean="0">
                <a:solidFill>
                  <a:schemeClr val="bg1"/>
                </a:solidFill>
              </a:rPr>
              <a:t>Address Space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을 공유</a:t>
            </a:r>
            <a:r>
              <a:rPr lang="ko-KR" altLang="en-US" sz="2400" dirty="0" smtClean="0">
                <a:solidFill>
                  <a:schemeClr val="bg1"/>
                </a:solidFill>
              </a:rPr>
              <a:t>하기 때문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67787"/>
      </p:ext>
    </p:extLst>
  </p:cSld>
  <p:clrMapOvr>
    <a:masterClrMapping/>
  </p:clrMapOvr>
  <p:transition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속 스레드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0172" y="1390911"/>
            <a:ext cx="436418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스레드의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이론적인</a:t>
            </a:r>
            <a:r>
              <a:rPr lang="ko-KR" altLang="en-US" sz="3200" dirty="0" smtClean="0">
                <a:solidFill>
                  <a:schemeClr val="bg1"/>
                </a:solidFill>
              </a:rPr>
              <a:t>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09" y="2431472"/>
            <a:ext cx="5852256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공유하는 부분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데이터 등 내부 자원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</a:rPr>
              <a:t>파일과 같은 외부 자원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독립된 부분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</a:rPr>
              <a:t>레지스터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스택 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실행 흐름</a:t>
            </a:r>
            <a:r>
              <a:rPr lang="en-US" altLang="ko-KR" sz="2000" baseline="30000" dirty="0" smtClean="0">
                <a:solidFill>
                  <a:schemeClr val="bg1"/>
                </a:solidFill>
              </a:rPr>
              <a:t>execution flow</a:t>
            </a:r>
            <a:r>
              <a:rPr lang="ko-KR" altLang="en-US" sz="2000" dirty="0" smtClean="0">
                <a:solidFill>
                  <a:schemeClr val="bg1"/>
                </a:solidFill>
              </a:rPr>
              <a:t>을 구성하는 것들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1" y="2067433"/>
            <a:ext cx="5034210" cy="3865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121" y="6117288"/>
            <a:ext cx="5118012" cy="2523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hlinkClick r:id="rId3"/>
              </a:rPr>
              <a:t>cocoadevcentral.com/articles/000061.php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0031"/>
      </p:ext>
    </p:extLst>
  </p:cSld>
  <p:clrMapOvr>
    <a:masterClrMapping/>
  </p:clrMapOvr>
  <p:transition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Communicating Sequential Process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pic>
        <p:nvPicPr>
          <p:cNvPr id="4" name="Picture 2" descr="단순한 ATM 상태 머신 모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961135"/>
            <a:ext cx="5387061" cy="39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9248" y="5525373"/>
            <a:ext cx="5542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ko-KR" altLang="en-US" dirty="0" smtClean="0">
                <a:solidFill>
                  <a:schemeClr val="bg1"/>
                </a:solidFill>
                <a:hlinkClick r:id="rId3"/>
              </a:rPr>
              <a:t>github.com/CppKorea/CppConcurrencyInAction/blob/master/chapter-4/Listing_4_15.cpp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248" y="1611618"/>
            <a:ext cx="81155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그렇다면 어떻게 설계할 것인가</a:t>
            </a:r>
            <a:r>
              <a:rPr lang="en-US" altLang="ko-KR" sz="2400" dirty="0" smtClean="0">
                <a:solidFill>
                  <a:schemeClr val="bg1"/>
                </a:solidFill>
              </a:rPr>
              <a:t>? 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메시지에만 </a:t>
            </a:r>
            <a:r>
              <a:rPr lang="ko-KR" altLang="en-US" sz="2400" b="1" dirty="0">
                <a:solidFill>
                  <a:schemeClr val="bg1"/>
                </a:solidFill>
              </a:rPr>
              <a:t>반응</a:t>
            </a:r>
            <a:r>
              <a:rPr lang="ko-KR" altLang="en-US" sz="2400" dirty="0">
                <a:solidFill>
                  <a:schemeClr val="bg1"/>
                </a:solidFill>
              </a:rPr>
              <a:t>하게 만들자</a:t>
            </a:r>
            <a:r>
              <a:rPr lang="en-US" altLang="ko-KR" sz="24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유한 상태 기계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(FSM)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같은 구조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CSP : [ATM] </a:t>
            </a:r>
            <a:r>
              <a:rPr lang="ko-KR" altLang="en-US" sz="2400" dirty="0">
                <a:solidFill>
                  <a:schemeClr val="bg1"/>
                </a:solidFill>
              </a:rPr>
              <a:t>예시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4827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56253" y="3393336"/>
            <a:ext cx="7733006" cy="1022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좋은 코드가 있다면</a:t>
            </a:r>
            <a:r>
              <a:rPr lang="en-US" altLang="ko-KR" dirty="0" smtClean="0"/>
              <a:t>? Ctrl + C, V !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 코드는 이제 제 코드입니다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4" y="1686722"/>
            <a:ext cx="7733004" cy="110799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Appendix C. </a:t>
            </a: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1016000" cy="280987"/>
          </a:xfrm>
          <a:prstGeom prst="rect">
            <a:avLst/>
          </a:prstGeo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56253" y="44939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https://github.com/CppKorea/CppConcurrencyInAction/tree/master/Examples/Appendix-C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9846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잠금</a:t>
            </a:r>
            <a:r>
              <a:rPr lang="en-US" altLang="ko-KR" dirty="0" smtClean="0"/>
              <a:t>(Lock)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48" y="1473200"/>
            <a:ext cx="5798425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뮤텍스를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사용한 </a:t>
            </a:r>
            <a:r>
              <a:rPr lang="en-US" altLang="ko-KR" sz="2800" dirty="0" smtClean="0">
                <a:solidFill>
                  <a:schemeClr val="bg1"/>
                </a:solidFill>
              </a:rPr>
              <a:t>lock(),unlock()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수동의 불편함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교착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Dead Lock </a:t>
            </a:r>
            <a:r>
              <a:rPr lang="en-US" altLang="ko-KR" sz="2800" dirty="0" smtClean="0">
                <a:solidFill>
                  <a:schemeClr val="bg1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잠금 순서 이슈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좀 더 편리한 코드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간단한 코드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dirty="0" smtClean="0">
                <a:solidFill>
                  <a:schemeClr val="bg1"/>
                </a:solidFill>
              </a:rPr>
              <a:t>RAII </a:t>
            </a:r>
            <a:r>
              <a:rPr lang="ko-KR" altLang="en-US" sz="2800" dirty="0" smtClean="0">
                <a:solidFill>
                  <a:schemeClr val="bg1"/>
                </a:solidFill>
              </a:rPr>
              <a:t>메커니즘을 사용하자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lock_guard&lt;M&gt;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	unique_lock&lt;M&gt;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37" y="1473201"/>
            <a:ext cx="4599760" cy="45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184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r>
              <a:rPr lang="ko-KR" altLang="en-US" dirty="0" smtClean="0"/>
              <a:t>에서 프로그래머는 전</a:t>
            </a:r>
            <a:r>
              <a:rPr lang="en-US" altLang="ko-KR" dirty="0" smtClean="0"/>
              <a:t>.</a:t>
            </a:r>
            <a:r>
              <a:rPr lang="ko-KR" altLang="en-US" dirty="0" smtClean="0"/>
              <a:t>지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</a:t>
            </a:r>
            <a:r>
              <a:rPr lang="en-US" altLang="ko-KR" dirty="0" smtClean="0"/>
              <a:t>.</a:t>
            </a:r>
            <a:r>
              <a:rPr lang="ko-KR" altLang="en-US" dirty="0" smtClean="0"/>
              <a:t>능</a:t>
            </a:r>
            <a:r>
              <a:rPr lang="en-US" altLang="ko-KR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없으면 찾으면 되지</a:t>
            </a:r>
            <a:r>
              <a:rPr lang="en-US" altLang="ko-KR" dirty="0" smtClean="0"/>
              <a:t>.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책은 읽는 것이고 라이브러리는 쓰는 것이다</a:t>
            </a:r>
            <a:r>
              <a:rPr lang="en-US" altLang="ko-KR" strike="sngStrike" dirty="0" smtClean="0"/>
              <a:t>.)</a:t>
            </a:r>
          </a:p>
          <a:p>
            <a:endParaRPr lang="en-US" dirty="0"/>
          </a:p>
        </p:txBody>
      </p:sp>
      <p:pic>
        <p:nvPicPr>
          <p:cNvPr id="4" name="Picture 2" descr="An xkcd comic about point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25" y="2272526"/>
            <a:ext cx="4766338" cy="39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3433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6254" y="2516144"/>
            <a:ext cx="7733004" cy="747897"/>
          </a:xfrm>
        </p:spPr>
        <p:txBody>
          <a:bodyPr anchor="ctr"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071357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잠금</a:t>
            </a:r>
            <a:r>
              <a:rPr lang="en-US" altLang="ko-KR" dirty="0" smtClean="0"/>
              <a:t>(Lock) + RAII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8672"/>
              </p:ext>
            </p:extLst>
          </p:nvPr>
        </p:nvGraphicFramePr>
        <p:xfrm>
          <a:off x="519248" y="1621751"/>
          <a:ext cx="4664126" cy="252145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664126">
                  <a:extLst>
                    <a:ext uri="{9D8B030D-6E8A-4147-A177-3AD203B41FA5}">
                      <a16:colId xmlns:a16="http://schemas.microsoft.com/office/drawing/2014/main" val="1938884395"/>
                    </a:ext>
                  </a:extLst>
                </a:gridCol>
              </a:tblGrid>
              <a:tr h="4364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lock_guard&lt;M&gt;</a:t>
                      </a:r>
                      <a:r>
                        <a:rPr lang="en-US" sz="3200" b="0" baseline="30000" dirty="0" smtClean="0">
                          <a:solidFill>
                            <a:schemeClr val="bg1"/>
                          </a:solidFill>
                        </a:rPr>
                        <a:t>(iso.30.4.2)</a:t>
                      </a:r>
                      <a:endParaRPr lang="en-US" sz="3200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6C8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91300"/>
                  </a:ext>
                </a:extLst>
              </a:tr>
              <a:tr h="1223043">
                <a:tc>
                  <a:txBody>
                    <a:bodyPr/>
                    <a:lstStyle/>
                    <a:p>
                      <a:pPr lvl="0" algn="l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lock_guard&lt;M&gt;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lck{mutex};</a:t>
                      </a:r>
                    </a:p>
                    <a:p>
                      <a:pPr marL="0" marR="0" lvl="0" indent="0" algn="l" defTabSz="9143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</a:rPr>
                        <a:t>lck.~lock_guard</a:t>
                      </a:r>
                      <a:r>
                        <a:rPr lang="en-US" altLang="ko-KR" sz="2800" baseline="0" dirty="0" smtClean="0">
                          <a:solidFill>
                            <a:srgbClr val="FF0000"/>
                          </a:solidFill>
                        </a:rPr>
                        <a:t>();</a:t>
                      </a:r>
                      <a:endParaRPr lang="en-US" altLang="ko-KR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41044"/>
                  </a:ext>
                </a:extLst>
              </a:tr>
              <a:tr h="719294">
                <a:tc>
                  <a:txBody>
                    <a:bodyPr/>
                    <a:lstStyle/>
                    <a:p>
                      <a:pPr lvl="0" algn="l"/>
                      <a:endParaRPr lang="en-US" altLang="ko-KR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448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6565" y="1621751"/>
            <a:ext cx="59146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단순한 문지기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M</a:t>
            </a:r>
            <a:r>
              <a:rPr lang="ko-KR" altLang="en-US" sz="2800" dirty="0" smtClean="0">
                <a:solidFill>
                  <a:schemeClr val="bg1"/>
                </a:solidFill>
              </a:rPr>
              <a:t>은 </a:t>
            </a:r>
            <a:r>
              <a:rPr lang="en-US" altLang="ko-KR" sz="2800" dirty="0" smtClean="0">
                <a:solidFill>
                  <a:schemeClr val="bg1"/>
                </a:solidFill>
              </a:rPr>
              <a:t>mutex</a:t>
            </a:r>
            <a:r>
              <a:rPr lang="ko-KR" altLang="en-US" sz="2800" dirty="0" smtClean="0">
                <a:solidFill>
                  <a:schemeClr val="bg1"/>
                </a:solidFill>
              </a:rPr>
              <a:t>와 같은 </a:t>
            </a:r>
            <a:r>
              <a:rPr lang="en-US" altLang="ko-KR" sz="2800" dirty="0" smtClean="0">
                <a:solidFill>
                  <a:schemeClr val="bg1"/>
                </a:solidFill>
              </a:rPr>
              <a:t>lockable object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소멸자</a:t>
            </a:r>
            <a:r>
              <a:rPr lang="en-US" altLang="ko-KR" sz="2800" baseline="30000" dirty="0" smtClean="0">
                <a:solidFill>
                  <a:schemeClr val="bg1"/>
                </a:solidFill>
              </a:rPr>
              <a:t>destructor</a:t>
            </a:r>
            <a:r>
              <a:rPr lang="ko-KR" altLang="en-US" sz="28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800" dirty="0" smtClean="0">
                <a:solidFill>
                  <a:schemeClr val="bg1"/>
                </a:solidFill>
              </a:rPr>
              <a:t>unlock</a:t>
            </a:r>
            <a:r>
              <a:rPr lang="en-US" altLang="ko-KR" sz="2800" dirty="0">
                <a:solidFill>
                  <a:schemeClr val="bg1"/>
                </a:solidFill>
              </a:rPr>
              <a:t>()</a:t>
            </a:r>
            <a:r>
              <a:rPr lang="ko-KR" altLang="en-US" sz="2800" dirty="0">
                <a:solidFill>
                  <a:schemeClr val="bg1"/>
                </a:solidFill>
              </a:rPr>
              <a:t>을 호출</a:t>
            </a:r>
            <a:r>
              <a:rPr lang="en-US" altLang="ko-KR" sz="2800" dirty="0" smtClean="0">
                <a:solidFill>
                  <a:schemeClr val="bg1"/>
                </a:solidFill>
              </a:rPr>
              <a:t>!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248" y="4346682"/>
            <a:ext cx="46641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000" i="1" dirty="0" smtClean="0">
                <a:solidFill>
                  <a:schemeClr val="bg1"/>
                </a:solidFill>
              </a:rPr>
              <a:t>The C++ programming Language </a:t>
            </a:r>
            <a:br>
              <a:rPr lang="en-US" altLang="ko-KR" sz="2000" i="1" dirty="0" smtClean="0">
                <a:solidFill>
                  <a:schemeClr val="bg1"/>
                </a:solidFill>
              </a:rPr>
            </a:br>
            <a:r>
              <a:rPr lang="en-US" altLang="ko-KR" sz="2000" i="1" dirty="0" smtClean="0">
                <a:solidFill>
                  <a:schemeClr val="bg1"/>
                </a:solidFill>
              </a:rPr>
              <a:t>p.1226</a:t>
            </a:r>
            <a:endParaRPr lang="en-US" sz="2000" i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565" y="3329332"/>
            <a:ext cx="5240548" cy="26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296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17664</TotalTime>
  <Words>1791</Words>
  <Application>Microsoft Office PowerPoint</Application>
  <PresentationFormat>Widescreen</PresentationFormat>
  <Paragraphs>669</Paragraphs>
  <Slides>81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D2Coding</vt:lpstr>
      <vt:lpstr>맑은 고딕</vt:lpstr>
      <vt:lpstr>서울남산체 M</vt:lpstr>
      <vt:lpstr>Arial</vt:lpstr>
      <vt:lpstr>Calibri</vt:lpstr>
      <vt:lpstr>Cambria Math</vt:lpstr>
      <vt:lpstr>Segoe UI</vt:lpstr>
      <vt:lpstr>Ubuntu</vt:lpstr>
      <vt:lpstr>Wingdings</vt:lpstr>
      <vt:lpstr>Metro_TT_Blue_16x9_02-12</vt:lpstr>
      <vt:lpstr>PowerPoint Presentation</vt:lpstr>
      <vt:lpstr>주요 자료 출처 Reference</vt:lpstr>
      <vt:lpstr>지난 이야기(3장)</vt:lpstr>
      <vt:lpstr>3장 : 뮤텍스  #include &lt;mutex&gt;</vt:lpstr>
      <vt:lpstr>3장 : 뮤텍스  #include &lt;mutex&gt;</vt:lpstr>
      <vt:lpstr>3장 : 뮤텍스  #include &lt;mutex&gt;</vt:lpstr>
      <vt:lpstr>3장 : 잠금(Lock)</vt:lpstr>
      <vt:lpstr>3장 : 잠금(Lock)</vt:lpstr>
      <vt:lpstr>3장 : 잠금(Lock) + RAII</vt:lpstr>
      <vt:lpstr>3장 : 잠금(Lock) + RAII</vt:lpstr>
      <vt:lpstr>병렬 프로그래밍에서의 이슈</vt:lpstr>
      <vt:lpstr>알 방법이 없다…</vt:lpstr>
      <vt:lpstr>오늘의 내용</vt:lpstr>
      <vt:lpstr>오늘의 내용… 어?</vt:lpstr>
      <vt:lpstr>오늘의 내용… (…)</vt:lpstr>
      <vt:lpstr>Part 1.  조건변수를 사용한  특정 조건(이벤트) 대기</vt:lpstr>
      <vt:lpstr>조건 변수Condition Variable</vt:lpstr>
      <vt:lpstr>스레드 생명주기Thread Life Cycle</vt:lpstr>
      <vt:lpstr>조건 변수가 없다면?</vt:lpstr>
      <vt:lpstr>조건 변수를 쓰면…</vt:lpstr>
      <vt:lpstr>#include &lt;condition_variable&gt;</vt:lpstr>
      <vt:lpstr>주의사항</vt:lpstr>
      <vt:lpstr>조건 변수 in Action</vt:lpstr>
      <vt:lpstr>Part 2.  future를 사용한  1회성 이벤트 대기 </vt:lpstr>
      <vt:lpstr>1번만 찾아오는 것들…</vt:lpstr>
      <vt:lpstr>이런 생각을 해봅시다.</vt:lpstr>
      <vt:lpstr>하지만.. 조건 변수로 충분한가?</vt:lpstr>
      <vt:lpstr>조건 변수의 부족한 점</vt:lpstr>
      <vt:lpstr>#include &lt;future&gt;</vt:lpstr>
      <vt:lpstr>future&lt;T&gt; &amp; promise&lt;T&gt;</vt:lpstr>
      <vt:lpstr>future&lt;T&gt;</vt:lpstr>
      <vt:lpstr>Shared State?</vt:lpstr>
      <vt:lpstr>future&lt;T&gt; 특징</vt:lpstr>
      <vt:lpstr>future&lt;T&gt; 사용해보기</vt:lpstr>
      <vt:lpstr>async(F, …)</vt:lpstr>
      <vt:lpstr>async()옵션 : Launch Policy</vt:lpstr>
      <vt:lpstr>async(F, …)</vt:lpstr>
      <vt:lpstr>async(F, …)</vt:lpstr>
      <vt:lpstr>async(F, …)</vt:lpstr>
      <vt:lpstr>한번 썼으면 그 공간은 비어있나?</vt:lpstr>
      <vt:lpstr>shared_future&lt;T&gt;</vt:lpstr>
      <vt:lpstr>shared_future + 다수의 스레드</vt:lpstr>
      <vt:lpstr>shared_future + 다수의 스레드</vt:lpstr>
      <vt:lpstr>promise&lt;T&gt;</vt:lpstr>
      <vt:lpstr>future&lt;T&gt; &amp; promise&lt;T&gt;</vt:lpstr>
      <vt:lpstr>저장하는 방법?</vt:lpstr>
      <vt:lpstr>promise&lt;T&gt;</vt:lpstr>
      <vt:lpstr>async() 재해석</vt:lpstr>
      <vt:lpstr>async() 재해석</vt:lpstr>
      <vt:lpstr>async() 재해석</vt:lpstr>
      <vt:lpstr>좀 더 좋게 만들 수는 없을까?</vt:lpstr>
      <vt:lpstr>작업 단위 병렬성?</vt:lpstr>
      <vt:lpstr>packaged_task&lt;F&gt;</vt:lpstr>
      <vt:lpstr>packaged_task&lt;F&gt;</vt:lpstr>
      <vt:lpstr>#include &lt;future&gt;</vt:lpstr>
      <vt:lpstr>PowerPoint Presentation</vt:lpstr>
      <vt:lpstr>Part 3.  시간제한을 이용한 대기 </vt:lpstr>
      <vt:lpstr>시간 제한이 필요한 경우</vt:lpstr>
      <vt:lpstr>먼저 ‘시간’ 개념이 필요한데…</vt:lpstr>
      <vt:lpstr>‘초’단위 시간 표현?</vt:lpstr>
      <vt:lpstr>표준 시간 라이브러리</vt:lpstr>
      <vt:lpstr>std::chrono</vt:lpstr>
      <vt:lpstr>chrono::clock</vt:lpstr>
      <vt:lpstr>chrono::clock</vt:lpstr>
      <vt:lpstr>steady &amp; not steady</vt:lpstr>
      <vt:lpstr>std::chrono::timepoint&lt;C&gt;</vt:lpstr>
      <vt:lpstr>chrono::duration</vt:lpstr>
      <vt:lpstr>chrono::duration</vt:lpstr>
      <vt:lpstr>시간 계산하기</vt:lpstr>
      <vt:lpstr>시간 제한의 종류</vt:lpstr>
      <vt:lpstr>시간 제한의 종류</vt:lpstr>
      <vt:lpstr>Part 4.  코드 단순화를 위한  연산의 동기화</vt:lpstr>
      <vt:lpstr>동기화 문제는 이제 알겠는데…</vt:lpstr>
      <vt:lpstr>함수형 프로그래밍?</vt:lpstr>
      <vt:lpstr>방금 전 Quick-Sort의 문제점?</vt:lpstr>
      <vt:lpstr>Communicating Sequential Process</vt:lpstr>
      <vt:lpstr>프로세스 속 스레드</vt:lpstr>
      <vt:lpstr>Communicating Sequential Process</vt:lpstr>
      <vt:lpstr>Appendix C.  </vt:lpstr>
      <vt:lpstr>C++에서 프로그래머는 전.지.전.능!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Ha Park</dc:creator>
  <cp:lastModifiedBy>Dong Ha Park</cp:lastModifiedBy>
  <cp:revision>711</cp:revision>
  <dcterms:created xsi:type="dcterms:W3CDTF">2014-11-18T06:53:54Z</dcterms:created>
  <dcterms:modified xsi:type="dcterms:W3CDTF">2015-12-11T10:55:28Z</dcterms:modified>
</cp:coreProperties>
</file>