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29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5" r:id="rId13"/>
    <p:sldId id="364" r:id="rId14"/>
    <p:sldId id="366" r:id="rId15"/>
    <p:sldId id="367" r:id="rId16"/>
    <p:sldId id="368" r:id="rId17"/>
    <p:sldId id="369" r:id="rId18"/>
    <p:sldId id="370" r:id="rId19"/>
  </p:sldIdLst>
  <p:sldSz cx="12192000" cy="6858000"/>
  <p:notesSz cx="6858000" cy="9144000"/>
  <p:embeddedFontLs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Segoe UI Light" panose="020B0502040204020203" pitchFamily="34" charset="0"/>
      <p:regular r:id="rId26"/>
      <p:italic r:id="rId27"/>
    </p:embeddedFont>
    <p:embeddedFont>
      <p:font typeface="서울남산체 M" panose="02020603020101020101" pitchFamily="18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483" autoAdjust="0"/>
  </p:normalViewPr>
  <p:slideViewPr>
    <p:cSldViewPr snapToGrid="0">
      <p:cViewPr varScale="1">
        <p:scale>
          <a:sx n="71" d="100"/>
          <a:sy n="71" d="100"/>
        </p:scale>
        <p:origin x="51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72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2015-11-28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쓰레드</a:t>
            </a:r>
            <a:r>
              <a:rPr lang="ko-KR" altLang="en-US" dirty="0" smtClean="0"/>
              <a:t> 사이에서 수정중인 데이터를 공유할 때 가장 간단한 문제는 </a:t>
            </a:r>
            <a:r>
              <a:rPr lang="en-US" altLang="ko-KR" i="1" dirty="0" smtClean="0"/>
              <a:t>broken invariant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만약 한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삭제중일</a:t>
            </a:r>
            <a:r>
              <a:rPr lang="ko-KR" altLang="en-US" dirty="0" smtClean="0"/>
              <a:t> 때 다른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double linked list</a:t>
            </a:r>
            <a:r>
              <a:rPr lang="ko-KR" altLang="en-US" dirty="0" err="1" smtClean="0"/>
              <a:t>를읽으려고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부분적으로 제거된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볼 수 있을지도 모릅니다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위 그림에서 </a:t>
            </a:r>
            <a:r>
              <a:rPr lang="en-US" altLang="ko-KR" dirty="0" smtClean="0"/>
              <a:t>b</a:t>
            </a:r>
            <a:r>
              <a:rPr lang="ko-KR" altLang="en-US" dirty="0" smtClean="0"/>
              <a:t>처럼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 </a:t>
            </a:r>
            <a:r>
              <a:rPr lang="en-US" altLang="ko-KR" i="1" dirty="0" smtClean="0"/>
              <a:t>broken invariant</a:t>
            </a:r>
            <a:r>
              <a:rPr lang="ko-KR" altLang="en-US" dirty="0" smtClean="0"/>
              <a:t>의 결과는 다양합니다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단지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의 아이템을 그림에서 왼쪽부터 오른쪽으로 읽는다면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삭제되고 있는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지나칠 수 있을지도 모릅니다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반면에 두 번째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그림에서 가장 오른쪽에 있는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삭제하려고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아마 자료 구조의 충돌이 발생하고 프로그램이 비정상적으로 종료될 것입니다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결과가 </a:t>
            </a:r>
            <a:r>
              <a:rPr lang="ko-KR" altLang="en-US" dirty="0" err="1" smtClean="0"/>
              <a:t>무엇이든간에</a:t>
            </a:r>
            <a:r>
              <a:rPr lang="ko-KR" altLang="en-US" dirty="0" smtClean="0"/>
              <a:t> 병렬 코드의 가장 흔한 버그는 바로 </a:t>
            </a:r>
            <a:r>
              <a:rPr lang="en-US" altLang="ko-KR" i="1" dirty="0" smtClean="0"/>
              <a:t>race condition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 있는 </a:t>
            </a:r>
            <a:r>
              <a:rPr lang="en-US" altLang="ko-KR" i="1" dirty="0" smtClean="0"/>
              <a:t>Race Condition</a:t>
            </a:r>
            <a:r>
              <a:rPr lang="ko-KR" altLang="en-US" dirty="0" smtClean="0"/>
              <a:t> 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이상의 구분되는 데이터를 수정을 요구하는 명령을 끝낼 때 대표적으로 발생합니다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위 그림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의 예제처럼 두 </a:t>
            </a:r>
            <a:r>
              <a:rPr lang="en-US" altLang="ko-KR" dirty="0" smtClean="0"/>
              <a:t>Link Pointer</a:t>
            </a:r>
            <a:r>
              <a:rPr lang="ko-KR" altLang="en-US" dirty="0" smtClean="0"/>
              <a:t>가 예시가 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왜냐하면 명령은 반드시 데이터의 </a:t>
            </a:r>
            <a:r>
              <a:rPr lang="ko-KR" altLang="en-US" dirty="0" err="1" smtClean="0"/>
              <a:t>두부분을</a:t>
            </a:r>
            <a:r>
              <a:rPr lang="ko-KR" altLang="en-US" dirty="0" smtClean="0"/>
              <a:t> 접근해야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반드시 분리된 </a:t>
            </a:r>
            <a:r>
              <a:rPr lang="ko-KR" altLang="en-US" dirty="0" err="1" smtClean="0"/>
              <a:t>명령에ㅔ서</a:t>
            </a:r>
            <a:r>
              <a:rPr lang="ko-KR" altLang="en-US" dirty="0" smtClean="0"/>
              <a:t> 수정되어야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그들 중 오직 하나의 명령어가 완료되었을 때만 자료구조에 접근할 수 있기 때문입니다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수정들이 연속적인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명령어에서 일어난다면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중에 문제를 찾는 경우는 매우 </a:t>
            </a:r>
            <a:r>
              <a:rPr lang="ko-KR" altLang="en-US" dirty="0" err="1" smtClean="0"/>
              <a:t>적을것이고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심지어 자료구조는 다른 </a:t>
            </a:r>
            <a:r>
              <a:rPr lang="ko-KR" altLang="en-US" dirty="0" err="1" smtClean="0"/>
              <a:t>쓰레드에</a:t>
            </a:r>
            <a:r>
              <a:rPr lang="ko-KR" altLang="en-US" dirty="0" smtClean="0"/>
              <a:t> 의해 병행적으로 접근될 것입니다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시스템의 부하가 증가하면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명령을 실행하는 횟수도 증가할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문제가 있는 명령 순서의 발생도 또한 증가할 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이는 대부분 피할 수 없는 문제이고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문제들은 대부분 좋지 않는 시간대에 나타나곤 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보통 </a:t>
            </a:r>
            <a:r>
              <a:rPr lang="en-US" altLang="ko-KR" i="1" dirty="0" smtClean="0"/>
              <a:t>Race Condition</a:t>
            </a:r>
            <a:r>
              <a:rPr lang="ko-KR" altLang="en-US" dirty="0" smtClean="0"/>
              <a:t>은 시간에 민감하기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 동안에는 완전히 </a:t>
            </a:r>
            <a:r>
              <a:rPr lang="ko-KR" altLang="en-US" dirty="0" err="1" smtClean="0"/>
              <a:t>안보이는</a:t>
            </a:r>
            <a:r>
              <a:rPr lang="ko-KR" altLang="en-US" dirty="0" smtClean="0"/>
              <a:t> 경우도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이는 </a:t>
            </a:r>
            <a:r>
              <a:rPr lang="ko-KR" altLang="en-US" dirty="0" err="1" smtClean="0"/>
              <a:t>디버거가</a:t>
            </a:r>
            <a:r>
              <a:rPr lang="ko-KR" altLang="en-US" dirty="0" smtClean="0"/>
              <a:t> 프로그램 실행 시간에 영향을 미치기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아주 약간이라도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ko-KR" altLang="en-US" dirty="0" smtClean="0"/>
          </a:p>
          <a:p>
            <a:pPr lvl="2"/>
            <a:r>
              <a:rPr lang="ko-KR" altLang="en-US" dirty="0" smtClean="0"/>
              <a:t>이는 코드가 데이터에 접근하고 그러므로 어떤 코드가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 필요가 있는지 식별하는 것을 더 쉽게 해줍니다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이 클래스의 모든 멤버 함수가 다른 어떤 데이터 멤버에 접근하기 전에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사용을 다 하여 </a:t>
            </a:r>
            <a:r>
              <a:rPr lang="en-US" altLang="ko-KR" dirty="0" smtClean="0"/>
              <a:t>unlock</a:t>
            </a:r>
            <a:r>
              <a:rPr lang="ko-KR" altLang="en-US" dirty="0" smtClean="0"/>
              <a:t>을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데이터는 완벽하게 모든 코드로 부터 보호됩니다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mutex</a:t>
            </a:r>
            <a:r>
              <a:rPr lang="ko-KR" altLang="en-US" dirty="0" smtClean="0"/>
              <a:t>나 다른 메커니즘을 사용하여 공유 데이터를 보호하기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에 대한 보호를 할 필요는 없습니다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다만 여전히 적절한 데이터가 보호되고 있음을 보장해야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top()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사용하는 것보다 복사된 값을 반환하기 위해 수정하고 </a:t>
            </a:r>
            <a:r>
              <a:rPr lang="en-US" altLang="ko-KR" dirty="0" smtClean="0"/>
              <a:t>(3.2.2</a:t>
            </a:r>
            <a:r>
              <a:rPr lang="ko-KR" altLang="en-US" dirty="0" smtClean="0"/>
              <a:t>절에 있는 가이드라인을 따른다면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이용해 내부 데이터를 보호하고자 한다면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이 인터페이스는 여전히 본질적으로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을 피할 수 없게 됩니다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이 문제는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구현에서 특별하지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인터페이스 문제이므로</a:t>
            </a:r>
            <a:r>
              <a:rPr lang="en-US" altLang="ko-KR" dirty="0" smtClean="0"/>
              <a:t>, lock-free </a:t>
            </a:r>
            <a:r>
              <a:rPr lang="ko-KR" altLang="en-US" dirty="0" smtClean="0"/>
              <a:t>구현에서 여전히 발생하는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mutex</a:t>
            </a:r>
            <a:r>
              <a:rPr lang="ko-KR" altLang="en-US" dirty="0" smtClean="0"/>
              <a:t>나 다른 메커니즘을 사용하여 공유 데이터를 보호하기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따로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에 대한 보호를 할 필요는 없습니다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다만 여전히 적절한 데이터가 보호되고 있음을 보장해야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만약 </a:t>
            </a:r>
            <a:r>
              <a:rPr lang="en-US" altLang="ko-KR" dirty="0" smtClean="0"/>
              <a:t>top()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를 사용하는 것보다 복사된 값을 반환하기 위해 수정하고 </a:t>
            </a:r>
            <a:r>
              <a:rPr lang="en-US" altLang="ko-KR" dirty="0" smtClean="0"/>
              <a:t>(3.2.2</a:t>
            </a:r>
            <a:r>
              <a:rPr lang="ko-KR" altLang="en-US" dirty="0" smtClean="0"/>
              <a:t>절에 있는 가이드라인을 따른다면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이용해 내부 데이터를 보호하고자 한다면</a:t>
            </a:r>
            <a:r>
              <a:rPr lang="en-US" altLang="ko-KR" dirty="0" smtClean="0"/>
              <a:t>, - </a:t>
            </a:r>
            <a:r>
              <a:rPr lang="ko-KR" altLang="en-US" dirty="0" smtClean="0"/>
              <a:t>이 인터페이스는 여전히 본질적으로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을 피할 수 없게 됩니다</a:t>
            </a:r>
            <a:r>
              <a:rPr lang="en-US" altLang="ko-KR" dirty="0" smtClean="0"/>
              <a:t>. - </a:t>
            </a:r>
            <a:r>
              <a:rPr lang="ko-KR" altLang="en-US" dirty="0" smtClean="0"/>
              <a:t>이 문제는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구현에서 특별하지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인터페이스 문제이므로</a:t>
            </a:r>
            <a:r>
              <a:rPr lang="en-US" altLang="ko-KR" dirty="0" smtClean="0"/>
              <a:t>, lock-free </a:t>
            </a:r>
            <a:r>
              <a:rPr lang="ko-KR" altLang="en-US" dirty="0" smtClean="0"/>
              <a:t>구현에서 여전히 발생하는 </a:t>
            </a:r>
            <a:r>
              <a:rPr lang="en-US" altLang="ko-KR" dirty="0" smtClean="0"/>
              <a:t>race condition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비록 이는 안전하지만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이상적이진</a:t>
            </a:r>
            <a:r>
              <a:rPr lang="ko-KR" altLang="en-US" dirty="0" smtClean="0"/>
              <a:t> 않습니다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심지어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is_nothrow_copy_constructible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std:is_nothrow_move_constructible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 특징을 </a:t>
            </a:r>
            <a:r>
              <a:rPr lang="ko-KR" altLang="en-US" dirty="0" err="1" smtClean="0"/>
              <a:t>싸용하여</a:t>
            </a:r>
            <a:r>
              <a:rPr lang="ko-KR" altLang="en-US" dirty="0" smtClean="0"/>
              <a:t> 예외처리를 하지 않는 </a:t>
            </a:r>
            <a:r>
              <a:rPr lang="ko-KR" altLang="en-US" dirty="0" err="1" smtClean="0"/>
              <a:t>복사생성자나</a:t>
            </a:r>
            <a:r>
              <a:rPr lang="ko-KR" altLang="en-US" dirty="0" smtClean="0"/>
              <a:t> 이동생성자의 존재를 컴파일 시간에 확인할 지라도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꽤 제한적입니다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많은 예외처리를 하지만 이동생성자가 없는 </a:t>
            </a:r>
            <a:r>
              <a:rPr lang="ko-KR" altLang="en-US" dirty="0" err="1" smtClean="0"/>
              <a:t>복사생성자를</a:t>
            </a:r>
            <a:r>
              <a:rPr lang="ko-KR" altLang="en-US" dirty="0" smtClean="0"/>
              <a:t> 가지고 있는 사용자 정의 타입이 예외 처리를 할 수 없는 </a:t>
            </a:r>
            <a:r>
              <a:rPr lang="ko-KR" altLang="en-US" dirty="0" err="1" smtClean="0"/>
              <a:t>복사생성자와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이동생성자를</a:t>
            </a:r>
            <a:r>
              <a:rPr lang="ko-KR" altLang="en-US" dirty="0" smtClean="0"/>
              <a:t> 가지고 있는 것 보다 더 많습니다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비록 이는 </a:t>
            </a:r>
            <a:r>
              <a:rPr lang="en-US" altLang="ko-KR" dirty="0" smtClean="0"/>
              <a:t>C++11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rvalue</a:t>
            </a:r>
            <a:r>
              <a:rPr lang="en-US" altLang="ko-KR" dirty="0" smtClean="0"/>
              <a:t>-reference</a:t>
            </a:r>
            <a:r>
              <a:rPr lang="ko-KR" altLang="en-US" dirty="0" smtClean="0"/>
              <a:t>에 익숙해진 프로그래머들에겐 좀 약간의 차이는 있을 수 있습니다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이러한 타입들이 당신의 </a:t>
            </a:r>
            <a:r>
              <a:rPr lang="en-US" altLang="ko-KR" dirty="0" smtClean="0"/>
              <a:t>thread-safe stack</a:t>
            </a:r>
            <a:r>
              <a:rPr lang="ko-KR" altLang="en-US" dirty="0" smtClean="0"/>
              <a:t>에 저장될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불행해질 겁니다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twimgs.com/ddj/galleries/29/CPP_ConcurrencyInAction_04_ful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1989668"/>
            <a:ext cx="2726916" cy="343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984485" y="6441935"/>
            <a:ext cx="206787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 smtClean="0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 smtClean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adlock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variant_(computer_science)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ce_condi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1686722"/>
            <a:ext cx="8403772" cy="1301895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 smtClean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sz="4000" b="1" dirty="0">
              <a:solidFill>
                <a:srgbClr val="F4DF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3833749"/>
            <a:ext cx="9144000" cy="1655762"/>
          </a:xfrm>
        </p:spPr>
        <p:txBody>
          <a:bodyPr/>
          <a:lstStyle/>
          <a:p>
            <a:pPr algn="l"/>
            <a:r>
              <a:rPr lang="en-US" altLang="ko-KR" dirty="0" smtClean="0"/>
              <a:t>Chapter 03, Sharing data between threads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 Korea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 영 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(DopingDeveloper@gmail.com)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3.2.2 Structuring code for protecting shared data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11151917" cy="4352588"/>
          </a:xfrm>
        </p:spPr>
        <p:txBody>
          <a:bodyPr/>
          <a:lstStyle/>
          <a:p>
            <a:r>
              <a:rPr lang="ko-KR" altLang="en-US" dirty="0" smtClean="0"/>
              <a:t>데이터 보호를 위해 모든 멤버함수에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lock_guard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때려박는거는</a:t>
            </a:r>
            <a:r>
              <a:rPr lang="ko-KR" altLang="en-US" dirty="0" smtClean="0"/>
              <a:t> 쉽지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예시처럼 </a:t>
            </a:r>
            <a:r>
              <a:rPr lang="en-US" altLang="ko-KR" dirty="0" smtClean="0"/>
              <a:t>C+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라이브러리가 도움을 줄 수 있는 내용이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프로그래머가 올바른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걸어 데이터 보호를 해주어야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이에 대한 가이드 라인은 다음과 같음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Lock </a:t>
            </a:r>
            <a:r>
              <a:rPr lang="ko-KR" altLang="en-US" dirty="0" smtClean="0"/>
              <a:t>범위 밖에 있은 보호되는 데이터의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사용 금지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3.2.3 Spotting race conditions inherent in interfaces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6084763" cy="4352588"/>
          </a:xfrm>
        </p:spPr>
        <p:txBody>
          <a:bodyPr/>
          <a:lstStyle/>
          <a:p>
            <a:r>
              <a:rPr lang="en-US" altLang="ko-KR" dirty="0" smtClean="0"/>
              <a:t>Node </a:t>
            </a:r>
            <a:r>
              <a:rPr lang="ko-KR" altLang="en-US" dirty="0" smtClean="0"/>
              <a:t>하나를 제거하기 위해 세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에 대한 병행 처리 보장 필요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삭제되는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양쪽에 있는 </a:t>
            </a:r>
            <a:r>
              <a:rPr lang="ko-KR" altLang="en-US" dirty="0" err="1" smtClean="0"/>
              <a:t>노드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pointer </a:t>
            </a:r>
            <a:r>
              <a:rPr lang="ko-KR" altLang="en-US" dirty="0" smtClean="0"/>
              <a:t>접근에 대한 보호를 했다면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계속 </a:t>
            </a:r>
            <a:r>
              <a:rPr lang="en-US" altLang="ko-KR" dirty="0" smtClean="0"/>
              <a:t>race condition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marL="284162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Picture 4" descr="Img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749" y="2039745"/>
            <a:ext cx="3837200" cy="44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3.2.3 Spotting race conditions inherent in 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66" y="2039745"/>
            <a:ext cx="9592516" cy="42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/>
              <a:t>3.2.3 Spotting race conditions inherent in interfaces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3998" y="2039745"/>
            <a:ext cx="11151917" cy="4944532"/>
          </a:xfrm>
        </p:spPr>
        <p:txBody>
          <a:bodyPr/>
          <a:lstStyle/>
          <a:p>
            <a:r>
              <a:rPr lang="en-US" altLang="ko-KR" dirty="0" smtClean="0"/>
              <a:t>Option 1 : Pass in a reference</a:t>
            </a:r>
          </a:p>
          <a:p>
            <a:pPr lvl="1"/>
            <a:r>
              <a:rPr lang="en-US" altLang="ko-KR" dirty="0" smtClean="0"/>
              <a:t>Pop()</a:t>
            </a:r>
            <a:r>
              <a:rPr lang="ko-KR" altLang="en-US" dirty="0" smtClean="0"/>
              <a:t>의 리턴 값을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로 넘겨주기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Option 2 : Require a no-throw copy constructor or move constructor</a:t>
            </a:r>
          </a:p>
          <a:p>
            <a:pPr lvl="1"/>
            <a:r>
              <a:rPr lang="ko-KR" altLang="en-US" dirty="0" smtClean="0"/>
              <a:t>많은 타입은 예외 처리를 하지 않는 </a:t>
            </a:r>
            <a:r>
              <a:rPr lang="ko-KR" altLang="en-US" dirty="0" err="1" smtClean="0"/>
              <a:t>복사생성자를</a:t>
            </a:r>
            <a:r>
              <a:rPr lang="ko-KR" altLang="en-US" dirty="0" smtClean="0"/>
              <a:t> 가지고 있음</a:t>
            </a:r>
            <a:endParaRPr lang="en-US" altLang="ko-KR" dirty="0"/>
          </a:p>
          <a:p>
            <a:pPr lvl="1"/>
            <a:r>
              <a:rPr lang="en-US" altLang="ko-KR" dirty="0" smtClean="0"/>
              <a:t>C++ 11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rvalue</a:t>
            </a:r>
            <a:r>
              <a:rPr lang="en-US" altLang="ko-KR" dirty="0" smtClean="0"/>
              <a:t>-reference</a:t>
            </a:r>
            <a:r>
              <a:rPr lang="ko-KR" altLang="en-US" dirty="0" smtClean="0"/>
              <a:t>를 지원하여 더 많은 복사생성자가 예외처리를 하더라도 예외처리를 하지 않는 이동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예외처리</a:t>
            </a:r>
            <a:r>
              <a:rPr lang="en-US" altLang="ko-KR" dirty="0"/>
              <a:t> </a:t>
            </a:r>
            <a:r>
              <a:rPr lang="ko-KR" altLang="en-US" dirty="0" smtClean="0"/>
              <a:t>없이 값에 의해 안전하게 </a:t>
            </a:r>
            <a:r>
              <a:rPr lang="ko-KR" altLang="en-US" dirty="0" err="1" smtClean="0"/>
              <a:t>리턴되는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thread-safe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사용 제한</a:t>
            </a:r>
            <a:endParaRPr lang="en-US" altLang="ko-KR" dirty="0" smtClean="0"/>
          </a:p>
          <a:p>
            <a:pPr marL="517525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849739"/>
            <a:ext cx="4286108" cy="13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/>
              <a:t>3.2.3 Spotting race conditions inherent in interfaces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3998" y="2039745"/>
            <a:ext cx="11151917" cy="4944532"/>
          </a:xfrm>
        </p:spPr>
        <p:txBody>
          <a:bodyPr/>
          <a:lstStyle/>
          <a:p>
            <a:r>
              <a:rPr lang="en-US" altLang="ko-KR" dirty="0"/>
              <a:t>Option 3 : Return a pointer to the popped item</a:t>
            </a:r>
          </a:p>
          <a:p>
            <a:pPr lvl="1"/>
            <a:r>
              <a:rPr lang="en-US" altLang="ko-KR" dirty="0" smtClean="0"/>
              <a:t>Pop()</a:t>
            </a:r>
            <a:r>
              <a:rPr lang="ko-KR" altLang="en-US" dirty="0" smtClean="0"/>
              <a:t>이 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를 넘겨주기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예외처리 없이 자유롭게 포인터가 복사될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관리수단 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단순한 타입 및 단순한 값을 리턴 시 오버헤드 발생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shard_ptr</a:t>
            </a:r>
            <a:r>
              <a:rPr lang="ko-KR" altLang="en-US" dirty="0" smtClean="0"/>
              <a:t>이 좋은 선택사항이 될 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New, delete </a:t>
            </a:r>
            <a:r>
              <a:rPr lang="ko-KR" altLang="en-US" dirty="0" smtClean="0"/>
              <a:t>연산자 사용 필요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Option 4 :Provide both option 1 and either option 2 or 3</a:t>
            </a:r>
          </a:p>
          <a:p>
            <a:pPr lvl="1"/>
            <a:r>
              <a:rPr lang="ko-KR" altLang="en-US" dirty="0" smtClean="0"/>
              <a:t>옵션</a:t>
            </a:r>
            <a:r>
              <a:rPr lang="en-US" altLang="ko-KR" dirty="0" smtClean="0"/>
              <a:t> 2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3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을 제공하는 것 보다 쉬움</a:t>
            </a:r>
            <a:endParaRPr lang="en-US" altLang="ko-KR" dirty="0"/>
          </a:p>
          <a:p>
            <a:pPr lvl="1"/>
            <a:r>
              <a:rPr lang="ko-KR" altLang="en-US" dirty="0" smtClean="0"/>
              <a:t>옵션 </a:t>
            </a:r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구현한 예제</a:t>
            </a:r>
            <a:endParaRPr lang="en-US" altLang="ko-KR" dirty="0" smtClean="0"/>
          </a:p>
          <a:p>
            <a:pPr marL="517525" lvl="2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3.2.4 Deadlock: the problem and a solution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1943099"/>
            <a:ext cx="11151917" cy="4449233"/>
          </a:xfrm>
        </p:spPr>
        <p:txBody>
          <a:bodyPr/>
          <a:lstStyle/>
          <a:p>
            <a:r>
              <a:rPr lang="en-US" altLang="ko-KR" dirty="0" smtClean="0"/>
              <a:t>Deadlock</a:t>
            </a:r>
          </a:p>
          <a:p>
            <a:pPr lvl="1"/>
            <a:r>
              <a:rPr lang="ko-KR" altLang="en-US" dirty="0" smtClean="0"/>
              <a:t>교착상태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 이상의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다른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선점하고 있는 자원을 사용하기 위해 무기한 대기하게 되는 현상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en.wikipedia.org/wiki/Deadlock</a:t>
            </a:r>
            <a:endParaRPr lang="en-US" altLang="ko-KR" dirty="0"/>
          </a:p>
          <a:p>
            <a:r>
              <a:rPr lang="en-US" altLang="ko-KR" dirty="0" smtClean="0"/>
              <a:t>Deadlock </a:t>
            </a:r>
            <a:r>
              <a:rPr lang="ko-KR" altLang="en-US" dirty="0" smtClean="0"/>
              <a:t>해결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Prevention</a:t>
            </a:r>
          </a:p>
          <a:p>
            <a:pPr lvl="1"/>
            <a:r>
              <a:rPr lang="en-US" altLang="ko-KR" dirty="0" smtClean="0"/>
              <a:t>Avoidance</a:t>
            </a:r>
          </a:p>
          <a:p>
            <a:pPr lvl="1"/>
            <a:r>
              <a:rPr lang="en-US" altLang="ko-KR" dirty="0" smtClean="0"/>
              <a:t>Detection</a:t>
            </a:r>
          </a:p>
          <a:p>
            <a:pPr lvl="1"/>
            <a:r>
              <a:rPr lang="en-US" altLang="ko-KR" dirty="0" smtClean="0"/>
              <a:t>Recovery</a:t>
            </a:r>
          </a:p>
          <a:p>
            <a:pPr lvl="1"/>
            <a:r>
              <a:rPr lang="en-US" altLang="ko-KR" dirty="0" smtClean="0"/>
              <a:t>Ignore</a:t>
            </a:r>
          </a:p>
          <a:p>
            <a:pPr marL="284162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/>
              <a:t>3.2.4 Deadlock</a:t>
            </a:r>
            <a:r>
              <a:rPr lang="en-US" altLang="ko-KR" dirty="0" smtClean="0"/>
              <a:t>: the </a:t>
            </a:r>
            <a:r>
              <a:rPr lang="en-US" altLang="ko-KR" dirty="0"/>
              <a:t>problem and a solution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11151917" cy="4352588"/>
          </a:xfrm>
        </p:spPr>
        <p:txBody>
          <a:bodyPr/>
          <a:lstStyle/>
          <a:p>
            <a:r>
              <a:rPr lang="en-US" altLang="ko-KR" dirty="0" smtClean="0"/>
              <a:t>Deadlock Avoidance</a:t>
            </a:r>
          </a:p>
          <a:p>
            <a:pPr lvl="1"/>
            <a:r>
              <a:rPr lang="ko-KR" altLang="en-US" dirty="0" smtClean="0"/>
              <a:t>항상 두 개의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같은 순서로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하는 것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err="1" smtClean="0"/>
              <a:t>Mutex</a:t>
            </a:r>
            <a:r>
              <a:rPr lang="en-US" altLang="ko-KR" dirty="0" smtClean="0"/>
              <a:t> A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B</a:t>
            </a:r>
            <a:r>
              <a:rPr lang="ko-KR" altLang="en-US" dirty="0" smtClean="0"/>
              <a:t>보다 먼저 </a:t>
            </a:r>
            <a:r>
              <a:rPr lang="en-US" altLang="ko-KR" dirty="0" smtClean="0"/>
              <a:t>locking </a:t>
            </a:r>
            <a:r>
              <a:rPr lang="ko-KR" altLang="en-US" dirty="0" smtClean="0"/>
              <a:t>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항상 이 순서대로 따라 하면 </a:t>
            </a:r>
            <a:r>
              <a:rPr lang="en-US" altLang="ko-KR" dirty="0" smtClean="0"/>
              <a:t>Deadlock</a:t>
            </a:r>
            <a:r>
              <a:rPr lang="ko-KR" altLang="en-US" dirty="0" smtClean="0"/>
              <a:t> 발생 </a:t>
            </a:r>
            <a:r>
              <a:rPr lang="en-US" altLang="ko-KR" dirty="0" smtClean="0"/>
              <a:t>X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표준 라이브러리에서는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::lock</a:t>
            </a:r>
            <a:r>
              <a:rPr lang="ko-KR" altLang="en-US" dirty="0" smtClean="0"/>
              <a:t>을 제공함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이용해 </a:t>
            </a:r>
            <a:r>
              <a:rPr lang="en-US" altLang="ko-KR" dirty="0" smtClean="0"/>
              <a:t>Deadlock</a:t>
            </a:r>
            <a:r>
              <a:rPr lang="ko-KR" altLang="en-US" dirty="0" smtClean="0"/>
              <a:t>의 위험 없이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 수 있음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3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3.2.5 Further guidelines for avoiding deadlock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11151917" cy="4352588"/>
          </a:xfrm>
        </p:spPr>
        <p:txBody>
          <a:bodyPr/>
          <a:lstStyle/>
          <a:p>
            <a:r>
              <a:rPr lang="en-US" altLang="ko-KR" dirty="0" smtClean="0"/>
              <a:t>Avoid nested locks</a:t>
            </a:r>
          </a:p>
          <a:p>
            <a:pPr lvl="1"/>
            <a:r>
              <a:rPr lang="ko-KR" altLang="en-US" dirty="0" smtClean="0"/>
              <a:t>이미 한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얻었으면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다른쓰레드가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얻지 못하게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오직 하나의 단일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만 잡기 때문에 교착상태가 일어나는 것이 불가능</a:t>
            </a:r>
            <a:endParaRPr lang="en-US" altLang="ko-KR" dirty="0" smtClean="0"/>
          </a:p>
          <a:p>
            <a:r>
              <a:rPr lang="en-US" altLang="ko-KR" dirty="0" smtClean="0"/>
              <a:t>Avoid calling user-supplied code while holding a lock</a:t>
            </a:r>
          </a:p>
          <a:p>
            <a:pPr lvl="1"/>
            <a:r>
              <a:rPr lang="ko-KR" altLang="en-US" dirty="0" smtClean="0"/>
              <a:t>사용자가 작성한 코드는 뭐든지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작성한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잡고 있는 코드를 호출하고 이 코드가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얻는다면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이전의 가이드라인을 망가뜨리고 </a:t>
            </a:r>
            <a:r>
              <a:rPr lang="en-US" altLang="ko-KR" dirty="0" smtClean="0"/>
              <a:t>Deadlock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3.2.5 Further guidelines for avoiding deadlock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1971675"/>
            <a:ext cx="11151917" cy="4420658"/>
          </a:xfrm>
        </p:spPr>
        <p:txBody>
          <a:bodyPr/>
          <a:lstStyle/>
          <a:p>
            <a:r>
              <a:rPr lang="en-US" altLang="ko-KR" dirty="0" smtClean="0"/>
              <a:t>Acquire locks in a fixed order</a:t>
            </a:r>
          </a:p>
          <a:p>
            <a:pPr lvl="1"/>
            <a:r>
              <a:rPr lang="ko-KR" altLang="en-US" dirty="0" err="1" smtClean="0"/>
              <a:t>쓰레드</a:t>
            </a:r>
            <a:r>
              <a:rPr lang="ko-KR" altLang="en-US" dirty="0" smtClean="0"/>
              <a:t> 사이의 일관성 있는 순서를 유지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 a lock hierarchy</a:t>
            </a:r>
          </a:p>
          <a:p>
            <a:pPr lvl="1"/>
            <a:r>
              <a:rPr lang="en-US" altLang="ko-KR" dirty="0" smtClean="0"/>
              <a:t>Lock</a:t>
            </a:r>
            <a:r>
              <a:rPr lang="ko-KR" altLang="en-US" dirty="0" smtClean="0"/>
              <a:t>을 계층을 나눠서 규칙을 만들어 실행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Extending these guidelines beyond locks</a:t>
            </a:r>
          </a:p>
          <a:p>
            <a:pPr lvl="1"/>
            <a:r>
              <a:rPr lang="en-US" altLang="ko-KR" dirty="0" smtClean="0"/>
              <a:t>Deadlock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waiting cycle</a:t>
            </a:r>
            <a:r>
              <a:rPr lang="ko-KR" altLang="en-US" dirty="0" smtClean="0"/>
              <a:t>을 만들</a:t>
            </a:r>
            <a:r>
              <a:rPr lang="en-US" altLang="ko-KR" dirty="0"/>
              <a:t> </a:t>
            </a:r>
            <a:r>
              <a:rPr lang="ko-KR" altLang="en-US" dirty="0" smtClean="0"/>
              <a:t>수 있는 어느 </a:t>
            </a:r>
            <a:r>
              <a:rPr lang="en-US" altLang="ko-KR" dirty="0" smtClean="0"/>
              <a:t>synchronization construct</a:t>
            </a:r>
            <a:r>
              <a:rPr lang="ko-KR" altLang="en-US" dirty="0" smtClean="0"/>
              <a:t>에서 일어날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앞에서 보았던 가이드라인을 잘 적용해볼 것</a:t>
            </a:r>
            <a:r>
              <a:rPr lang="en-US" altLang="ko-KR" smtClean="0"/>
              <a:t>!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라이브러리가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unique_lock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템플릿을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병행처리에서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Thread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사용시 가장 큰 이점은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marL="284162" lvl="1" indent="0">
              <a:lnSpc>
                <a:spcPct val="100000"/>
              </a:lnSpc>
              <a:buNone/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-&gt; </a:t>
            </a: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쓰레드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사이에서 데이터 직접 공유할 수 있음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0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이번 </a:t>
            </a: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챕터에서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이야기 해볼 내용은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C++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</a:t>
            </a: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쓰레드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사이의 안전한 데이터 공유 방법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공유 하는 동안 일어날 수 있는 문제를 피하는 방법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쓰레드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사이에서 데이터를 공유하여 병행처리 이점을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최대화 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하는 방안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3.1 Problems with sharing data between Threads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11151917" cy="4352588"/>
          </a:xfrm>
        </p:spPr>
        <p:txBody>
          <a:bodyPr/>
          <a:lstStyle/>
          <a:p>
            <a:r>
              <a:rPr lang="ko-KR" altLang="en-US" dirty="0" smtClean="0"/>
              <a:t>데이터가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사이에서 공유되고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 이상의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이 데이터를 수정하려 한다면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엄청나게 많은 잠재적 위험 존재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Invariants???</a:t>
            </a:r>
          </a:p>
          <a:p>
            <a:pPr lvl="1"/>
            <a:r>
              <a:rPr lang="ko-KR" altLang="en-US" dirty="0" smtClean="0"/>
              <a:t>변하지 않는 것들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프로그래머들이 코드 </a:t>
            </a:r>
            <a:r>
              <a:rPr lang="ko-KR" altLang="en-US" dirty="0" err="1" smtClean="0"/>
              <a:t>추론시</a:t>
            </a:r>
            <a:r>
              <a:rPr lang="ko-KR" altLang="en-US" dirty="0" smtClean="0"/>
              <a:t> 도움을 주는데 널리 사용되는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자료구조에 대해 항상 참 값을 나타내는 구문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업데이트 동안 하나 이상의 값을 수정해야 할 때 </a:t>
            </a:r>
            <a:r>
              <a:rPr lang="en-US" altLang="ko-KR" dirty="0" smtClean="0"/>
              <a:t>broken!</a:t>
            </a:r>
          </a:p>
          <a:p>
            <a:pPr lvl="1"/>
            <a:r>
              <a:rPr lang="en-US" altLang="ko-KR" dirty="0">
                <a:hlinkClick r:id="rId2"/>
              </a:rPr>
              <a:t>https://en.wikipedia.org/wiki/Invariant_(computer_science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pPr marL="284162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7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3.1 Problems with sharing data between Threads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4366651" cy="3514894"/>
          </a:xfrm>
        </p:spPr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삭제할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(N)</a:t>
            </a:r>
            <a:r>
              <a:rPr lang="ko-KR" altLang="en-US" dirty="0" smtClean="0"/>
              <a:t>을 선택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B. N </a:t>
            </a:r>
            <a:r>
              <a:rPr lang="ko-KR" altLang="en-US" dirty="0" smtClean="0"/>
              <a:t>이전의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이후의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C. N </a:t>
            </a:r>
            <a:r>
              <a:rPr lang="ko-KR" altLang="en-US" dirty="0" smtClean="0"/>
              <a:t>이후의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링크를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이전의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D.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을 삭제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8" name="Picture 4" descr="Img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699" y="1584204"/>
            <a:ext cx="3837200" cy="44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7603" y="3480179"/>
            <a:ext cx="45582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Broken invariant</a:t>
            </a:r>
            <a:r>
              <a:rPr lang="ko-KR" altLang="en-US" sz="2800" dirty="0" smtClean="0">
                <a:solidFill>
                  <a:srgbClr val="FF0000"/>
                </a:solidFill>
              </a:rPr>
              <a:t>가 발생</a:t>
            </a:r>
            <a:r>
              <a:rPr lang="en-US" altLang="ko-KR" sz="2800" dirty="0" smtClean="0">
                <a:solidFill>
                  <a:srgbClr val="FF0000"/>
                </a:solidFill>
              </a:rPr>
              <a:t>!</a:t>
            </a:r>
            <a:endParaRPr lang="ko-KR" altLang="en-US" sz="28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3.1.1 Race Conditions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각각 명령 수행중인 </a:t>
            </a:r>
            <a:r>
              <a:rPr lang="ko-KR" altLang="en-US" dirty="0" err="1" smtClean="0"/>
              <a:t>쓰레드에서</a:t>
            </a:r>
            <a:r>
              <a:rPr lang="ko-KR" altLang="en-US" dirty="0" smtClean="0"/>
              <a:t> 명령 실행의 상대적인 순서에 의해 언제든지 발생할 수 있는 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공유 자원에 대해 여러 개의 프로세스가 동시에 접근을 시도하는 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동시 </a:t>
            </a:r>
            <a:r>
              <a:rPr lang="ko-KR" altLang="en-US" dirty="0" err="1" smtClean="0"/>
              <a:t>접근시</a:t>
            </a:r>
            <a:r>
              <a:rPr lang="ko-KR" altLang="en-US" dirty="0" smtClean="0"/>
              <a:t> 자료의 일관성을 해치는 결과 발생 가능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en.wikipedia.org/wiki/Race_condition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병행처리를 사용하는 소프트웨어에서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Race Condition</a:t>
            </a:r>
            <a:r>
              <a:rPr lang="ko-KR" altLang="en-US" dirty="0" smtClean="0"/>
              <a:t>을 잘 피하면 좋은 소프트웨어가 된다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1495794"/>
          </a:xfrm>
        </p:spPr>
        <p:txBody>
          <a:bodyPr/>
          <a:lstStyle/>
          <a:p>
            <a:r>
              <a:rPr lang="en-US" altLang="ko-KR" dirty="0" smtClean="0"/>
              <a:t>3.1.2 Avoiding problematic race conditions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19248" y="2039745"/>
            <a:ext cx="11151917" cy="4944532"/>
          </a:xfrm>
        </p:spPr>
        <p:txBody>
          <a:bodyPr/>
          <a:lstStyle/>
          <a:p>
            <a:r>
              <a:rPr lang="ko-KR" altLang="en-US" dirty="0" smtClean="0"/>
              <a:t>자료구조에 보호 </a:t>
            </a:r>
            <a:r>
              <a:rPr lang="ko-KR" altLang="en-US" dirty="0" err="1" smtClean="0"/>
              <a:t>매커니즘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간단한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해당 데이터를 수정중인 </a:t>
            </a:r>
            <a:r>
              <a:rPr lang="ko-KR" altLang="en-US" dirty="0" err="1" smtClean="0"/>
              <a:t>쓰레드만</a:t>
            </a:r>
            <a:r>
              <a:rPr lang="ko-KR" altLang="en-US" dirty="0" smtClean="0"/>
              <a:t> 중간단계의 상태를 보게 하는 것</a:t>
            </a:r>
            <a:endParaRPr lang="en-US" altLang="ko-KR" dirty="0"/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해당 데이터를 </a:t>
            </a:r>
            <a:r>
              <a:rPr lang="ko-KR" altLang="en-US" dirty="0" err="1" smtClean="0"/>
              <a:t>볼경우</a:t>
            </a:r>
            <a:r>
              <a:rPr lang="ko-KR" altLang="en-US" dirty="0" smtClean="0"/>
              <a:t> 변경이 안되었거나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완전히 적용된 상태만 볼 수 있음</a:t>
            </a:r>
            <a:endParaRPr lang="en-US" altLang="ko-KR" dirty="0"/>
          </a:p>
          <a:p>
            <a:r>
              <a:rPr lang="ko-KR" altLang="en-US" dirty="0" smtClean="0"/>
              <a:t>자료구조의 디자인과 </a:t>
            </a:r>
            <a:r>
              <a:rPr lang="en-US" altLang="ko-KR" dirty="0" smtClean="0"/>
              <a:t>invariants</a:t>
            </a:r>
            <a:r>
              <a:rPr lang="ko-KR" altLang="en-US" dirty="0" smtClean="0"/>
              <a:t>를 변경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lock-free programming</a:t>
            </a:r>
          </a:p>
          <a:p>
            <a:pPr lvl="1"/>
            <a:r>
              <a:rPr lang="ko-KR" altLang="en-US" dirty="0" smtClean="0"/>
              <a:t>메모리 모델은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장에서</a:t>
            </a:r>
            <a:r>
              <a:rPr lang="en-US" altLang="ko-KR" dirty="0" smtClean="0"/>
              <a:t>, lock-free programming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장에서 수고해주시겠습니다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Transaction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Race Condition 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읽기 및 수정은 </a:t>
            </a:r>
            <a:r>
              <a:rPr lang="en-US" altLang="ko-KR" dirty="0" smtClean="0"/>
              <a:t>transaction log</a:t>
            </a:r>
            <a:r>
              <a:rPr lang="ko-KR" altLang="en-US" dirty="0" smtClean="0"/>
              <a:t>에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번에 </a:t>
            </a:r>
            <a:r>
              <a:rPr lang="en-US" altLang="ko-KR" dirty="0" smtClean="0"/>
              <a:t>Commit</a:t>
            </a:r>
          </a:p>
          <a:p>
            <a:pPr lvl="1"/>
            <a:r>
              <a:rPr lang="en-US" altLang="ko-KR" dirty="0" smtClean="0"/>
              <a:t>Software Transaction Memory(STM) &lt;- C++</a:t>
            </a:r>
            <a:r>
              <a:rPr lang="ko-KR" altLang="en-US" dirty="0" smtClean="0"/>
              <a:t>에서 지원 </a:t>
            </a:r>
            <a:r>
              <a:rPr lang="en-US" altLang="ko-KR" dirty="0" smtClean="0"/>
              <a:t>X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Protecting shared data with </a:t>
            </a:r>
            <a:r>
              <a:rPr lang="en-US" altLang="ko-KR" dirty="0" err="1" smtClean="0"/>
              <a:t>mutex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Mutually Exclusive (</a:t>
            </a:r>
            <a:r>
              <a:rPr lang="ko-KR" altLang="en-US" dirty="0" smtClean="0"/>
              <a:t>상호 배제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Critical Section(</a:t>
            </a:r>
            <a:r>
              <a:rPr lang="ko-KR" altLang="en-US" dirty="0" smtClean="0"/>
              <a:t>임계 구역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공유 데이터를 수정하는 코드 구역</a:t>
            </a:r>
            <a:endParaRPr lang="en-US" altLang="ko-KR" dirty="0"/>
          </a:p>
          <a:p>
            <a:pPr lvl="1"/>
            <a:r>
              <a:rPr lang="ko-KR" altLang="en-US" dirty="0" smtClean="0"/>
              <a:t>어떤 한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Critical Section</a:t>
            </a:r>
            <a:r>
              <a:rPr lang="ko-KR" altLang="en-US" dirty="0" smtClean="0"/>
              <a:t>에 들어갔다면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다른 </a:t>
            </a:r>
            <a:r>
              <a:rPr lang="ko-KR" altLang="en-US" dirty="0" err="1" smtClean="0"/>
              <a:t>쓰레드는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쓰레드가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Critical Section</a:t>
            </a:r>
            <a:r>
              <a:rPr lang="ko-KR" altLang="en-US" dirty="0" smtClean="0"/>
              <a:t>에서 나올 때 까지 접근 대기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err="1" smtClean="0"/>
              <a:t>Mutex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Mut</a:t>
            </a:r>
            <a:r>
              <a:rPr lang="en-US" altLang="ko-KR" dirty="0" smtClean="0"/>
              <a:t>ual </a:t>
            </a:r>
            <a:r>
              <a:rPr lang="en-US" altLang="ko-KR" i="1" dirty="0" smtClean="0"/>
              <a:t>Ex</a:t>
            </a:r>
            <a:r>
              <a:rPr lang="en-US" altLang="ko-KR" dirty="0" smtClean="0"/>
              <a:t>clusion)</a:t>
            </a:r>
          </a:p>
          <a:p>
            <a:pPr lvl="1"/>
            <a:r>
              <a:rPr lang="en-US" altLang="ko-KR" dirty="0" smtClean="0"/>
              <a:t>Synchronization Primitive(</a:t>
            </a:r>
            <a:r>
              <a:rPr lang="ko-KR" altLang="en-US" dirty="0" smtClean="0"/>
              <a:t>동기화 도구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공유데이터에 접근하기 전에 해당 데이터와 엮인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Lock!</a:t>
            </a:r>
          </a:p>
          <a:p>
            <a:pPr lvl="1"/>
            <a:r>
              <a:rPr lang="ko-KR" altLang="en-US" dirty="0" smtClean="0"/>
              <a:t>처리 완료되면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해제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err="1" smtClean="0"/>
              <a:t>쓰레드</a:t>
            </a:r>
            <a:r>
              <a:rPr lang="ko-KR" altLang="en-US" dirty="0" smtClean="0"/>
              <a:t> 라이브러리에서 이를 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Deadlock </a:t>
            </a:r>
            <a:r>
              <a:rPr lang="ko-KR" altLang="en-US" dirty="0" smtClean="0"/>
              <a:t>형성 가능</a:t>
            </a:r>
            <a:r>
              <a:rPr lang="en-US" altLang="ko-KR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5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Using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mutexes</a:t>
            </a:r>
            <a:r>
              <a:rPr lang="en-US" altLang="ko-KR" dirty="0" smtClean="0"/>
              <a:t> in C++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이용하여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lock()</a:t>
            </a:r>
            <a:r>
              <a:rPr lang="ko-KR" altLang="en-US" dirty="0" smtClean="0"/>
              <a:t>을 통해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를 잠그고</a:t>
            </a:r>
            <a:r>
              <a:rPr lang="en-US" altLang="ko-KR" dirty="0" smtClean="0"/>
              <a:t>, unlock()</a:t>
            </a:r>
            <a:r>
              <a:rPr lang="ko-KR" altLang="en-US" dirty="0" smtClean="0"/>
              <a:t>을 통해 </a:t>
            </a:r>
            <a:r>
              <a:rPr lang="en-US" altLang="ko-KR" dirty="0" err="1" smtClean="0"/>
              <a:t>mutex</a:t>
            </a:r>
            <a:r>
              <a:rPr lang="en-US" altLang="ko-KR" dirty="0" smtClean="0"/>
              <a:t> </a:t>
            </a:r>
            <a:r>
              <a:rPr lang="ko-KR" altLang="en-US" strike="sngStrike" dirty="0" smtClean="0"/>
              <a:t>밀어서</a:t>
            </a:r>
            <a:r>
              <a:rPr lang="ko-KR" altLang="en-US" dirty="0" smtClean="0"/>
              <a:t> 잠금 해제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ko-KR" altLang="en-US" dirty="0" smtClean="0"/>
              <a:t>직접 호출하는 것은 별로 추천하지 않습니다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함수 바깥에 있는 모든 경로에 </a:t>
            </a:r>
            <a:r>
              <a:rPr lang="en-US" altLang="ko-KR" dirty="0" smtClean="0"/>
              <a:t>unlock()</a:t>
            </a:r>
            <a:r>
              <a:rPr lang="ko-KR" altLang="en-US" dirty="0" smtClean="0"/>
              <a:t>을 호출해야 하기 때문이죠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대신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표준 라이브러리에서는 </a:t>
            </a:r>
            <a:r>
              <a:rPr lang="en-US" altLang="ko-KR" dirty="0" err="1" smtClean="0"/>
              <a:t>std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lock_guard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템플릿을 제공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err="1" smtClean="0"/>
              <a:t>생성자로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소멸자로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unlock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3.2.1 Using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mutexes</a:t>
            </a:r>
            <a:r>
              <a:rPr lang="en-US" altLang="ko-KR" dirty="0" smtClean="0"/>
              <a:t> in C++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앞의 코드처럼 </a:t>
            </a:r>
            <a:r>
              <a:rPr lang="en-US" altLang="ko-KR" dirty="0" smtClean="0"/>
              <a:t>global </a:t>
            </a:r>
            <a:r>
              <a:rPr lang="ko-KR" altLang="en-US" dirty="0" smtClean="0"/>
              <a:t>하게 사용하는 것 보다는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사용하는 것이 일반적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지향 설계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상관관계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캡슐화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보호</a:t>
            </a:r>
            <a:endParaRPr lang="en-US" altLang="ko-KR" dirty="0"/>
          </a:p>
          <a:p>
            <a:pPr lvl="2"/>
            <a:r>
              <a:rPr lang="ko-KR" altLang="en-US" dirty="0" smtClean="0"/>
              <a:t>데이터와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Add_list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list_contains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의 멤버 함수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중요한 건 데이터의 </a:t>
            </a:r>
            <a:r>
              <a:rPr lang="en-US" altLang="ko-KR" dirty="0" smtClean="0"/>
              <a:t>pointe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reference return </a:t>
            </a:r>
            <a:r>
              <a:rPr lang="ko-KR" altLang="en-US" dirty="0" smtClean="0"/>
              <a:t>시 보호에 구멍이 생김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하지 않아도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reference</a:t>
            </a:r>
            <a:r>
              <a:rPr lang="ko-KR" altLang="en-US" dirty="0" smtClean="0"/>
              <a:t>에 접근하는 코드들은 해당 데이터에 접근 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그래서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로 보호하는 데이터는 해당 데이터를 접근하기 전에 반드시 </a:t>
            </a:r>
            <a:r>
              <a:rPr lang="en-US" altLang="ko-KR" dirty="0" err="1" smtClean="0"/>
              <a:t>mutex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걸도록 설계 해주어야 함</a:t>
            </a:r>
            <a:r>
              <a:rPr lang="en-US" altLang="ko-KR" dirty="0" smtClean="0"/>
              <a:t>!</a:t>
            </a:r>
          </a:p>
          <a:p>
            <a:pPr lvl="3"/>
            <a:r>
              <a:rPr lang="en-US" altLang="ko-KR" dirty="0" smtClean="0"/>
              <a:t>Backdoor </a:t>
            </a:r>
            <a:r>
              <a:rPr lang="ko-KR" altLang="en-US" dirty="0" smtClean="0"/>
              <a:t>없음을 보장 해주어야 함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17354</TotalTime>
  <Words>1670</Words>
  <Application>Microsoft Office PowerPoint</Application>
  <PresentationFormat>와이드스크린</PresentationFormat>
  <Paragraphs>211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Segoe UI</vt:lpstr>
      <vt:lpstr>Segoe UI Light</vt:lpstr>
      <vt:lpstr>서울남산체 M</vt:lpstr>
      <vt:lpstr>맑은 고딕</vt:lpstr>
      <vt:lpstr>Wingdings</vt:lpstr>
      <vt:lpstr>Calibri</vt:lpstr>
      <vt:lpstr>Arial</vt:lpstr>
      <vt:lpstr>Metro_TT_Blue_16x9_02-12</vt:lpstr>
      <vt:lpstr>C++ Korea C++ Concurrency in Action Study</vt:lpstr>
      <vt:lpstr>Introduction</vt:lpstr>
      <vt:lpstr>3.1 Problems with sharing data between Threads </vt:lpstr>
      <vt:lpstr>3.1 Problems with sharing data between Threads</vt:lpstr>
      <vt:lpstr>3.1.1 Race Conditions</vt:lpstr>
      <vt:lpstr>3.1.2 Avoiding problematic race conditions</vt:lpstr>
      <vt:lpstr>3.2 Protecting shared data with mutex</vt:lpstr>
      <vt:lpstr>3.2.1 Using mutexes in C++</vt:lpstr>
      <vt:lpstr>3.2.1 Using mutexes in C++</vt:lpstr>
      <vt:lpstr>3.2.2 Structuring code for protecting shared data</vt:lpstr>
      <vt:lpstr>3.2.3 Spotting race conditions inherent in interfaces</vt:lpstr>
      <vt:lpstr>3.2.3 Spotting race conditions inherent in interfaces</vt:lpstr>
      <vt:lpstr>3.2.3 Spotting race conditions inherent in interfaces</vt:lpstr>
      <vt:lpstr>3.2.3 Spotting race conditions inherent in interfaces</vt:lpstr>
      <vt:lpstr>3.2.4 Deadlock: the problem and a solution</vt:lpstr>
      <vt:lpstr>3.2.4 Deadlock: the problem and a solution</vt:lpstr>
      <vt:lpstr>3.2.5 Further guidelines for avoiding deadlock</vt:lpstr>
      <vt:lpstr>3.2.5 Further guidelines for avoiding deadlock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YoungSu Cho</cp:lastModifiedBy>
  <cp:revision>376</cp:revision>
  <dcterms:created xsi:type="dcterms:W3CDTF">2014-11-18T06:53:54Z</dcterms:created>
  <dcterms:modified xsi:type="dcterms:W3CDTF">2015-11-28T03:06:18Z</dcterms:modified>
</cp:coreProperties>
</file>