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Times New Roman"/>
              </a:rPr>
              <a:t>메모 서식을 편집하려면 클릭하십시오</a:t>
            </a:r>
            <a:r>
              <a:rPr lang="en-US" sz="2000" spc="-1">
                <a:latin typeface="Times New Roman"/>
              </a:rPr>
              <a:t>.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&lt;머리글&gt;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&lt;날짜/시간&gt;</a:t>
            </a:r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&lt;바닥글&gt;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81771ED-89CC-4A59-86D1-F8534A6C0F4A}" type="slidenum">
              <a:rPr lang="en-US" sz="1400" spc="-1">
                <a:latin typeface="Times New Roman"/>
              </a:rPr>
              <a:t>&lt;숫자&gt;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10DB346-AD18-4686-B453-78EC448F152D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9120" y="4030560"/>
            <a:ext cx="1115172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340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912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996280" y="1447920"/>
            <a:ext cx="6196680" cy="4944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996280" y="1447920"/>
            <a:ext cx="6196680" cy="4944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19120" y="543960"/>
            <a:ext cx="11151720" cy="34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912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340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9120" y="4030560"/>
            <a:ext cx="1115172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9120" y="4030560"/>
            <a:ext cx="1115172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340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912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996280" y="1447920"/>
            <a:ext cx="6196680" cy="49442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996280" y="1447920"/>
            <a:ext cx="6196680" cy="4944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19120" y="543960"/>
            <a:ext cx="11151720" cy="346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912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494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3400" y="403056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3400" y="1447920"/>
            <a:ext cx="544176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19120" y="4030560"/>
            <a:ext cx="11151720" cy="2358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8896680" y="1989720"/>
            <a:ext cx="2726640" cy="3432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ubTitle"/>
          </p:nvPr>
        </p:nvSpPr>
        <p:spPr>
          <a:xfrm>
            <a:off x="1243440" y="4179600"/>
            <a:ext cx="7443000" cy="165528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4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마스터 부제목 스타일 편집</a:t>
            </a:r>
            <a:endParaRPr/>
          </a:p>
        </p:txBody>
      </p:sp>
      <p:sp>
        <p:nvSpPr>
          <p:cNvPr id="2" name="CustomShape 2"/>
          <p:cNvSpPr/>
          <p:nvPr/>
        </p:nvSpPr>
        <p:spPr>
          <a:xfrm>
            <a:off x="0" y="0"/>
            <a:ext cx="12191760" cy="344160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831240" y="6441840"/>
            <a:ext cx="2374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Concurrency in Action Study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Korea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56280" y="1686600"/>
            <a:ext cx="8403480" cy="22431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Korea</a:t>
            </a:r>
            <a:r>
              <a:rPr b="1"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
</a:t>
            </a:r>
            <a:r>
              <a:rPr b="1"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Concurrency in Action Study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800" spc="-69">
                <a:latin typeface="Segoe UI"/>
              </a:rPr>
              <a:t>개요 텍스트의 서식을 편집하려면 클릭하십시오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ko-KR" sz="2000" spc="-1">
                <a:latin typeface="Segoe UI"/>
              </a:rPr>
              <a:t>2</a:t>
            </a:r>
            <a:r>
              <a:rPr lang="ko-KR" sz="2000" spc="-1">
                <a:latin typeface="Segoe UI"/>
              </a:rPr>
              <a:t>번째 개요 수준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000" spc="-1">
                <a:latin typeface="Segoe UI"/>
              </a:rPr>
              <a:t>3</a:t>
            </a:r>
            <a:r>
              <a:rPr lang="ko-KR" sz="2000" spc="-1">
                <a:latin typeface="Segoe UI"/>
              </a:rPr>
              <a:t>번째 개요 수준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ko-KR" sz="2000" spc="-1">
                <a:latin typeface="Segoe UI"/>
              </a:rPr>
              <a:t>4</a:t>
            </a:r>
            <a:r>
              <a:rPr lang="ko-KR" sz="2000" spc="-1">
                <a:latin typeface="Segoe UI"/>
              </a:rPr>
              <a:t>번째 개요 수준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000" spc="-1">
                <a:latin typeface="Segoe UI"/>
              </a:rPr>
              <a:t>5</a:t>
            </a:r>
            <a:r>
              <a:rPr lang="ko-KR" sz="2000" spc="-1">
                <a:latin typeface="Segoe UI"/>
              </a:rPr>
              <a:t>번째 개요 수준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000" spc="-1">
                <a:latin typeface="Segoe UI"/>
              </a:rPr>
              <a:t>6</a:t>
            </a:r>
            <a:r>
              <a:rPr lang="ko-KR" sz="2000" spc="-1">
                <a:latin typeface="Segoe UI"/>
              </a:rPr>
              <a:t>번째 개요 수준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000" spc="-1">
                <a:latin typeface="Segoe UI"/>
              </a:rPr>
              <a:t>7</a:t>
            </a:r>
            <a:r>
              <a:rPr lang="ko-KR" sz="2000" spc="-1">
                <a:latin typeface="Segoe UI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19120" y="543960"/>
            <a:ext cx="11151720" cy="747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19120" y="1447920"/>
            <a:ext cx="11151720" cy="49442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개요 텍스트의 서식을 편집하려면 클릭하십시오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2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번째 개요 수준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번째 개요 수준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4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번째 개요 수준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5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번째 개요 수준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6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번째 개요 수준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7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번째 개요 수준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Click to edit Master text styles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Second level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Third level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Fourth level</a:t>
            </a:r>
            <a:endParaRPr/>
          </a:p>
          <a:p>
            <a:pPr lvl="4" marL="108756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5587920" y="6576480"/>
            <a:ext cx="1015560" cy="2811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00E42F19-799E-403A-B5EA-D215097ACA5C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  <p:sp>
        <p:nvSpPr>
          <p:cNvPr id="43" name="Line 4"/>
          <p:cNvSpPr/>
          <p:nvPr/>
        </p:nvSpPr>
        <p:spPr>
          <a:xfrm>
            <a:off x="87840" y="6519240"/>
            <a:ext cx="11981160" cy="0"/>
          </a:xfrm>
          <a:prstGeom prst="line">
            <a:avLst/>
          </a:prstGeom>
          <a:ln w="1260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9831240" y="6544800"/>
            <a:ext cx="23742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Concurrency in Action Study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Korea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0" y="0"/>
            <a:ext cx="12191760" cy="344160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56280" y="1686600"/>
            <a:ext cx="8403480" cy="13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Korea</a:t>
            </a:r>
            <a:r>
              <a:rPr b="1"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
</a:t>
            </a:r>
            <a:r>
              <a:rPr b="1" lang="ko-KR" sz="40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Concurrency in Action Study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34960" y="38336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4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Chapter 03, Sharing data between threads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C++ Korea </a:t>
            </a:r>
            <a:r>
              <a:rPr lang="en-US" sz="24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강민구 </a:t>
            </a:r>
            <a:r>
              <a:rPr lang="en-US" sz="24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( </a:t>
            </a:r>
            <a:r>
              <a:rPr lang="en-US" sz="2400" spc="-69" strike="noStrike" u="sng">
                <a:solidFill>
                  <a:srgbClr val="0074ca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hiyou63@naver.com</a:t>
            </a:r>
            <a:r>
              <a:rPr lang="en-US" sz="24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 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19120" y="543960"/>
            <a:ext cx="1115172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0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3.3.1 Protecting shared data during initialization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외에 공유 데이터를 보호할 수 있는 방법이 존재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Lazy initialization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각 연산에서 필요로 하는 자원이 있을때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 자원이 초기화 됬는지 검사를 하고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이것이 사용되기 전에 초기화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불필요한 직렬화를 야기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91E9B959-4DB6-4B36-A337-082D441DF6D2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19120" y="543960"/>
            <a:ext cx="1115172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0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3.3.1 Protecting shared data during initialization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외에 공유 데이터를 보호할 수 있는 방법이 존재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std::call_once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void call_once(once_flag&amp; Flag, Callable F&amp;&amp;, Args&amp;&amp;... A);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복수의 스레드가 사용되는 환경에서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특정 함수를 단 한 번만 구동되도록 보증할 수 있다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std::once_flag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std::call_once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인자로 함수에 의해 호출되었는지 정보를 가지고 있음</a:t>
            </a:r>
            <a:endParaRPr/>
          </a:p>
          <a:p>
            <a:pPr marL="284040" indent="-283680"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Static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지역변수의 사용</a:t>
            </a:r>
            <a:endParaRPr/>
          </a:p>
          <a:p>
            <a:pPr lvl="1" marL="517680" indent="-232920"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컴파일러에 따라 다르나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C++11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에서는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static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지역변수를 초기화에 사용시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thread safe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보장</a:t>
            </a:r>
            <a:endParaRPr/>
          </a:p>
          <a:p>
            <a:pPr lvl="2" marL="741240" indent="-223560"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C++11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이전에는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thread safe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보장하지 않음</a:t>
            </a: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B5001D5C-2BF2-4AD2-8C49-AC9A9E614CB4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19120" y="543960"/>
            <a:ext cx="1115172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0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3.3.2 Protecting rarely updated data structures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i="1"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reader-writer mutex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데이터의 수정이 매우 드물고 읽기만 한다면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는 매우 비효율적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동시적으로 읽기 가능한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reader mutex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와 베타적으로 단 하나의 접근만 가능항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writer mutex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가 존재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C++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표준 라이브러리에는 제공하지 않음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Boost 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라이브러리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C++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프로그래밍 언어를 위한 선형대수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의사 난수 발생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멀티스레딩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영상 처리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정규 표현식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그리고 유닛 테스트와 같은 작업들과 구조들을 지원하는 라이브러리들의 집합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boost::shard_mutex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boost::shared_lock&lt;bost::shared_mutex&gt;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23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09716C25-7A01-4E63-BDF9-CF799C1AB86D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19120" y="543960"/>
            <a:ext cx="11151720" cy="66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8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3.3.3 Recursive locking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std::recursive_mutex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std::mutex 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와 동일한 기능을 하지만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같은 스레드의 단일 인스턴스에 대해서 반복적으로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획득가능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다른 스레드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획득하기 위해선 당신이 획득한 모든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해제해야 합니다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std::lock_gurad&lt;std::recursivd_mutex&gt;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std::unique_lock&lt;std::recursive_mutex&gt;</a:t>
            </a: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F4B3B5A6-1E65-4E4C-AEDE-AC0A48551433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19120" y="543960"/>
            <a:ext cx="11151720" cy="74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ko-KR" sz="5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목차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3.2 Protecting shared data with mutex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3.2.6 Flexible locking with std::unique_lock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3.2.7 Transferring mutex ownership between scopes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3.2.8 Locking at an appropriate granularity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3.3 Alternative facilities for protecting shared data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3.3.1 Protecting shared data during initialization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3.3.2 Protecting rarely updated data structures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3.3.3 Recursive locking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Summary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15C1F05B-A385-4ECB-85EA-1C8442E2550A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19120" y="543960"/>
            <a:ext cx="11151720" cy="66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0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3.2.6 Flexible locking with std::unique_lock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std::lock_guard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보다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flexibility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한 기능을 제공한다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인스턴스는 </a:t>
            </a: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소유권 이전 가능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인자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std::adopt_lock</a:t>
            </a:r>
            <a:endParaRPr/>
          </a:p>
          <a:p>
            <a:pPr lvl="4" marL="108756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객체가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관리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(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생성과 동시에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획득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인자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: </a:t>
            </a: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std::defer_lock</a:t>
            </a:r>
            <a:endParaRPr/>
          </a:p>
          <a:p>
            <a:pPr lvl="4" marL="108756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unlock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상태로 생성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 </a:t>
            </a: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소유권 이전 가능</a:t>
            </a:r>
            <a:endParaRPr/>
          </a:p>
          <a:p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은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소유권 정보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( flag )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저장하고 갱신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해야 하기 때문에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std::lock_guard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보다 더 많은 공간을 필요로 하고 부분적으로 느림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7C7C642C-B9CE-4A48-8CDE-622A66617F53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19120" y="543960"/>
            <a:ext cx="11151720" cy="66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0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3.2.6 Flexible locking with std::unique_lock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기존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lock(), try_lock(), unlock()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멤버 함수를 지원한다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내부에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flag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가지고 이를 갱신한다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flag :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현재 인스턴스의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소유 여부를 나타냄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만약 인스턴스가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소유한다면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소멸자는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unlock()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반드시 호출해야 하고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만약 인스턴스가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소유하지 않으면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unlock()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호출해서는 안된다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owns_lock()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bool owns_lock() const _NOEXCEPT;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flag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정보를 조회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 ( mutex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를 소유한다면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true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아니면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false )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_NOEXCEPT </a:t>
            </a:r>
            <a:endParaRPr/>
          </a:p>
          <a:p>
            <a:pPr lvl="4" marL="108756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noexcept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로 지정하면 이 함수는 예외를 발생하지 않는다라는 뜻으로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throw()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와는 달리 추가적인 코드생성이 없고 위반 시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std::terminate()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호출로 종료합니다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B4EA7E44-3B1F-4074-814B-304EF35B9A78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19120" y="543960"/>
            <a:ext cx="111517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38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3.2.7 Transferring mutex ownership between scopes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 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인스턴스는 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mutex 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소유권을 인스턴스 사이에 이동을 통해 전달 가능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소유권 전달은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source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종류에 따라 정해진다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i="1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lvalue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(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실제 값 또는 참조자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변수로부터 소유권이 의도치 않게 전달 되는 것을 피하기 위해 </a:t>
            </a: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명시적으로 소유권을 전달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해야 한다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i="1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rvalue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(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임시적인 값의 한종류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)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ff0000"/>
              </a:buClr>
              <a:buSzPct val="90000"/>
              <a:buFont typeface="Wingdings" charset="2"/>
              <a:buChar char=""/>
            </a:pPr>
            <a:r>
              <a:rPr b="1" lang="ko-KR" sz="20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자동적으로 소유권이 전달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된다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std::unique_lock </a:t>
            </a: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은 이동 가능하지만 복사 불가능한 타입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C219A495-80F8-408B-A56F-ACB07073646C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19120" y="543960"/>
            <a:ext cx="111517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38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3.2.7 Transferring mutex ownership between scopes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move constructor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기존의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copy constructor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새로운 버퍼를 할당 받고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AddThis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로부터 깊은 복사 진행되고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반환 값을 받는 객체에서는 복사 생성자가 복사 할당 연산자로 차후에 호출된다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 </a:t>
            </a:r>
            <a:endParaRPr/>
          </a:p>
          <a:p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7B20ED79-A306-4AF9-B00A-F96B1A0EE61D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631080" y="3070800"/>
            <a:ext cx="4094280" cy="2038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Hello(“Hello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World(“World”);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CPP(“ of C++”);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sayHello(Hello + World + CPP);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sayHelloAgain (“overwrite this”);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sayHelloAgain = Hello + World + CPP; //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4844520" y="3066840"/>
            <a:ext cx="7047720" cy="2856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operator+ (const MyString&amp; AddThis)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NewString;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if (AddThis.Buffer != NULL)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//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새로운 버퍼를 할당받고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AddThis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로부터 깊은 복사 진행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return NewString;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/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19120" y="543960"/>
            <a:ext cx="111517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38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3.2.7 Transferring mutex ownership between scopes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move constructor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C++ 11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스팩 에서는 임시 객체에 대해서는 복사 할당자나 복사 생성자 대신 이동 생성자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이동 할당 연산자를 호출하게 된다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b="1" lang="ko-KR" sz="2400" spc="-1" strike="noStrike">
                <a:solidFill>
                  <a:srgbClr val="c5000b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포인터 변수가 없는 경우에는 크게 혜택이 없다</a:t>
            </a:r>
            <a:r>
              <a:rPr b="1" lang="ko-KR" sz="2400" spc="-1" strike="noStrike">
                <a:solidFill>
                  <a:srgbClr val="c5000b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 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일반적으로 포인터 변수는 많은 메모리를 확보하는 경우임으로 이동 생성자나 이동 할당 연산자는 병목 현상이 생기는 성능 부위에 크게 효과를 발휘할 것이다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 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85BCF95E-F773-479F-AB52-A3188281A6F0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444960" y="3697920"/>
            <a:ext cx="4094280" cy="2038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Hello(“Hello 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World(“World”);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CPP(“ of C++”);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sayHello(Hello + World + CPP);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MyString sayHelloAgain (“overwrite this”);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sayHelloAgain = Hello + World + CPP; //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4644720" y="3697920"/>
            <a:ext cx="7047720" cy="2823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45720" rIns="45720"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MyClass(MyClass&amp;&amp; MoveSource) // Move constructor, note &amp;&amp;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PtrResource = MoveSource.PtrResource; // take ownership, start move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MoveSource.PtrResource = NULL;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MyClass&amp; operator= (MyClass&amp;&amp; MoveSource)//move assignment operator, note &amp;&amp;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if(this == &amp;MoveSource) return;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delete [] PtrResource; // free own resource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PtrResource = MoveSource.PtrResource; // take ownership, start move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  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MoveSource.PtrResource = NULL; // free move source of ownership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}</a:t>
            </a:r>
            <a:endParaRPr/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19120" y="543960"/>
            <a:ext cx="11151720" cy="55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38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3.2.7 Transferring mutex ownership between scopes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gateway class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직접적으로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을 리턴하지 않지만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 클래스의 멤버로의 접근에 대한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 올바르다는 것을 보장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 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데이터에 접근하기를 원할 때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락을 걸 수 있는 </a:t>
            </a:r>
            <a:r>
              <a:rPr i="1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gateway class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객체를 획득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작업이 끝나면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 </a:t>
            </a:r>
            <a:r>
              <a:rPr i="1"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gateway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객체를 파괴하여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락을 해제하고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다른 스레드가 보호 데이터에 접근을 할 수 있도록 해야 한다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CBB1B912-5E75-42CF-82F7-FD290E5DD357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19120" y="543960"/>
            <a:ext cx="11151720" cy="60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ko-KR" sz="4400" spc="-97" strike="noStrike">
                <a:solidFill>
                  <a:srgbClr val="f4df1e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3.2.8 Locking at an appropriate granularity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19120" y="1447920"/>
            <a:ext cx="11151720" cy="4944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4040" indent="-28368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800" spc="-6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granularity of a lock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single 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에 의해 보호되는 데이터의 양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범위가 크면 많은 데이터를 한번에 보호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데이터 경합이 증가하고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유지 시간이 길어진다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범위가 작으면 적은 양의 데이터를 보호</a:t>
            </a:r>
            <a:endParaRPr/>
          </a:p>
          <a:p>
            <a:pPr lvl="3" marL="914400" indent="-17280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데이터 경합이 줄어들고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유지 시간이 줄어든다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범위 설정은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에 의한 데이터 보호를 보장과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b="1" lang="ko-KR" sz="2400" spc="-1" strike="noStrike" u="sng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이 필요한 시기에만 동작하는 것을 보장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하는 것이 중요</a:t>
            </a:r>
            <a:r>
              <a:rPr lang="ko-KR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.</a:t>
            </a:r>
            <a:endParaRPr/>
          </a:p>
          <a:p>
            <a:pPr lvl="1" marL="517680" indent="-232920">
              <a:lnSpc>
                <a:spcPct val="100000"/>
              </a:lnSpc>
              <a:buSzPct val="90000"/>
              <a:buFont typeface="Wingdings" charset="2"/>
              <a:buChar char=""/>
            </a:pPr>
            <a:r>
              <a:rPr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granularity locking</a:t>
            </a:r>
            <a:endParaRPr/>
          </a:p>
          <a:p>
            <a:pPr lvl="2" marL="741240" indent="-223560">
              <a:lnSpc>
                <a:spcPct val="100000"/>
              </a:lnSpc>
              <a:buClr>
                <a:srgbClr val="404040"/>
              </a:buClr>
              <a:buSzPct val="90000"/>
              <a:buFont typeface="Wingdings" charset="2"/>
              <a:buChar char=""/>
            </a:pP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데이터 양에 대한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뿐 아니라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;  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의 유지 시간과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, lock </a:t>
            </a:r>
            <a:r>
              <a:rPr lang="ko-K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유지 동안에 어떤 작업을 할 것인가를 포함</a:t>
            </a:r>
            <a:endParaRPr/>
          </a:p>
          <a:p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5587920" y="6576480"/>
            <a:ext cx="101556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6EAFBC07-8B8E-4136-B4BF-48CAF5C942E4}" type="slidenum">
              <a:rPr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&lt;숫자&gt;</a:t>
            </a:fld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17743</TotalTime>
  <Application>LibreOffice/5.0.2.2$Linux_x86 LibreOffice_project/00m0$Build-2</Application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2014-11-18T06:53:54Z</dcterms:created>
  <dc:creator>Ye Jin Koo</dc:creator>
  <dc:language>ko-KR</dc:language>
  <dcterms:modified xsi:type="dcterms:W3CDTF">2015-12-05T15:31:18Z</dcterms:modified>
  <cp:revision>398</cp:revision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