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8" r:id="rId1"/>
  </p:sldMasterIdLst>
  <p:notesMasterIdLst>
    <p:notesMasterId r:id="rId9"/>
  </p:notesMasterIdLst>
  <p:sldIdLst>
    <p:sldId id="256" r:id="rId2"/>
    <p:sldId id="258" r:id="rId3"/>
    <p:sldId id="257"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A8717-F49C-45AF-9FD3-7AB619CDE50D}" v="9" dt="2024-08-06T22:35:23.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77" d="100"/>
          <a:sy n="77" d="100"/>
        </p:scale>
        <p:origin x="91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sanidhya Barraptay" userId="802e59346e89663a" providerId="LiveId" clId="{976A8717-F49C-45AF-9FD3-7AB619CDE50D}"/>
    <pc:docChg chg="custSel modSld">
      <pc:chgData name="Ssanidhya Barraptay" userId="802e59346e89663a" providerId="LiveId" clId="{976A8717-F49C-45AF-9FD3-7AB619CDE50D}" dt="2024-08-06T22:35:20.864" v="15" actId="14100"/>
      <pc:docMkLst>
        <pc:docMk/>
      </pc:docMkLst>
      <pc:sldChg chg="addSp delSp modSp mod">
        <pc:chgData name="Ssanidhya Barraptay" userId="802e59346e89663a" providerId="LiveId" clId="{976A8717-F49C-45AF-9FD3-7AB619CDE50D}" dt="2024-08-06T22:24:41.529" v="11" actId="1076"/>
        <pc:sldMkLst>
          <pc:docMk/>
          <pc:sldMk cId="3091720356" sldId="260"/>
        </pc:sldMkLst>
        <pc:graphicFrameChg chg="add del mod">
          <ac:chgData name="Ssanidhya Barraptay" userId="802e59346e89663a" providerId="LiveId" clId="{976A8717-F49C-45AF-9FD3-7AB619CDE50D}" dt="2024-08-06T22:23:51.131" v="5" actId="21"/>
          <ac:graphicFrameMkLst>
            <pc:docMk/>
            <pc:sldMk cId="3091720356" sldId="260"/>
            <ac:graphicFrameMk id="3" creationId="{85ADF493-7556-0768-649A-76F12E2FCB90}"/>
          </ac:graphicFrameMkLst>
        </pc:graphicFrameChg>
        <pc:picChg chg="del">
          <ac:chgData name="Ssanidhya Barraptay" userId="802e59346e89663a" providerId="LiveId" clId="{976A8717-F49C-45AF-9FD3-7AB619CDE50D}" dt="2024-08-06T22:22:41.375" v="0" actId="478"/>
          <ac:picMkLst>
            <pc:docMk/>
            <pc:sldMk cId="3091720356" sldId="260"/>
            <ac:picMk id="2" creationId="{7F09CAC9-33C9-A7C5-AF22-D50ECCB0E223}"/>
          </ac:picMkLst>
        </pc:picChg>
        <pc:picChg chg="add mod">
          <ac:chgData name="Ssanidhya Barraptay" userId="802e59346e89663a" providerId="LiveId" clId="{976A8717-F49C-45AF-9FD3-7AB619CDE50D}" dt="2024-08-06T22:24:41.529" v="11" actId="1076"/>
          <ac:picMkLst>
            <pc:docMk/>
            <pc:sldMk cId="3091720356" sldId="260"/>
            <ac:picMk id="8" creationId="{49885826-58ED-4E0C-366C-8F6EF88A33D6}"/>
          </ac:picMkLst>
        </pc:picChg>
      </pc:sldChg>
      <pc:sldChg chg="addSp delSp modSp mod">
        <pc:chgData name="Ssanidhya Barraptay" userId="802e59346e89663a" providerId="LiveId" clId="{976A8717-F49C-45AF-9FD3-7AB619CDE50D}" dt="2024-08-06T22:35:20.864" v="15" actId="14100"/>
        <pc:sldMkLst>
          <pc:docMk/>
          <pc:sldMk cId="2795488731" sldId="262"/>
        </pc:sldMkLst>
        <pc:graphicFrameChg chg="add mod">
          <ac:chgData name="Ssanidhya Barraptay" userId="802e59346e89663a" providerId="LiveId" clId="{976A8717-F49C-45AF-9FD3-7AB619CDE50D}" dt="2024-08-06T22:35:20.864" v="15" actId="14100"/>
          <ac:graphicFrameMkLst>
            <pc:docMk/>
            <pc:sldMk cId="2795488731" sldId="262"/>
            <ac:graphicFrameMk id="2" creationId="{C90DEAC4-B9FB-017D-075D-22C88DF6176E}"/>
          </ac:graphicFrameMkLst>
        </pc:graphicFrameChg>
        <pc:graphicFrameChg chg="del">
          <ac:chgData name="Ssanidhya Barraptay" userId="802e59346e89663a" providerId="LiveId" clId="{976A8717-F49C-45AF-9FD3-7AB619CDE50D}" dt="2024-08-06T22:35:00.109" v="12" actId="478"/>
          <ac:graphicFrameMkLst>
            <pc:docMk/>
            <pc:sldMk cId="2795488731" sldId="262"/>
            <ac:graphicFrameMk id="5" creationId="{9F40938B-8666-EE02-801C-58E7C0CD39A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D031F-6C18-4BEF-9DE7-1A7778AC1818}"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384AD-3F33-4AB0-9680-52958248C8F3}" type="slidenum">
              <a:rPr lang="en-US" smtClean="0"/>
              <a:t>‹#›</a:t>
            </a:fld>
            <a:endParaRPr lang="en-US"/>
          </a:p>
        </p:txBody>
      </p:sp>
    </p:spTree>
    <p:extLst>
      <p:ext uri="{BB962C8B-B14F-4D97-AF65-F5344CB8AC3E}">
        <p14:creationId xmlns:p14="http://schemas.microsoft.com/office/powerpoint/2010/main" val="153919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384AD-3F33-4AB0-9680-52958248C8F3}" type="slidenum">
              <a:rPr lang="en-US" smtClean="0"/>
              <a:t>1</a:t>
            </a:fld>
            <a:endParaRPr lang="en-US"/>
          </a:p>
        </p:txBody>
      </p:sp>
    </p:spTree>
    <p:extLst>
      <p:ext uri="{BB962C8B-B14F-4D97-AF65-F5344CB8AC3E}">
        <p14:creationId xmlns:p14="http://schemas.microsoft.com/office/powerpoint/2010/main" val="148597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384AD-3F33-4AB0-9680-52958248C8F3}" type="slidenum">
              <a:rPr lang="en-US" smtClean="0"/>
              <a:t>4</a:t>
            </a:fld>
            <a:endParaRPr lang="en-US"/>
          </a:p>
        </p:txBody>
      </p:sp>
    </p:spTree>
    <p:extLst>
      <p:ext uri="{BB962C8B-B14F-4D97-AF65-F5344CB8AC3E}">
        <p14:creationId xmlns:p14="http://schemas.microsoft.com/office/powerpoint/2010/main" val="324510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384AD-3F33-4AB0-9680-52958248C8F3}" type="slidenum">
              <a:rPr lang="en-US" smtClean="0"/>
              <a:t>5</a:t>
            </a:fld>
            <a:endParaRPr lang="en-US"/>
          </a:p>
        </p:txBody>
      </p:sp>
    </p:spTree>
    <p:extLst>
      <p:ext uri="{BB962C8B-B14F-4D97-AF65-F5344CB8AC3E}">
        <p14:creationId xmlns:p14="http://schemas.microsoft.com/office/powerpoint/2010/main" val="249436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384AD-3F33-4AB0-9680-52958248C8F3}" type="slidenum">
              <a:rPr lang="en-US" smtClean="0"/>
              <a:t>7</a:t>
            </a:fld>
            <a:endParaRPr lang="en-US"/>
          </a:p>
        </p:txBody>
      </p:sp>
    </p:spTree>
    <p:extLst>
      <p:ext uri="{BB962C8B-B14F-4D97-AF65-F5344CB8AC3E}">
        <p14:creationId xmlns:p14="http://schemas.microsoft.com/office/powerpoint/2010/main" val="140908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261513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ADA4A-1BEC-447A-A833-A3F7B554159D}"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340847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2783026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74642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352369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1676567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1467499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3061343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275605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399020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58708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ADA4A-1BEC-447A-A833-A3F7B554159D}"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414591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ADA4A-1BEC-447A-A833-A3F7B554159D}"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81359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59914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196837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24ADA4A-1BEC-447A-A833-A3F7B554159D}" type="datetimeFigureOut">
              <a:rPr lang="en-US" smtClean="0"/>
              <a:t>8/6/2024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165854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ADA4A-1BEC-447A-A833-A3F7B554159D}"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4C324-D322-4982-9B71-CE54640A4B4A}" type="slidenum">
              <a:rPr lang="en-US" smtClean="0"/>
              <a:t>‹#›</a:t>
            </a:fld>
            <a:endParaRPr lang="en-US"/>
          </a:p>
        </p:txBody>
      </p:sp>
    </p:spTree>
    <p:extLst>
      <p:ext uri="{BB962C8B-B14F-4D97-AF65-F5344CB8AC3E}">
        <p14:creationId xmlns:p14="http://schemas.microsoft.com/office/powerpoint/2010/main" val="150657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4ADA4A-1BEC-447A-A833-A3F7B554159D}" type="datetimeFigureOut">
              <a:rPr lang="en-US" smtClean="0"/>
              <a:t>8/6/2024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74C324-D322-4982-9B71-CE54640A4B4A}" type="slidenum">
              <a:rPr lang="en-US" smtClean="0"/>
              <a:t>‹#›</a:t>
            </a:fld>
            <a:endParaRPr lang="en-US"/>
          </a:p>
        </p:txBody>
      </p:sp>
    </p:spTree>
    <p:extLst>
      <p:ext uri="{BB962C8B-B14F-4D97-AF65-F5344CB8AC3E}">
        <p14:creationId xmlns:p14="http://schemas.microsoft.com/office/powerpoint/2010/main" val="551772826"/>
      </p:ext>
    </p:extLst>
  </p:cSld>
  <p:clrMap bg1="dk1" tx1="lt1" bg2="dk2" tx2="lt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 id="214748413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gif"/><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11/relationships/webextension" Target="../webextensions/webextension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Bank of Montreal - Wikipedia">
            <a:extLst>
              <a:ext uri="{FF2B5EF4-FFF2-40B4-BE49-F238E27FC236}">
                <a16:creationId xmlns:a16="http://schemas.microsoft.com/office/drawing/2014/main" id="{9A9CA1C0-2B8C-4D96-1F76-5BB5BC64DB8F}"/>
              </a:ext>
            </a:extLst>
          </p:cNvPr>
          <p:cNvPicPr>
            <a:picLocks noChangeAspect="1" noChangeArrowheads="1"/>
          </p:cNvPicPr>
          <p:nvPr/>
        </p:nvPicPr>
        <p:blipFill>
          <a:blip r:embed="rId3">
            <a:alphaModFix amt="60000"/>
            <a:extLst>
              <a:ext uri="{28A0092B-C50C-407E-A947-70E740481C1C}">
                <a14:useLocalDpi xmlns:a14="http://schemas.microsoft.com/office/drawing/2010/main" val="0"/>
              </a:ext>
            </a:extLst>
          </a:blip>
          <a:srcRect t="12453" r="-2" b="12452"/>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MOmetalsmining's video Tweet">
            <a:extLst>
              <a:ext uri="{FF2B5EF4-FFF2-40B4-BE49-F238E27FC236}">
                <a16:creationId xmlns:a16="http://schemas.microsoft.com/office/drawing/2014/main" id="{7FED0CAD-BD78-C9DE-37E5-A2F4BCB89DC1}"/>
              </a:ext>
            </a:extLst>
          </p:cNvPr>
          <p:cNvPicPr>
            <a:picLocks noChangeAspect="1" noChangeArrowheads="1"/>
          </p:cNvPicPr>
          <p:nvPr/>
        </p:nvPicPr>
        <p:blipFill>
          <a:blip r:embed="rId4">
            <a:alphaModFix amt="60000"/>
            <a:extLst>
              <a:ext uri="{28A0092B-C50C-407E-A947-70E740481C1C}">
                <a14:useLocalDpi xmlns:a14="http://schemas.microsoft.com/office/drawing/2010/main" val="0"/>
              </a:ext>
            </a:extLst>
          </a:blip>
          <a:srcRect l="32023" r="17977"/>
          <a:stretch/>
        </p:blipFill>
        <p:spPr bwMode="auto">
          <a:xfrm>
            <a:off x="6096000" y="10"/>
            <a:ext cx="6096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A06648-F86F-E823-B3C9-50A70A132EA0}"/>
              </a:ext>
            </a:extLst>
          </p:cNvPr>
          <p:cNvSpPr txBox="1"/>
          <p:nvPr/>
        </p:nvSpPr>
        <p:spPr>
          <a:xfrm>
            <a:off x="1185503" y="3512261"/>
            <a:ext cx="9801082" cy="205963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400" kern="1200">
                <a:solidFill>
                  <a:srgbClr val="FFFFFF"/>
                </a:solidFill>
                <a:latin typeface="+mj-lt"/>
                <a:ea typeface="+mj-ea"/>
                <a:cs typeface="+mj-cs"/>
              </a:rPr>
              <a:t>Optimizing Campaign Performance: Data-Driven Insights and Strategic Recommendations</a:t>
            </a:r>
          </a:p>
        </p:txBody>
      </p:sp>
      <p:pic>
        <p:nvPicPr>
          <p:cNvPr id="1040" name="Picture 16" descr="Bank of Montreal/BMO Financial Group, Canada">
            <a:extLst>
              <a:ext uri="{FF2B5EF4-FFF2-40B4-BE49-F238E27FC236}">
                <a16:creationId xmlns:a16="http://schemas.microsoft.com/office/drawing/2014/main" id="{517604B4-05C1-4FAE-AD42-D37ECE1FB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9362" y="-2"/>
            <a:ext cx="41148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43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4" descr="@BMOmetalsmining's video Tweet">
            <a:extLst>
              <a:ext uri="{FF2B5EF4-FFF2-40B4-BE49-F238E27FC236}">
                <a16:creationId xmlns:a16="http://schemas.microsoft.com/office/drawing/2014/main" id="{F4FBBD56-164B-D1DE-4910-64CB91DD9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9"/>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FF6795-EE90-2E9A-EEB3-2F03862E9AF7}"/>
              </a:ext>
            </a:extLst>
          </p:cNvPr>
          <p:cNvSpPr/>
          <p:nvPr/>
        </p:nvSpPr>
        <p:spPr>
          <a:xfrm>
            <a:off x="3052534" y="1352816"/>
            <a:ext cx="9273323" cy="1413955"/>
          </a:xfrm>
          <a:prstGeom prst="rect">
            <a:avLst/>
          </a:prstGeom>
          <a:noFill/>
          <a:ln cap="flat">
            <a:noFill/>
            <a:prstDash val="solid"/>
          </a:ln>
        </p:spPr>
        <p:txBody>
          <a:bodyPr vert="horz" wrap="square" lIns="91440" tIns="45720" rIns="91440" bIns="45720" anchor="t" anchorCtr="0" compatLnSpc="1">
            <a:normAutofit/>
          </a:bodyPr>
          <a:lstStyle/>
          <a:p>
            <a:pPr marL="0" marR="0" lvl="0" indent="0" algn="l" defTabSz="804672"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1230" b="1" i="0" u="none" strike="noStrike" kern="1200" cap="none" spc="0" baseline="0" dirty="0">
                <a:solidFill>
                  <a:srgbClr val="000000"/>
                </a:solidFill>
                <a:uFillTx/>
                <a:latin typeface="Aptos"/>
              </a:rPr>
              <a:t>Optimizing Marketing Campaign Performance</a:t>
            </a:r>
          </a:p>
          <a:p>
            <a:pPr marL="0" marR="0" lvl="0" indent="0" algn="l" defTabSz="804672"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1230" b="0" i="0" u="none" strike="noStrike" kern="1200" cap="none" spc="0" baseline="0" dirty="0">
                <a:solidFill>
                  <a:srgbClr val="000000"/>
                </a:solidFill>
                <a:uFillTx/>
                <a:latin typeface="Aptos"/>
              </a:rPr>
              <a:t>A Bank has been conducting various marketing campaigns aimed at enhancing customer engagement and driving sales. Data from multiple campaigns, including Trigger Campaigns and Cross Sell Campaigns, needs to be thoroughly analyzed to ensure the effectiveness of these campaigns and maximize return on investment (ROI).</a:t>
            </a:r>
          </a:p>
        </p:txBody>
      </p:sp>
      <p:sp>
        <p:nvSpPr>
          <p:cNvPr id="6" name="TextBox 5">
            <a:extLst>
              <a:ext uri="{FF2B5EF4-FFF2-40B4-BE49-F238E27FC236}">
                <a16:creationId xmlns:a16="http://schemas.microsoft.com/office/drawing/2014/main" id="{D6FB3855-2022-234F-E3D9-A884552236FD}"/>
              </a:ext>
            </a:extLst>
          </p:cNvPr>
          <p:cNvSpPr txBox="1"/>
          <p:nvPr/>
        </p:nvSpPr>
        <p:spPr>
          <a:xfrm>
            <a:off x="702253" y="2365568"/>
            <a:ext cx="6194322" cy="1571199"/>
          </a:xfrm>
          <a:prstGeom prst="rect">
            <a:avLst/>
          </a:prstGeom>
          <a:noFill/>
        </p:spPr>
        <p:txBody>
          <a:bodyPr wrap="square">
            <a:spAutoFit/>
          </a:bodyPr>
          <a:lstStyle/>
          <a:p>
            <a:pPr marL="0" marR="0" lvl="0" indent="0" algn="l" defTabSz="804672" rtl="0" fontAlgn="auto" hangingPunct="1">
              <a:lnSpc>
                <a:spcPct val="100000"/>
              </a:lnSpc>
              <a:spcBef>
                <a:spcPts val="0"/>
              </a:spcBef>
              <a:spcAft>
                <a:spcPts val="600"/>
              </a:spcAft>
              <a:buSzPct val="100000"/>
              <a:buFont typeface="Aptos Display"/>
              <a:buAutoNum type="arabicPeriod"/>
              <a:tabLst/>
              <a:defRPr sz="1800" b="0" i="0" u="none" strike="noStrike" kern="0" cap="none" spc="0" baseline="0">
                <a:solidFill>
                  <a:srgbClr val="000000"/>
                </a:solidFill>
                <a:uFillTx/>
              </a:defRPr>
            </a:pPr>
            <a:r>
              <a:rPr lang="en-US" sz="1230" b="1" i="0" u="none" strike="noStrike" kern="1200" cap="none" spc="0" baseline="0" dirty="0">
                <a:solidFill>
                  <a:srgbClr val="000000"/>
                </a:solidFill>
                <a:uFillTx/>
                <a:latin typeface="Aptos"/>
              </a:rPr>
              <a:t>Evaluate Campaign Effectiveness:</a:t>
            </a:r>
            <a:r>
              <a:rPr lang="en-US" sz="1230" b="0" i="0" u="none" strike="noStrike" kern="1200" cap="none" spc="0" baseline="0" dirty="0">
                <a:solidFill>
                  <a:srgbClr val="000000"/>
                </a:solidFill>
                <a:uFillTx/>
                <a:latin typeface="Aptos"/>
              </a:rPr>
              <a:t> Assess the performance of each marketing campaign in terms of key performance indicators (KPIs) such as response rates, accounts booked, and customer lifetime value (LTV).</a:t>
            </a:r>
          </a:p>
          <a:p>
            <a:pPr marL="0" marR="0" lvl="0" indent="0" algn="l" defTabSz="804672" rtl="0" fontAlgn="auto" hangingPunct="1">
              <a:lnSpc>
                <a:spcPct val="100000"/>
              </a:lnSpc>
              <a:spcBef>
                <a:spcPts val="0"/>
              </a:spcBef>
              <a:spcAft>
                <a:spcPts val="600"/>
              </a:spcAft>
              <a:buSzPct val="100000"/>
              <a:buFont typeface="Aptos Display"/>
              <a:buAutoNum type="arabicPeriod"/>
              <a:tabLst/>
              <a:defRPr sz="1800" b="0" i="0" u="none" strike="noStrike" kern="0" cap="none" spc="0" baseline="0">
                <a:solidFill>
                  <a:srgbClr val="000000"/>
                </a:solidFill>
                <a:uFillTx/>
              </a:defRPr>
            </a:pPr>
            <a:r>
              <a:rPr lang="en-US" sz="1230" b="1" i="0" u="none" strike="noStrike" kern="1200" cap="none" spc="0" baseline="0" dirty="0">
                <a:solidFill>
                  <a:srgbClr val="000000"/>
                </a:solidFill>
                <a:uFillTx/>
                <a:latin typeface="Aptos"/>
              </a:rPr>
              <a:t>Identify Trends and Patterns:</a:t>
            </a:r>
            <a:r>
              <a:rPr lang="en-US" sz="1230" b="0" i="0" u="none" strike="noStrike" kern="1200" cap="none" spc="0" baseline="0" dirty="0">
                <a:solidFill>
                  <a:srgbClr val="000000"/>
                </a:solidFill>
                <a:uFillTx/>
                <a:latin typeface="Aptos"/>
              </a:rPr>
              <a:t> Detect trends and patterns over time to understand what drives customer responses and sales conversions.</a:t>
            </a:r>
          </a:p>
          <a:p>
            <a:pPr marL="0" marR="0" lvl="0" indent="0" algn="l" defTabSz="804672" rtl="0" fontAlgn="auto" hangingPunct="1">
              <a:lnSpc>
                <a:spcPct val="100000"/>
              </a:lnSpc>
              <a:spcBef>
                <a:spcPts val="0"/>
              </a:spcBef>
              <a:spcAft>
                <a:spcPts val="600"/>
              </a:spcAft>
              <a:buSzPct val="100000"/>
              <a:buFont typeface="Aptos Display"/>
              <a:buAutoNum type="arabicPeriod"/>
              <a:tabLst/>
              <a:defRPr sz="1800" b="0" i="0" u="none" strike="noStrike" kern="0" cap="none" spc="0" baseline="0">
                <a:solidFill>
                  <a:srgbClr val="000000"/>
                </a:solidFill>
                <a:uFillTx/>
              </a:defRPr>
            </a:pPr>
            <a:r>
              <a:rPr lang="en-US" sz="1230" b="1" i="0" u="none" strike="noStrike" kern="1200" cap="none" spc="0" baseline="0" dirty="0">
                <a:solidFill>
                  <a:srgbClr val="000000"/>
                </a:solidFill>
                <a:uFillTx/>
                <a:latin typeface="Aptos"/>
              </a:rPr>
              <a:t>Optimize Future Campaigns:</a:t>
            </a:r>
            <a:r>
              <a:rPr lang="en-US" sz="1230" b="0" i="0" u="none" strike="noStrike" kern="1200" cap="none" spc="0" baseline="0" dirty="0">
                <a:solidFill>
                  <a:srgbClr val="000000"/>
                </a:solidFill>
                <a:uFillTx/>
                <a:latin typeface="Aptos"/>
              </a:rPr>
              <a:t> Use the insights derived from the analysis to optimize future marketing strategies and campaign designs.</a:t>
            </a:r>
          </a:p>
        </p:txBody>
      </p:sp>
      <p:sp>
        <p:nvSpPr>
          <p:cNvPr id="8" name="TextBox 12">
            <a:extLst>
              <a:ext uri="{FF2B5EF4-FFF2-40B4-BE49-F238E27FC236}">
                <a16:creationId xmlns:a16="http://schemas.microsoft.com/office/drawing/2014/main" id="{25F47B7A-8832-9834-3A14-704456A95DDA}"/>
              </a:ext>
            </a:extLst>
          </p:cNvPr>
          <p:cNvSpPr txBox="1"/>
          <p:nvPr/>
        </p:nvSpPr>
        <p:spPr>
          <a:xfrm>
            <a:off x="718637" y="4084856"/>
            <a:ext cx="5375839" cy="417359"/>
          </a:xfrm>
          <a:prstGeom prst="rect">
            <a:avLst/>
          </a:prstGeom>
          <a:noFill/>
          <a:ln cap="flat">
            <a:noFill/>
          </a:ln>
        </p:spPr>
        <p:txBody>
          <a:bodyPr vert="horz" wrap="square" lIns="91440" tIns="45720" rIns="91440" bIns="45720" anchor="t" anchorCtr="0" compatLnSpc="1">
            <a:spAutoFit/>
          </a:bodyPr>
          <a:lstStyle/>
          <a:p>
            <a:pPr marL="0" marR="0" lvl="0" indent="0" algn="l" defTabSz="804672"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2112" b="0" i="0" u="none" strike="noStrike" kern="1200" cap="none" spc="0" baseline="0" dirty="0">
                <a:solidFill>
                  <a:srgbClr val="000000"/>
                </a:solidFill>
                <a:uFillTx/>
                <a:latin typeface="Aptos Display (Headings)"/>
              </a:rPr>
              <a:t>Data Sources</a:t>
            </a:r>
            <a:endParaRPr lang="en-US" sz="2400" b="0" i="0" u="none" strike="noStrike" kern="1200" cap="none" spc="0" baseline="0" dirty="0">
              <a:solidFill>
                <a:srgbClr val="000000"/>
              </a:solidFill>
              <a:uFillTx/>
              <a:latin typeface="Aptos"/>
            </a:endParaRPr>
          </a:p>
        </p:txBody>
      </p:sp>
      <p:sp>
        <p:nvSpPr>
          <p:cNvPr id="10" name="TextBox 9">
            <a:extLst>
              <a:ext uri="{FF2B5EF4-FFF2-40B4-BE49-F238E27FC236}">
                <a16:creationId xmlns:a16="http://schemas.microsoft.com/office/drawing/2014/main" id="{47CB18C9-5F75-C202-0E48-95C1E985BD5B}"/>
              </a:ext>
            </a:extLst>
          </p:cNvPr>
          <p:cNvSpPr txBox="1"/>
          <p:nvPr/>
        </p:nvSpPr>
        <p:spPr>
          <a:xfrm>
            <a:off x="718637" y="4686508"/>
            <a:ext cx="7859364" cy="1615827"/>
          </a:xfrm>
          <a:prstGeom prst="rect">
            <a:avLst/>
          </a:prstGeom>
          <a:noFill/>
        </p:spPr>
        <p:txBody>
          <a:bodyPr wrap="square">
            <a:spAutoFit/>
          </a:bodyPr>
          <a:lstStyle/>
          <a:p>
            <a:pPr marL="0" marR="0" lvl="0" indent="0" algn="l" defTabSz="804672" rtl="0" fontAlgn="auto" hangingPunct="1">
              <a:lnSpc>
                <a:spcPct val="100000"/>
              </a:lnSpc>
              <a:spcBef>
                <a:spcPts val="0"/>
              </a:spcBef>
              <a:spcAft>
                <a:spcPts val="600"/>
              </a:spcAft>
              <a:buSzPct val="100000"/>
              <a:buFont typeface="Aptos Display"/>
              <a:buAutoNum type="arabicPeriod"/>
              <a:tabLst/>
              <a:defRPr sz="1800" b="0" i="0" u="none" strike="noStrike" kern="0" cap="none" spc="0" baseline="0">
                <a:solidFill>
                  <a:srgbClr val="000000"/>
                </a:solidFill>
                <a:uFillTx/>
              </a:defRPr>
            </a:pPr>
            <a:r>
              <a:rPr lang="en-US" sz="1200" b="1" i="0" u="none" strike="noStrike" kern="1200" cap="none" spc="0" baseline="0" dirty="0">
                <a:solidFill>
                  <a:srgbClr val="000000"/>
                </a:solidFill>
                <a:uFillTx/>
                <a:latin typeface="Aptos"/>
              </a:rPr>
              <a:t>List of Campaigns</a:t>
            </a:r>
            <a:r>
              <a:rPr lang="en-US" sz="1200" b="0" i="0" u="none" strike="noStrike" kern="1200" cap="none" spc="0" baseline="0" dirty="0">
                <a:solidFill>
                  <a:srgbClr val="000000"/>
                </a:solidFill>
                <a:uFillTx/>
                <a:latin typeface="Aptos"/>
              </a:rPr>
              <a:t>: Contains details of all the campaigns conducted, including campaign IDs, names, types, and dates.</a:t>
            </a:r>
          </a:p>
          <a:p>
            <a:pPr marL="0" marR="0" lvl="0" indent="0" algn="l" defTabSz="804672" rtl="0" fontAlgn="auto" hangingPunct="1">
              <a:lnSpc>
                <a:spcPct val="100000"/>
              </a:lnSpc>
              <a:spcBef>
                <a:spcPts val="0"/>
              </a:spcBef>
              <a:spcAft>
                <a:spcPts val="600"/>
              </a:spcAft>
              <a:buSzPct val="100000"/>
              <a:buFont typeface="Aptos Display"/>
              <a:buAutoNum type="arabicPeriod"/>
              <a:tabLst/>
              <a:defRPr sz="1800" b="0" i="0" u="none" strike="noStrike" kern="0" cap="none" spc="0" baseline="0">
                <a:solidFill>
                  <a:srgbClr val="000000"/>
                </a:solidFill>
                <a:uFillTx/>
              </a:defRPr>
            </a:pPr>
            <a:r>
              <a:rPr lang="en-US" sz="1200" b="1" i="0" u="none" strike="noStrike" kern="1200" cap="none" spc="0" baseline="0" dirty="0">
                <a:solidFill>
                  <a:srgbClr val="000000"/>
                </a:solidFill>
                <a:uFillTx/>
                <a:latin typeface="Aptos"/>
              </a:rPr>
              <a:t>Trigger Campaign Performance</a:t>
            </a:r>
            <a:r>
              <a:rPr lang="en-US" sz="1200" b="0" i="0" u="none" strike="noStrike" kern="1200" cap="none" spc="0" baseline="0" dirty="0">
                <a:solidFill>
                  <a:srgbClr val="000000"/>
                </a:solidFill>
                <a:uFillTx/>
                <a:latin typeface="Aptos"/>
              </a:rPr>
              <a:t>: Provides performance metrics for trigger campaigns, including the number of customers targeted, responded, accounts booked, and total LTV.</a:t>
            </a:r>
          </a:p>
          <a:p>
            <a:pPr marL="0" marR="0" lvl="0" indent="0" algn="l" defTabSz="804672" rtl="0" fontAlgn="auto" hangingPunct="1">
              <a:lnSpc>
                <a:spcPct val="100000"/>
              </a:lnSpc>
              <a:spcBef>
                <a:spcPts val="0"/>
              </a:spcBef>
              <a:spcAft>
                <a:spcPts val="600"/>
              </a:spcAft>
              <a:buSzPct val="100000"/>
              <a:buFont typeface="Aptos Display"/>
              <a:buAutoNum type="arabicPeriod"/>
              <a:tabLst/>
              <a:defRPr sz="1800" b="0" i="0" u="none" strike="noStrike" kern="0" cap="none" spc="0" baseline="0">
                <a:solidFill>
                  <a:srgbClr val="000000"/>
                </a:solidFill>
                <a:uFillTx/>
              </a:defRPr>
            </a:pPr>
            <a:r>
              <a:rPr lang="en-US" sz="1200" b="1" i="0" u="none" strike="noStrike" kern="1200" cap="none" spc="0" baseline="0" dirty="0">
                <a:solidFill>
                  <a:srgbClr val="000000"/>
                </a:solidFill>
                <a:uFillTx/>
                <a:latin typeface="Aptos"/>
              </a:rPr>
              <a:t>Cross Sell Campaign Performance</a:t>
            </a:r>
            <a:r>
              <a:rPr lang="en-US" sz="1200" b="0" i="0" u="none" strike="noStrike" kern="1200" cap="none" spc="0" baseline="0" dirty="0">
                <a:solidFill>
                  <a:srgbClr val="000000"/>
                </a:solidFill>
                <a:uFillTx/>
                <a:latin typeface="Aptos"/>
              </a:rPr>
              <a:t>: Provides performance metrics for cross-sell campaigns, including similar metrics as trigger campaigns.</a:t>
            </a:r>
          </a:p>
          <a:p>
            <a:pPr marL="0" marR="0" lvl="0" indent="0" algn="l" defTabSz="804672" rtl="0" fontAlgn="auto" hangingPunct="1">
              <a:lnSpc>
                <a:spcPct val="100000"/>
              </a:lnSpc>
              <a:spcBef>
                <a:spcPts val="0"/>
              </a:spcBef>
              <a:spcAft>
                <a:spcPts val="600"/>
              </a:spcAft>
              <a:buSzPct val="100000"/>
              <a:buFont typeface="Aptos Display"/>
              <a:buAutoNum type="arabicPeriod"/>
              <a:tabLst/>
              <a:defRPr sz="1800" b="0" i="0" u="none" strike="noStrike" kern="0" cap="none" spc="0" baseline="0">
                <a:solidFill>
                  <a:srgbClr val="000000"/>
                </a:solidFill>
                <a:uFillTx/>
              </a:defRPr>
            </a:pPr>
            <a:r>
              <a:rPr lang="en-US" sz="1200" b="1" i="0" u="none" strike="noStrike" kern="1200" cap="none" spc="0" baseline="0" dirty="0">
                <a:solidFill>
                  <a:srgbClr val="000000"/>
                </a:solidFill>
                <a:uFillTx/>
                <a:latin typeface="Aptos"/>
              </a:rPr>
              <a:t>Data Dictionary</a:t>
            </a:r>
            <a:r>
              <a:rPr lang="en-US" sz="1200" b="0" i="0" u="none" strike="noStrike" kern="1200" cap="none" spc="0" baseline="0" dirty="0">
                <a:solidFill>
                  <a:srgbClr val="000000"/>
                </a:solidFill>
                <a:uFillTx/>
                <a:latin typeface="Aptos"/>
              </a:rPr>
              <a:t>: Contains definitions and descriptions of the KPIs and other important fields.</a:t>
            </a:r>
          </a:p>
        </p:txBody>
      </p:sp>
      <p:sp>
        <p:nvSpPr>
          <p:cNvPr id="11" name="Title 1">
            <a:extLst>
              <a:ext uri="{FF2B5EF4-FFF2-40B4-BE49-F238E27FC236}">
                <a16:creationId xmlns:a16="http://schemas.microsoft.com/office/drawing/2014/main" id="{5762ADA4-4C89-3C87-5CDF-09EE0EF038E2}"/>
              </a:ext>
            </a:extLst>
          </p:cNvPr>
          <p:cNvSpPr txBox="1">
            <a:spLocks noGrp="1"/>
          </p:cNvSpPr>
          <p:nvPr>
            <p:ph type="title"/>
          </p:nvPr>
        </p:nvSpPr>
        <p:spPr>
          <a:xfrm>
            <a:off x="702253" y="182820"/>
            <a:ext cx="10515600" cy="1325559"/>
          </a:xfrm>
        </p:spPr>
        <p:txBody>
          <a:bodyPr anchorCtr="1"/>
          <a:lstStyle/>
          <a:p>
            <a:pPr lvl="0" algn="ctr"/>
            <a:r>
              <a:rPr lang="en-US" dirty="0"/>
              <a:t>Problem Statement</a:t>
            </a:r>
          </a:p>
        </p:txBody>
      </p:sp>
    </p:spTree>
    <p:extLst>
      <p:ext uri="{BB962C8B-B14F-4D97-AF65-F5344CB8AC3E}">
        <p14:creationId xmlns:p14="http://schemas.microsoft.com/office/powerpoint/2010/main" val="404994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1AA3-D5AD-6622-E08B-A28C5B1B4E1B}"/>
              </a:ext>
            </a:extLst>
          </p:cNvPr>
          <p:cNvSpPr>
            <a:spLocks noGrp="1"/>
          </p:cNvSpPr>
          <p:nvPr>
            <p:ph type="title"/>
          </p:nvPr>
        </p:nvSpPr>
        <p:spPr/>
        <p:txBody>
          <a:bodyPr/>
          <a:lstStyle/>
          <a:p>
            <a:r>
              <a:rPr lang="en-US"/>
              <a:t>Funnel Chart</a:t>
            </a:r>
          </a:p>
          <a:p>
            <a:r>
              <a:rPr lang="en-US" sz="2800"/>
              <a:t>BMO</a:t>
            </a:r>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F4039B6C-E9BC-4A8A-C2B0-1464A21FE1BC}"/>
                  </a:ext>
                </a:extLst>
              </p:cNvPr>
              <p:cNvGraphicFramePr>
                <a:graphicFrameLocks noGrp="1"/>
              </p:cNvGraphicFramePr>
              <p:nvPr>
                <p:ph idx="1"/>
              </p:nvPr>
            </p:nvGraphicFramePr>
            <p:xfrm>
              <a:off x="1103313" y="2052638"/>
              <a:ext cx="8947150" cy="419576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Content Placeholder 4">
                <a:extLst>
                  <a:ext uri="{FF2B5EF4-FFF2-40B4-BE49-F238E27FC236}">
                    <a16:creationId xmlns:a16="http://schemas.microsoft.com/office/drawing/2014/main" id="{F4039B6C-E9BC-4A8A-C2B0-1464A21FE1BC}"/>
                  </a:ext>
                </a:extLst>
              </p:cNvPr>
              <p:cNvPicPr>
                <a:picLocks noGrp="1" noRot="1" noChangeAspect="1" noMove="1" noResize="1" noEditPoints="1" noAdjustHandles="1" noChangeArrowheads="1" noChangeShapeType="1"/>
              </p:cNvPicPr>
              <p:nvPr/>
            </p:nvPicPr>
            <p:blipFill>
              <a:blip r:embed="rId3"/>
              <a:stretch>
                <a:fillRect/>
              </a:stretch>
            </p:blipFill>
            <p:spPr>
              <a:xfrm>
                <a:off x="1103313" y="2052638"/>
                <a:ext cx="8947150" cy="4195762"/>
              </a:xfrm>
              <a:prstGeom prst="rect">
                <a:avLst/>
              </a:prstGeom>
            </p:spPr>
          </p:pic>
        </mc:Fallback>
      </mc:AlternateContent>
      <p:pic>
        <p:nvPicPr>
          <p:cNvPr id="4" name="Picture 14" descr="@BMOmetalsmining's video Tweet">
            <a:extLst>
              <a:ext uri="{FF2B5EF4-FFF2-40B4-BE49-F238E27FC236}">
                <a16:creationId xmlns:a16="http://schemas.microsoft.com/office/drawing/2014/main" id="{652C6C26-3A2D-8143-0C22-B93E373E9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327FAC-9169-F967-98DD-54C037697BA8}"/>
              </a:ext>
            </a:extLst>
          </p:cNvPr>
          <p:cNvSpPr txBox="1"/>
          <p:nvPr/>
        </p:nvSpPr>
        <p:spPr>
          <a:xfrm>
            <a:off x="0" y="0"/>
            <a:ext cx="12270658" cy="523220"/>
          </a:xfrm>
          <a:prstGeom prst="rect">
            <a:avLst/>
          </a:prstGeom>
          <a:noFill/>
        </p:spPr>
        <p:txBody>
          <a:bodyPr wrap="square" rtlCol="0">
            <a:spAutoFit/>
          </a:bodyPr>
          <a:lstStyle/>
          <a:p>
            <a:pPr algn="ctr"/>
            <a:r>
              <a:rPr lang="en-US" sz="2800" b="1" dirty="0"/>
              <a:t>Comparison of Response Rate and Call Worked Rate (Branch vs CCC)</a:t>
            </a:r>
            <a:endParaRPr lang="en-US" sz="2800" b="1" dirty="0">
              <a:latin typeface="Aharoni" panose="020F0502020204030204" pitchFamily="2" charset="-79"/>
              <a:cs typeface="Aharoni" panose="020F0502020204030204" pitchFamily="2" charset="-79"/>
            </a:endParaRPr>
          </a:p>
        </p:txBody>
      </p:sp>
      <p:sp>
        <p:nvSpPr>
          <p:cNvPr id="16" name="TextBox 15">
            <a:extLst>
              <a:ext uri="{FF2B5EF4-FFF2-40B4-BE49-F238E27FC236}">
                <a16:creationId xmlns:a16="http://schemas.microsoft.com/office/drawing/2014/main" id="{39828C9A-F059-E2E4-AFCC-07D7A7808442}"/>
              </a:ext>
            </a:extLst>
          </p:cNvPr>
          <p:cNvSpPr txBox="1"/>
          <p:nvPr/>
        </p:nvSpPr>
        <p:spPr>
          <a:xfrm>
            <a:off x="8736575" y="523220"/>
            <a:ext cx="3313471" cy="5847755"/>
          </a:xfrm>
          <a:prstGeom prst="rect">
            <a:avLst/>
          </a:prstGeom>
          <a:noFill/>
        </p:spPr>
        <p:txBody>
          <a:bodyPr wrap="square" rtlCol="0">
            <a:spAutoFit/>
          </a:bodyPr>
          <a:lstStyle/>
          <a:p>
            <a:r>
              <a:rPr lang="en-US" sz="2200" b="1" dirty="0">
                <a:solidFill>
                  <a:schemeClr val="bg2">
                    <a:lumMod val="10000"/>
                  </a:schemeClr>
                </a:solidFill>
                <a:latin typeface="Times New Roman" panose="02020603050405020304" pitchFamily="18" charset="0"/>
                <a:cs typeface="Times New Roman" panose="02020603050405020304" pitchFamily="18" charset="0"/>
              </a:rPr>
              <a:t>CCC campaigns, with a 7.2% response rate versus 3.5% for Branch triggers, are more effective in engaging customers, suggesting that CCC methods better resonate with the target audience.</a:t>
            </a:r>
          </a:p>
          <a:p>
            <a:endParaRPr lang="en-US" sz="2200" b="1" dirty="0">
              <a:solidFill>
                <a:schemeClr val="bg2">
                  <a:lumMod val="10000"/>
                </a:schemeClr>
              </a:solidFill>
              <a:latin typeface="Times New Roman" panose="02020603050405020304" pitchFamily="18" charset="0"/>
              <a:cs typeface="Times New Roman" panose="02020603050405020304" pitchFamily="18" charset="0"/>
            </a:endParaRPr>
          </a:p>
          <a:p>
            <a:r>
              <a:rPr lang="en-US" sz="2200" b="1" dirty="0">
                <a:solidFill>
                  <a:schemeClr val="bg2">
                    <a:lumMod val="10000"/>
                  </a:schemeClr>
                </a:solidFill>
                <a:latin typeface="Times New Roman" panose="02020603050405020304" pitchFamily="18" charset="0"/>
                <a:cs typeface="Times New Roman" panose="02020603050405020304" pitchFamily="18" charset="0"/>
              </a:rPr>
              <a:t>Branch triggers have a significantly higher Call Worked Rate compared to CCC triggers, demonstrating greater effectiveness in completing and managing calls.</a:t>
            </a:r>
          </a:p>
        </p:txBody>
      </p:sp>
      <p:pic>
        <p:nvPicPr>
          <p:cNvPr id="18" name="Picture 17">
            <a:extLst>
              <a:ext uri="{FF2B5EF4-FFF2-40B4-BE49-F238E27FC236}">
                <a16:creationId xmlns:a16="http://schemas.microsoft.com/office/drawing/2014/main" id="{C383B624-CEE7-59A9-5A61-3087A5CF4036}"/>
              </a:ext>
            </a:extLst>
          </p:cNvPr>
          <p:cNvPicPr>
            <a:picLocks noChangeAspect="1"/>
          </p:cNvPicPr>
          <p:nvPr/>
        </p:nvPicPr>
        <p:blipFill>
          <a:blip r:embed="rId5"/>
          <a:stretch>
            <a:fillRect/>
          </a:stretch>
        </p:blipFill>
        <p:spPr>
          <a:xfrm>
            <a:off x="561666" y="681037"/>
            <a:ext cx="8032956" cy="3060975"/>
          </a:xfrm>
          <a:prstGeom prst="rect">
            <a:avLst/>
          </a:prstGeom>
        </p:spPr>
      </p:pic>
      <p:pic>
        <p:nvPicPr>
          <p:cNvPr id="20" name="Picture 19">
            <a:extLst>
              <a:ext uri="{FF2B5EF4-FFF2-40B4-BE49-F238E27FC236}">
                <a16:creationId xmlns:a16="http://schemas.microsoft.com/office/drawing/2014/main" id="{C3039D7A-3204-3BC3-EC2E-49D23E8971C4}"/>
              </a:ext>
            </a:extLst>
          </p:cNvPr>
          <p:cNvPicPr>
            <a:picLocks noChangeAspect="1"/>
          </p:cNvPicPr>
          <p:nvPr/>
        </p:nvPicPr>
        <p:blipFill>
          <a:blip r:embed="rId6"/>
          <a:stretch>
            <a:fillRect/>
          </a:stretch>
        </p:blipFill>
        <p:spPr>
          <a:xfrm>
            <a:off x="2415047" y="3889578"/>
            <a:ext cx="4483509" cy="2603297"/>
          </a:xfrm>
          <a:prstGeom prst="rect">
            <a:avLst/>
          </a:prstGeom>
        </p:spPr>
      </p:pic>
    </p:spTree>
    <p:extLst>
      <p:ext uri="{BB962C8B-B14F-4D97-AF65-F5344CB8AC3E}">
        <p14:creationId xmlns:p14="http://schemas.microsoft.com/office/powerpoint/2010/main" val="112077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descr="@BMOmetalsmining's video Tweet">
            <a:extLst>
              <a:ext uri="{FF2B5EF4-FFF2-40B4-BE49-F238E27FC236}">
                <a16:creationId xmlns:a16="http://schemas.microsoft.com/office/drawing/2014/main" id="{55B27427-305D-6E58-DF3D-DD9A3FCC4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
          <a:stretch/>
        </p:blipFill>
        <p:spPr bwMode="auto">
          <a:xfrm>
            <a:off x="1" y="-167148"/>
            <a:ext cx="12191999" cy="70251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C90DEAC4-B9FB-017D-075D-22C88DF6176E}"/>
                  </a:ext>
                </a:extLst>
              </p:cNvPr>
              <p:cNvGraphicFramePr>
                <a:graphicFrameLocks noGrp="1"/>
              </p:cNvGraphicFramePr>
              <p:nvPr>
                <p:extLst>
                  <p:ext uri="{D42A27DB-BD31-4B8C-83A1-F6EECF244321}">
                    <p14:modId xmlns:p14="http://schemas.microsoft.com/office/powerpoint/2010/main" val="2456887194"/>
                  </p:ext>
                </p:extLst>
              </p:nvPr>
            </p:nvGraphicFramePr>
            <p:xfrm>
              <a:off x="0" y="-167148"/>
              <a:ext cx="12191998" cy="7025148"/>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1">
                <a:extLst>
                  <a:ext uri="{FF2B5EF4-FFF2-40B4-BE49-F238E27FC236}">
                    <a16:creationId xmlns:a16="http://schemas.microsoft.com/office/drawing/2014/main" id="{C90DEAC4-B9FB-017D-075D-22C88DF6176E}"/>
                  </a:ext>
                </a:extLst>
              </p:cNvPr>
              <p:cNvPicPr>
                <a:picLocks noGrp="1" noRot="1" noChangeAspect="1" noMove="1" noResize="1" noEditPoints="1" noAdjustHandles="1" noChangeArrowheads="1" noChangeShapeType="1"/>
              </p:cNvPicPr>
              <p:nvPr/>
            </p:nvPicPr>
            <p:blipFill>
              <a:blip r:embed="rId5"/>
              <a:stretch>
                <a:fillRect/>
              </a:stretch>
            </p:blipFill>
            <p:spPr>
              <a:xfrm>
                <a:off x="0" y="-167148"/>
                <a:ext cx="12191998" cy="7025148"/>
              </a:xfrm>
              <a:prstGeom prst="rect">
                <a:avLst/>
              </a:prstGeom>
            </p:spPr>
          </p:pic>
        </mc:Fallback>
      </mc:AlternateContent>
    </p:spTree>
    <p:extLst>
      <p:ext uri="{BB962C8B-B14F-4D97-AF65-F5344CB8AC3E}">
        <p14:creationId xmlns:p14="http://schemas.microsoft.com/office/powerpoint/2010/main" val="279548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descr="@BMOmetalsmining's video Tweet">
            <a:extLst>
              <a:ext uri="{FF2B5EF4-FFF2-40B4-BE49-F238E27FC236}">
                <a16:creationId xmlns:a16="http://schemas.microsoft.com/office/drawing/2014/main" id="{B239F500-31EF-4F41-F224-F3EDF1E6A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34"/>
            <a:ext cx="12192000" cy="68530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9DD245-B2C7-3E83-3CF4-A3E291E4609B}"/>
              </a:ext>
            </a:extLst>
          </p:cNvPr>
          <p:cNvSpPr txBox="1"/>
          <p:nvPr/>
        </p:nvSpPr>
        <p:spPr>
          <a:xfrm>
            <a:off x="-78658" y="0"/>
            <a:ext cx="12270658" cy="523220"/>
          </a:xfrm>
          <a:prstGeom prst="rect">
            <a:avLst/>
          </a:prstGeom>
          <a:noFill/>
        </p:spPr>
        <p:txBody>
          <a:bodyPr wrap="square" rtlCol="0">
            <a:spAutoFit/>
          </a:bodyPr>
          <a:lstStyle/>
          <a:p>
            <a:pPr algn="ctr"/>
            <a:r>
              <a:rPr lang="en-US" sz="2800" b="1"/>
              <a:t>Total Accounts Booked For Cross Sell Campaign Performance</a:t>
            </a:r>
            <a:endParaRPr lang="en-US" sz="2800" b="1" dirty="0">
              <a:latin typeface="Aharoni" panose="020F0502020204030204" pitchFamily="2" charset="-79"/>
              <a:cs typeface="Aharoni" panose="020F0502020204030204" pitchFamily="2" charset="-79"/>
            </a:endParaRPr>
          </a:p>
        </p:txBody>
      </p:sp>
      <p:pic>
        <p:nvPicPr>
          <p:cNvPr id="15" name="Picture 14">
            <a:extLst>
              <a:ext uri="{FF2B5EF4-FFF2-40B4-BE49-F238E27FC236}">
                <a16:creationId xmlns:a16="http://schemas.microsoft.com/office/drawing/2014/main" id="{2EF1ACB9-EB3E-E636-B1D5-A01BBA484D58}"/>
              </a:ext>
            </a:extLst>
          </p:cNvPr>
          <p:cNvPicPr>
            <a:picLocks noChangeAspect="1"/>
          </p:cNvPicPr>
          <p:nvPr/>
        </p:nvPicPr>
        <p:blipFill>
          <a:blip r:embed="rId4"/>
          <a:stretch>
            <a:fillRect/>
          </a:stretch>
        </p:blipFill>
        <p:spPr>
          <a:xfrm>
            <a:off x="748183" y="745910"/>
            <a:ext cx="5227504" cy="2812555"/>
          </a:xfrm>
          <a:prstGeom prst="rect">
            <a:avLst/>
          </a:prstGeom>
        </p:spPr>
      </p:pic>
      <p:pic>
        <p:nvPicPr>
          <p:cNvPr id="17" name="Picture 16">
            <a:extLst>
              <a:ext uri="{FF2B5EF4-FFF2-40B4-BE49-F238E27FC236}">
                <a16:creationId xmlns:a16="http://schemas.microsoft.com/office/drawing/2014/main" id="{03A81621-6B66-2E3F-E5CD-DF48A2EF1771}"/>
              </a:ext>
            </a:extLst>
          </p:cNvPr>
          <p:cNvPicPr>
            <a:picLocks noChangeAspect="1"/>
          </p:cNvPicPr>
          <p:nvPr/>
        </p:nvPicPr>
        <p:blipFill>
          <a:blip r:embed="rId5"/>
          <a:stretch>
            <a:fillRect/>
          </a:stretch>
        </p:blipFill>
        <p:spPr>
          <a:xfrm>
            <a:off x="6542695" y="745910"/>
            <a:ext cx="5227503" cy="2812555"/>
          </a:xfrm>
          <a:prstGeom prst="rect">
            <a:avLst/>
          </a:prstGeom>
        </p:spPr>
      </p:pic>
      <p:pic>
        <p:nvPicPr>
          <p:cNvPr id="21" name="Picture 20">
            <a:extLst>
              <a:ext uri="{FF2B5EF4-FFF2-40B4-BE49-F238E27FC236}">
                <a16:creationId xmlns:a16="http://schemas.microsoft.com/office/drawing/2014/main" id="{4BF82EF5-59E5-4AB5-A1AE-59E6D9319BBF}"/>
              </a:ext>
            </a:extLst>
          </p:cNvPr>
          <p:cNvPicPr>
            <a:picLocks noChangeAspect="1"/>
          </p:cNvPicPr>
          <p:nvPr/>
        </p:nvPicPr>
        <p:blipFill>
          <a:blip r:embed="rId6"/>
          <a:stretch>
            <a:fillRect/>
          </a:stretch>
        </p:blipFill>
        <p:spPr>
          <a:xfrm>
            <a:off x="748183" y="3816029"/>
            <a:ext cx="5227504" cy="2784407"/>
          </a:xfrm>
          <a:prstGeom prst="rect">
            <a:avLst/>
          </a:prstGeom>
        </p:spPr>
      </p:pic>
      <p:pic>
        <p:nvPicPr>
          <p:cNvPr id="25" name="Picture 24">
            <a:extLst>
              <a:ext uri="{FF2B5EF4-FFF2-40B4-BE49-F238E27FC236}">
                <a16:creationId xmlns:a16="http://schemas.microsoft.com/office/drawing/2014/main" id="{91C1EF0E-F307-A57E-FBD8-D09D19E28693}"/>
              </a:ext>
            </a:extLst>
          </p:cNvPr>
          <p:cNvPicPr>
            <a:picLocks noChangeAspect="1"/>
          </p:cNvPicPr>
          <p:nvPr/>
        </p:nvPicPr>
        <p:blipFill>
          <a:blip r:embed="rId7"/>
          <a:stretch>
            <a:fillRect/>
          </a:stretch>
        </p:blipFill>
        <p:spPr>
          <a:xfrm>
            <a:off x="6542695" y="3804150"/>
            <a:ext cx="5227503" cy="2808165"/>
          </a:xfrm>
          <a:prstGeom prst="rect">
            <a:avLst/>
          </a:prstGeom>
        </p:spPr>
      </p:pic>
    </p:spTree>
    <p:extLst>
      <p:ext uri="{BB962C8B-B14F-4D97-AF65-F5344CB8AC3E}">
        <p14:creationId xmlns:p14="http://schemas.microsoft.com/office/powerpoint/2010/main" val="254582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descr="@BMOmetalsmining's video Tweet">
            <a:extLst>
              <a:ext uri="{FF2B5EF4-FFF2-40B4-BE49-F238E27FC236}">
                <a16:creationId xmlns:a16="http://schemas.microsoft.com/office/drawing/2014/main" id="{903816E5-B21A-5590-0D10-E09B50487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30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1FC6CC-0D40-D77D-DAC0-30E46BBC4AC6}"/>
              </a:ext>
            </a:extLst>
          </p:cNvPr>
          <p:cNvSpPr txBox="1"/>
          <p:nvPr/>
        </p:nvSpPr>
        <p:spPr>
          <a:xfrm>
            <a:off x="-78658" y="0"/>
            <a:ext cx="12270658" cy="954107"/>
          </a:xfrm>
          <a:prstGeom prst="rect">
            <a:avLst/>
          </a:prstGeom>
          <a:noFill/>
        </p:spPr>
        <p:txBody>
          <a:bodyPr wrap="square" rtlCol="0">
            <a:spAutoFit/>
          </a:bodyPr>
          <a:lstStyle/>
          <a:p>
            <a:pPr algn="ctr"/>
            <a:r>
              <a:rPr lang="en-US" sz="2800" b="1" dirty="0"/>
              <a:t>Optimizing Growth and Efficiency: Strategies for Capitalizing on Success and Addressing Declines</a:t>
            </a:r>
          </a:p>
        </p:txBody>
      </p:sp>
      <p:sp>
        <p:nvSpPr>
          <p:cNvPr id="6" name="TextBox 5">
            <a:extLst>
              <a:ext uri="{FF2B5EF4-FFF2-40B4-BE49-F238E27FC236}">
                <a16:creationId xmlns:a16="http://schemas.microsoft.com/office/drawing/2014/main" id="{B852612E-B7D6-E718-3FB7-F54E2DD93C87}"/>
              </a:ext>
            </a:extLst>
          </p:cNvPr>
          <p:cNvSpPr txBox="1"/>
          <p:nvPr/>
        </p:nvSpPr>
        <p:spPr>
          <a:xfrm>
            <a:off x="175273" y="2564758"/>
            <a:ext cx="6056670" cy="4278094"/>
          </a:xfrm>
          <a:prstGeom prst="rect">
            <a:avLst/>
          </a:prstGeom>
          <a:noFill/>
        </p:spPr>
        <p:txBody>
          <a:bodyPr wrap="square" rtlCol="0">
            <a:spAutoFit/>
          </a:bodyPr>
          <a:lstStyle/>
          <a:p>
            <a:pPr marL="0" lvl="0" indent="0">
              <a:buNone/>
            </a:pPr>
            <a:r>
              <a:rPr lang="en-US" sz="1700" dirty="0">
                <a:solidFill>
                  <a:srgbClr val="0E2841"/>
                </a:solidFill>
              </a:rPr>
              <a:t>1.</a:t>
            </a:r>
            <a:r>
              <a:rPr lang="en-US" sz="1700" b="1" dirty="0">
                <a:solidFill>
                  <a:srgbClr val="0E2841"/>
                </a:solidFill>
              </a:rPr>
              <a:t>Enhance Call Center Campaigns</a:t>
            </a:r>
            <a:r>
              <a:rPr lang="en-US" sz="1700" dirty="0">
                <a:solidFill>
                  <a:srgbClr val="0E2841"/>
                </a:solidFill>
              </a:rPr>
              <a:t>: Given the higher response rate and balance per account, focusing on enhancing and expanding Call Center campaigns could drive further engagement and conversions.</a:t>
            </a:r>
          </a:p>
          <a:p>
            <a:pPr marL="0" lvl="0" indent="0">
              <a:buNone/>
            </a:pPr>
            <a:r>
              <a:rPr lang="en-US" sz="1700" dirty="0">
                <a:solidFill>
                  <a:srgbClr val="0E2841"/>
                </a:solidFill>
              </a:rPr>
              <a:t>2. </a:t>
            </a:r>
            <a:r>
              <a:rPr lang="en-US" sz="1700" b="1" dirty="0">
                <a:solidFill>
                  <a:srgbClr val="0E2841"/>
                </a:solidFill>
              </a:rPr>
              <a:t>Investigate Decrease in Response Rate</a:t>
            </a:r>
            <a:r>
              <a:rPr lang="en-US" sz="1700" dirty="0">
                <a:solidFill>
                  <a:srgbClr val="0E2841"/>
                </a:solidFill>
              </a:rPr>
              <a:t>: The slight decline in the response rate should be investigated to identify potential issues and implement strategies to improve customer engagement.</a:t>
            </a:r>
          </a:p>
          <a:p>
            <a:pPr marL="0" lvl="0" indent="0">
              <a:buNone/>
            </a:pPr>
            <a:r>
              <a:rPr lang="en-US" sz="1700" dirty="0">
                <a:solidFill>
                  <a:srgbClr val="0E2841"/>
                </a:solidFill>
              </a:rPr>
              <a:t>3. </a:t>
            </a:r>
            <a:r>
              <a:rPr lang="en-US" sz="1700" b="1" dirty="0">
                <a:solidFill>
                  <a:srgbClr val="0E2841"/>
                </a:solidFill>
              </a:rPr>
              <a:t>Leverage Successful Strategies</a:t>
            </a:r>
            <a:r>
              <a:rPr lang="en-US" sz="1700" dirty="0">
                <a:solidFill>
                  <a:srgbClr val="0E2841"/>
                </a:solidFill>
              </a:rPr>
              <a:t>: Analyze what specific strategies in the Call Center are leading to higher response rates and balances per account and consider applying these strategies to the Branch campaigns.</a:t>
            </a:r>
          </a:p>
          <a:p>
            <a:pPr marL="0" lvl="0" indent="0">
              <a:buNone/>
            </a:pPr>
            <a:r>
              <a:rPr lang="en-US" sz="1700" dirty="0">
                <a:solidFill>
                  <a:srgbClr val="0E2841"/>
                </a:solidFill>
              </a:rPr>
              <a:t>4. </a:t>
            </a:r>
            <a:r>
              <a:rPr lang="en-US" sz="1700" b="1" dirty="0">
                <a:solidFill>
                  <a:srgbClr val="0E2841"/>
                </a:solidFill>
              </a:rPr>
              <a:t>Optimize Follow-Up Processes</a:t>
            </a:r>
            <a:r>
              <a:rPr lang="en-US" sz="1700" dirty="0">
                <a:solidFill>
                  <a:srgbClr val="0E2841"/>
                </a:solidFill>
              </a:rPr>
              <a:t>: The high worked rate in the Branch indicates effective follow-up processes that could be optimized further to improve conversion rates in the Call Center.</a:t>
            </a:r>
          </a:p>
        </p:txBody>
      </p:sp>
      <p:pic>
        <p:nvPicPr>
          <p:cNvPr id="8" name="Picture 7">
            <a:extLst>
              <a:ext uri="{FF2B5EF4-FFF2-40B4-BE49-F238E27FC236}">
                <a16:creationId xmlns:a16="http://schemas.microsoft.com/office/drawing/2014/main" id="{49885826-58ED-4E0C-366C-8F6EF88A33D6}"/>
              </a:ext>
            </a:extLst>
          </p:cNvPr>
          <p:cNvPicPr>
            <a:picLocks noChangeAspect="1"/>
          </p:cNvPicPr>
          <p:nvPr/>
        </p:nvPicPr>
        <p:blipFill>
          <a:blip r:embed="rId3"/>
          <a:stretch>
            <a:fillRect/>
          </a:stretch>
        </p:blipFill>
        <p:spPr>
          <a:xfrm>
            <a:off x="6338489" y="1650359"/>
            <a:ext cx="5746965" cy="3777846"/>
          </a:xfrm>
          <a:prstGeom prst="rect">
            <a:avLst/>
          </a:prstGeom>
        </p:spPr>
      </p:pic>
    </p:spTree>
    <p:extLst>
      <p:ext uri="{BB962C8B-B14F-4D97-AF65-F5344CB8AC3E}">
        <p14:creationId xmlns:p14="http://schemas.microsoft.com/office/powerpoint/2010/main" val="309172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BMO Tower - The Skyscraper Center">
            <a:extLst>
              <a:ext uri="{FF2B5EF4-FFF2-40B4-BE49-F238E27FC236}">
                <a16:creationId xmlns:a16="http://schemas.microsoft.com/office/drawing/2014/main" id="{DBD0342A-36B7-1446-FDB8-890185B11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409"/>
          <a:stretch/>
        </p:blipFill>
        <p:spPr bwMode="auto">
          <a:xfrm>
            <a:off x="7816130" y="-2"/>
            <a:ext cx="4375870" cy="6858000"/>
          </a:xfrm>
          <a:custGeom>
            <a:avLst/>
            <a:gdLst/>
            <a:ahLst/>
            <a:cxnLst/>
            <a:rect l="l" t="t" r="r" b="b"/>
            <a:pathLst>
              <a:path w="4375870" h="6858000">
                <a:moveTo>
                  <a:pt x="4441" y="0"/>
                </a:moveTo>
                <a:lnTo>
                  <a:pt x="4375870" y="0"/>
                </a:lnTo>
                <a:lnTo>
                  <a:pt x="4375870" y="23"/>
                </a:lnTo>
                <a:lnTo>
                  <a:pt x="4375870"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14" descr="@BMOmetalsmining's video Tweet">
            <a:extLst>
              <a:ext uri="{FF2B5EF4-FFF2-40B4-BE49-F238E27FC236}">
                <a16:creationId xmlns:a16="http://schemas.microsoft.com/office/drawing/2014/main" id="{DB3E45E9-454F-E7E2-9057-3D14F314A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6755" r="22708"/>
          <a:stretch/>
        </p:blipFill>
        <p:spPr bwMode="auto">
          <a:xfrm>
            <a:off x="3595404" y="33"/>
            <a:ext cx="4942298" cy="6857999"/>
          </a:xfrm>
          <a:custGeom>
            <a:avLst/>
            <a:gdLst/>
            <a:ahLst/>
            <a:cxnLst/>
            <a:rect l="l" t="t" r="r" b="b"/>
            <a:pathLst>
              <a:path w="4942298" h="6857999">
                <a:moveTo>
                  <a:pt x="0" y="0"/>
                </a:moveTo>
                <a:lnTo>
                  <a:pt x="4164238" y="0"/>
                </a:lnTo>
                <a:lnTo>
                  <a:pt x="4271743" y="210478"/>
                </a:lnTo>
                <a:cubicBezTo>
                  <a:pt x="4695097" y="1127919"/>
                  <a:pt x="4942298" y="2233909"/>
                  <a:pt x="4942298" y="3424428"/>
                </a:cubicBezTo>
                <a:cubicBezTo>
                  <a:pt x="4942298" y="4614948"/>
                  <a:pt x="4695097" y="5720938"/>
                  <a:pt x="4271743" y="6638378"/>
                </a:cubicBezTo>
                <a:lnTo>
                  <a:pt x="4159568" y="6857999"/>
                </a:lnTo>
                <a:lnTo>
                  <a:pt x="49488" y="6857999"/>
                </a:lnTo>
                <a:lnTo>
                  <a:pt x="119616" y="6721637"/>
                </a:lnTo>
                <a:cubicBezTo>
                  <a:pt x="540124" y="5863919"/>
                  <a:pt x="796416" y="4724528"/>
                  <a:pt x="796416" y="3474162"/>
                </a:cubicBezTo>
                <a:cubicBezTo>
                  <a:pt x="796416" y="2140439"/>
                  <a:pt x="504812" y="932979"/>
                  <a:pt x="33352" y="5895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A9AE34-EDAD-5144-489F-DF4F02DB6B6E}"/>
              </a:ext>
            </a:extLst>
          </p:cNvPr>
          <p:cNvSpPr txBox="1"/>
          <p:nvPr/>
        </p:nvSpPr>
        <p:spPr>
          <a:xfrm>
            <a:off x="438913" y="1511589"/>
            <a:ext cx="3430958" cy="289643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kern="1200">
                <a:solidFill>
                  <a:schemeClr val="tx1"/>
                </a:solidFill>
                <a:latin typeface="+mj-lt"/>
                <a:ea typeface="+mj-ea"/>
                <a:cs typeface="+mj-cs"/>
              </a:rPr>
              <a:t>THE END</a:t>
            </a:r>
          </a:p>
        </p:txBody>
      </p:sp>
    </p:spTree>
    <p:extLst>
      <p:ext uri="{BB962C8B-B14F-4D97-AF65-F5344CB8AC3E}">
        <p14:creationId xmlns:p14="http://schemas.microsoft.com/office/powerpoint/2010/main" val="2060232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F281A07F-70BB-4856-B005-82058C08DE8F}">
  <we:reference id="wa200003233" version="2.0.0.3" store="en-US" storeType="OMEX"/>
  <we:alternateReferences>
    <we:reference id="WA200003233" version="2.0.0.3" store="WA200003233" storeType="OMEX"/>
  </we:alternateReferences>
  <we:properties>
    <we:property name="pptInsertionSessionID" value="&quot;2CBF2884-38B9-4971-9602-05D64CDECAC5&quot;"/>
  </we:properties>
  <we:bindings/>
  <we:snapshot xmlns:r="http://schemas.openxmlformats.org/officeDocument/2006/relationships"/>
</we:webextension>
</file>

<file path=ppt/webextensions/webextension2.xml><?xml version="1.0" encoding="utf-8"?>
<we:webextension xmlns:we="http://schemas.microsoft.com/office/webextensions/webextension/2010/11" id="{64B38F99-CE6A-4498-BAA3-E864A0DA493F}">
  <we:reference id="wa200003233" version="2.0.0.3" store="en-US" storeType="OMEX"/>
  <we:alternateReferences>
    <we:reference id="WA200003233" version="2.0.0.3" store="WA200003233" storeType="OMEX"/>
  </we:alternateReferences>
  <we:properties>
    <we:property name="pptInsertionSessionID" value="&quot;2CBF2884-38B9-4971-9602-05D64CDECAC5&quot;"/>
    <we:property name="reportUrl" value="&quot;/groups/me/reports/148ef497-1192-49fe-a0b7-73246e8a90df/cc46e36d270a56880db7?bookmarkGuid=766a83a2-2343-4c20-a1a5-a775d79faf63&amp;bookmarkUsage=1&amp;ctid=da90653e-1e02-4208-b68a-6224891bea63&amp;fromEntryPoint=export&quot;"/>
    <we:property name="reportName" value="&quot;Dashboard_BMO_final (1)&quot;"/>
    <we:property name="reportState" value="&quot;CONNECTED&quot;"/>
    <we:property name="embedUrl" value="&quot;/reportEmbed?reportId=148ef497-1192-49fe-a0b7-73246e8a90df&amp;config=eyJjbHVzdGVyVXJsIjoiaHR0cHM6Ly9XQUJJLVVTLU5PUlRILUNFTlRSQUwtcmVkaXJlY3QuYW5hbHlzaXMud2luZG93cy5uZXQiLCJlbWJlZEZlYXR1cmVzIjp7InVzYWdlTWV0cmljc1ZOZXh0Ijp0cnVlfX0%3D&amp;disableSensitivityBanner=true&quot;"/>
    <we:property name="pageName" value="&quot;cc46e36d270a56880db7&quot;"/>
    <we:property name="pageDisplayName" value="&quot;Page 1&quot;"/>
    <we:property name="datasetId" value="&quot;9d966e14-63de-4944-9ffb-ad8b408b628c&quot;"/>
    <we:property name="backgroundColor" value="&quot;#FFFFFF&quot;"/>
    <we:property name="bookmark" value="&quot;H4sIAAAAAAAAA+VWTW/bMAz9K4Yu2wBv8Fdiu7fEa09DETRBL0UPtEy7WhXJkOWsWZD/PkrOUGzogA7Yoe1Oth6fRD6KD/aBNWLoJewvYYvsjC21vt+CuQ9iFjI1YdAiZBC1MMuyJEqzPCoyiureCq0GdnZgFkyH9loMI0h3EIE3tyEDKVfQuVULcsCQ9WgGrUCK7ziRKWTNiMeQ4UMvtQF35NqCRXfsjui0phLiTyllBG7FDtfI7YRyns0xnTdJHsFsXhRRU+dEGyaCr+xJijvap6+0siAUpXFYXMZ5mRU5r8uCyClP5zOHt0LaE6Xenz/0htSR5n3vmrNodqA4NsxLMDhMFR/YousMdmBPy/NfgpWW4/YJfK1Hw/EKWx9SVtg95dgY0XVUQfB+aSjZ3YfgY3CRpO8u9Y4dqXcro6mznroet4Fug2ocrN6iCTb+Zqg8x7sY1al1kVve6W+VQXBRAsLXIukKh16r5i1oWnCuR2UD57rn6LklZBCqkyf7PE7yZpLZjkqhdOasv5IL3MzSFm0aNMu9H9vPwvz0TxL+Jutl3O+fR5b0E1TnSQF5wXkdp1mTlmUSRy/MplVVvSmP/p2eV2DQZwn6H9z5rybVWfPo0EdpjHZ0/juuRzv0wHEFCr3Mfkoh0PPovsGPy/Ru3POLIC9PLbwGOfruuX8I5tP4ZD8AjELmHLsIAAA=&quot;"/>
    <we:property name="initialStateBookmark" value="&quot;H4sIAAAAAAAAA+VWy27bMBD8FYGXtoBaWJZjybnJqnNJ4xi2kUsRFBS1VtjQpMCHG9fwv3dJqQhapIAL9JCkJ4nD4e7OcgfSgdTctILu53QL5JxMlbrfUn0fJSQmsseury+viuXll3lxNUNYtZYracj5gViqG7A33DgqfAQEP9/GhAqxoI1fbagwEJMWtFGSCv4dOjJuWe3gGBN4aIXS1IdcWWrBh90hHdeYO/mQYkbKLN/BCpjtUMZGY0jH9TAb0LNxng/qKkOa6QihsicpPnRIXyppKZeYxmPJJMkmozxj1SRHcsrS8ZnHN1zYnlLtZw+tRnWoed/6rhT1jkoGNQkSNJiu4gMpmkZDQ22/nP2yWSrhtk/gK+U0gyVswpa03O4xx1rzpsEKordTjcnu3kXvo4th+mauduSIvVtohZ0N1JXbRmoTlc5YtQUdrcPNYHmed+Fk37qBX96pb6UG6ncRiF+KpCWYVsn6NWgqGFNO2sjb7RQ9t4gYLhvR2+dxktedzI2TEoQ3Z/UVXeBnFo8oXYOe7sPYfuT6p3+G8W+ynsf9/nlkUT9CVTbMaZYzViXpqE4nk2EyeGY2LcvyVXn07/S8AIOeJOh/cOe/mlRvzaNHH6URPNGE77hy1rSUwYJKCDLbLgWHwMP7pmFcunftn584erlr4Q0VznfP/yiQkAObyisBJ/L72n4Awnn3+uMIAAA=&quot;"/>
    <we:property name="isFiltersActionButtonVisible" value="true"/>
    <we:property name="isVisualContainerHeaderHidden" value="false"/>
    <we:property name="reportEmbeddedTime" value="&quot;2024-08-06T22:35:10.380Z&quot;"/>
    <we:property name="creatorTenantId" value="&quot;da90653e-1e02-4208-b68a-6224891bea63&quot;"/>
    <we:property name="creatorUserId" value="&quot;100320026DC6BE75&quot;"/>
    <we:property name="creatorSessionId" value="&quot;e252ecb4-18d0-465a-afe6-878f4d4d1fe5&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289</TotalTime>
  <Words>454</Words>
  <Application>Microsoft Office PowerPoint</Application>
  <PresentationFormat>Widescreen</PresentationFormat>
  <Paragraphs>29</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Aharoni</vt:lpstr>
      <vt:lpstr>Aptos</vt:lpstr>
      <vt:lpstr>Aptos Display</vt:lpstr>
      <vt:lpstr>Aptos Display (Headings)</vt:lpstr>
      <vt:lpstr>Century Gothic</vt:lpstr>
      <vt:lpstr>Times New Roman</vt:lpstr>
      <vt:lpstr>Wingdings 3</vt:lpstr>
      <vt:lpstr>Ion</vt:lpstr>
      <vt:lpstr>PowerPoint Presentation</vt:lpstr>
      <vt:lpstr>Problem Statement</vt:lpstr>
      <vt:lpstr>Funnel Chart BMO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Ssanidhya Barraptay</dc:creator>
  <cp:lastModifiedBy>Ssanidhya Barraptay</cp:lastModifiedBy>
  <cp:revision>5</cp:revision>
  <dcterms:created xsi:type="dcterms:W3CDTF">2024-08-05T22:34:30Z</dcterms:created>
  <dcterms:modified xsi:type="dcterms:W3CDTF">2024-08-06T22:35:27Z</dcterms:modified>
</cp:coreProperties>
</file>