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637054"/>
          </a:xfrm>
        </p:spPr>
        <p:txBody>
          <a:bodyPr>
            <a:normAutofit/>
          </a:bodyPr>
          <a:lstStyle/>
          <a:p>
            <a:r>
              <a:rPr lang="uk-UA" dirty="0" smtClean="0"/>
              <a:t>Лекція №</a:t>
            </a:r>
            <a:r>
              <a:rPr lang="en-US" dirty="0"/>
              <a:t>6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uk-UA" b="1" dirty="0">
                <a:effectLst/>
              </a:rPr>
              <a:t>Моделі </a:t>
            </a:r>
            <a:r>
              <a:rPr lang="uk-UA" b="1" dirty="0" smtClean="0">
                <a:effectLst/>
              </a:rPr>
              <a:t>взаємодії споживачів і виробників</a:t>
            </a:r>
            <a:endParaRPr lang="uk-U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71600" y="125760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en-US" sz="3500" b="1" dirty="0"/>
              <a:t>6</a:t>
            </a:r>
            <a:r>
              <a:rPr lang="ru-RU" sz="3500" b="1" dirty="0" smtClean="0"/>
              <a:t>.2. </a:t>
            </a:r>
            <a:r>
              <a:rPr lang="ru-RU" sz="3500" b="1" dirty="0" err="1"/>
              <a:t>Павутиноподібна</a:t>
            </a:r>
            <a:r>
              <a:rPr lang="ru-RU" sz="3500" b="1" dirty="0"/>
              <a:t> модель з </a:t>
            </a:r>
            <a:r>
              <a:rPr lang="ru-RU" sz="3500" b="1" dirty="0" smtClean="0"/>
              <a:t>     </a:t>
            </a:r>
            <a:br>
              <a:rPr lang="ru-RU" sz="3500" b="1" dirty="0" smtClean="0"/>
            </a:br>
            <a:r>
              <a:rPr lang="ru-RU" sz="3500" b="1" dirty="0"/>
              <a:t> </a:t>
            </a:r>
            <a:r>
              <a:rPr lang="ru-RU" sz="3500" b="1" dirty="0" smtClean="0"/>
              <a:t>               </a:t>
            </a:r>
            <a:r>
              <a:rPr lang="ru-RU" sz="3500" b="1" dirty="0" err="1" smtClean="0"/>
              <a:t>дискретним</a:t>
            </a:r>
            <a:r>
              <a:rPr lang="ru-RU" sz="3500" b="1" dirty="0" smtClean="0"/>
              <a:t> </a:t>
            </a:r>
            <a:r>
              <a:rPr lang="ru-RU" sz="3500" b="1" dirty="0"/>
              <a:t>часом</a:t>
            </a:r>
            <a:r>
              <a:rPr lang="uk-UA" sz="3500" dirty="0" smtClean="0"/>
              <a:t> </a:t>
            </a:r>
            <a:endParaRPr lang="uk-UA" sz="3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95085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65" y="3739505"/>
            <a:ext cx="8492687" cy="5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59" y="4640560"/>
            <a:ext cx="10241765" cy="37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0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40" y="1052736"/>
            <a:ext cx="8070564" cy="147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2852936"/>
            <a:ext cx="12937339" cy="59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1143000"/>
          </a:xfrm>
        </p:spPr>
        <p:txBody>
          <a:bodyPr>
            <a:normAutofit fontScale="90000"/>
          </a:bodyPr>
          <a:lstStyle/>
          <a:p>
            <a:pPr marL="628650" indent="-628650"/>
            <a:r>
              <a:rPr lang="en-US" sz="3700" dirty="0"/>
              <a:t>6</a:t>
            </a:r>
            <a:r>
              <a:rPr lang="uk-UA" sz="3700" smtClean="0"/>
              <a:t>.3</a:t>
            </a:r>
            <a:r>
              <a:rPr lang="uk-UA" sz="3700" dirty="0" smtClean="0"/>
              <a:t>. </a:t>
            </a:r>
            <a:r>
              <a:rPr lang="ru-RU" sz="3700" dirty="0"/>
              <a:t>Модель </a:t>
            </a:r>
            <a:r>
              <a:rPr lang="ru-RU" sz="3700" dirty="0" err="1" smtClean="0"/>
              <a:t>Самуельсона</a:t>
            </a:r>
            <a:r>
              <a:rPr lang="ru-RU" sz="3700" dirty="0" smtClean="0"/>
              <a:t> </a:t>
            </a:r>
            <a:r>
              <a:rPr lang="ru-RU" sz="3700" dirty="0"/>
              <a:t>з </a:t>
            </a:r>
            <a:r>
              <a:rPr lang="ru-RU" sz="3700" dirty="0" err="1"/>
              <a:t>дискретним</a:t>
            </a:r>
            <a:r>
              <a:rPr lang="ru-RU" sz="3700" dirty="0"/>
              <a:t> часом</a:t>
            </a:r>
            <a:endParaRPr lang="uk-UA" sz="37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1700808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err="1"/>
              <a:t>Основне</a:t>
            </a:r>
            <a:r>
              <a:rPr lang="ru-RU" sz="2800" dirty="0"/>
              <a:t> </a:t>
            </a:r>
            <a:r>
              <a:rPr lang="ru-RU" sz="2800" dirty="0" err="1"/>
              <a:t>припущення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r>
              <a:rPr lang="ru-RU" sz="2800" dirty="0"/>
              <a:t> </a:t>
            </a:r>
            <a:r>
              <a:rPr lang="ru-RU" sz="2800" dirty="0" err="1"/>
              <a:t>полягає</a:t>
            </a:r>
            <a:r>
              <a:rPr lang="ru-RU" sz="2800" dirty="0"/>
              <a:t> у тому,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зміна</a:t>
            </a:r>
            <a:r>
              <a:rPr lang="ru-RU" sz="2800" b="1" i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ціни</a:t>
            </a:r>
            <a:r>
              <a:rPr lang="ru-RU" sz="2800" b="1" i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пропорційна</a:t>
            </a:r>
            <a:r>
              <a:rPr lang="ru-RU" sz="2800" b="1" i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перевищенню</a:t>
            </a:r>
            <a:r>
              <a:rPr lang="ru-RU" sz="2800" b="1" i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попиту</a:t>
            </a:r>
            <a:r>
              <a:rPr lang="ru-RU" sz="2800" b="1" i="1" dirty="0">
                <a:solidFill>
                  <a:srgbClr val="0070C0"/>
                </a:solidFill>
              </a:rPr>
              <a:t> над </a:t>
            </a:r>
            <a:r>
              <a:rPr lang="ru-RU" sz="2800" b="1" i="1" dirty="0" err="1">
                <a:solidFill>
                  <a:srgbClr val="0070C0"/>
                </a:solidFill>
              </a:rPr>
              <a:t>пропозицією</a:t>
            </a:r>
            <a:r>
              <a:rPr lang="ru-RU" sz="2800" b="1" i="1" dirty="0">
                <a:solidFill>
                  <a:srgbClr val="0070C0"/>
                </a:solidFill>
              </a:rPr>
              <a:t>:</a:t>
            </a:r>
            <a:endParaRPr lang="uk-UA" sz="2800" b="1" i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51" y="3344416"/>
            <a:ext cx="14200205" cy="51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6" y="4257294"/>
            <a:ext cx="8074308" cy="75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1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620688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Модель </a:t>
            </a:r>
            <a:r>
              <a:rPr lang="ru-RU" sz="2800" b="1" dirty="0" err="1" smtClean="0">
                <a:solidFill>
                  <a:srgbClr val="0070C0"/>
                </a:solidFill>
              </a:rPr>
              <a:t>Самуельсона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з </a:t>
            </a:r>
            <a:r>
              <a:rPr lang="ru-RU" sz="2800" b="1" dirty="0" err="1">
                <a:solidFill>
                  <a:srgbClr val="0070C0"/>
                </a:solidFill>
              </a:rPr>
              <a:t>неперервним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часом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556792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/>
              <a:t>Припустимо</a:t>
            </a:r>
            <a:r>
              <a:rPr lang="ru-RU" sz="2400" dirty="0"/>
              <a:t> </a:t>
            </a:r>
            <a:r>
              <a:rPr lang="ru-RU" sz="2400" dirty="0" err="1"/>
              <a:t>тепер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у </a:t>
            </a:r>
            <a:r>
              <a:rPr lang="ru-RU" sz="2400" dirty="0" err="1"/>
              <a:t>попередній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r>
              <a:rPr lang="ru-RU" sz="2400" dirty="0"/>
              <a:t>  </a:t>
            </a:r>
            <a:r>
              <a:rPr lang="ru-RU" sz="2400" dirty="0" err="1"/>
              <a:t>ціна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неперервно</a:t>
            </a:r>
            <a:r>
              <a:rPr lang="ru-RU" sz="2400" dirty="0"/>
              <a:t> </a:t>
            </a:r>
            <a:r>
              <a:rPr lang="ru-RU" sz="2400" dirty="0" err="1"/>
              <a:t>змінюватися</a:t>
            </a:r>
            <a:r>
              <a:rPr lang="ru-RU" sz="2400" dirty="0"/>
              <a:t> з часом:</a:t>
            </a:r>
            <a:endParaRPr lang="uk-UA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2708920"/>
            <a:ext cx="11091761" cy="49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3429248"/>
            <a:ext cx="10474614" cy="71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76" y="4653137"/>
            <a:ext cx="10917672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740352" y="4931876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/>
                        </a:rPr>
                        <m:t>(∗)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931876"/>
                <a:ext cx="86409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6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40466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Диференціальне</a:t>
            </a:r>
            <a:r>
              <a:rPr lang="ru-RU" sz="2400" dirty="0"/>
              <a:t> </a:t>
            </a:r>
            <a:r>
              <a:rPr lang="ru-RU" sz="2400" dirty="0" err="1"/>
              <a:t>рівняння</a:t>
            </a:r>
            <a:r>
              <a:rPr lang="ru-RU" sz="2400" dirty="0"/>
              <a:t> з початковою </a:t>
            </a:r>
            <a:r>
              <a:rPr lang="ru-RU" sz="2400" dirty="0" err="1"/>
              <a:t>умовою</a:t>
            </a:r>
            <a:r>
              <a:rPr lang="ru-RU" sz="2400" dirty="0"/>
              <a:t> </a:t>
            </a:r>
            <a:r>
              <a:rPr lang="ru-RU" sz="2400" dirty="0" smtClean="0"/>
              <a:t> (*) </a:t>
            </a:r>
            <a:r>
              <a:rPr lang="ru-RU" sz="2400" dirty="0" err="1" smtClean="0"/>
              <a:t>називається</a:t>
            </a:r>
            <a:r>
              <a:rPr lang="ru-RU" sz="2400" dirty="0" smtClean="0"/>
              <a:t> </a:t>
            </a:r>
            <a:r>
              <a:rPr lang="ru-RU" sz="2400" dirty="0" err="1"/>
              <a:t>моделлю</a:t>
            </a:r>
            <a:r>
              <a:rPr lang="ru-RU" sz="2400" dirty="0"/>
              <a:t> </a:t>
            </a:r>
            <a:r>
              <a:rPr lang="ru-RU" sz="2400" dirty="0" err="1"/>
              <a:t>Самуельсона</a:t>
            </a:r>
            <a:r>
              <a:rPr lang="ru-RU" sz="2400" dirty="0"/>
              <a:t> з </a:t>
            </a:r>
            <a:r>
              <a:rPr lang="ru-RU" sz="2400" dirty="0" err="1"/>
              <a:t>неперервним</a:t>
            </a:r>
            <a:r>
              <a:rPr lang="ru-RU" sz="2400" dirty="0"/>
              <a:t> часом.</a:t>
            </a:r>
            <a:endParaRPr lang="uk-UA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5528"/>
            <a:ext cx="8280920" cy="116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3789040"/>
            <a:ext cx="7174110" cy="98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6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69776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uk-UA" dirty="0" smtClean="0"/>
              <a:t>.1. Основні поняття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00808"/>
            <a:ext cx="7704856" cy="3312368"/>
          </a:xfrm>
        </p:spPr>
        <p:txBody>
          <a:bodyPr>
            <a:noAutofit/>
          </a:bodyPr>
          <a:lstStyle/>
          <a:p>
            <a:pPr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uk-UA" sz="2800" dirty="0" smtClean="0">
                <a:latin typeface="Times New Roman"/>
                <a:ea typeface="Times New Roman"/>
              </a:rPr>
              <a:t>Нехай жоден з учасників або не може вплинути на ціни, або не використовує цю можливість.</a:t>
            </a:r>
          </a:p>
          <a:p>
            <a:pPr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uk-UA" sz="2800" dirty="0">
                <a:latin typeface="Times New Roman"/>
                <a:ea typeface="Times New Roman"/>
              </a:rPr>
              <a:t>Виходячи з існуючої системи цін всі учасники ринку (продавці і покупці) будуть формувати такі власні плани пропозиції і попиту, які за цих цін є найсприятливіші. </a:t>
            </a:r>
          </a:p>
        </p:txBody>
      </p:sp>
      <p:sp>
        <p:nvSpPr>
          <p:cNvPr id="5" name="Овал 4"/>
          <p:cNvSpPr/>
          <p:nvPr/>
        </p:nvSpPr>
        <p:spPr>
          <a:xfrm>
            <a:off x="395536" y="620688"/>
            <a:ext cx="504056" cy="5040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91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59632" y="692696"/>
            <a:ext cx="7560840" cy="458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571500" algn="l"/>
              </a:tabLst>
            </a:pPr>
            <a:r>
              <a:rPr lang="uk-UA" sz="2800" dirty="0">
                <a:solidFill>
                  <a:prstClr val="black"/>
                </a:solidFill>
                <a:latin typeface="Times New Roman"/>
                <a:ea typeface="Times New Roman"/>
              </a:rPr>
              <a:t>Реальне здійснення обміну товарами при реалізації планів можливе лише тоді і тільки тоді, коли для кожного типу товарів сукупна пропозиція і сукупний попит рівні</a:t>
            </a:r>
            <a:r>
              <a:rPr lang="uk-UA" sz="2800" dirty="0" smtClean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</a:p>
          <a:p>
            <a:pPr lvl="0" algn="just">
              <a:lnSpc>
                <a:spcPct val="130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571500" algn="l"/>
              </a:tabLst>
            </a:pP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Проте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індивідуальні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плани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учасників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ринку,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сформовані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на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базі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існуючої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системи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цін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зовсім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не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обов´язково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сумісні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і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можуть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бути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одночасно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8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реалізованими</a:t>
            </a:r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69340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1600" y="802447"/>
            <a:ext cx="8064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>
                <a:solidFill>
                  <a:srgbClr val="002060"/>
                </a:solidFill>
              </a:rPr>
              <a:t>На початку ХХ століття засновник </a:t>
            </a:r>
            <a:r>
              <a:rPr lang="uk-UA" sz="3200" dirty="0" err="1">
                <a:solidFill>
                  <a:srgbClr val="002060"/>
                </a:solidFill>
              </a:rPr>
              <a:t>лозанської</a:t>
            </a:r>
            <a:r>
              <a:rPr lang="uk-UA" sz="3200" dirty="0">
                <a:solidFill>
                  <a:srgbClr val="002060"/>
                </a:solidFill>
              </a:rPr>
              <a:t> школи </a:t>
            </a:r>
            <a:r>
              <a:rPr lang="uk-UA" sz="3200" dirty="0" err="1" smtClean="0">
                <a:solidFill>
                  <a:srgbClr val="002060"/>
                </a:solidFill>
              </a:rPr>
              <a:t>Вальрас</a:t>
            </a:r>
            <a:r>
              <a:rPr lang="uk-UA" sz="3200" dirty="0" smtClean="0">
                <a:solidFill>
                  <a:srgbClr val="002060"/>
                </a:solidFill>
              </a:rPr>
              <a:t> </a:t>
            </a:r>
            <a:r>
              <a:rPr lang="uk-UA" sz="3200" dirty="0">
                <a:solidFill>
                  <a:srgbClr val="002060"/>
                </a:solidFill>
              </a:rPr>
              <a:t>побудував модель економіки, яка включає скінченне число споживачів і виробників, котрі діють виходячи лише зі своїх власних інтересів. 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3587532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/>
              <a:t>Головна ідея </a:t>
            </a:r>
            <a:r>
              <a:rPr lang="uk-UA" sz="3200" dirty="0" err="1"/>
              <a:t>Вальраса</a:t>
            </a:r>
            <a:r>
              <a:rPr lang="uk-UA" sz="3200" dirty="0"/>
              <a:t> полягала в тому, що при деякій системі цін </a:t>
            </a:r>
            <a:r>
              <a:rPr lang="uk-UA" sz="3200" dirty="0" err="1"/>
              <a:t>індивідульні</a:t>
            </a:r>
            <a:r>
              <a:rPr lang="uk-UA" sz="3200" dirty="0"/>
              <a:t> плани учасників ринку стають сумісними.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5448126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 smtClean="0"/>
              <a:t>Така </a:t>
            </a:r>
            <a:r>
              <a:rPr lang="uk-UA" sz="3200" dirty="0"/>
              <a:t>ситуація називається </a:t>
            </a:r>
            <a:r>
              <a:rPr lang="uk-UA" sz="3200" b="1" dirty="0"/>
              <a:t>конкурентною рівновагою.</a:t>
            </a:r>
            <a:r>
              <a:rPr lang="uk-UA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0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3359894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/>
              <a:t>Він запропонував для ілюстрації замість абстрактного поняття “ринок” уявляти людину-аукціонера, котрий керує реальним ринком. </a:t>
            </a:r>
            <a:endParaRPr lang="uk-UA" sz="32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err="1"/>
              <a:t>Вальрас</a:t>
            </a:r>
            <a:r>
              <a:rPr lang="uk-UA" sz="2800" dirty="0"/>
              <a:t> вважав, що у ринковій економіці </a:t>
            </a:r>
            <a:r>
              <a:rPr lang="uk-UA" sz="2800" b="1" dirty="0"/>
              <a:t>регулятором</a:t>
            </a:r>
            <a:r>
              <a:rPr lang="uk-UA" sz="2800" dirty="0"/>
              <a:t>, що узгоджує всі дії учасників і встановлює рівноважні ціни, є </a:t>
            </a:r>
            <a:r>
              <a:rPr lang="uk-UA" sz="2800" b="1" dirty="0"/>
              <a:t>ринок</a:t>
            </a:r>
            <a:r>
              <a:rPr lang="uk-UA" sz="2800" dirty="0"/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71600" y="260648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 smtClean="0"/>
              <a:t>Ціни</a:t>
            </a:r>
            <a:r>
              <a:rPr lang="uk-UA" sz="3200" dirty="0"/>
              <a:t>, при яких встановлюється </a:t>
            </a:r>
            <a:r>
              <a:rPr lang="uk-UA" sz="3200" dirty="0" smtClean="0"/>
              <a:t>конку-рентна </a:t>
            </a:r>
            <a:r>
              <a:rPr lang="uk-UA" sz="3200" dirty="0"/>
              <a:t>рівновага називаються </a:t>
            </a:r>
            <a:r>
              <a:rPr lang="uk-UA" sz="3200" b="1" dirty="0" err="1" smtClean="0"/>
              <a:t>рівноваж</a:t>
            </a:r>
            <a:r>
              <a:rPr lang="uk-UA" sz="3200" b="1" dirty="0" smtClean="0"/>
              <a:t>-ними </a:t>
            </a:r>
            <a:r>
              <a:rPr lang="uk-UA" sz="3200" b="1" dirty="0"/>
              <a:t>цінами.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43608" y="5517232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 smtClean="0"/>
              <a:t>Спочатку </a:t>
            </a:r>
            <a:r>
              <a:rPr lang="uk-UA" sz="3200" dirty="0"/>
              <a:t>аукціонер пропонує довільні ціни на товари. </a:t>
            </a:r>
          </a:p>
        </p:txBody>
      </p:sp>
    </p:spTree>
    <p:extLst>
      <p:ext uri="{BB962C8B-B14F-4D97-AF65-F5344CB8AC3E}">
        <p14:creationId xmlns:p14="http://schemas.microsoft.com/office/powerpoint/2010/main" val="5731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043608" y="47667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 smtClean="0"/>
              <a:t>Учасники </a:t>
            </a:r>
            <a:r>
              <a:rPr lang="uk-UA" sz="3200" dirty="0"/>
              <a:t>ринку будують за цими цінами свої плани купівлі чи продажу товару і повідомляють про них аукціонеру. </a:t>
            </a:r>
            <a:endParaRPr lang="uk-UA" sz="32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2470244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 smtClean="0"/>
              <a:t>Якщо </a:t>
            </a:r>
            <a:r>
              <a:rPr lang="uk-UA" sz="3200" dirty="0"/>
              <a:t>сукупний попит на деякий товар виявиться більшим від сукупної пропозиції, то аукціонер оголошує на цей товар дещо більшу ціну. </a:t>
            </a:r>
            <a:endParaRPr lang="uk-UA" sz="3200" dirty="0" smtClean="0"/>
          </a:p>
          <a:p>
            <a:pPr algn="just"/>
            <a:r>
              <a:rPr lang="uk-UA" sz="3200" dirty="0" smtClean="0"/>
              <a:t>Якщо </a:t>
            </a:r>
            <a:r>
              <a:rPr lang="uk-UA" sz="3200" dirty="0"/>
              <a:t>попит менший за пропозицію, то ціна оголошується меншою.</a:t>
            </a:r>
          </a:p>
        </p:txBody>
      </p:sp>
    </p:spTree>
    <p:extLst>
      <p:ext uri="{BB962C8B-B14F-4D97-AF65-F5344CB8AC3E}">
        <p14:creationId xmlns:p14="http://schemas.microsoft.com/office/powerpoint/2010/main" val="1020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24000" y="332656"/>
            <a:ext cx="7992888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noProof="1" smtClean="0"/>
              <a:t>Тільки після встановлення рівноваги оголошуються остаточні ціни, за якими будуть здійснюватися реальні операції купівлі-продажу. </a:t>
            </a:r>
          </a:p>
          <a:p>
            <a:pPr algn="just"/>
            <a:endParaRPr lang="ru-RU" sz="900" noProof="1"/>
          </a:p>
          <a:p>
            <a:pPr algn="just"/>
            <a:r>
              <a:rPr lang="ru-RU" sz="3200" noProof="1" smtClean="0"/>
              <a:t>Вальрас назвав такий процес встановлення рівноважних цін намацуванням.</a:t>
            </a:r>
            <a:endParaRPr lang="ru-RU" sz="3200" noProof="1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3935958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err="1"/>
              <a:t>Розглянемо</a:t>
            </a:r>
            <a:r>
              <a:rPr lang="ru-RU" sz="3200" dirty="0"/>
              <a:t> </a:t>
            </a:r>
            <a:r>
              <a:rPr lang="ru-RU" sz="3200" dirty="0" err="1"/>
              <a:t>деякі</a:t>
            </a:r>
            <a:r>
              <a:rPr lang="ru-RU" sz="3200" dirty="0"/>
              <a:t> </a:t>
            </a:r>
            <a:r>
              <a:rPr lang="ru-RU" sz="3200" dirty="0" err="1"/>
              <a:t>моделі</a:t>
            </a:r>
            <a:r>
              <a:rPr lang="ru-RU" sz="3200" dirty="0"/>
              <a:t> </a:t>
            </a:r>
            <a:r>
              <a:rPr lang="ru-RU" sz="3200" dirty="0" err="1"/>
              <a:t>встановлення</a:t>
            </a:r>
            <a:r>
              <a:rPr lang="ru-RU" sz="3200" dirty="0"/>
              <a:t> </a:t>
            </a:r>
            <a:r>
              <a:rPr lang="ru-RU" sz="3200" dirty="0" err="1"/>
              <a:t>рівноважної</a:t>
            </a:r>
            <a:r>
              <a:rPr lang="ru-RU" sz="3200" dirty="0"/>
              <a:t> </a:t>
            </a:r>
            <a:r>
              <a:rPr lang="ru-RU" sz="3200" dirty="0" err="1"/>
              <a:t>ціни</a:t>
            </a:r>
            <a:r>
              <a:rPr lang="ru-RU" sz="3200" dirty="0"/>
              <a:t> на ринку одного товару.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7845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9260842" cy="74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11817425" cy="47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02601"/>
            <a:ext cx="9880612" cy="39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73" y="2974577"/>
            <a:ext cx="9099611" cy="232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71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548680"/>
            <a:ext cx="8028385" cy="89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01" y="1340768"/>
            <a:ext cx="1298002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11369835" cy="37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66" y="2828924"/>
            <a:ext cx="3445644" cy="52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967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849</TotalTime>
  <Words>368</Words>
  <Application>Microsoft Office PowerPoint</Application>
  <PresentationFormat>Экран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Солнцестояние</vt:lpstr>
      <vt:lpstr>Лекція №6.  Моделі взаємодії споживачів і виробників</vt:lpstr>
      <vt:lpstr>6.1. Основні поняття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6.2. Павутиноподібна модель з                       дискретним часом </vt:lpstr>
      <vt:lpstr>Презентация PowerPoint</vt:lpstr>
      <vt:lpstr>6.3. Модель Самуельсона з дискретним часом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№2.  Функції попиту на товари. Класифікація товарів</dc:title>
  <dc:creator>Галина</dc:creator>
  <cp:lastModifiedBy>Галина</cp:lastModifiedBy>
  <cp:revision>70</cp:revision>
  <dcterms:created xsi:type="dcterms:W3CDTF">2018-02-26T18:57:53Z</dcterms:created>
  <dcterms:modified xsi:type="dcterms:W3CDTF">2020-04-16T07:46:08Z</dcterms:modified>
</cp:coreProperties>
</file>