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637054"/>
          </a:xfrm>
        </p:spPr>
        <p:txBody>
          <a:bodyPr>
            <a:normAutofit/>
          </a:bodyPr>
          <a:lstStyle/>
          <a:p>
            <a:r>
              <a:rPr lang="uk-UA" dirty="0" smtClean="0"/>
              <a:t>Лекція </a:t>
            </a:r>
            <a:r>
              <a:rPr lang="uk-UA" dirty="0" smtClean="0"/>
              <a:t>№</a:t>
            </a:r>
            <a:r>
              <a:rPr lang="uk-UA" dirty="0"/>
              <a:t>5</a:t>
            </a:r>
            <a:r>
              <a:rPr lang="uk-UA" dirty="0" smtClean="0"/>
              <a:t>.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b="1" dirty="0">
                <a:effectLst/>
              </a:rPr>
              <a:t>Моделі поведінки фірми</a:t>
            </a:r>
            <a:endParaRPr lang="uk-U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8365312" cy="168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62200"/>
            <a:ext cx="8009004" cy="257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56" y="3140968"/>
            <a:ext cx="160364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0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1143000"/>
          </a:xfrm>
        </p:spPr>
        <p:txBody>
          <a:bodyPr>
            <a:normAutofit fontScale="90000"/>
          </a:bodyPr>
          <a:lstStyle/>
          <a:p>
            <a:pPr marL="628650" indent="-628650"/>
            <a:r>
              <a:rPr lang="uk-UA" sz="3700" dirty="0"/>
              <a:t>5</a:t>
            </a:r>
            <a:r>
              <a:rPr lang="uk-UA" sz="3700" dirty="0" smtClean="0"/>
              <a:t>.3</a:t>
            </a:r>
            <a:r>
              <a:rPr lang="uk-UA" sz="3700" dirty="0" smtClean="0"/>
              <a:t>. </a:t>
            </a:r>
            <a:r>
              <a:rPr lang="ru-RU" sz="3700" dirty="0" err="1" smtClean="0"/>
              <a:t>Довготермінова</a:t>
            </a:r>
            <a:r>
              <a:rPr lang="ru-RU" sz="3700" dirty="0" smtClean="0"/>
              <a:t> </a:t>
            </a:r>
            <a:r>
              <a:rPr lang="ru-RU" sz="3700" dirty="0"/>
              <a:t>задача </a:t>
            </a:r>
            <a:r>
              <a:rPr lang="ru-RU" sz="3700" dirty="0" err="1"/>
              <a:t>фірми</a:t>
            </a:r>
            <a:r>
              <a:rPr lang="ru-RU" sz="3700" dirty="0"/>
              <a:t> в </a:t>
            </a:r>
            <a:r>
              <a:rPr lang="ru-RU" sz="3700" dirty="0" err="1"/>
              <a:t>умовах</a:t>
            </a:r>
            <a:r>
              <a:rPr lang="ru-RU" sz="3700" dirty="0"/>
              <a:t> </a:t>
            </a:r>
            <a:r>
              <a:rPr lang="ru-RU" sz="3700" dirty="0" err="1"/>
              <a:t>досконалої</a:t>
            </a:r>
            <a:r>
              <a:rPr lang="ru-RU" sz="3700" dirty="0"/>
              <a:t> </a:t>
            </a:r>
            <a:r>
              <a:rPr lang="ru-RU" sz="3700" dirty="0" err="1"/>
              <a:t>конкуренції</a:t>
            </a:r>
            <a:endParaRPr lang="uk-UA" sz="3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77974"/>
            <a:ext cx="7879716" cy="350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01" y="620688"/>
            <a:ext cx="788558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96" y="2929186"/>
            <a:ext cx="8061100" cy="28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29200"/>
            <a:ext cx="216024" cy="3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52" y="5177766"/>
            <a:ext cx="216024" cy="3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49574"/>
            <a:ext cx="216024" cy="3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6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74390"/>
            <a:ext cx="7790424" cy="23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33350"/>
            <a:ext cx="216024" cy="3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64" y="3603363"/>
            <a:ext cx="7862432" cy="184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48" y="1371522"/>
            <a:ext cx="7679632" cy="500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0" y="1124744"/>
            <a:ext cx="7498314" cy="197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65921"/>
            <a:ext cx="7862314" cy="229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923459" cy="285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450912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яке кожному можливому набору цін на продукцію та виробничі ресурси ставить у відповідність оптимальну кількість і-того ресурсу називають 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функцією попиту на і-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тий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ресурс.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61" y="5551264"/>
            <a:ext cx="11627219" cy="47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24744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яке кожному можливому набору цін на продукцію та виробничі ресурси ставить у відповідність оптимальну кількість випущеної продукції називають 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функцією пропозиції випуску.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13753528" cy="52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87624" y="4294837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2.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попиту на витрати і функція пропозиції випуску  є однорідними нульового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степеня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6977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5</a:t>
            </a:r>
            <a:r>
              <a:rPr lang="uk-UA" dirty="0" smtClean="0"/>
              <a:t>.1</a:t>
            </a:r>
            <a:r>
              <a:rPr lang="uk-UA" dirty="0" smtClean="0"/>
              <a:t>. Основні припущення моделей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704856" cy="3312368"/>
          </a:xfrm>
        </p:spPr>
        <p:txBody>
          <a:bodyPr>
            <a:noAutofit/>
          </a:bodyPr>
          <a:lstStyle/>
          <a:p>
            <a:pPr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uk-UA" sz="2800" dirty="0" smtClean="0">
                <a:latin typeface="Times New Roman"/>
                <a:ea typeface="Times New Roman"/>
              </a:rPr>
              <a:t>Найпоширенішими </a:t>
            </a:r>
            <a:r>
              <a:rPr lang="uk-UA" sz="2800" dirty="0">
                <a:latin typeface="Times New Roman"/>
                <a:ea typeface="Times New Roman"/>
              </a:rPr>
              <a:t>є моделі поведінки фірми, які основані на таких припущеннях.</a:t>
            </a: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uk-UA" sz="2800" b="1" dirty="0">
                <a:latin typeface="Times New Roman"/>
                <a:ea typeface="Times New Roman"/>
              </a:rPr>
              <a:t>Технологічні умови виробництва описано виробничою </a:t>
            </a:r>
            <a:r>
              <a:rPr lang="uk-UA" sz="2800" b="1" dirty="0" smtClean="0">
                <a:latin typeface="Times New Roman"/>
                <a:ea typeface="Times New Roman"/>
              </a:rPr>
              <a:t>функцією</a:t>
            </a:r>
            <a:r>
              <a:rPr lang="uk-UA" sz="2800" dirty="0" smtClean="0">
                <a:latin typeface="Times New Roman"/>
                <a:ea typeface="Times New Roman"/>
              </a:rPr>
              <a:t>, </a:t>
            </a:r>
            <a:r>
              <a:rPr lang="uk-UA" sz="2800" dirty="0">
                <a:latin typeface="Times New Roman"/>
                <a:ea typeface="Times New Roman"/>
              </a:rPr>
              <a:t>що задовольняє певні умови (аксіоми) чи має певні властивості.</a:t>
            </a: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uk-UA" sz="2800" dirty="0">
                <a:latin typeface="Times New Roman"/>
                <a:ea typeface="Times New Roman"/>
              </a:rPr>
              <a:t>Враховується </a:t>
            </a:r>
            <a:r>
              <a:rPr lang="uk-UA" sz="2800" b="1" dirty="0">
                <a:latin typeface="Times New Roman"/>
                <a:ea typeface="Times New Roman"/>
              </a:rPr>
              <a:t>можливість фірми впливати на ціну своєї продукції та на ціни ресурсів</a:t>
            </a:r>
            <a:r>
              <a:rPr lang="uk-UA" sz="2800" dirty="0">
                <a:latin typeface="Times New Roman"/>
                <a:ea typeface="Times New Roman"/>
              </a:rPr>
              <a:t>: відсутність цієї можливості відповідає умовам досконалої конкуренції</a:t>
            </a:r>
            <a:r>
              <a:rPr lang="uk-UA" sz="2800" dirty="0" smtClean="0">
                <a:latin typeface="Times New Roman"/>
                <a:ea typeface="Times New Roman"/>
              </a:rPr>
              <a:t>.</a:t>
            </a:r>
            <a:endParaRPr lang="uk-UA" sz="2800" dirty="0">
              <a:latin typeface="Times New Roman"/>
              <a:ea typeface="Times New Roman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95536" y="620688"/>
            <a:ext cx="504056" cy="5040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91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59632" y="692696"/>
            <a:ext cx="7560840" cy="514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3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+mj-lt"/>
              <a:buAutoNum type="arabicPeriod" startAt="3"/>
              <a:tabLst>
                <a:tab pos="571500" algn="l"/>
              </a:tabLst>
            </a:pPr>
            <a:r>
              <a:rPr lang="uk-UA" sz="2800" dirty="0">
                <a:solidFill>
                  <a:prstClr val="black"/>
                </a:solidFill>
                <a:latin typeface="Times New Roman"/>
                <a:ea typeface="Times New Roman"/>
              </a:rPr>
              <a:t>Враховується </a:t>
            </a:r>
            <a:r>
              <a:rPr lang="uk-UA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наявність ресурсних обмежень</a:t>
            </a:r>
            <a:r>
              <a:rPr lang="uk-UA" sz="2800" dirty="0">
                <a:solidFill>
                  <a:prstClr val="black"/>
                </a:solidFill>
                <a:latin typeface="Times New Roman"/>
                <a:ea typeface="Times New Roman"/>
              </a:rPr>
              <a:t>: у короткотермінових моделях поведінки фірми ці обмеження присутні, у довготермінових моделях такі обмеження найчастіше не беруться до уваги.</a:t>
            </a:r>
          </a:p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+mj-lt"/>
              <a:buAutoNum type="arabicPeriod" startAt="3"/>
              <a:tabLst>
                <a:tab pos="571500" algn="l"/>
              </a:tabLst>
            </a:pPr>
            <a:r>
              <a:rPr lang="uk-UA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Метою діяльності фірми</a:t>
            </a:r>
            <a:r>
              <a:rPr lang="uk-UA" sz="2800" dirty="0">
                <a:solidFill>
                  <a:prstClr val="black"/>
                </a:solidFill>
                <a:latin typeface="Times New Roman"/>
                <a:ea typeface="Times New Roman"/>
              </a:rPr>
              <a:t> є забезпечення максимальних прибутків або мінімальних збитків.</a:t>
            </a:r>
          </a:p>
          <a:p>
            <a:pPr marL="82296" indent="0">
              <a:buFont typeface="Wingdings 2"/>
              <a:buNone/>
            </a:pP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69340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332656"/>
            <a:ext cx="8316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>
                <a:solidFill>
                  <a:srgbClr val="002060"/>
                </a:solidFill>
              </a:rPr>
              <a:t>Виробники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uk-UA" sz="3200" dirty="0" smtClean="0">
                <a:solidFill>
                  <a:srgbClr val="002060"/>
                </a:solidFill>
              </a:rPr>
              <a:t>товарів</a:t>
            </a:r>
            <a:r>
              <a:rPr lang="ru-RU" sz="3200" dirty="0" smtClean="0">
                <a:solidFill>
                  <a:srgbClr val="002060"/>
                </a:solidFill>
              </a:rPr>
              <a:t> та </a:t>
            </a:r>
            <a:r>
              <a:rPr lang="uk-UA" sz="3200" dirty="0" smtClean="0">
                <a:solidFill>
                  <a:srgbClr val="002060"/>
                </a:solidFill>
              </a:rPr>
              <a:t>послуг пропонують свої товари на ринку відповідної продукції, де вони взаємодіють з іншими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uk-UA" sz="3200" dirty="0" smtClean="0">
                <a:solidFill>
                  <a:srgbClr val="002060"/>
                </a:solidFill>
              </a:rPr>
              <a:t>виробниками</a:t>
            </a:r>
            <a:r>
              <a:rPr lang="ru-RU" sz="3200" dirty="0" smtClean="0">
                <a:solidFill>
                  <a:srgbClr val="002060"/>
                </a:solidFill>
              </a:rPr>
              <a:t> та </a:t>
            </a:r>
            <a:r>
              <a:rPr lang="uk-UA" sz="3200" dirty="0" smtClean="0">
                <a:solidFill>
                  <a:srgbClr val="002060"/>
                </a:solidFill>
              </a:rPr>
              <a:t>споживачами</a:t>
            </a:r>
            <a:r>
              <a:rPr lang="ru-RU" sz="3200" dirty="0" smtClean="0">
                <a:solidFill>
                  <a:srgbClr val="002060"/>
                </a:solidFill>
              </a:rPr>
              <a:t>.</a:t>
            </a:r>
            <a:r>
              <a:rPr lang="uk-UA" sz="3200" dirty="0" smtClean="0">
                <a:solidFill>
                  <a:srgbClr val="002060"/>
                </a:solidFill>
              </a:rPr>
              <a:t> </a:t>
            </a:r>
            <a:endParaRPr lang="uk-UA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2348880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Умови взаємодії учасників та </a:t>
            </a:r>
            <a:r>
              <a:rPr lang="uk-UA" sz="3200" dirty="0" err="1" smtClean="0"/>
              <a:t>ціноутво-рення</a:t>
            </a:r>
            <a:r>
              <a:rPr lang="uk-UA" sz="3200" dirty="0" smtClean="0"/>
              <a:t> на ринках залежать від </a:t>
            </a:r>
            <a:r>
              <a:rPr lang="uk-UA" sz="3200" b="1" dirty="0" smtClean="0"/>
              <a:t>ринкової структури.</a:t>
            </a:r>
            <a:endParaRPr lang="uk-UA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861048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 smtClean="0"/>
              <a:t>Основні типи ринкових структур: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200" b="1" dirty="0" smtClean="0"/>
              <a:t>Повна (досконала) конкуренція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200" b="1" dirty="0" smtClean="0"/>
              <a:t>Монополія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200" b="1" dirty="0" err="1" smtClean="0"/>
              <a:t>Монопсонія</a:t>
            </a:r>
            <a:endParaRPr lang="uk-UA" sz="32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200" b="1" dirty="0" smtClean="0"/>
              <a:t>олігополія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3900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44624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Повна (досконала) конкуренція – </a:t>
            </a:r>
            <a:r>
              <a:rPr lang="uk-UA" sz="3200" dirty="0" smtClean="0"/>
              <a:t>це такий тип ринкової структури, при якому: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1178749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частка кожного постачальника і споживача в загальному обсязі є незначною (ніхто не домінує);</a:t>
            </a:r>
            <a:endParaRPr lang="uk-UA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218570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продукція однорідна;</a:t>
            </a:r>
            <a:endParaRPr lang="uk-UA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276176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учасники можуть вільно входити на ринок та виходити з нього;</a:t>
            </a:r>
            <a:endParaRPr lang="uk-UA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384188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поведінка виробників та споживачів не є стратегічною;</a:t>
            </a:r>
            <a:endParaRPr lang="uk-UA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71600" y="492200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Всі учасники є цілком проінформовані для визначення своєї поведінки на ринку.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5731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88640"/>
            <a:ext cx="7992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 smtClean="0"/>
              <a:t>Монополія </a:t>
            </a:r>
            <a:r>
              <a:rPr lang="uk-UA" sz="3200" dirty="0" smtClean="0"/>
              <a:t>– </a:t>
            </a:r>
            <a:r>
              <a:rPr lang="uk-UA" sz="2800" dirty="0" smtClean="0"/>
              <a:t>це тип ринкової структури, коли лише одна фірма пропонує весь ринковий обсяг блага, для якого не існує близьких замінників.</a:t>
            </a:r>
            <a:endParaRPr lang="uk-UA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614279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>
                <a:solidFill>
                  <a:schemeClr val="accent6">
                    <a:lumMod val="75000"/>
                  </a:schemeClr>
                </a:solidFill>
              </a:rPr>
              <a:t>Практично монополією звуться ринки, де монополіст виробляє близько 80% галузевого обсягу, а решту 20% постачають дрібні виробники.</a:t>
            </a:r>
            <a:endParaRPr lang="uk-U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052117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/>
              <a:t>Фірма-монополіст має змогу впливати на ціну продукції шляхом варіювання обсягів випуску своєї продукції.</a:t>
            </a:r>
            <a:endParaRPr lang="uk-UA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492277"/>
            <a:ext cx="7992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 err="1" smtClean="0">
                <a:solidFill>
                  <a:schemeClr val="accent6">
                    <a:lumMod val="75000"/>
                  </a:schemeClr>
                </a:solidFill>
              </a:rPr>
              <a:t>Монопсонія</a:t>
            </a:r>
            <a:r>
              <a:rPr lang="uk-UA" sz="2800" dirty="0" smtClean="0">
                <a:solidFill>
                  <a:schemeClr val="accent6">
                    <a:lumMod val="75000"/>
                  </a:schemeClr>
                </a:solidFill>
              </a:rPr>
              <a:t> – це можливість чинити вплив на ціни факторів виробництва шляхом варіювання обсягів  їх закупівлі. </a:t>
            </a:r>
            <a:endParaRPr lang="uk-U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4000" y="332656"/>
            <a:ext cx="79928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 smtClean="0"/>
              <a:t>Олігополія -</a:t>
            </a:r>
            <a:r>
              <a:rPr lang="uk-UA" sz="2800" dirty="0" smtClean="0"/>
              <a:t> це ринкова структура, при якій на ринку продукції пропозиції небагатьох фірм заповнюють весь ринок і декілька з них займають значні частки ринку.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2127627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 smtClean="0">
                <a:solidFill>
                  <a:schemeClr val="accent6">
                    <a:lumMod val="50000"/>
                  </a:schemeClr>
                </a:solidFill>
              </a:rPr>
              <a:t>Фірма-</a:t>
            </a:r>
            <a:r>
              <a:rPr lang="uk-UA" sz="2800" dirty="0" err="1" smtClean="0">
                <a:solidFill>
                  <a:schemeClr val="accent6">
                    <a:lumMod val="50000"/>
                  </a:schemeClr>
                </a:solidFill>
              </a:rPr>
              <a:t>олігополіст</a:t>
            </a:r>
            <a:r>
              <a:rPr lang="uk-UA" sz="2800" dirty="0" smtClean="0">
                <a:solidFill>
                  <a:schemeClr val="accent6">
                    <a:lumMod val="50000"/>
                  </a:schemeClr>
                </a:solidFill>
              </a:rPr>
              <a:t> повинна розробляти стратегію своїх дії на ринку з урахуванням потенційних зустрічних дій своїх конкурентів.</a:t>
            </a:r>
            <a:endParaRPr lang="uk-UA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3639795"/>
            <a:ext cx="79928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 err="1" smtClean="0"/>
              <a:t>Олігопсонія</a:t>
            </a:r>
            <a:r>
              <a:rPr lang="uk-UA" sz="3200" b="1" dirty="0" smtClean="0"/>
              <a:t> -</a:t>
            </a:r>
            <a:r>
              <a:rPr lang="uk-UA" sz="2800" dirty="0" smtClean="0"/>
              <a:t> це ринкова структура, при якій попит на ресурси розподілений серед небагатьох фірм, окремі з яких займають </a:t>
            </a:r>
            <a:r>
              <a:rPr lang="uk-UA" sz="2800" dirty="0" err="1" smtClean="0"/>
              <a:t>займають</a:t>
            </a:r>
            <a:r>
              <a:rPr lang="uk-UA" sz="2800" dirty="0" smtClean="0"/>
              <a:t> значні частки попиту.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7845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71600" y="-27384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ru-RU" sz="3500" b="1" dirty="0"/>
              <a:t>5</a:t>
            </a:r>
            <a:r>
              <a:rPr lang="ru-RU" sz="3500" b="1" dirty="0" smtClean="0"/>
              <a:t>.2</a:t>
            </a:r>
            <a:r>
              <a:rPr lang="ru-RU" sz="3500" b="1" dirty="0" smtClean="0"/>
              <a:t>. </a:t>
            </a:r>
            <a:r>
              <a:rPr lang="uk-UA" sz="3500" b="1" dirty="0" smtClean="0"/>
              <a:t>Найпростіша модель поведінки фірми</a:t>
            </a:r>
            <a:r>
              <a:rPr lang="uk-UA" sz="3500" dirty="0" smtClean="0"/>
              <a:t> </a:t>
            </a:r>
            <a:endParaRPr lang="uk-UA" sz="3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2" y="1196752"/>
            <a:ext cx="81610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 b="16277"/>
          <a:stretch/>
        </p:blipFill>
        <p:spPr bwMode="auto">
          <a:xfrm>
            <a:off x="1106733" y="3284984"/>
            <a:ext cx="8595407" cy="18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29200"/>
            <a:ext cx="5328592" cy="42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44408" y="522920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(1)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420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766282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26" y="1203226"/>
            <a:ext cx="133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2736"/>
            <a:ext cx="216024" cy="3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24744"/>
            <a:ext cx="216024" cy="3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66028"/>
            <a:ext cx="7662826" cy="198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3" y="4836567"/>
            <a:ext cx="8326391" cy="176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16" y="3140968"/>
            <a:ext cx="180000" cy="28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4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2087</TotalTime>
  <Words>434</Words>
  <Application>Microsoft Office PowerPoint</Application>
  <PresentationFormat>Экран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Лекція №5.  Моделі поведінки фірми</vt:lpstr>
      <vt:lpstr>5.1. Основні припущення моделей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5.2. Найпростіша модель поведінки фірми </vt:lpstr>
      <vt:lpstr>Презентация PowerPoint</vt:lpstr>
      <vt:lpstr>Презентация PowerPoint</vt:lpstr>
      <vt:lpstr>5.3. Довготермінова задача фірми в умовах досконалої конкуренції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№2.  Функції попиту на товари. Класифікація товарів</dc:title>
  <dc:creator>Галина</dc:creator>
  <cp:lastModifiedBy>Галина</cp:lastModifiedBy>
  <cp:revision>60</cp:revision>
  <dcterms:created xsi:type="dcterms:W3CDTF">2018-02-26T18:57:53Z</dcterms:created>
  <dcterms:modified xsi:type="dcterms:W3CDTF">2020-04-01T08:24:08Z</dcterms:modified>
</cp:coreProperties>
</file>