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0" d="100"/>
          <a:sy n="70" d="100"/>
        </p:scale>
        <p:origin x="116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BD11-8DCF-4E79-9FD1-4A17D435F5DA}" type="datetimeFigureOut">
              <a:rPr lang="en-US" smtClean="0"/>
              <a:t>12/30/2024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1CD26-5D2A-4D7C-AC27-F8085F4A3D68}" type="slidenum">
              <a:rPr lang="en-US" smtClean="0"/>
              <a:t>‹#›</a:t>
            </a:fld>
            <a:endParaRPr lang="en-US"/>
          </a:p>
        </p:txBody>
      </p:sp>
    </p:spTree>
    <p:extLst>
      <p:ext uri="{BB962C8B-B14F-4D97-AF65-F5344CB8AC3E}">
        <p14:creationId xmlns:p14="http://schemas.microsoft.com/office/powerpoint/2010/main" val="28546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11CD26-5D2A-4D7C-AC27-F8085F4A3D68}" type="slidenum">
              <a:rPr lang="en-US" smtClean="0"/>
              <a:t>4</a:t>
            </a:fld>
            <a:endParaRPr lang="en-US"/>
          </a:p>
        </p:txBody>
      </p:sp>
    </p:spTree>
    <p:extLst>
      <p:ext uri="{BB962C8B-B14F-4D97-AF65-F5344CB8AC3E}">
        <p14:creationId xmlns:p14="http://schemas.microsoft.com/office/powerpoint/2010/main" val="91432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11CD26-5D2A-4D7C-AC27-F8085F4A3D68}" type="slidenum">
              <a:rPr lang="en-US" smtClean="0"/>
              <a:t>7</a:t>
            </a:fld>
            <a:endParaRPr lang="en-US"/>
          </a:p>
        </p:txBody>
      </p:sp>
    </p:spTree>
    <p:extLst>
      <p:ext uri="{BB962C8B-B14F-4D97-AF65-F5344CB8AC3E}">
        <p14:creationId xmlns:p14="http://schemas.microsoft.com/office/powerpoint/2010/main" val="101958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11CD26-5D2A-4D7C-AC27-F8085F4A3D68}" type="slidenum">
              <a:rPr lang="en-US" smtClean="0"/>
              <a:t>9</a:t>
            </a:fld>
            <a:endParaRPr lang="en-US"/>
          </a:p>
        </p:txBody>
      </p:sp>
    </p:spTree>
    <p:extLst>
      <p:ext uri="{BB962C8B-B14F-4D97-AF65-F5344CB8AC3E}">
        <p14:creationId xmlns:p14="http://schemas.microsoft.com/office/powerpoint/2010/main" val="1141891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025E9F-67A0-41F6-B446-DED17EBB9AAC}" type="datetimeFigureOut">
              <a:rPr lang="en-US" smtClean="0"/>
              <a:t>12/30/2024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80035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185125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414352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8732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171237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25E9F-67A0-41F6-B446-DED17EBB9AAC}"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190503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25E9F-67A0-41F6-B446-DED17EBB9AAC}"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354446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5E9F-67A0-41F6-B446-DED17EBB9AAC}"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1410119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5E9F-67A0-41F6-B446-DED17EBB9AAC}"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361076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5E9F-67A0-41F6-B446-DED17EBB9AAC}"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276981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25E9F-67A0-41F6-B446-DED17EBB9AAC}"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21297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285145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25E9F-67A0-41F6-B446-DED17EBB9AAC}"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31356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25E9F-67A0-41F6-B446-DED17EBB9AAC}"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321357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25E9F-67A0-41F6-B446-DED17EBB9AAC}"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205521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325523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25E9F-67A0-41F6-B446-DED17EBB9AAC}"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F9A7-05C1-4ACE-A76E-E71F17DEBBDB}" type="slidenum">
              <a:rPr lang="en-US" smtClean="0"/>
              <a:t>‹#›</a:t>
            </a:fld>
            <a:endParaRPr lang="en-US"/>
          </a:p>
        </p:txBody>
      </p:sp>
    </p:spTree>
    <p:extLst>
      <p:ext uri="{BB962C8B-B14F-4D97-AF65-F5344CB8AC3E}">
        <p14:creationId xmlns:p14="http://schemas.microsoft.com/office/powerpoint/2010/main" val="227862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025E9F-67A0-41F6-B446-DED17EBB9AAC}" type="datetimeFigureOut">
              <a:rPr lang="en-US" smtClean="0"/>
              <a:t>12/30/2024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5EF9A7-05C1-4ACE-A76E-E71F17DEBBDB}" type="slidenum">
              <a:rPr lang="en-US" smtClean="0"/>
              <a:t>‹#›</a:t>
            </a:fld>
            <a:endParaRPr lang="en-US"/>
          </a:p>
        </p:txBody>
      </p:sp>
    </p:spTree>
    <p:extLst>
      <p:ext uri="{BB962C8B-B14F-4D97-AF65-F5344CB8AC3E}">
        <p14:creationId xmlns:p14="http://schemas.microsoft.com/office/powerpoint/2010/main" val="41137991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app/profile/saba.shakoor1739/viz/top10countriesbytotalcustomer/Dashboard1?publish=y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2C5B-39DB-0A23-B357-9C012E3628F0}"/>
              </a:ext>
            </a:extLst>
          </p:cNvPr>
          <p:cNvSpPr>
            <a:spLocks noGrp="1"/>
          </p:cNvSpPr>
          <p:nvPr>
            <p:ph type="ctrTitle"/>
          </p:nvPr>
        </p:nvSpPr>
        <p:spPr/>
        <p:txBody>
          <a:bodyPr/>
          <a:lstStyle/>
          <a:p>
            <a:r>
              <a:rPr lang="en-US" dirty="0" err="1"/>
              <a:t>Rockbuster</a:t>
            </a:r>
            <a:r>
              <a:rPr lang="en-US" dirty="0"/>
              <a:t> Stealth</a:t>
            </a:r>
          </a:p>
        </p:txBody>
      </p:sp>
      <p:sp>
        <p:nvSpPr>
          <p:cNvPr id="6" name="Rectangle 2">
            <a:extLst>
              <a:ext uri="{FF2B5EF4-FFF2-40B4-BE49-F238E27FC236}">
                <a16:creationId xmlns:a16="http://schemas.microsoft.com/office/drawing/2014/main" id="{8DFCADB7-BAC6-CA7F-7496-0A1ED3A83978}"/>
              </a:ext>
            </a:extLst>
          </p:cNvPr>
          <p:cNvSpPr>
            <a:spLocks noGrp="1" noChangeArrowheads="1"/>
          </p:cNvSpPr>
          <p:nvPr>
            <p:ph type="subTitle" idx="1"/>
          </p:nvPr>
        </p:nvSpPr>
        <p:spPr bwMode="auto">
          <a:xfrm>
            <a:off x="1876425" y="3188235"/>
            <a:ext cx="49680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Key findings and actionable recommendations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based on data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A2618C79-D1D7-4C5F-C19B-0E48B30C1FB4}"/>
              </a:ext>
            </a:extLst>
          </p:cNvPr>
          <p:cNvSpPr txBox="1"/>
          <p:nvPr/>
        </p:nvSpPr>
        <p:spPr>
          <a:xfrm>
            <a:off x="6371617" y="5165388"/>
            <a:ext cx="4173166" cy="1200329"/>
          </a:xfrm>
          <a:prstGeom prst="rect">
            <a:avLst/>
          </a:prstGeom>
          <a:noFill/>
        </p:spPr>
        <p:txBody>
          <a:bodyPr wrap="square" rtlCol="0">
            <a:spAutoFit/>
          </a:bodyPr>
          <a:lstStyle/>
          <a:p>
            <a:r>
              <a:rPr lang="en-US" dirty="0"/>
              <a:t>Prepared by:  Saba Shakoor</a:t>
            </a:r>
          </a:p>
          <a:p>
            <a:r>
              <a:rPr lang="en-US" dirty="0"/>
              <a:t>Date:  12-30-2024</a:t>
            </a:r>
          </a:p>
          <a:p>
            <a:r>
              <a:rPr lang="en-US" dirty="0"/>
              <a:t>Visualization URL: </a:t>
            </a:r>
            <a:r>
              <a:rPr lang="en-US" dirty="0">
                <a:hlinkClick r:id="rId2"/>
              </a:rPr>
              <a:t>top 10 countries by total customer | Tableau Public</a:t>
            </a:r>
            <a:endParaRPr lang="en-US" dirty="0"/>
          </a:p>
        </p:txBody>
      </p:sp>
    </p:spTree>
    <p:extLst>
      <p:ext uri="{BB962C8B-B14F-4D97-AF65-F5344CB8AC3E}">
        <p14:creationId xmlns:p14="http://schemas.microsoft.com/office/powerpoint/2010/main" val="93547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34BB-AA13-B650-D052-DF75065364C1}"/>
              </a:ext>
            </a:extLst>
          </p:cNvPr>
          <p:cNvSpPr>
            <a:spLocks noGrp="1"/>
          </p:cNvSpPr>
          <p:nvPr>
            <p:ph type="title"/>
          </p:nvPr>
        </p:nvSpPr>
        <p:spPr/>
        <p:txBody>
          <a:bodyPr/>
          <a:lstStyle/>
          <a:p>
            <a:r>
              <a:rPr lang="en-US" dirty="0"/>
              <a:t>Overall Insights</a:t>
            </a:r>
          </a:p>
        </p:txBody>
      </p:sp>
      <p:sp>
        <p:nvSpPr>
          <p:cNvPr id="3" name="Content Placeholder 2">
            <a:extLst>
              <a:ext uri="{FF2B5EF4-FFF2-40B4-BE49-F238E27FC236}">
                <a16:creationId xmlns:a16="http://schemas.microsoft.com/office/drawing/2014/main" id="{739D6AE8-EC1B-F085-E690-6C7FA8BDCA5C}"/>
              </a:ext>
            </a:extLst>
          </p:cNvPr>
          <p:cNvSpPr>
            <a:spLocks noGrp="1"/>
          </p:cNvSpPr>
          <p:nvPr>
            <p:ph idx="1"/>
          </p:nvPr>
        </p:nvSpPr>
        <p:spPr>
          <a:xfrm>
            <a:off x="1141412" y="1763486"/>
            <a:ext cx="9905999" cy="4475996"/>
          </a:xfrm>
        </p:spPr>
        <p:txBody>
          <a:bodyPr>
            <a:normAutofit/>
          </a:bodyPr>
          <a:lstStyle/>
          <a:p>
            <a:pPr marL="0" indent="0">
              <a:buNone/>
            </a:pPr>
            <a:r>
              <a:rPr lang="en-US" sz="1600" b="1" dirty="0"/>
              <a:t>Top Countries by Customer Count:</a:t>
            </a:r>
            <a:endParaRPr lang="en-US" sz="1600" dirty="0"/>
          </a:p>
          <a:p>
            <a:pPr>
              <a:buFont typeface="Arial" panose="020B0604020202020204" pitchFamily="34" charset="0"/>
              <a:buChar char="•"/>
            </a:pPr>
            <a:r>
              <a:rPr lang="en-US" sz="1600" dirty="0"/>
              <a:t>India leads with 60 customers, followed by China (55) and Brazil (50).</a:t>
            </a:r>
          </a:p>
          <a:p>
            <a:pPr>
              <a:buFont typeface="Arial" panose="020B0604020202020204" pitchFamily="34" charset="0"/>
              <a:buChar char="•"/>
            </a:pPr>
            <a:r>
              <a:rPr lang="en-US" sz="1600" dirty="0"/>
              <a:t>These three countries make up a significant portion of </a:t>
            </a:r>
            <a:r>
              <a:rPr lang="en-US" sz="1600" dirty="0" err="1"/>
              <a:t>Rockbuster's</a:t>
            </a:r>
            <a:r>
              <a:rPr lang="en-US" sz="1600" dirty="0"/>
              <a:t> customer base, highlighting their importance in the market.</a:t>
            </a:r>
          </a:p>
          <a:p>
            <a:pPr marL="0" indent="0">
              <a:buNone/>
            </a:pPr>
            <a:r>
              <a:rPr lang="en-US" sz="1600" b="1" dirty="0"/>
              <a:t>Customer Distribution:</a:t>
            </a:r>
            <a:endParaRPr lang="en-US" sz="1600" dirty="0"/>
          </a:p>
          <a:p>
            <a:pPr>
              <a:buFont typeface="Arial" panose="020B0604020202020204" pitchFamily="34" charset="0"/>
              <a:buChar char="•"/>
            </a:pPr>
            <a:r>
              <a:rPr lang="en-US" sz="1600" dirty="0"/>
              <a:t>The top 10 countries collectively account for over 70% of </a:t>
            </a:r>
            <a:r>
              <a:rPr lang="en-US" sz="1600" dirty="0" err="1"/>
              <a:t>Rockbuster's</a:t>
            </a:r>
            <a:r>
              <a:rPr lang="en-US" sz="1600" dirty="0"/>
              <a:t> total customers.</a:t>
            </a:r>
          </a:p>
          <a:p>
            <a:pPr>
              <a:buFont typeface="Arial" panose="020B0604020202020204" pitchFamily="34" charset="0"/>
              <a:buChar char="•"/>
            </a:pPr>
            <a:r>
              <a:rPr lang="en-US" sz="1600" dirty="0"/>
              <a:t>There is a strong concentration of customers in Asia and the Americas, as seen in the geographical distribution.</a:t>
            </a:r>
          </a:p>
          <a:p>
            <a:pPr marL="0" indent="0">
              <a:buNone/>
            </a:pPr>
            <a:r>
              <a:rPr lang="en-US" sz="1600" b="1" dirty="0"/>
              <a:t>Top Cities by Revenue:</a:t>
            </a:r>
            <a:endParaRPr lang="en-US" sz="1600" dirty="0"/>
          </a:p>
          <a:p>
            <a:pPr>
              <a:buFont typeface="Arial" panose="020B0604020202020204" pitchFamily="34" charset="0"/>
              <a:buChar char="•"/>
            </a:pPr>
            <a:r>
              <a:rPr lang="en-US" sz="1600" dirty="0"/>
              <a:t>The city of </a:t>
            </a:r>
            <a:r>
              <a:rPr lang="en-US" sz="1600" b="1" dirty="0"/>
              <a:t>Aurora (USA)</a:t>
            </a:r>
            <a:r>
              <a:rPr lang="en-US" sz="1600" dirty="0"/>
              <a:t> generated the highest total payment, with </a:t>
            </a:r>
            <a:r>
              <a:rPr lang="en-US" sz="1600" b="1" dirty="0"/>
              <a:t>$128.70</a:t>
            </a:r>
            <a:r>
              <a:rPr lang="en-US" sz="1600" dirty="0"/>
              <a:t>.</a:t>
            </a:r>
          </a:p>
          <a:p>
            <a:pPr>
              <a:buFont typeface="Arial" panose="020B0604020202020204" pitchFamily="34" charset="0"/>
              <a:buChar char="•"/>
            </a:pPr>
            <a:r>
              <a:rPr lang="en-US" sz="1600" dirty="0"/>
              <a:t>Other notable cities include </a:t>
            </a:r>
            <a:r>
              <a:rPr lang="en-US" sz="1600" b="1" dirty="0"/>
              <a:t>Sivas (Turkey, $108.75)</a:t>
            </a:r>
            <a:r>
              <a:rPr lang="en-US" sz="1600" dirty="0"/>
              <a:t> and </a:t>
            </a:r>
            <a:r>
              <a:rPr lang="en-US" sz="1600" b="1" dirty="0"/>
              <a:t>Celaya (Mexico, $102.76)</a:t>
            </a:r>
            <a:r>
              <a:rPr lang="en-US" sz="1600" dirty="0"/>
              <a:t>.</a:t>
            </a:r>
          </a:p>
          <a:p>
            <a:pPr marL="0" indent="0">
              <a:buNone/>
            </a:pPr>
            <a:endParaRPr lang="en-US" dirty="0"/>
          </a:p>
        </p:txBody>
      </p:sp>
    </p:spTree>
    <p:extLst>
      <p:ext uri="{BB962C8B-B14F-4D97-AF65-F5344CB8AC3E}">
        <p14:creationId xmlns:p14="http://schemas.microsoft.com/office/powerpoint/2010/main" val="323958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20C6-4E8C-BCE6-99BE-5B443E0A8F4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587A8F7-C24A-4214-586D-FFB87A5E3250}"/>
              </a:ext>
            </a:extLst>
          </p:cNvPr>
          <p:cNvSpPr>
            <a:spLocks noGrp="1"/>
          </p:cNvSpPr>
          <p:nvPr>
            <p:ph idx="1"/>
          </p:nvPr>
        </p:nvSpPr>
        <p:spPr/>
        <p:txBody>
          <a:bodyPr>
            <a:normAutofit/>
          </a:bodyPr>
          <a:lstStyle/>
          <a:p>
            <a:r>
              <a:rPr lang="en-US" sz="2000" dirty="0"/>
              <a:t>Focus marketing campaigns and promotional activities toward high-revenue regions such as India, China, and the USA to maximize returns.</a:t>
            </a:r>
          </a:p>
          <a:p>
            <a:r>
              <a:rPr lang="en-US" sz="2000" dirty="0"/>
              <a:t>Invest in top-performing categories like PG-13 movies, which contribute significantly to revenue, ensuring adequate availability to meet demand.</a:t>
            </a:r>
          </a:p>
          <a:p>
            <a:r>
              <a:rPr lang="en-US" sz="2000" dirty="0"/>
              <a:t>Identify and phase out underperforming products to reduce operational costs and optimize resources.</a:t>
            </a:r>
          </a:p>
          <a:p>
            <a:r>
              <a:rPr lang="en-US" sz="2000" dirty="0"/>
              <a:t>Allocate more resources to online platforms and streaming services, capitalizing on the growing demand for digital content and expanding audience reach.</a:t>
            </a:r>
          </a:p>
        </p:txBody>
      </p:sp>
    </p:spTree>
    <p:extLst>
      <p:ext uri="{BB962C8B-B14F-4D97-AF65-F5344CB8AC3E}">
        <p14:creationId xmlns:p14="http://schemas.microsoft.com/office/powerpoint/2010/main" val="359310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8F94-C343-6D2A-D1E7-976FCF5E5741}"/>
              </a:ext>
            </a:extLst>
          </p:cNvPr>
          <p:cNvSpPr>
            <a:spLocks noGrp="1"/>
          </p:cNvSpPr>
          <p:nvPr>
            <p:ph type="title"/>
          </p:nvPr>
        </p:nvSpPr>
        <p:spPr>
          <a:xfrm>
            <a:off x="5556363" y="2689715"/>
            <a:ext cx="1079273" cy="1478570"/>
          </a:xfrm>
        </p:spPr>
        <p:txBody>
          <a:bodyPr/>
          <a:lstStyle/>
          <a:p>
            <a:r>
              <a:rPr lang="en-US" dirty="0"/>
              <a:t>q/a</a:t>
            </a:r>
          </a:p>
        </p:txBody>
      </p:sp>
    </p:spTree>
    <p:extLst>
      <p:ext uri="{BB962C8B-B14F-4D97-AF65-F5344CB8AC3E}">
        <p14:creationId xmlns:p14="http://schemas.microsoft.com/office/powerpoint/2010/main" val="45990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CC2D-5940-CFCB-CA93-6DAE089E983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049ADC6-3E6F-5BCC-5259-A3F1EF185E0A}"/>
              </a:ext>
            </a:extLst>
          </p:cNvPr>
          <p:cNvSpPr>
            <a:spLocks noGrp="1"/>
          </p:cNvSpPr>
          <p:nvPr>
            <p:ph idx="1"/>
          </p:nvPr>
        </p:nvSpPr>
        <p:spPr/>
        <p:txBody>
          <a:bodyPr/>
          <a:lstStyle/>
          <a:p>
            <a:pPr>
              <a:buFont typeface="Arial" panose="020B0604020202020204" pitchFamily="34" charset="0"/>
              <a:buChar char="•"/>
            </a:pPr>
            <a:r>
              <a:rPr lang="en-US" dirty="0"/>
              <a:t>Introduction</a:t>
            </a:r>
          </a:p>
          <a:p>
            <a:pPr>
              <a:buFont typeface="Arial" panose="020B0604020202020204" pitchFamily="34" charset="0"/>
              <a:buChar char="•"/>
            </a:pPr>
            <a:r>
              <a:rPr lang="en-US" dirty="0"/>
              <a:t>Data Overview</a:t>
            </a:r>
          </a:p>
          <a:p>
            <a:pPr>
              <a:buFont typeface="Arial" panose="020B0604020202020204" pitchFamily="34" charset="0"/>
              <a:buChar char="•"/>
            </a:pPr>
            <a:r>
              <a:rPr lang="en-US" dirty="0"/>
              <a:t>Business Questions and Analysis</a:t>
            </a:r>
          </a:p>
          <a:p>
            <a:pPr>
              <a:buFont typeface="Arial" panose="020B0604020202020204" pitchFamily="34" charset="0"/>
              <a:buChar char="•"/>
            </a:pPr>
            <a:r>
              <a:rPr lang="en-US" dirty="0"/>
              <a:t>Key Findings</a:t>
            </a:r>
          </a:p>
          <a:p>
            <a:pPr>
              <a:buFont typeface="Arial" panose="020B0604020202020204" pitchFamily="34" charset="0"/>
              <a:buChar char="•"/>
            </a:pPr>
            <a:r>
              <a:rPr lang="en-US" dirty="0"/>
              <a:t>Recommendations</a:t>
            </a:r>
          </a:p>
          <a:p>
            <a:pPr>
              <a:buFont typeface="Arial" panose="020B0604020202020204" pitchFamily="34" charset="0"/>
              <a:buChar char="•"/>
            </a:pPr>
            <a:r>
              <a:rPr lang="en-US" dirty="0"/>
              <a:t>Q&amp;A</a:t>
            </a:r>
          </a:p>
        </p:txBody>
      </p:sp>
    </p:spTree>
    <p:extLst>
      <p:ext uri="{BB962C8B-B14F-4D97-AF65-F5344CB8AC3E}">
        <p14:creationId xmlns:p14="http://schemas.microsoft.com/office/powerpoint/2010/main" val="348805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900F-C499-EFC2-64B2-56B1630B66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33B8DB-DEB9-E6A2-F88B-0C697BDEBC37}"/>
              </a:ext>
            </a:extLst>
          </p:cNvPr>
          <p:cNvSpPr>
            <a:spLocks noGrp="1"/>
          </p:cNvSpPr>
          <p:nvPr>
            <p:ph idx="1"/>
          </p:nvPr>
        </p:nvSpPr>
        <p:spPr/>
        <p:txBody>
          <a:bodyPr>
            <a:normAutofit fontScale="92500"/>
          </a:bodyPr>
          <a:lstStyle/>
          <a:p>
            <a:r>
              <a:rPr lang="en-US" dirty="0"/>
              <a:t>Facing increasing competition from global players and evolving market trends </a:t>
            </a:r>
            <a:r>
              <a:rPr lang="en-US" dirty="0" err="1"/>
              <a:t>Rockbuster</a:t>
            </a:r>
            <a:r>
              <a:rPr lang="en-US" dirty="0"/>
              <a:t> stealth aims to harness data insights to identify key trends, optimize strategies, and address critical challenges. This analysis focuses on understanding customer behavior, revenue distribution, and geographic performance to support strategic decision-making. By leveraging advanced data analysis techniques </a:t>
            </a:r>
            <a:r>
              <a:rPr lang="en-US" dirty="0" err="1"/>
              <a:t>Rockbuster</a:t>
            </a:r>
            <a:r>
              <a:rPr lang="en-US" dirty="0"/>
              <a:t> stealth is positioned to enhance operational efficiency and maximize revenue growth in a competitive landscape.</a:t>
            </a:r>
          </a:p>
        </p:txBody>
      </p:sp>
    </p:spTree>
    <p:extLst>
      <p:ext uri="{BB962C8B-B14F-4D97-AF65-F5344CB8AC3E}">
        <p14:creationId xmlns:p14="http://schemas.microsoft.com/office/powerpoint/2010/main" val="91574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Folded Corner 9">
            <a:extLst>
              <a:ext uri="{FF2B5EF4-FFF2-40B4-BE49-F238E27FC236}">
                <a16:creationId xmlns:a16="http://schemas.microsoft.com/office/drawing/2014/main" id="{5B7BCD00-5F24-02CE-587C-FBF053B4CAD3}"/>
              </a:ext>
            </a:extLst>
          </p:cNvPr>
          <p:cNvSpPr/>
          <p:nvPr/>
        </p:nvSpPr>
        <p:spPr>
          <a:xfrm>
            <a:off x="4408546" y="2292482"/>
            <a:ext cx="3195243" cy="2121273"/>
          </a:xfrm>
          <a:prstGeom prst="foldedCorne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Folded Corner 10">
            <a:extLst>
              <a:ext uri="{FF2B5EF4-FFF2-40B4-BE49-F238E27FC236}">
                <a16:creationId xmlns:a16="http://schemas.microsoft.com/office/drawing/2014/main" id="{A27B8252-8FA3-C075-A01E-4D03520D8E9C}"/>
              </a:ext>
            </a:extLst>
          </p:cNvPr>
          <p:cNvSpPr/>
          <p:nvPr/>
        </p:nvSpPr>
        <p:spPr>
          <a:xfrm>
            <a:off x="7747070" y="2292482"/>
            <a:ext cx="3381371" cy="2121273"/>
          </a:xfrm>
          <a:prstGeom prst="foldedCorne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Folded Corner 8">
            <a:extLst>
              <a:ext uri="{FF2B5EF4-FFF2-40B4-BE49-F238E27FC236}">
                <a16:creationId xmlns:a16="http://schemas.microsoft.com/office/drawing/2014/main" id="{F0E4E780-868E-4C7D-3769-230F62AA1C41}"/>
              </a:ext>
            </a:extLst>
          </p:cNvPr>
          <p:cNvSpPr/>
          <p:nvPr/>
        </p:nvSpPr>
        <p:spPr>
          <a:xfrm>
            <a:off x="1121954" y="2292482"/>
            <a:ext cx="3195243" cy="2121273"/>
          </a:xfrm>
          <a:prstGeom prst="foldedCorne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7A8066-5E43-50FE-9D33-F921AAFD3FE3}"/>
              </a:ext>
            </a:extLst>
          </p:cNvPr>
          <p:cNvSpPr>
            <a:spLocks noGrp="1"/>
          </p:cNvSpPr>
          <p:nvPr>
            <p:ph type="title"/>
          </p:nvPr>
        </p:nvSpPr>
        <p:spPr/>
        <p:txBody>
          <a:bodyPr/>
          <a:lstStyle/>
          <a:p>
            <a:r>
              <a:rPr lang="en-US" dirty="0"/>
              <a:t>Data OVERVIEW</a:t>
            </a:r>
          </a:p>
        </p:txBody>
      </p:sp>
      <p:sp>
        <p:nvSpPr>
          <p:cNvPr id="3" name="Text Placeholder 2">
            <a:extLst>
              <a:ext uri="{FF2B5EF4-FFF2-40B4-BE49-F238E27FC236}">
                <a16:creationId xmlns:a16="http://schemas.microsoft.com/office/drawing/2014/main" id="{8B74FBE3-B840-3AB7-16DD-7E0B0C2BA6C8}"/>
              </a:ext>
            </a:extLst>
          </p:cNvPr>
          <p:cNvSpPr>
            <a:spLocks noGrp="1"/>
          </p:cNvSpPr>
          <p:nvPr>
            <p:ph type="body" idx="1"/>
          </p:nvPr>
        </p:nvSpPr>
        <p:spPr>
          <a:xfrm>
            <a:off x="1141410" y="2314535"/>
            <a:ext cx="3196899" cy="685800"/>
          </a:xfrm>
        </p:spPr>
        <p:txBody>
          <a:bodyPr/>
          <a:lstStyle/>
          <a:p>
            <a:r>
              <a:rPr lang="en-US" dirty="0"/>
              <a:t>Customer Data</a:t>
            </a:r>
          </a:p>
        </p:txBody>
      </p:sp>
      <p:sp>
        <p:nvSpPr>
          <p:cNvPr id="4" name="Text Placeholder 3">
            <a:extLst>
              <a:ext uri="{FF2B5EF4-FFF2-40B4-BE49-F238E27FC236}">
                <a16:creationId xmlns:a16="http://schemas.microsoft.com/office/drawing/2014/main" id="{C64FA511-3097-4004-5A4A-7285BCAA9FDF}"/>
              </a:ext>
            </a:extLst>
          </p:cNvPr>
          <p:cNvSpPr>
            <a:spLocks noGrp="1"/>
          </p:cNvSpPr>
          <p:nvPr>
            <p:ph type="body" sz="half" idx="15"/>
          </p:nvPr>
        </p:nvSpPr>
        <p:spPr>
          <a:xfrm>
            <a:off x="1225889" y="3002011"/>
            <a:ext cx="2725625" cy="1219200"/>
          </a:xfrm>
          <a:solidFill>
            <a:schemeClr val="accent1">
              <a:lumMod val="75000"/>
            </a:schemeClr>
          </a:solidFill>
        </p:spPr>
        <p:txBody>
          <a:bodyPr/>
          <a:lstStyle/>
          <a:p>
            <a:r>
              <a:rPr lang="en-US" dirty="0"/>
              <a:t>599 records with details such as customer demographics, location, and activity status.</a:t>
            </a:r>
          </a:p>
        </p:txBody>
      </p:sp>
      <p:sp>
        <p:nvSpPr>
          <p:cNvPr id="5" name="Text Placeholder 4">
            <a:extLst>
              <a:ext uri="{FF2B5EF4-FFF2-40B4-BE49-F238E27FC236}">
                <a16:creationId xmlns:a16="http://schemas.microsoft.com/office/drawing/2014/main" id="{D7A054F3-2BEA-2F21-E6F8-8B7A77B12539}"/>
              </a:ext>
            </a:extLst>
          </p:cNvPr>
          <p:cNvSpPr>
            <a:spLocks noGrp="1"/>
          </p:cNvSpPr>
          <p:nvPr>
            <p:ph type="body" sz="quarter" idx="3"/>
          </p:nvPr>
        </p:nvSpPr>
        <p:spPr>
          <a:xfrm>
            <a:off x="4514766" y="2317707"/>
            <a:ext cx="3184385" cy="685800"/>
          </a:xfrm>
        </p:spPr>
        <p:txBody>
          <a:bodyPr/>
          <a:lstStyle/>
          <a:p>
            <a:r>
              <a:rPr lang="en-US" dirty="0"/>
              <a:t>Film Data</a:t>
            </a:r>
          </a:p>
        </p:txBody>
      </p:sp>
      <p:sp>
        <p:nvSpPr>
          <p:cNvPr id="6" name="Text Placeholder 5">
            <a:extLst>
              <a:ext uri="{FF2B5EF4-FFF2-40B4-BE49-F238E27FC236}">
                <a16:creationId xmlns:a16="http://schemas.microsoft.com/office/drawing/2014/main" id="{0DA097B1-99B9-8AA7-DA9D-9F8D2F2F868F}"/>
              </a:ext>
            </a:extLst>
          </p:cNvPr>
          <p:cNvSpPr>
            <a:spLocks noGrp="1"/>
          </p:cNvSpPr>
          <p:nvPr>
            <p:ph type="body" sz="half" idx="16"/>
          </p:nvPr>
        </p:nvSpPr>
        <p:spPr>
          <a:xfrm>
            <a:off x="4504213" y="3003507"/>
            <a:ext cx="3195830" cy="1675493"/>
          </a:xfrm>
        </p:spPr>
        <p:txBody>
          <a:bodyPr/>
          <a:lstStyle/>
          <a:p>
            <a:r>
              <a:rPr lang="en-US" dirty="0"/>
              <a:t>1,000 records spanning various categories, ratings, and pricing details.</a:t>
            </a:r>
          </a:p>
        </p:txBody>
      </p:sp>
      <p:sp>
        <p:nvSpPr>
          <p:cNvPr id="7" name="Text Placeholder 6">
            <a:extLst>
              <a:ext uri="{FF2B5EF4-FFF2-40B4-BE49-F238E27FC236}">
                <a16:creationId xmlns:a16="http://schemas.microsoft.com/office/drawing/2014/main" id="{87DE0FCB-0A29-5602-0387-08C98656D530}"/>
              </a:ext>
            </a:extLst>
          </p:cNvPr>
          <p:cNvSpPr>
            <a:spLocks noGrp="1"/>
          </p:cNvSpPr>
          <p:nvPr>
            <p:ph type="body" sz="quarter" idx="13"/>
          </p:nvPr>
        </p:nvSpPr>
        <p:spPr>
          <a:xfrm>
            <a:off x="7716250" y="2314535"/>
            <a:ext cx="3694290" cy="685800"/>
          </a:xfrm>
        </p:spPr>
        <p:txBody>
          <a:bodyPr/>
          <a:lstStyle/>
          <a:p>
            <a:r>
              <a:rPr lang="en-US" dirty="0"/>
              <a:t>Geographic Scope</a:t>
            </a:r>
          </a:p>
        </p:txBody>
      </p:sp>
      <p:sp>
        <p:nvSpPr>
          <p:cNvPr id="8" name="Text Placeholder 7">
            <a:extLst>
              <a:ext uri="{FF2B5EF4-FFF2-40B4-BE49-F238E27FC236}">
                <a16:creationId xmlns:a16="http://schemas.microsoft.com/office/drawing/2014/main" id="{80D8DA46-A0A3-DA01-193D-A779E893762E}"/>
              </a:ext>
            </a:extLst>
          </p:cNvPr>
          <p:cNvSpPr>
            <a:spLocks noGrp="1"/>
          </p:cNvSpPr>
          <p:nvPr>
            <p:ph type="body" sz="half" idx="17"/>
          </p:nvPr>
        </p:nvSpPr>
        <p:spPr>
          <a:xfrm>
            <a:off x="7852442" y="3000335"/>
            <a:ext cx="3194968" cy="1513294"/>
          </a:xfrm>
        </p:spPr>
        <p:txBody>
          <a:bodyPr/>
          <a:lstStyle/>
          <a:p>
            <a:r>
              <a:rPr lang="en-US" dirty="0"/>
              <a:t>Data covers 109 countries with insights into top-performing regions and cities.</a:t>
            </a:r>
          </a:p>
        </p:txBody>
      </p:sp>
      <p:sp>
        <p:nvSpPr>
          <p:cNvPr id="12" name="TextBox 11">
            <a:extLst>
              <a:ext uri="{FF2B5EF4-FFF2-40B4-BE49-F238E27FC236}">
                <a16:creationId xmlns:a16="http://schemas.microsoft.com/office/drawing/2014/main" id="{99CD3663-76F6-0252-D633-E0D761563FB0}"/>
              </a:ext>
            </a:extLst>
          </p:cNvPr>
          <p:cNvSpPr txBox="1"/>
          <p:nvPr/>
        </p:nvSpPr>
        <p:spPr>
          <a:xfrm>
            <a:off x="1121954" y="5216109"/>
            <a:ext cx="8764622" cy="1015663"/>
          </a:xfrm>
          <a:prstGeom prst="rect">
            <a:avLst/>
          </a:prstGeom>
          <a:noFill/>
        </p:spPr>
        <p:txBody>
          <a:bodyPr wrap="square" rtlCol="0">
            <a:spAutoFit/>
          </a:bodyPr>
          <a:lstStyle/>
          <a:p>
            <a:r>
              <a:rPr lang="en-US" sz="1400" dirty="0"/>
              <a:t>The dataset is confined to transactions from February 2006 onward.</a:t>
            </a:r>
          </a:p>
          <a:p>
            <a:r>
              <a:rPr lang="en-US" sz="1400" dirty="0"/>
              <a:t>All films are in English, which may limit insights into non-English-speaking markets.</a:t>
            </a:r>
          </a:p>
          <a:p>
            <a:r>
              <a:rPr lang="en-US" sz="1400" dirty="0"/>
              <a:t>The completeness of data relies on accurate recording during the specified period.</a:t>
            </a:r>
          </a:p>
          <a:p>
            <a:endParaRPr lang="en-US" dirty="0"/>
          </a:p>
        </p:txBody>
      </p:sp>
      <p:sp>
        <p:nvSpPr>
          <p:cNvPr id="13" name="TextBox 12">
            <a:extLst>
              <a:ext uri="{FF2B5EF4-FFF2-40B4-BE49-F238E27FC236}">
                <a16:creationId xmlns:a16="http://schemas.microsoft.com/office/drawing/2014/main" id="{3968EB4D-7336-4448-290D-18DDD7657F31}"/>
              </a:ext>
            </a:extLst>
          </p:cNvPr>
          <p:cNvSpPr txBox="1"/>
          <p:nvPr/>
        </p:nvSpPr>
        <p:spPr>
          <a:xfrm>
            <a:off x="1121954" y="4766198"/>
            <a:ext cx="314395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312690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E806-F167-E772-9066-8D2014C0FA9A}"/>
              </a:ext>
            </a:extLst>
          </p:cNvPr>
          <p:cNvSpPr>
            <a:spLocks noGrp="1"/>
          </p:cNvSpPr>
          <p:nvPr>
            <p:ph type="title"/>
          </p:nvPr>
        </p:nvSpPr>
        <p:spPr/>
        <p:txBody>
          <a:bodyPr/>
          <a:lstStyle/>
          <a:p>
            <a:r>
              <a:rPr lang="en-US" dirty="0"/>
              <a:t>Business Questions and Analysis</a:t>
            </a:r>
          </a:p>
        </p:txBody>
      </p:sp>
      <p:sp>
        <p:nvSpPr>
          <p:cNvPr id="4" name="Rectangle 1">
            <a:extLst>
              <a:ext uri="{FF2B5EF4-FFF2-40B4-BE49-F238E27FC236}">
                <a16:creationId xmlns:a16="http://schemas.microsoft.com/office/drawing/2014/main" id="{AFB4F76E-42F5-29A9-3FC8-BC25375B42A5}"/>
              </a:ext>
            </a:extLst>
          </p:cNvPr>
          <p:cNvSpPr>
            <a:spLocks noGrp="1" noChangeArrowheads="1"/>
          </p:cNvSpPr>
          <p:nvPr>
            <p:ph idx="1"/>
          </p:nvPr>
        </p:nvSpPr>
        <p:spPr bwMode="auto">
          <a:xfrm>
            <a:off x="1141413" y="1984346"/>
            <a:ext cx="988559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Which regions generate the most revenue?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India, China, and the USA emerged as the top revenue-generating regions, with India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leading at $6,034.78.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What are the characteristics of top customers?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Top customers are concentrated in major cities like New York and London, with a high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lifetime value.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How do sales vary across categories and regions?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PG-13-rated movies contributed the most revenue across all regions, demonstrating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their universal appeal. </a:t>
            </a:r>
          </a:p>
        </p:txBody>
      </p:sp>
    </p:spTree>
    <p:extLst>
      <p:ext uri="{BB962C8B-B14F-4D97-AF65-F5344CB8AC3E}">
        <p14:creationId xmlns:p14="http://schemas.microsoft.com/office/powerpoint/2010/main" val="279566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D1B0-2BF8-E23D-BCF9-3BE85DF2FBBD}"/>
              </a:ext>
            </a:extLst>
          </p:cNvPr>
          <p:cNvSpPr>
            <a:spLocks noGrp="1"/>
          </p:cNvSpPr>
          <p:nvPr>
            <p:ph type="title"/>
          </p:nvPr>
        </p:nvSpPr>
        <p:spPr>
          <a:xfrm>
            <a:off x="1141413" y="521238"/>
            <a:ext cx="9905998" cy="1478570"/>
          </a:xfrm>
        </p:spPr>
        <p:txBody>
          <a:bodyPr/>
          <a:lstStyle/>
          <a:p>
            <a:r>
              <a:rPr lang="en-US" dirty="0"/>
              <a:t>Key findings</a:t>
            </a:r>
            <a:br>
              <a:rPr lang="en-US" dirty="0"/>
            </a:br>
            <a:r>
              <a:rPr lang="en-US" sz="3200" dirty="0"/>
              <a:t>Geographic Insights</a:t>
            </a:r>
          </a:p>
        </p:txBody>
      </p:sp>
      <p:pic>
        <p:nvPicPr>
          <p:cNvPr id="4" name="Image 42">
            <a:extLst>
              <a:ext uri="{FF2B5EF4-FFF2-40B4-BE49-F238E27FC236}">
                <a16:creationId xmlns:a16="http://schemas.microsoft.com/office/drawing/2014/main" id="{C7848AB4-9CF1-C93D-4B12-C1FE9382201D}"/>
              </a:ext>
            </a:extLst>
          </p:cNvPr>
          <p:cNvPicPr>
            <a:picLocks noGrp="1"/>
          </p:cNvPicPr>
          <p:nvPr>
            <p:ph idx="1"/>
          </p:nvPr>
        </p:nvPicPr>
        <p:blipFill>
          <a:blip r:embed="rId2" cstate="print"/>
          <a:stretch>
            <a:fillRect/>
          </a:stretch>
        </p:blipFill>
        <p:spPr>
          <a:xfrm>
            <a:off x="2472653" y="1921985"/>
            <a:ext cx="6932604" cy="4119585"/>
          </a:xfrm>
          <a:prstGeom prst="rect">
            <a:avLst/>
          </a:prstGeom>
        </p:spPr>
      </p:pic>
      <p:pic>
        <p:nvPicPr>
          <p:cNvPr id="5" name="Image 43">
            <a:extLst>
              <a:ext uri="{FF2B5EF4-FFF2-40B4-BE49-F238E27FC236}">
                <a16:creationId xmlns:a16="http://schemas.microsoft.com/office/drawing/2014/main" id="{4BC390D0-E410-8006-3513-8BE133DC2457}"/>
              </a:ext>
            </a:extLst>
          </p:cNvPr>
          <p:cNvPicPr/>
          <p:nvPr/>
        </p:nvPicPr>
        <p:blipFill>
          <a:blip r:embed="rId3" cstate="print"/>
          <a:stretch>
            <a:fillRect/>
          </a:stretch>
        </p:blipFill>
        <p:spPr>
          <a:xfrm>
            <a:off x="9536937" y="1921984"/>
            <a:ext cx="2005842" cy="918486"/>
          </a:xfrm>
          <a:prstGeom prst="rect">
            <a:avLst/>
          </a:prstGeom>
        </p:spPr>
      </p:pic>
      <p:sp>
        <p:nvSpPr>
          <p:cNvPr id="10" name="TextBox 9">
            <a:extLst>
              <a:ext uri="{FF2B5EF4-FFF2-40B4-BE49-F238E27FC236}">
                <a16:creationId xmlns:a16="http://schemas.microsoft.com/office/drawing/2014/main" id="{918D09E9-5FA3-1F06-541E-5721C63357CB}"/>
              </a:ext>
            </a:extLst>
          </p:cNvPr>
          <p:cNvSpPr txBox="1"/>
          <p:nvPr/>
        </p:nvSpPr>
        <p:spPr>
          <a:xfrm>
            <a:off x="2472653" y="6139543"/>
            <a:ext cx="9307286" cy="584775"/>
          </a:xfrm>
          <a:prstGeom prst="rect">
            <a:avLst/>
          </a:prstGeom>
          <a:noFill/>
        </p:spPr>
        <p:txBody>
          <a:bodyPr wrap="square" rtlCol="0">
            <a:spAutoFit/>
          </a:bodyPr>
          <a:lstStyle/>
          <a:p>
            <a:r>
              <a:rPr lang="en-US" sz="1600" dirty="0"/>
              <a:t>USA, China, and India are the top-performing countries contributing the highest revenue.</a:t>
            </a:r>
          </a:p>
          <a:p>
            <a:r>
              <a:rPr lang="en-US" sz="1600" dirty="0"/>
              <a:t>Most revenue comes from Asia and North America.</a:t>
            </a:r>
          </a:p>
        </p:txBody>
      </p:sp>
    </p:spTree>
    <p:extLst>
      <p:ext uri="{BB962C8B-B14F-4D97-AF65-F5344CB8AC3E}">
        <p14:creationId xmlns:p14="http://schemas.microsoft.com/office/powerpoint/2010/main" val="53386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C1A2-108F-BD25-E813-645564E70414}"/>
              </a:ext>
            </a:extLst>
          </p:cNvPr>
          <p:cNvSpPr>
            <a:spLocks noGrp="1"/>
          </p:cNvSpPr>
          <p:nvPr>
            <p:ph type="title"/>
          </p:nvPr>
        </p:nvSpPr>
        <p:spPr/>
        <p:txBody>
          <a:bodyPr/>
          <a:lstStyle/>
          <a:p>
            <a:r>
              <a:rPr lang="en-US" dirty="0"/>
              <a:t>Top 10 countries by total customer</a:t>
            </a:r>
          </a:p>
        </p:txBody>
      </p:sp>
      <p:pic>
        <p:nvPicPr>
          <p:cNvPr id="5" name="Content Placeholder 4">
            <a:extLst>
              <a:ext uri="{FF2B5EF4-FFF2-40B4-BE49-F238E27FC236}">
                <a16:creationId xmlns:a16="http://schemas.microsoft.com/office/drawing/2014/main" id="{4B8D9014-48C9-1BD4-92D1-EC055B0001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2705" y="1781402"/>
            <a:ext cx="4777557" cy="4630284"/>
          </a:xfrm>
        </p:spPr>
      </p:pic>
      <p:sp>
        <p:nvSpPr>
          <p:cNvPr id="6" name="TextBox 5">
            <a:extLst>
              <a:ext uri="{FF2B5EF4-FFF2-40B4-BE49-F238E27FC236}">
                <a16:creationId xmlns:a16="http://schemas.microsoft.com/office/drawing/2014/main" id="{9D2D8600-0894-2C0D-AEF5-E35A54498A98}"/>
              </a:ext>
            </a:extLst>
          </p:cNvPr>
          <p:cNvSpPr txBox="1"/>
          <p:nvPr/>
        </p:nvSpPr>
        <p:spPr>
          <a:xfrm>
            <a:off x="6966856" y="2695803"/>
            <a:ext cx="3831772" cy="2585323"/>
          </a:xfrm>
          <a:prstGeom prst="rect">
            <a:avLst/>
          </a:prstGeom>
          <a:noFill/>
        </p:spPr>
        <p:txBody>
          <a:bodyPr wrap="square" rtlCol="0">
            <a:spAutoFit/>
          </a:bodyPr>
          <a:lstStyle/>
          <a:p>
            <a:r>
              <a:rPr lang="en-US" dirty="0"/>
              <a:t>India, China, and the United States have the highest customer counts, making them key markets for </a:t>
            </a:r>
            <a:r>
              <a:rPr lang="en-US" dirty="0" err="1"/>
              <a:t>Rockbuster's</a:t>
            </a:r>
            <a:r>
              <a:rPr lang="en-US" dirty="0"/>
              <a:t> growth. The map shows significant customer concentration in Asia and the Americas, highlighting opportunities to expand in regions like Brazil, Mexico, and Japan.</a:t>
            </a:r>
          </a:p>
        </p:txBody>
      </p:sp>
    </p:spTree>
    <p:extLst>
      <p:ext uri="{BB962C8B-B14F-4D97-AF65-F5344CB8AC3E}">
        <p14:creationId xmlns:p14="http://schemas.microsoft.com/office/powerpoint/2010/main" val="200182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EE17-0343-6175-987E-EF8FA5F2F04F}"/>
              </a:ext>
            </a:extLst>
          </p:cNvPr>
          <p:cNvSpPr>
            <a:spLocks noGrp="1"/>
          </p:cNvSpPr>
          <p:nvPr>
            <p:ph type="title"/>
          </p:nvPr>
        </p:nvSpPr>
        <p:spPr/>
        <p:txBody>
          <a:bodyPr/>
          <a:lstStyle/>
          <a:p>
            <a:r>
              <a:rPr lang="en-US" dirty="0"/>
              <a:t>Top 10 cities by total payment</a:t>
            </a:r>
          </a:p>
        </p:txBody>
      </p:sp>
      <p:pic>
        <p:nvPicPr>
          <p:cNvPr id="5" name="Content Placeholder 4">
            <a:extLst>
              <a:ext uri="{FF2B5EF4-FFF2-40B4-BE49-F238E27FC236}">
                <a16:creationId xmlns:a16="http://schemas.microsoft.com/office/drawing/2014/main" id="{7605786D-EBFE-A60C-6809-0DA8E095C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8914" y="1763532"/>
            <a:ext cx="4795995" cy="4648154"/>
          </a:xfrm>
        </p:spPr>
      </p:pic>
      <p:sp>
        <p:nvSpPr>
          <p:cNvPr id="6" name="TextBox 5">
            <a:extLst>
              <a:ext uri="{FF2B5EF4-FFF2-40B4-BE49-F238E27FC236}">
                <a16:creationId xmlns:a16="http://schemas.microsoft.com/office/drawing/2014/main" id="{FFA35BFB-7EC3-2553-735B-881E491FBF2E}"/>
              </a:ext>
            </a:extLst>
          </p:cNvPr>
          <p:cNvSpPr txBox="1"/>
          <p:nvPr/>
        </p:nvSpPr>
        <p:spPr>
          <a:xfrm>
            <a:off x="1295399" y="2499860"/>
            <a:ext cx="4223657" cy="2585323"/>
          </a:xfrm>
          <a:prstGeom prst="rect">
            <a:avLst/>
          </a:prstGeom>
          <a:noFill/>
        </p:spPr>
        <p:txBody>
          <a:bodyPr wrap="square" rtlCol="0">
            <a:spAutoFit/>
          </a:bodyPr>
          <a:lstStyle/>
          <a:p>
            <a:r>
              <a:rPr lang="en-US" dirty="0"/>
              <a:t>This represents the top 10 cities by total payment. Aurora leads with the highest total payment, followed by cities like </a:t>
            </a:r>
            <a:r>
              <a:rPr lang="en-US" dirty="0" err="1"/>
              <a:t>Shanwei</a:t>
            </a:r>
            <a:r>
              <a:rPr lang="en-US" dirty="0"/>
              <a:t> and Tianjin. Most cities in the top 10 are located in Asia, highlighting significant revenue contributions from this region. This data suggests focusing marketing efforts on these high-performing cities to maximize revenue.</a:t>
            </a:r>
          </a:p>
        </p:txBody>
      </p:sp>
    </p:spTree>
    <p:extLst>
      <p:ext uri="{BB962C8B-B14F-4D97-AF65-F5344CB8AC3E}">
        <p14:creationId xmlns:p14="http://schemas.microsoft.com/office/powerpoint/2010/main" val="66805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E061-773A-3816-CED7-2DE16AC7E77E}"/>
              </a:ext>
            </a:extLst>
          </p:cNvPr>
          <p:cNvSpPr>
            <a:spLocks noGrp="1"/>
          </p:cNvSpPr>
          <p:nvPr>
            <p:ph type="title"/>
          </p:nvPr>
        </p:nvSpPr>
        <p:spPr/>
        <p:txBody>
          <a:bodyPr/>
          <a:lstStyle/>
          <a:p>
            <a:r>
              <a:rPr lang="en-US" dirty="0"/>
              <a:t>Key figures</a:t>
            </a:r>
          </a:p>
        </p:txBody>
      </p:sp>
      <p:sp>
        <p:nvSpPr>
          <p:cNvPr id="3" name="Text Placeholder 2">
            <a:extLst>
              <a:ext uri="{FF2B5EF4-FFF2-40B4-BE49-F238E27FC236}">
                <a16:creationId xmlns:a16="http://schemas.microsoft.com/office/drawing/2014/main" id="{05AB2201-8BDE-DBBC-F59E-A34DFAE93813}"/>
              </a:ext>
            </a:extLst>
          </p:cNvPr>
          <p:cNvSpPr>
            <a:spLocks noGrp="1"/>
          </p:cNvSpPr>
          <p:nvPr>
            <p:ph type="body" idx="1"/>
          </p:nvPr>
        </p:nvSpPr>
        <p:spPr>
          <a:xfrm>
            <a:off x="1141410" y="2282574"/>
            <a:ext cx="3196899" cy="685800"/>
          </a:xfrm>
        </p:spPr>
        <p:txBody>
          <a:bodyPr/>
          <a:lstStyle/>
          <a:p>
            <a:r>
              <a:rPr lang="en-US" dirty="0"/>
              <a:t>Top Countries</a:t>
            </a:r>
          </a:p>
        </p:txBody>
      </p:sp>
      <p:sp>
        <p:nvSpPr>
          <p:cNvPr id="5" name="Text Placeholder 4">
            <a:extLst>
              <a:ext uri="{FF2B5EF4-FFF2-40B4-BE49-F238E27FC236}">
                <a16:creationId xmlns:a16="http://schemas.microsoft.com/office/drawing/2014/main" id="{A83FFA34-5E47-B626-F4A1-C18AA32F7734}"/>
              </a:ext>
            </a:extLst>
          </p:cNvPr>
          <p:cNvSpPr>
            <a:spLocks noGrp="1"/>
          </p:cNvSpPr>
          <p:nvPr>
            <p:ph type="body" sz="quarter" idx="3"/>
          </p:nvPr>
        </p:nvSpPr>
        <p:spPr>
          <a:xfrm>
            <a:off x="4514766" y="2285746"/>
            <a:ext cx="3184385" cy="685800"/>
          </a:xfrm>
        </p:spPr>
        <p:txBody>
          <a:bodyPr/>
          <a:lstStyle/>
          <a:p>
            <a:r>
              <a:rPr lang="en-US" dirty="0"/>
              <a:t>Top cities</a:t>
            </a:r>
          </a:p>
        </p:txBody>
      </p:sp>
      <p:sp>
        <p:nvSpPr>
          <p:cNvPr id="7" name="Text Placeholder 6">
            <a:extLst>
              <a:ext uri="{FF2B5EF4-FFF2-40B4-BE49-F238E27FC236}">
                <a16:creationId xmlns:a16="http://schemas.microsoft.com/office/drawing/2014/main" id="{392408C9-0CD7-1C87-796C-A1B744B97101}"/>
              </a:ext>
            </a:extLst>
          </p:cNvPr>
          <p:cNvSpPr>
            <a:spLocks noGrp="1"/>
          </p:cNvSpPr>
          <p:nvPr>
            <p:ph type="body" sz="quarter" idx="13"/>
          </p:nvPr>
        </p:nvSpPr>
        <p:spPr>
          <a:xfrm>
            <a:off x="7852442" y="2282574"/>
            <a:ext cx="3194968" cy="685800"/>
          </a:xfrm>
        </p:spPr>
        <p:txBody>
          <a:bodyPr/>
          <a:lstStyle/>
          <a:p>
            <a:r>
              <a:rPr lang="en-US" dirty="0"/>
              <a:t>Top customer</a:t>
            </a:r>
          </a:p>
        </p:txBody>
      </p:sp>
      <p:sp>
        <p:nvSpPr>
          <p:cNvPr id="8" name="Text Placeholder 7">
            <a:extLst>
              <a:ext uri="{FF2B5EF4-FFF2-40B4-BE49-F238E27FC236}">
                <a16:creationId xmlns:a16="http://schemas.microsoft.com/office/drawing/2014/main" id="{AF365791-E9E6-A16D-4597-FB0AF8E7C54F}"/>
              </a:ext>
            </a:extLst>
          </p:cNvPr>
          <p:cNvSpPr>
            <a:spLocks noGrp="1"/>
          </p:cNvSpPr>
          <p:nvPr>
            <p:ph type="body" sz="half" idx="17"/>
          </p:nvPr>
        </p:nvSpPr>
        <p:spPr>
          <a:xfrm>
            <a:off x="7852442" y="2772429"/>
            <a:ext cx="3194968" cy="2430936"/>
          </a:xfrm>
        </p:spPr>
        <p:txBody>
          <a:bodyPr>
            <a:normAutofit/>
          </a:bodyPr>
          <a:lstStyle/>
          <a:p>
            <a:endParaRPr lang="en-US" sz="1800" dirty="0"/>
          </a:p>
          <a:p>
            <a:endParaRPr lang="en-US" sz="1800" dirty="0"/>
          </a:p>
          <a:p>
            <a:r>
              <a:rPr lang="en-US" sz="1800" dirty="0"/>
              <a:t>Sara Perry (Mexico, </a:t>
            </a:r>
            <a:r>
              <a:rPr lang="en-US" sz="1800" dirty="0" err="1"/>
              <a:t>Atlixco</a:t>
            </a:r>
            <a:r>
              <a:rPr lang="en-US" sz="1800" dirty="0"/>
              <a:t>): $128.70</a:t>
            </a:r>
          </a:p>
        </p:txBody>
      </p:sp>
      <p:sp>
        <p:nvSpPr>
          <p:cNvPr id="9" name="Rectangle 1">
            <a:extLst>
              <a:ext uri="{FF2B5EF4-FFF2-40B4-BE49-F238E27FC236}">
                <a16:creationId xmlns:a16="http://schemas.microsoft.com/office/drawing/2014/main" id="{CF238692-C7CB-76F7-891E-D7B7EAD2FE44}"/>
              </a:ext>
            </a:extLst>
          </p:cNvPr>
          <p:cNvSpPr>
            <a:spLocks noGrp="1" noChangeArrowheads="1"/>
          </p:cNvSpPr>
          <p:nvPr>
            <p:ph type="body" sz="half" idx="15"/>
          </p:nvPr>
        </p:nvSpPr>
        <p:spPr bwMode="auto">
          <a:xfrm>
            <a:off x="1141410" y="3429000"/>
            <a:ext cx="24192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India: 60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China: 55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Brazil: 50 customers </a:t>
            </a:r>
          </a:p>
        </p:txBody>
      </p:sp>
      <p:sp>
        <p:nvSpPr>
          <p:cNvPr id="10" name="Rectangle 2">
            <a:extLst>
              <a:ext uri="{FF2B5EF4-FFF2-40B4-BE49-F238E27FC236}">
                <a16:creationId xmlns:a16="http://schemas.microsoft.com/office/drawing/2014/main" id="{C9DAF787-73C5-8C43-60F0-E41655BBE4CC}"/>
              </a:ext>
            </a:extLst>
          </p:cNvPr>
          <p:cNvSpPr>
            <a:spLocks noGrp="1" noChangeArrowheads="1"/>
          </p:cNvSpPr>
          <p:nvPr>
            <p:ph type="body" sz="half" idx="16"/>
          </p:nvPr>
        </p:nvSpPr>
        <p:spPr bwMode="auto">
          <a:xfrm>
            <a:off x="4504213" y="2775601"/>
            <a:ext cx="3195830" cy="243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Aurora (USA): $128.70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Sivas (Turkey): $108.75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Celaya (Mexico): $102.76 </a:t>
            </a:r>
          </a:p>
        </p:txBody>
      </p:sp>
      <p:cxnSp>
        <p:nvCxnSpPr>
          <p:cNvPr id="16" name="Straight Connector 15">
            <a:extLst>
              <a:ext uri="{FF2B5EF4-FFF2-40B4-BE49-F238E27FC236}">
                <a16:creationId xmlns:a16="http://schemas.microsoft.com/office/drawing/2014/main" id="{68E60183-E091-506C-C1E1-1AB7FE579A8B}"/>
              </a:ext>
            </a:extLst>
          </p:cNvPr>
          <p:cNvCxnSpPr>
            <a:cxnSpLocks/>
          </p:cNvCxnSpPr>
          <p:nvPr/>
        </p:nvCxnSpPr>
        <p:spPr>
          <a:xfrm>
            <a:off x="4158343" y="2625474"/>
            <a:ext cx="0" cy="2249379"/>
          </a:xfrm>
          <a:prstGeom prst="line">
            <a:avLst/>
          </a:prstGeom>
          <a:ln w="57150">
            <a:solidFill>
              <a:schemeClr val="accent1">
                <a:lumMod val="20000"/>
                <a:lumOff val="8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B59260-4AD1-7112-4FD2-5AEF4D0B898D}"/>
              </a:ext>
            </a:extLst>
          </p:cNvPr>
          <p:cNvCxnSpPr>
            <a:cxnSpLocks/>
          </p:cNvCxnSpPr>
          <p:nvPr/>
        </p:nvCxnSpPr>
        <p:spPr>
          <a:xfrm>
            <a:off x="7554686" y="2625474"/>
            <a:ext cx="0" cy="2249379"/>
          </a:xfrm>
          <a:prstGeom prst="line">
            <a:avLst/>
          </a:prstGeom>
          <a:ln w="57150">
            <a:solidFill>
              <a:schemeClr val="accent1">
                <a:lumMod val="20000"/>
                <a:lumOff val="80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5399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2">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1669</TotalTime>
  <Words>698</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Circuit</vt:lpstr>
      <vt:lpstr>Rockbuster Stealth</vt:lpstr>
      <vt:lpstr>Outline</vt:lpstr>
      <vt:lpstr>Introduction</vt:lpstr>
      <vt:lpstr>Data OVERVIEW</vt:lpstr>
      <vt:lpstr>Business Questions and Analysis</vt:lpstr>
      <vt:lpstr>Key findings Geographic Insights</vt:lpstr>
      <vt:lpstr>Top 10 countries by total customer</vt:lpstr>
      <vt:lpstr>Top 10 cities by total payment</vt:lpstr>
      <vt:lpstr>Key figures</vt:lpstr>
      <vt:lpstr>Overall Insights</vt:lpstr>
      <vt:lpstr>Recommendations</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2024-12-30T20:16:35Z</dcterms:created>
  <dcterms:modified xsi:type="dcterms:W3CDTF">2025-01-01T00:06:17Z</dcterms:modified>
</cp:coreProperties>
</file>