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27" r:id="rId2"/>
  </p:sldMasterIdLst>
  <p:sldIdLst>
    <p:sldId id="258" r:id="rId3"/>
    <p:sldId id="262" r:id="rId4"/>
    <p:sldId id="259" r:id="rId5"/>
    <p:sldId id="260" r:id="rId6"/>
    <p:sldId id="261" r:id="rId7"/>
    <p:sldId id="256"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278F"/>
    <a:srgbClr val="44C7EC"/>
    <a:srgbClr val="E86E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6" d="100"/>
          <a:sy n="76" d="100"/>
        </p:scale>
        <p:origin x="126"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8490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6268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806465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88279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14828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871334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676224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90949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21031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51485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36656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29105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27429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48700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780577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552085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83651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530394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86927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5/18/2025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2823002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755702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7428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169459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084090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337048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5/18/2025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822651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2312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2636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7946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7508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6590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048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5430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647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21" Type="http://schemas.openxmlformats.org/officeDocument/2006/relationships/image" Target="../media/image8.png"/><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6.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5/18/2025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267832770"/>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5/18/2025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820176864"/>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 Target="slide7.xml"/><Relationship Id="rId1" Type="http://schemas.openxmlformats.org/officeDocument/2006/relationships/slideLayout" Target="../slideLayouts/slideLayout19.xml"/><Relationship Id="rId4" Type="http://schemas.openxmlformats.org/officeDocument/2006/relationships/hyperlink" Target="https://pxhere.com/en/photo/530679" TargetMode="Externa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hyperlink" Target="https://pixabay.com/fr/branche-arbre-nature-design-576870/" TargetMode="External"/><Relationship Id="rId7" Type="http://schemas.openxmlformats.org/officeDocument/2006/relationships/slide" Target="slide4.xml"/><Relationship Id="rId12" Type="http://schemas.openxmlformats.org/officeDocument/2006/relationships/hyperlink" Target="https://freepngimg.com/png/144550-pot-flower-cartoon-free-transparent-image-hd"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xml"/><Relationship Id="rId11" Type="http://schemas.microsoft.com/office/2007/relationships/hdphoto" Target="../media/hdphoto1.wdp"/><Relationship Id="rId5" Type="http://schemas.openxmlformats.org/officeDocument/2006/relationships/hyperlink" Target="https://adamlhumphreys.deviantart.com/art/CM-Leaf-272215255" TargetMode="External"/><Relationship Id="rId10"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5875-EBBA-A380-2FB5-F738D6BA1F42}"/>
              </a:ext>
            </a:extLst>
          </p:cNvPr>
          <p:cNvSpPr>
            <a:spLocks noGrp="1"/>
          </p:cNvSpPr>
          <p:nvPr>
            <p:ph type="title"/>
          </p:nvPr>
        </p:nvSpPr>
        <p:spPr/>
        <p:txBody>
          <a:bodyPr/>
          <a:lstStyle/>
          <a:p>
            <a:r>
              <a:rPr lang="en-US" dirty="0" err="1"/>
              <a:t>Définition</a:t>
            </a:r>
            <a:endParaRPr lang="en-US" dirty="0"/>
          </a:p>
        </p:txBody>
      </p:sp>
      <p:sp>
        <p:nvSpPr>
          <p:cNvPr id="3" name="Content Placeholder 2">
            <a:extLst>
              <a:ext uri="{FF2B5EF4-FFF2-40B4-BE49-F238E27FC236}">
                <a16:creationId xmlns:a16="http://schemas.microsoft.com/office/drawing/2014/main" id="{CA639731-F6F5-5412-6A97-9A954FB5E29B}"/>
              </a:ext>
            </a:extLst>
          </p:cNvPr>
          <p:cNvSpPr>
            <a:spLocks noGrp="1"/>
          </p:cNvSpPr>
          <p:nvPr>
            <p:ph idx="1"/>
          </p:nvPr>
        </p:nvSpPr>
        <p:spPr/>
        <p:txBody>
          <a:bodyPr>
            <a:normAutofit/>
          </a:bodyPr>
          <a:lstStyle/>
          <a:p>
            <a:r>
              <a:rPr lang="fr-FR" sz="2800" b="0" i="0" dirty="0">
                <a:solidFill>
                  <a:srgbClr val="D1D5DB"/>
                </a:solidFill>
                <a:effectLst/>
                <a:latin typeface="__Inter_d65c78"/>
              </a:rPr>
              <a:t>La modification génétique désigne le processus par lequel le matériel génétique d'un organisme est altéré de manière ciblée, souvent par des techniques de génie génétique. Ces techniques permettent d'introduire, de modifier ou de supprimer des gènes afin d'obtenir des caractéristiques spécifiques. Par exemple, les plantes peuvent être modifiées pour résister aux maladies, aux insectes ou aux conditions climatiques extrêmes, ce qui peut améliorer leur rendement et leur durabilité.</a:t>
            </a:r>
            <a:endParaRPr lang="en-US" sz="2800" dirty="0"/>
          </a:p>
        </p:txBody>
      </p:sp>
    </p:spTree>
    <p:extLst>
      <p:ext uri="{BB962C8B-B14F-4D97-AF65-F5344CB8AC3E}">
        <p14:creationId xmlns:p14="http://schemas.microsoft.com/office/powerpoint/2010/main" val="402515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2FDF2-31AF-0C56-A131-01BAD98DF0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0B91F-B8A3-1508-FC57-7C370F4F8E10}"/>
              </a:ext>
            </a:extLst>
          </p:cNvPr>
          <p:cNvSpPr>
            <a:spLocks noGrp="1"/>
          </p:cNvSpPr>
          <p:nvPr>
            <p:ph idx="1"/>
          </p:nvPr>
        </p:nvSpPr>
        <p:spPr>
          <a:xfrm>
            <a:off x="696915" y="649568"/>
            <a:ext cx="9297988" cy="3623982"/>
          </a:xfrm>
        </p:spPr>
        <p:txBody>
          <a:bodyPr>
            <a:normAutofit/>
          </a:bodyPr>
          <a:lstStyle/>
          <a:p>
            <a:pPr>
              <a:buFont typeface="Wingdings" panose="05000000000000000000" pitchFamily="2" charset="2"/>
              <a:buChar char="Ø"/>
            </a:pPr>
            <a:r>
              <a:rPr lang="fr-FR" sz="2800" b="0" i="0" dirty="0">
                <a:solidFill>
                  <a:srgbClr val="D1D5DB"/>
                </a:solidFill>
                <a:effectLst/>
                <a:latin typeface="__Inter_d65c78"/>
              </a:rPr>
              <a:t>Ce processus soulève également des questions éthiques et environnementales. Les partisans de la modification génétique soutiennent qu'elle peut contribuer à la sécurité alimentaire et à la réduction de l'utilisation de pesticides, tandis que les opposants craignent des impacts imprévus sur la biodiversité et la santé humaine. Ainsi, le débat sur la modification génétique continue d'évoluer, impliquant des scientifiques, des décideurs et le grand public.</a:t>
            </a:r>
            <a:endParaRPr lang="en-US" sz="2800" dirty="0"/>
          </a:p>
        </p:txBody>
      </p:sp>
      <p:sp>
        <p:nvSpPr>
          <p:cNvPr id="5" name="Arrow: Striped Right 4">
            <a:hlinkClick r:id="rId2" action="ppaction://hlinksldjump"/>
            <a:extLst>
              <a:ext uri="{FF2B5EF4-FFF2-40B4-BE49-F238E27FC236}">
                <a16:creationId xmlns:a16="http://schemas.microsoft.com/office/drawing/2014/main" id="{F49B6A86-2876-FE31-C162-C72C9B0FBA69}"/>
              </a:ext>
            </a:extLst>
          </p:cNvPr>
          <p:cNvSpPr/>
          <p:nvPr/>
        </p:nvSpPr>
        <p:spPr>
          <a:xfrm>
            <a:off x="10629900" y="5816600"/>
            <a:ext cx="1282700" cy="1041400"/>
          </a:xfrm>
          <a:prstGeom prst="stripedRightArrow">
            <a:avLst>
              <a:gd name="adj1" fmla="val 39499"/>
              <a:gd name="adj2" fmla="val 6527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11" name="Group 10">
            <a:extLst>
              <a:ext uri="{FF2B5EF4-FFF2-40B4-BE49-F238E27FC236}">
                <a16:creationId xmlns:a16="http://schemas.microsoft.com/office/drawing/2014/main" id="{B4A768F6-D601-57E6-9081-72711C15F7FD}"/>
              </a:ext>
            </a:extLst>
          </p:cNvPr>
          <p:cNvGrpSpPr/>
          <p:nvPr/>
        </p:nvGrpSpPr>
        <p:grpSpPr>
          <a:xfrm>
            <a:off x="2019300" y="4267200"/>
            <a:ext cx="7937502" cy="2590800"/>
            <a:chOff x="2019300" y="4267200"/>
            <a:chExt cx="7937502" cy="2590800"/>
          </a:xfrm>
          <a:blipFill>
            <a:blip r:embed="rId3">
              <a:extLst>
                <a:ext uri="{837473B0-CC2E-450A-ABE3-18F120FF3D39}">
                  <a1611:picAttrSrcUrl xmlns:a1611="http://schemas.microsoft.com/office/drawing/2016/11/main" r:id="rId4"/>
                </a:ext>
              </a:extLst>
            </a:blip>
            <a:stretch>
              <a:fillRect/>
            </a:stretch>
          </a:blipFill>
        </p:grpSpPr>
        <p:sp>
          <p:nvSpPr>
            <p:cNvPr id="10" name="Decagon 9">
              <a:extLst>
                <a:ext uri="{FF2B5EF4-FFF2-40B4-BE49-F238E27FC236}">
                  <a16:creationId xmlns:a16="http://schemas.microsoft.com/office/drawing/2014/main" id="{63F92731-AF23-0A58-56B3-A0DC44BA3F7B}"/>
                </a:ext>
              </a:extLst>
            </p:cNvPr>
            <p:cNvSpPr/>
            <p:nvPr/>
          </p:nvSpPr>
          <p:spPr>
            <a:xfrm>
              <a:off x="7721602" y="4267200"/>
              <a:ext cx="2235200" cy="2070100"/>
            </a:xfrm>
            <a:prstGeom prst="dec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ecagon 8">
              <a:extLst>
                <a:ext uri="{FF2B5EF4-FFF2-40B4-BE49-F238E27FC236}">
                  <a16:creationId xmlns:a16="http://schemas.microsoft.com/office/drawing/2014/main" id="{7B6C220B-D022-FD6B-D71B-74BDB9B2DE9F}"/>
                </a:ext>
              </a:extLst>
            </p:cNvPr>
            <p:cNvSpPr/>
            <p:nvPr/>
          </p:nvSpPr>
          <p:spPr>
            <a:xfrm>
              <a:off x="5880102" y="4781550"/>
              <a:ext cx="2235200" cy="2070100"/>
            </a:xfrm>
            <a:prstGeom prst="dec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ecagon 7">
              <a:extLst>
                <a:ext uri="{FF2B5EF4-FFF2-40B4-BE49-F238E27FC236}">
                  <a16:creationId xmlns:a16="http://schemas.microsoft.com/office/drawing/2014/main" id="{522ABCFA-A5E3-E3EE-08D1-23E7F1DBCC3B}"/>
                </a:ext>
              </a:extLst>
            </p:cNvPr>
            <p:cNvSpPr/>
            <p:nvPr/>
          </p:nvSpPr>
          <p:spPr>
            <a:xfrm>
              <a:off x="3949701" y="4267200"/>
              <a:ext cx="2235200" cy="2070100"/>
            </a:xfrm>
            <a:prstGeom prst="dec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ecagon 6">
              <a:extLst>
                <a:ext uri="{FF2B5EF4-FFF2-40B4-BE49-F238E27FC236}">
                  <a16:creationId xmlns:a16="http://schemas.microsoft.com/office/drawing/2014/main" id="{0263EB62-1F0B-F196-39B5-433CB871DEE0}"/>
                </a:ext>
              </a:extLst>
            </p:cNvPr>
            <p:cNvSpPr/>
            <p:nvPr/>
          </p:nvSpPr>
          <p:spPr>
            <a:xfrm>
              <a:off x="2019300" y="4787900"/>
              <a:ext cx="2235200" cy="2070100"/>
            </a:xfrm>
            <a:prstGeom prst="dec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09680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1D895-FF82-0B55-15C0-6F1104D5B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A5127-C760-FAE2-E597-60313BB85D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4931D1-22A5-C8D5-2E22-1DBC194A6C3C}"/>
              </a:ext>
            </a:extLst>
          </p:cNvPr>
          <p:cNvSpPr>
            <a:spLocks noGrp="1"/>
          </p:cNvSpPr>
          <p:nvPr>
            <p:ph idx="1"/>
          </p:nvPr>
        </p:nvSpPr>
        <p:spPr/>
        <p:txBody>
          <a:bodyPr/>
          <a:lstStyle/>
          <a:p>
            <a:endParaRPr lang="en-US"/>
          </a:p>
        </p:txBody>
      </p:sp>
      <p:sp>
        <p:nvSpPr>
          <p:cNvPr id="5" name="Arrow: Striped Right 4">
            <a:hlinkClick r:id="rId2" action="ppaction://hlinksldjump"/>
            <a:extLst>
              <a:ext uri="{FF2B5EF4-FFF2-40B4-BE49-F238E27FC236}">
                <a16:creationId xmlns:a16="http://schemas.microsoft.com/office/drawing/2014/main" id="{58AAC76D-78BC-81A8-91FC-C8C62679105C}"/>
              </a:ext>
            </a:extLst>
          </p:cNvPr>
          <p:cNvSpPr/>
          <p:nvPr/>
        </p:nvSpPr>
        <p:spPr>
          <a:xfrm>
            <a:off x="10629900" y="5816600"/>
            <a:ext cx="1282700" cy="1041400"/>
          </a:xfrm>
          <a:prstGeom prst="stripedRightArrow">
            <a:avLst>
              <a:gd name="adj1" fmla="val 39499"/>
              <a:gd name="adj2" fmla="val 6527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26343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69817-D7F3-C069-B0AB-7E47D0224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D0F66-7CA2-6C3E-E32B-9CB08E4D08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2EBF99-6BF6-F3B9-2622-566899D7AC59}"/>
              </a:ext>
            </a:extLst>
          </p:cNvPr>
          <p:cNvSpPr>
            <a:spLocks noGrp="1"/>
          </p:cNvSpPr>
          <p:nvPr>
            <p:ph idx="1"/>
          </p:nvPr>
        </p:nvSpPr>
        <p:spPr/>
        <p:txBody>
          <a:bodyPr/>
          <a:lstStyle/>
          <a:p>
            <a:endParaRPr lang="en-US"/>
          </a:p>
        </p:txBody>
      </p:sp>
      <p:sp>
        <p:nvSpPr>
          <p:cNvPr id="5" name="Arrow: Striped Right 4">
            <a:hlinkClick r:id="rId2" action="ppaction://hlinksldjump"/>
            <a:extLst>
              <a:ext uri="{FF2B5EF4-FFF2-40B4-BE49-F238E27FC236}">
                <a16:creationId xmlns:a16="http://schemas.microsoft.com/office/drawing/2014/main" id="{8166B45C-E55A-8070-2CB9-3610E63F1A82}"/>
              </a:ext>
            </a:extLst>
          </p:cNvPr>
          <p:cNvSpPr/>
          <p:nvPr/>
        </p:nvSpPr>
        <p:spPr>
          <a:xfrm>
            <a:off x="10629900" y="5816600"/>
            <a:ext cx="1282700" cy="1041400"/>
          </a:xfrm>
          <a:prstGeom prst="stripedRightArrow">
            <a:avLst>
              <a:gd name="adj1" fmla="val 39499"/>
              <a:gd name="adj2" fmla="val 6527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428290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0D0D8-143A-9DC3-C08B-D3ED79947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44736-72FC-E5C7-310E-00AD3FC0D6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7AA8DD-3E4F-058F-D2AA-288CC6129B82}"/>
              </a:ext>
            </a:extLst>
          </p:cNvPr>
          <p:cNvSpPr>
            <a:spLocks noGrp="1"/>
          </p:cNvSpPr>
          <p:nvPr>
            <p:ph idx="1"/>
          </p:nvPr>
        </p:nvSpPr>
        <p:spPr/>
        <p:txBody>
          <a:bodyPr/>
          <a:lstStyle/>
          <a:p>
            <a:endParaRPr lang="en-US"/>
          </a:p>
        </p:txBody>
      </p:sp>
      <p:sp>
        <p:nvSpPr>
          <p:cNvPr id="5" name="Arrow: Striped Right 4">
            <a:hlinkClick r:id="rId2" action="ppaction://hlinksldjump"/>
            <a:extLst>
              <a:ext uri="{FF2B5EF4-FFF2-40B4-BE49-F238E27FC236}">
                <a16:creationId xmlns:a16="http://schemas.microsoft.com/office/drawing/2014/main" id="{83EC2638-8701-85C7-2AAD-DE3C769B251C}"/>
              </a:ext>
            </a:extLst>
          </p:cNvPr>
          <p:cNvSpPr/>
          <p:nvPr/>
        </p:nvSpPr>
        <p:spPr>
          <a:xfrm>
            <a:off x="10629900" y="5816600"/>
            <a:ext cx="1282700" cy="1041400"/>
          </a:xfrm>
          <a:prstGeom prst="stripedRightArrow">
            <a:avLst>
              <a:gd name="adj1" fmla="val 39499"/>
              <a:gd name="adj2" fmla="val 65278"/>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83179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9B46-3CBC-BC78-4665-D0C5516838C1}"/>
              </a:ext>
            </a:extLst>
          </p:cNvPr>
          <p:cNvSpPr>
            <a:spLocks noGrp="1"/>
          </p:cNvSpPr>
          <p:nvPr>
            <p:ph type="ctrTitle"/>
          </p:nvPr>
        </p:nvSpPr>
        <p:spPr>
          <a:xfrm>
            <a:off x="793568" y="865665"/>
            <a:ext cx="3974376" cy="1959177"/>
          </a:xfrm>
          <a:ln>
            <a:noFill/>
          </a:ln>
        </p:spPr>
        <p:txBody>
          <a:bodyPr anchor="ctr">
            <a:normAutofit fontScale="90000"/>
          </a:bodyPr>
          <a:lstStyle/>
          <a:p>
            <a:r>
              <a:rPr lang="en-US" sz="4400" dirty="0">
                <a:solidFill>
                  <a:srgbClr val="E86ED8"/>
                </a:solidFill>
                <a:latin typeface="Algerian" panose="04020705040A02060702" pitchFamily="82" charset="0"/>
                <a:ea typeface="ADLaM Display" panose="020F0502020204030204" pitchFamily="2" charset="0"/>
                <a:cs typeface="ADLaM Display" panose="020F0502020204030204" pitchFamily="2" charset="0"/>
              </a:rPr>
              <a:t>Modification </a:t>
            </a:r>
            <a:r>
              <a:rPr lang="en-US" sz="4400" dirty="0" err="1">
                <a:solidFill>
                  <a:srgbClr val="E86ED8"/>
                </a:solidFill>
                <a:latin typeface="Algerian" panose="04020705040A02060702" pitchFamily="82" charset="0"/>
                <a:ea typeface="ADLaM Display" panose="020F0502020204030204" pitchFamily="2" charset="0"/>
                <a:cs typeface="ADLaM Display" panose="020F0502020204030204" pitchFamily="2" charset="0"/>
              </a:rPr>
              <a:t>Génétique</a:t>
            </a:r>
            <a:r>
              <a:rPr lang="en-US" sz="4400" dirty="0">
                <a:solidFill>
                  <a:srgbClr val="E86ED8"/>
                </a:solidFill>
                <a:latin typeface="Algerian" panose="04020705040A02060702" pitchFamily="82" charset="0"/>
                <a:ea typeface="ADLaM Display" panose="020F0502020204030204" pitchFamily="2" charset="0"/>
                <a:cs typeface="ADLaM Display" panose="020F0502020204030204" pitchFamily="2" charset="0"/>
              </a:rPr>
              <a:t> Des Plants</a:t>
            </a:r>
          </a:p>
        </p:txBody>
      </p:sp>
      <p:sp>
        <p:nvSpPr>
          <p:cNvPr id="3" name="Subtitle 2">
            <a:extLst>
              <a:ext uri="{FF2B5EF4-FFF2-40B4-BE49-F238E27FC236}">
                <a16:creationId xmlns:a16="http://schemas.microsoft.com/office/drawing/2014/main" id="{CA3AFFC2-4FDD-BE1F-BB36-67C251724243}"/>
              </a:ext>
            </a:extLst>
          </p:cNvPr>
          <p:cNvSpPr>
            <a:spLocks noGrp="1"/>
          </p:cNvSpPr>
          <p:nvPr>
            <p:ph type="subTitle" idx="1"/>
          </p:nvPr>
        </p:nvSpPr>
        <p:spPr>
          <a:xfrm>
            <a:off x="9878786" y="6449786"/>
            <a:ext cx="2313214" cy="408214"/>
          </a:xfrm>
        </p:spPr>
        <p:txBody>
          <a:bodyPr anchor="ctr">
            <a:normAutofit fontScale="92500"/>
          </a:bodyPr>
          <a:lstStyle/>
          <a:p>
            <a:pPr algn="r"/>
            <a:r>
              <a:rPr lang="en-US" sz="1900" dirty="0" err="1">
                <a:solidFill>
                  <a:srgbClr val="44C7EC"/>
                </a:solidFill>
              </a:rPr>
              <a:t>RéaliséE</a:t>
            </a:r>
            <a:r>
              <a:rPr lang="en-US" sz="1900" dirty="0">
                <a:solidFill>
                  <a:srgbClr val="44C7EC"/>
                </a:solidFill>
              </a:rPr>
              <a:t> PAR TCS-B</a:t>
            </a:r>
          </a:p>
        </p:txBody>
      </p:sp>
      <p:sp>
        <p:nvSpPr>
          <p:cNvPr id="5" name="Subtitle 2">
            <a:extLst>
              <a:ext uri="{FF2B5EF4-FFF2-40B4-BE49-F238E27FC236}">
                <a16:creationId xmlns:a16="http://schemas.microsoft.com/office/drawing/2014/main" id="{75209FE8-1105-CC21-5B46-EA2C363DB3FA}"/>
              </a:ext>
            </a:extLst>
          </p:cNvPr>
          <p:cNvSpPr txBox="1">
            <a:spLocks/>
          </p:cNvSpPr>
          <p:nvPr/>
        </p:nvSpPr>
        <p:spPr>
          <a:xfrm>
            <a:off x="-1" y="6449786"/>
            <a:ext cx="5959929" cy="408214"/>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sz="1900" dirty="0">
                <a:solidFill>
                  <a:srgbClr val="44C7EC"/>
                </a:solidFill>
              </a:rPr>
              <a:t>ENCADRÉE PAR SALOUA [-]</a:t>
            </a:r>
          </a:p>
        </p:txBody>
      </p:sp>
    </p:spTree>
    <p:extLst>
      <p:ext uri="{BB962C8B-B14F-4D97-AF65-F5344CB8AC3E}">
        <p14:creationId xmlns:p14="http://schemas.microsoft.com/office/powerpoint/2010/main" val="122720979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4A75CF-260F-5DE5-9D2C-811A0ABB4C32}"/>
              </a:ext>
            </a:extLst>
          </p:cNvPr>
          <p:cNvGrpSpPr/>
          <p:nvPr/>
        </p:nvGrpSpPr>
        <p:grpSpPr>
          <a:xfrm>
            <a:off x="479271" y="137115"/>
            <a:ext cx="11442996" cy="6098500"/>
            <a:chOff x="479271" y="137115"/>
            <a:chExt cx="11442996" cy="6098500"/>
          </a:xfrm>
        </p:grpSpPr>
        <p:pic>
          <p:nvPicPr>
            <p:cNvPr id="14" name="Picture 13" descr="A brown branch with a black background">
              <a:extLst>
                <a:ext uri="{FF2B5EF4-FFF2-40B4-BE49-F238E27FC236}">
                  <a16:creationId xmlns:a16="http://schemas.microsoft.com/office/drawing/2014/main" id="{3AC2F8EF-5B0A-4D9F-EA7A-5F5B43FD047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631182">
              <a:off x="4211503" y="2183560"/>
              <a:ext cx="5476115" cy="2627995"/>
            </a:xfrm>
            <a:prstGeom prst="rect">
              <a:avLst/>
            </a:prstGeom>
          </p:spPr>
        </p:pic>
        <p:pic>
          <p:nvPicPr>
            <p:cNvPr id="13" name="Picture 12" descr="A brown branch with a black background">
              <a:extLst>
                <a:ext uri="{FF2B5EF4-FFF2-40B4-BE49-F238E27FC236}">
                  <a16:creationId xmlns:a16="http://schemas.microsoft.com/office/drawing/2014/main" id="{8ECCC279-673D-080C-DC29-E82CA2859FB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6200000" flipV="1">
              <a:off x="2829444" y="1443351"/>
              <a:ext cx="5476115" cy="2863644"/>
            </a:xfrm>
            <a:prstGeom prst="rect">
              <a:avLst/>
            </a:prstGeom>
          </p:spPr>
        </p:pic>
        <p:pic>
          <p:nvPicPr>
            <p:cNvPr id="12" name="Picture 11" descr="A brown branch with a black background">
              <a:extLst>
                <a:ext uri="{FF2B5EF4-FFF2-40B4-BE49-F238E27FC236}">
                  <a16:creationId xmlns:a16="http://schemas.microsoft.com/office/drawing/2014/main" id="{CAD23536-53B5-419C-D97E-B105CE85E52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20055110" flipV="1">
              <a:off x="6446152" y="2947060"/>
              <a:ext cx="5476115" cy="2863644"/>
            </a:xfrm>
            <a:prstGeom prst="rect">
              <a:avLst/>
            </a:prstGeom>
          </p:spPr>
        </p:pic>
        <p:pic>
          <p:nvPicPr>
            <p:cNvPr id="11" name="Picture 10" descr="A brown branch with a black background">
              <a:extLst>
                <a:ext uri="{FF2B5EF4-FFF2-40B4-BE49-F238E27FC236}">
                  <a16:creationId xmlns:a16="http://schemas.microsoft.com/office/drawing/2014/main" id="{BF2E2942-86F3-C26C-A070-C0F2E722996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rot="12969573">
              <a:off x="479271" y="2528338"/>
              <a:ext cx="5476115" cy="2738058"/>
            </a:xfrm>
            <a:prstGeom prst="rect">
              <a:avLst/>
            </a:prstGeom>
          </p:spPr>
        </p:pic>
      </p:grpSp>
      <p:pic>
        <p:nvPicPr>
          <p:cNvPr id="20" name="Picture 19" descr="A green leaf with black background&#10;&#10;AI-generated content may be incorrect.">
            <a:extLst>
              <a:ext uri="{FF2B5EF4-FFF2-40B4-BE49-F238E27FC236}">
                <a16:creationId xmlns:a16="http://schemas.microsoft.com/office/drawing/2014/main" id="{9050A441-E06B-0A59-FDB8-4273366CC0E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4002687">
            <a:off x="5014735" y="5237454"/>
            <a:ext cx="2467331" cy="2467331"/>
          </a:xfrm>
          <a:prstGeom prst="rect">
            <a:avLst/>
          </a:prstGeom>
        </p:spPr>
      </p:pic>
      <p:pic>
        <p:nvPicPr>
          <p:cNvPr id="21" name="Picture 20" descr="A green leaf with black background&#10;&#10;AI-generated content may be incorrect.">
            <a:extLst>
              <a:ext uri="{FF2B5EF4-FFF2-40B4-BE49-F238E27FC236}">
                <a16:creationId xmlns:a16="http://schemas.microsoft.com/office/drawing/2014/main" id="{7DC45F30-5E62-72CB-708A-45A0B9882A9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290434" y="5283063"/>
            <a:ext cx="2919817" cy="2467331"/>
          </a:xfrm>
          <a:prstGeom prst="rect">
            <a:avLst/>
          </a:prstGeom>
        </p:spPr>
      </p:pic>
      <p:pic>
        <p:nvPicPr>
          <p:cNvPr id="17" name="Picture 16" descr="A green leaf with black background&#10;&#10;AI-generated content may be incorrect.">
            <a:extLst>
              <a:ext uri="{FF2B5EF4-FFF2-40B4-BE49-F238E27FC236}">
                <a16:creationId xmlns:a16="http://schemas.microsoft.com/office/drawing/2014/main" id="{C95A6B10-0FC4-ECF6-AE36-21118F30C165}"/>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09935" y="4932654"/>
            <a:ext cx="2467331" cy="2467331"/>
          </a:xfrm>
          <a:prstGeom prst="rect">
            <a:avLst/>
          </a:prstGeom>
        </p:spPr>
      </p:pic>
      <p:pic>
        <p:nvPicPr>
          <p:cNvPr id="19" name="Picture 18" descr="A green leaf with black background&#10;&#10;AI-generated content may be incorrect.">
            <a:extLst>
              <a:ext uri="{FF2B5EF4-FFF2-40B4-BE49-F238E27FC236}">
                <a16:creationId xmlns:a16="http://schemas.microsoft.com/office/drawing/2014/main" id="{54D1AE09-BC6C-B51A-132B-348239E8C5F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585399">
            <a:off x="4862335" y="5085054"/>
            <a:ext cx="2467331" cy="2467331"/>
          </a:xfrm>
          <a:prstGeom prst="rect">
            <a:avLst/>
          </a:prstGeom>
        </p:spPr>
      </p:pic>
      <p:sp>
        <p:nvSpPr>
          <p:cNvPr id="24" name="TextBox 23">
            <a:hlinkClick r:id="rId6" action="ppaction://hlinksldjump"/>
            <a:extLst>
              <a:ext uri="{FF2B5EF4-FFF2-40B4-BE49-F238E27FC236}">
                <a16:creationId xmlns:a16="http://schemas.microsoft.com/office/drawing/2014/main" id="{CCC663E7-5E3C-E461-E70D-6469DAED58D7}"/>
              </a:ext>
            </a:extLst>
          </p:cNvPr>
          <p:cNvSpPr txBox="1"/>
          <p:nvPr/>
        </p:nvSpPr>
        <p:spPr>
          <a:xfrm>
            <a:off x="5091847" y="5331560"/>
            <a:ext cx="1293944" cy="369332"/>
          </a:xfrm>
          <a:prstGeom prst="rect">
            <a:avLst/>
          </a:prstGeom>
          <a:noFill/>
        </p:spPr>
        <p:txBody>
          <a:bodyPr wrap="none" rtlCol="0">
            <a:spAutoFit/>
          </a:bodyPr>
          <a:lstStyle/>
          <a:p>
            <a:r>
              <a:rPr lang="en-US" dirty="0" err="1"/>
              <a:t>Définition</a:t>
            </a:r>
            <a:r>
              <a:rPr lang="en-US" dirty="0"/>
              <a:t> </a:t>
            </a:r>
          </a:p>
        </p:txBody>
      </p:sp>
      <p:sp>
        <p:nvSpPr>
          <p:cNvPr id="2" name="TextBox 1">
            <a:hlinkClick r:id="rId7" action="ppaction://hlinksldjump"/>
            <a:extLst>
              <a:ext uri="{FF2B5EF4-FFF2-40B4-BE49-F238E27FC236}">
                <a16:creationId xmlns:a16="http://schemas.microsoft.com/office/drawing/2014/main" id="{7B318FDB-C37A-1A68-E4BD-2CA8DB375926}"/>
              </a:ext>
            </a:extLst>
          </p:cNvPr>
          <p:cNvSpPr txBox="1"/>
          <p:nvPr/>
        </p:nvSpPr>
        <p:spPr>
          <a:xfrm>
            <a:off x="5907571" y="5539611"/>
            <a:ext cx="1306768" cy="369332"/>
          </a:xfrm>
          <a:prstGeom prst="rect">
            <a:avLst/>
          </a:prstGeom>
          <a:noFill/>
        </p:spPr>
        <p:txBody>
          <a:bodyPr wrap="none" rtlCol="0">
            <a:spAutoFit/>
          </a:bodyPr>
          <a:lstStyle/>
          <a:p>
            <a:r>
              <a:rPr lang="en-US" dirty="0" err="1"/>
              <a:t>Utilisations</a:t>
            </a:r>
            <a:endParaRPr lang="en-US" dirty="0"/>
          </a:p>
        </p:txBody>
      </p:sp>
      <p:sp>
        <p:nvSpPr>
          <p:cNvPr id="3" name="TextBox 2">
            <a:hlinkClick r:id="rId8" action="ppaction://hlinksldjump"/>
            <a:extLst>
              <a:ext uri="{FF2B5EF4-FFF2-40B4-BE49-F238E27FC236}">
                <a16:creationId xmlns:a16="http://schemas.microsoft.com/office/drawing/2014/main" id="{5017AB8C-3566-BA5B-F14A-5BBCE1BC4685}"/>
              </a:ext>
            </a:extLst>
          </p:cNvPr>
          <p:cNvSpPr txBox="1"/>
          <p:nvPr/>
        </p:nvSpPr>
        <p:spPr>
          <a:xfrm>
            <a:off x="5757530" y="5399643"/>
            <a:ext cx="803425" cy="369332"/>
          </a:xfrm>
          <a:prstGeom prst="rect">
            <a:avLst/>
          </a:prstGeom>
          <a:noFill/>
        </p:spPr>
        <p:txBody>
          <a:bodyPr wrap="none" rtlCol="0">
            <a:spAutoFit/>
          </a:bodyPr>
          <a:lstStyle/>
          <a:p>
            <a:r>
              <a:rPr lang="en-US" dirty="0"/>
              <a:t>Types</a:t>
            </a:r>
          </a:p>
        </p:txBody>
      </p:sp>
      <p:sp>
        <p:nvSpPr>
          <p:cNvPr id="4" name="TextBox 3">
            <a:hlinkClick r:id="rId9" action="ppaction://hlinksldjump"/>
            <a:extLst>
              <a:ext uri="{FF2B5EF4-FFF2-40B4-BE49-F238E27FC236}">
                <a16:creationId xmlns:a16="http://schemas.microsoft.com/office/drawing/2014/main" id="{0118C0AC-8E53-7AEB-3A4F-E9F0ECA9122E}"/>
              </a:ext>
            </a:extLst>
          </p:cNvPr>
          <p:cNvSpPr txBox="1"/>
          <p:nvPr/>
        </p:nvSpPr>
        <p:spPr>
          <a:xfrm>
            <a:off x="5363401" y="5309119"/>
            <a:ext cx="2188525" cy="646331"/>
          </a:xfrm>
          <a:prstGeom prst="rect">
            <a:avLst/>
          </a:prstGeom>
          <a:noFill/>
        </p:spPr>
        <p:txBody>
          <a:bodyPr wrap="square" rtlCol="0">
            <a:spAutoFit/>
          </a:bodyPr>
          <a:lstStyle/>
          <a:p>
            <a:r>
              <a:rPr lang="en-US" dirty="0" err="1"/>
              <a:t>Aventages</a:t>
            </a:r>
            <a:r>
              <a:rPr lang="en-US" dirty="0"/>
              <a:t> et </a:t>
            </a:r>
            <a:r>
              <a:rPr lang="en-US" dirty="0" err="1"/>
              <a:t>desaventages</a:t>
            </a:r>
            <a:endParaRPr lang="en-US" dirty="0"/>
          </a:p>
        </p:txBody>
      </p:sp>
      <p:grpSp>
        <p:nvGrpSpPr>
          <p:cNvPr id="23" name="Group 22">
            <a:extLst>
              <a:ext uri="{FF2B5EF4-FFF2-40B4-BE49-F238E27FC236}">
                <a16:creationId xmlns:a16="http://schemas.microsoft.com/office/drawing/2014/main" id="{0835A6E3-19B2-9507-2649-A05A98C731AE}"/>
              </a:ext>
            </a:extLst>
          </p:cNvPr>
          <p:cNvGrpSpPr/>
          <p:nvPr/>
        </p:nvGrpSpPr>
        <p:grpSpPr>
          <a:xfrm>
            <a:off x="3786749" y="4679950"/>
            <a:ext cx="4618502" cy="2178050"/>
            <a:chOff x="3786749" y="4679950"/>
            <a:chExt cx="4618502" cy="2178050"/>
          </a:xfrm>
        </p:grpSpPr>
        <p:pic>
          <p:nvPicPr>
            <p:cNvPr id="8" name="Picture 7" descr="A potted tulips with green leaves&#10;&#10;AI-generated content may be incorrect.">
              <a:extLst>
                <a:ext uri="{FF2B5EF4-FFF2-40B4-BE49-F238E27FC236}">
                  <a16:creationId xmlns:a16="http://schemas.microsoft.com/office/drawing/2014/main" id="{B06CBFE1-C929-4523-C6FB-2F227522CE72}"/>
                </a:ext>
              </a:extLst>
            </p:cNvPr>
            <p:cNvPicPr>
              <a:picLocks noChangeAspect="1"/>
            </p:cNvPicPr>
            <p:nvPr/>
          </p:nvPicPr>
          <p:blipFill>
            <a:blip r:embed="rId10">
              <a:duotone>
                <a:prstClr val="black"/>
                <a:schemeClr val="accent2">
                  <a:tint val="45000"/>
                  <a:satMod val="400000"/>
                </a:schemeClr>
              </a:duotone>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12"/>
                </a:ext>
              </a:extLst>
            </a:blip>
            <a:srcRect t="68241" r="11587"/>
            <a:stretch/>
          </p:blipFill>
          <p:spPr>
            <a:xfrm>
              <a:off x="3786749" y="4679950"/>
              <a:ext cx="4618502" cy="2178050"/>
            </a:xfrm>
            <a:prstGeom prst="rect">
              <a:avLst/>
            </a:prstGeom>
          </p:spPr>
        </p:pic>
        <p:sp>
          <p:nvSpPr>
            <p:cNvPr id="15" name="TextBox 14">
              <a:extLst>
                <a:ext uri="{FF2B5EF4-FFF2-40B4-BE49-F238E27FC236}">
                  <a16:creationId xmlns:a16="http://schemas.microsoft.com/office/drawing/2014/main" id="{D96806C3-AD81-5968-A563-DF0F3F342366}"/>
                </a:ext>
              </a:extLst>
            </p:cNvPr>
            <p:cNvSpPr txBox="1"/>
            <p:nvPr/>
          </p:nvSpPr>
          <p:spPr>
            <a:xfrm>
              <a:off x="4528055" y="4984145"/>
              <a:ext cx="3415389" cy="1569660"/>
            </a:xfrm>
            <a:prstGeom prst="rect">
              <a:avLst/>
            </a:prstGeom>
            <a:noFill/>
          </p:spPr>
          <p:txBody>
            <a:bodyPr wrap="square" rtlCol="0">
              <a:spAutoFit/>
            </a:bodyPr>
            <a:lstStyle/>
            <a:p>
              <a:r>
                <a:rPr lang="en-US" sz="9600" dirty="0">
                  <a:solidFill>
                    <a:schemeClr val="accent5">
                      <a:lumMod val="60000"/>
                      <a:lumOff val="40000"/>
                    </a:schemeClr>
                  </a:solidFill>
                  <a:latin typeface="Algerian" panose="04020705040A02060702" pitchFamily="82" charset="0"/>
                </a:rPr>
                <a:t>Plan</a:t>
              </a:r>
            </a:p>
          </p:txBody>
        </p:sp>
      </p:grpSp>
    </p:spTree>
    <p:extLst>
      <p:ext uri="{BB962C8B-B14F-4D97-AF65-F5344CB8AC3E}">
        <p14:creationId xmlns:p14="http://schemas.microsoft.com/office/powerpoint/2010/main" val="2917652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112E-17 -4.07407E-6 L -0.27005 -0.54907 " pathEditMode="relative" rAng="0" ptsTypes="AA">
                                      <p:cBhvr>
                                        <p:cTn id="6" dur="750" fill="hold"/>
                                        <p:tgtEl>
                                          <p:spTgt spid="17"/>
                                        </p:tgtEl>
                                        <p:attrNameLst>
                                          <p:attrName>ppt_x</p:attrName>
                                          <p:attrName>ppt_y</p:attrName>
                                        </p:attrNameLst>
                                      </p:cBhvr>
                                      <p:rCtr x="-13503" y="-27454"/>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 3.7037E-6 L -0.12344 -0.64815 " pathEditMode="relative" rAng="0" ptsTypes="AA">
                                      <p:cBhvr>
                                        <p:cTn id="10" dur="750" fill="hold"/>
                                        <p:tgtEl>
                                          <p:spTgt spid="19"/>
                                        </p:tgtEl>
                                        <p:attrNameLst>
                                          <p:attrName>ppt_x</p:attrName>
                                          <p:attrName>ppt_y</p:attrName>
                                        </p:attrNameLst>
                                      </p:cBhvr>
                                      <p:rCtr x="-6172" y="-32407"/>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1.48148E-6 L 0.13828 -0.62593 " pathEditMode="relative" rAng="0" ptsTypes="AA">
                                      <p:cBhvr>
                                        <p:cTn id="14" dur="750" fill="hold"/>
                                        <p:tgtEl>
                                          <p:spTgt spid="20"/>
                                        </p:tgtEl>
                                        <p:attrNameLst>
                                          <p:attrName>ppt_x</p:attrName>
                                          <p:attrName>ppt_y</p:attrName>
                                        </p:attrNameLst>
                                      </p:cBhvr>
                                      <p:rCtr x="6914" y="-3129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4.16667E-6 -1.48148E-6 L 0.28724 -0.5787 " pathEditMode="relative" rAng="0" ptsTypes="AA">
                                      <p:cBhvr>
                                        <p:cTn id="18" dur="750" fill="hold"/>
                                        <p:tgtEl>
                                          <p:spTgt spid="21"/>
                                        </p:tgtEl>
                                        <p:attrNameLst>
                                          <p:attrName>ppt_x</p:attrName>
                                          <p:attrName>ppt_y</p:attrName>
                                        </p:attrNameLst>
                                      </p:cBhvr>
                                      <p:rCtr x="14362" y="-2893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0.00834 -0.00069 L 0.29323 -0.43217 " pathEditMode="relative" rAng="0" ptsTypes="AA">
                                      <p:cBhvr>
                                        <p:cTn id="22" dur="750" fill="hold"/>
                                        <p:tgtEl>
                                          <p:spTgt spid="4"/>
                                        </p:tgtEl>
                                        <p:attrNameLst>
                                          <p:attrName>ppt_x</p:attrName>
                                          <p:attrName>ppt_y</p:attrName>
                                        </p:attrNameLst>
                                      </p:cBhvr>
                                      <p:rCtr x="15078" y="-21574"/>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8.33333E-7 -2.22222E-6 L 0.11849 -0.51713 " pathEditMode="relative" rAng="0" ptsTypes="AA">
                                      <p:cBhvr>
                                        <p:cTn id="26" dur="750" fill="hold"/>
                                        <p:tgtEl>
                                          <p:spTgt spid="2"/>
                                        </p:tgtEl>
                                        <p:attrNameLst>
                                          <p:attrName>ppt_x</p:attrName>
                                          <p:attrName>ppt_y</p:attrName>
                                        </p:attrNameLst>
                                      </p:cBhvr>
                                      <p:rCtr x="5924" y="-25856"/>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0.04297 0.08194 L -0.12565 -0.54097 " pathEditMode="relative" rAng="0" ptsTypes="AA">
                                      <p:cBhvr>
                                        <p:cTn id="30" dur="750" fill="hold"/>
                                        <p:tgtEl>
                                          <p:spTgt spid="3"/>
                                        </p:tgtEl>
                                        <p:attrNameLst>
                                          <p:attrName>ppt_x</p:attrName>
                                          <p:attrName>ppt_y</p:attrName>
                                        </p:attrNameLst>
                                      </p:cBhvr>
                                      <p:rCtr x="-4141" y="-31157"/>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0.06849 0.02754 L -0.23606 -0.45463 " pathEditMode="relative" rAng="0" ptsTypes="AA">
                                      <p:cBhvr>
                                        <p:cTn id="34" dur="750" fill="hold"/>
                                        <p:tgtEl>
                                          <p:spTgt spid="24"/>
                                        </p:tgtEl>
                                        <p:attrNameLst>
                                          <p:attrName>ppt_x</p:attrName>
                                          <p:attrName>ppt_y</p:attrName>
                                        </p:attrNameLst>
                                      </p:cBhvr>
                                      <p:rCtr x="-15234" y="-241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 grpId="0"/>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211</TotalTime>
  <Words>174</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__Inter_d65c78</vt:lpstr>
      <vt:lpstr>Algerian</vt:lpstr>
      <vt:lpstr>Century Gothic</vt:lpstr>
      <vt:lpstr>Wingdings</vt:lpstr>
      <vt:lpstr>Wingdings 3</vt:lpstr>
      <vt:lpstr>Ion</vt:lpstr>
      <vt:lpstr>1_Ion</vt:lpstr>
      <vt:lpstr>Définition</vt:lpstr>
      <vt:lpstr>PowerPoint Presentation</vt:lpstr>
      <vt:lpstr>PowerPoint Presentation</vt:lpstr>
      <vt:lpstr>PowerPoint Presentation</vt:lpstr>
      <vt:lpstr>PowerPoint Presentation</vt:lpstr>
      <vt:lpstr>Modification Génétique Des Plants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 Zr</dc:creator>
  <cp:lastModifiedBy>Moh Zr</cp:lastModifiedBy>
  <cp:revision>5</cp:revision>
  <dcterms:created xsi:type="dcterms:W3CDTF">2025-05-17T15:09:32Z</dcterms:created>
  <dcterms:modified xsi:type="dcterms:W3CDTF">2025-05-18T15:00:31Z</dcterms:modified>
</cp:coreProperties>
</file>