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1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IBM Cloud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245288"/>
            <a:ext cx="7477601" cy="2499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 una plataforma en la nube que proporciona una amplia gama de servicios y soluciones para empresas y desarrolladores que desean aprovechar la potencia de la computación en la nube para sus aplicaciones, datos y procesos comerciales.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924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09599" y="3085981"/>
            <a:ext cx="4137660" cy="632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Qué es IBM Cloud</a:t>
            </a:r>
            <a:endParaRPr lang="en-US" sz="3983" dirty="0"/>
          </a:p>
        </p:txBody>
      </p:sp>
      <p:sp>
        <p:nvSpPr>
          <p:cNvPr id="6" name="Shape 3"/>
          <p:cNvSpPr/>
          <p:nvPr/>
        </p:nvSpPr>
        <p:spPr>
          <a:xfrm>
            <a:off x="2509599" y="4179808"/>
            <a:ext cx="455176" cy="455176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2676168" y="4217670"/>
            <a:ext cx="12192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90" dirty="0"/>
          </a:p>
        </p:txBody>
      </p:sp>
      <p:sp>
        <p:nvSpPr>
          <p:cNvPr id="8" name="Text 5"/>
          <p:cNvSpPr/>
          <p:nvPr/>
        </p:nvSpPr>
        <p:spPr>
          <a:xfrm>
            <a:off x="3167063" y="4249341"/>
            <a:ext cx="241137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Infraestructura global y segura</a:t>
            </a:r>
            <a:endParaRPr lang="en-US" sz="1992" dirty="0"/>
          </a:p>
        </p:txBody>
      </p:sp>
      <p:sp>
        <p:nvSpPr>
          <p:cNvPr id="9" name="Text 6"/>
          <p:cNvSpPr/>
          <p:nvPr/>
        </p:nvSpPr>
        <p:spPr>
          <a:xfrm>
            <a:off x="3167063" y="5083850"/>
            <a:ext cx="2411373" cy="258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proporciona una infraestructura global con centros de datos distribuidos estratégicamente alrededor del mundo, garantizando seguridad y baja latencia.</a:t>
            </a:r>
            <a:endParaRPr lang="en-US" sz="1593" dirty="0"/>
          </a:p>
        </p:txBody>
      </p:sp>
      <p:sp>
        <p:nvSpPr>
          <p:cNvPr id="10" name="Shape 7"/>
          <p:cNvSpPr/>
          <p:nvPr/>
        </p:nvSpPr>
        <p:spPr>
          <a:xfrm>
            <a:off x="5780723" y="4179808"/>
            <a:ext cx="455176" cy="455176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5924431" y="4217670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90" dirty="0"/>
          </a:p>
        </p:txBody>
      </p:sp>
      <p:sp>
        <p:nvSpPr>
          <p:cNvPr id="12" name="Text 9"/>
          <p:cNvSpPr/>
          <p:nvPr/>
        </p:nvSpPr>
        <p:spPr>
          <a:xfrm>
            <a:off x="6438186" y="4249341"/>
            <a:ext cx="2411373" cy="948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Servicios y soluciones integrales</a:t>
            </a:r>
            <a:endParaRPr lang="en-US" sz="1992" dirty="0"/>
          </a:p>
        </p:txBody>
      </p:sp>
      <p:sp>
        <p:nvSpPr>
          <p:cNvPr id="13" name="Text 10"/>
          <p:cNvSpPr/>
          <p:nvPr/>
        </p:nvSpPr>
        <p:spPr>
          <a:xfrm>
            <a:off x="6438186" y="5399961"/>
            <a:ext cx="2411373" cy="2265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una amplia gama de servicios y soluciones, incluyendo computación en la nube, almacenamiento, inteligencia artificial y blockchain.</a:t>
            </a:r>
            <a:endParaRPr lang="en-US" sz="1593" dirty="0"/>
          </a:p>
        </p:txBody>
      </p:sp>
      <p:sp>
        <p:nvSpPr>
          <p:cNvPr id="14" name="Shape 11"/>
          <p:cNvSpPr/>
          <p:nvPr/>
        </p:nvSpPr>
        <p:spPr>
          <a:xfrm>
            <a:off x="9051846" y="4179808"/>
            <a:ext cx="455176" cy="455176"/>
          </a:xfrm>
          <a:prstGeom prst="roundRect">
            <a:avLst>
              <a:gd name="adj" fmla="val 26672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2"/>
          <p:cNvSpPr/>
          <p:nvPr/>
        </p:nvSpPr>
        <p:spPr>
          <a:xfrm>
            <a:off x="9195554" y="4217670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90" dirty="0"/>
          </a:p>
        </p:txBody>
      </p:sp>
      <p:sp>
        <p:nvSpPr>
          <p:cNvPr id="16" name="Text 13"/>
          <p:cNvSpPr/>
          <p:nvPr/>
        </p:nvSpPr>
        <p:spPr>
          <a:xfrm>
            <a:off x="9709309" y="4249341"/>
            <a:ext cx="241137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Escalabilidad y flexibilidad</a:t>
            </a:r>
            <a:endParaRPr lang="en-US" sz="1992" dirty="0"/>
          </a:p>
        </p:txBody>
      </p:sp>
      <p:sp>
        <p:nvSpPr>
          <p:cNvPr id="17" name="Text 14"/>
          <p:cNvSpPr/>
          <p:nvPr/>
        </p:nvSpPr>
        <p:spPr>
          <a:xfrm>
            <a:off x="9709309" y="5083850"/>
            <a:ext cx="2411373" cy="2265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escalar recursos de manera dinámica y adaptarlos a las necesidades cambiantes de los negocios. También permite integración con entornos existentes.</a:t>
            </a:r>
            <a:endParaRPr lang="en-US" sz="159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Origen IBM Cloud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4755416" y="19554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2011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lanza SmartCloud, su primera plataforma en la nube.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2013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adquiere SoftLayer, una empresa líder en infraestructura en la nube.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2017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renueva su plataforma y la rebautiza como IBM Cloud, impulsando su presencia a nivel global.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Características de la plataforma IBM Cloud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Seguridad avanzada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cuenta con mecanismos de seguridad avanzados para proteger los datos y los sistemas de sus clientes.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247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Análisis de datos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plataforma ofrece herramientas de análisis de datos potentes y fáciles de usar para ayudar a las empresas a extraer información valiosa.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Integración híbrida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permite una integración fluida con entornos locales y otros servicios en la nube, brindando opciones flexibles para las empresas.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4047664" y="373365"/>
            <a:ext cx="7947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CO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Productos de IBM Cloud</a:t>
            </a:r>
            <a:endParaRPr lang="es-CO" sz="4374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5AB0173-BC8D-1864-1732-C9E1EBD1BE36}"/>
              </a:ext>
            </a:extLst>
          </p:cNvPr>
          <p:cNvGrpSpPr/>
          <p:nvPr/>
        </p:nvGrpSpPr>
        <p:grpSpPr>
          <a:xfrm>
            <a:off x="436186" y="3890013"/>
            <a:ext cx="13757749" cy="2026764"/>
            <a:chOff x="423237" y="1620788"/>
            <a:chExt cx="13757749" cy="2026764"/>
          </a:xfrm>
        </p:grpSpPr>
        <p:sp>
          <p:nvSpPr>
            <p:cNvPr id="5" name="Shape 3"/>
            <p:cNvSpPr/>
            <p:nvPr/>
          </p:nvSpPr>
          <p:spPr>
            <a:xfrm>
              <a:off x="423237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 4"/>
            <p:cNvSpPr/>
            <p:nvPr/>
          </p:nvSpPr>
          <p:spPr>
            <a:xfrm>
              <a:off x="528342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Compute</a:t>
              </a:r>
              <a:endParaRPr lang="en-US" sz="2187" dirty="0"/>
            </a:p>
          </p:txBody>
        </p:sp>
        <p:sp>
          <p:nvSpPr>
            <p:cNvPr id="18" name="Shape 3">
              <a:extLst>
                <a:ext uri="{FF2B5EF4-FFF2-40B4-BE49-F238E27FC236}">
                  <a16:creationId xmlns:a16="http://schemas.microsoft.com/office/drawing/2014/main" id="{8CDFF354-CBF4-F851-7B00-7C1090D72414}"/>
                </a:ext>
              </a:extLst>
            </p:cNvPr>
            <p:cNvSpPr/>
            <p:nvPr/>
          </p:nvSpPr>
          <p:spPr>
            <a:xfrm>
              <a:off x="393493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 4">
              <a:extLst>
                <a:ext uri="{FF2B5EF4-FFF2-40B4-BE49-F238E27FC236}">
                  <a16:creationId xmlns:a16="http://schemas.microsoft.com/office/drawing/2014/main" id="{C47CA7EA-CCC1-A491-18DE-B0EF1760BDEF}"/>
                </a:ext>
              </a:extLst>
            </p:cNvPr>
            <p:cNvSpPr/>
            <p:nvPr/>
          </p:nvSpPr>
          <p:spPr>
            <a:xfrm>
              <a:off x="404003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Containers</a:t>
              </a:r>
              <a:endParaRPr lang="en-US" sz="2187" dirty="0"/>
            </a:p>
          </p:txBody>
        </p:sp>
        <p:sp>
          <p:nvSpPr>
            <p:cNvPr id="20" name="Shape 3">
              <a:extLst>
                <a:ext uri="{FF2B5EF4-FFF2-40B4-BE49-F238E27FC236}">
                  <a16:creationId xmlns:a16="http://schemas.microsoft.com/office/drawing/2014/main" id="{64B7EE55-6D49-9687-E557-D4AFB5589B72}"/>
                </a:ext>
              </a:extLst>
            </p:cNvPr>
            <p:cNvSpPr/>
            <p:nvPr/>
          </p:nvSpPr>
          <p:spPr>
            <a:xfrm>
              <a:off x="7420446" y="1620788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 4">
              <a:extLst>
                <a:ext uri="{FF2B5EF4-FFF2-40B4-BE49-F238E27FC236}">
                  <a16:creationId xmlns:a16="http://schemas.microsoft.com/office/drawing/2014/main" id="{20C6A368-D0D8-B3CF-C541-6A5FB4BB7F1D}"/>
                </a:ext>
              </a:extLst>
            </p:cNvPr>
            <p:cNvSpPr/>
            <p:nvPr/>
          </p:nvSpPr>
          <p:spPr>
            <a:xfrm>
              <a:off x="7525551" y="1762333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Databases</a:t>
              </a:r>
            </a:p>
          </p:txBody>
        </p:sp>
        <p:sp>
          <p:nvSpPr>
            <p:cNvPr id="22" name="Shape 3">
              <a:extLst>
                <a:ext uri="{FF2B5EF4-FFF2-40B4-BE49-F238E27FC236}">
                  <a16:creationId xmlns:a16="http://schemas.microsoft.com/office/drawing/2014/main" id="{590971D4-D9C6-D73D-6AF8-FA5DCEEC6170}"/>
                </a:ext>
              </a:extLst>
            </p:cNvPr>
            <p:cNvSpPr/>
            <p:nvPr/>
          </p:nvSpPr>
          <p:spPr>
            <a:xfrm>
              <a:off x="1090596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Text 4">
              <a:extLst>
                <a:ext uri="{FF2B5EF4-FFF2-40B4-BE49-F238E27FC236}">
                  <a16:creationId xmlns:a16="http://schemas.microsoft.com/office/drawing/2014/main" id="{3CF9FDD2-4F23-4FCB-CE7E-CD49CFB129CA}"/>
                </a:ext>
              </a:extLst>
            </p:cNvPr>
            <p:cNvSpPr/>
            <p:nvPr/>
          </p:nvSpPr>
          <p:spPr>
            <a:xfrm>
              <a:off x="1101106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Developer tools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CE34DAE-33A4-CE23-FD8E-31BA93D9D4C3}"/>
              </a:ext>
            </a:extLst>
          </p:cNvPr>
          <p:cNvGrpSpPr/>
          <p:nvPr/>
        </p:nvGrpSpPr>
        <p:grpSpPr>
          <a:xfrm>
            <a:off x="436325" y="1756399"/>
            <a:ext cx="13757749" cy="2026764"/>
            <a:chOff x="423237" y="1620788"/>
            <a:chExt cx="13757749" cy="2026764"/>
          </a:xfrm>
        </p:grpSpPr>
        <p:sp>
          <p:nvSpPr>
            <p:cNvPr id="26" name="Shape 3">
              <a:extLst>
                <a:ext uri="{FF2B5EF4-FFF2-40B4-BE49-F238E27FC236}">
                  <a16:creationId xmlns:a16="http://schemas.microsoft.com/office/drawing/2014/main" id="{81F420C2-5A9D-6A9D-777C-7BB5E7D23565}"/>
                </a:ext>
              </a:extLst>
            </p:cNvPr>
            <p:cNvSpPr/>
            <p:nvPr/>
          </p:nvSpPr>
          <p:spPr>
            <a:xfrm>
              <a:off x="423237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Text 4">
              <a:extLst>
                <a:ext uri="{FF2B5EF4-FFF2-40B4-BE49-F238E27FC236}">
                  <a16:creationId xmlns:a16="http://schemas.microsoft.com/office/drawing/2014/main" id="{A3EAB2EF-2530-735B-F573-602688B958B3}"/>
                </a:ext>
              </a:extLst>
            </p:cNvPr>
            <p:cNvSpPr/>
            <p:nvPr/>
          </p:nvSpPr>
          <p:spPr>
            <a:xfrm>
              <a:off x="528342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AI / machine learning</a:t>
              </a:r>
              <a:endParaRPr lang="en-US" sz="2187" dirty="0"/>
            </a:p>
          </p:txBody>
        </p:sp>
        <p:sp>
          <p:nvSpPr>
            <p:cNvPr id="28" name="Shape 3">
              <a:extLst>
                <a:ext uri="{FF2B5EF4-FFF2-40B4-BE49-F238E27FC236}">
                  <a16:creationId xmlns:a16="http://schemas.microsoft.com/office/drawing/2014/main" id="{AC046341-4646-CB6B-FDDB-C44B4392D05E}"/>
                </a:ext>
              </a:extLst>
            </p:cNvPr>
            <p:cNvSpPr/>
            <p:nvPr/>
          </p:nvSpPr>
          <p:spPr>
            <a:xfrm>
              <a:off x="393493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Text 4">
              <a:extLst>
                <a:ext uri="{FF2B5EF4-FFF2-40B4-BE49-F238E27FC236}">
                  <a16:creationId xmlns:a16="http://schemas.microsoft.com/office/drawing/2014/main" id="{42210B2D-3903-6A31-0F22-5B5B7734462A}"/>
                </a:ext>
              </a:extLst>
            </p:cNvPr>
            <p:cNvSpPr/>
            <p:nvPr/>
          </p:nvSpPr>
          <p:spPr>
            <a:xfrm>
              <a:off x="404003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Analytics</a:t>
              </a:r>
              <a:endParaRPr lang="en-US" sz="2187" dirty="0"/>
            </a:p>
          </p:txBody>
        </p:sp>
        <p:sp>
          <p:nvSpPr>
            <p:cNvPr id="30" name="Shape 3">
              <a:extLst>
                <a:ext uri="{FF2B5EF4-FFF2-40B4-BE49-F238E27FC236}">
                  <a16:creationId xmlns:a16="http://schemas.microsoft.com/office/drawing/2014/main" id="{21F8B4CF-4C92-6E0F-F2B0-D1F35FF23784}"/>
                </a:ext>
              </a:extLst>
            </p:cNvPr>
            <p:cNvSpPr/>
            <p:nvPr/>
          </p:nvSpPr>
          <p:spPr>
            <a:xfrm>
              <a:off x="7420446" y="1620788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Text 4">
              <a:extLst>
                <a:ext uri="{FF2B5EF4-FFF2-40B4-BE49-F238E27FC236}">
                  <a16:creationId xmlns:a16="http://schemas.microsoft.com/office/drawing/2014/main" id="{CA20A711-7FE9-2500-4B74-CC6391C7AC43}"/>
                </a:ext>
              </a:extLst>
            </p:cNvPr>
            <p:cNvSpPr/>
            <p:nvPr/>
          </p:nvSpPr>
          <p:spPr>
            <a:xfrm>
              <a:off x="7525551" y="1762333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Automation</a:t>
              </a:r>
              <a:endParaRPr lang="en-US" sz="2187" dirty="0"/>
            </a:p>
          </p:txBody>
        </p:sp>
        <p:sp>
          <p:nvSpPr>
            <p:cNvPr id="32" name="Shape 3">
              <a:extLst>
                <a:ext uri="{FF2B5EF4-FFF2-40B4-BE49-F238E27FC236}">
                  <a16:creationId xmlns:a16="http://schemas.microsoft.com/office/drawing/2014/main" id="{78CCBC29-A323-2C72-C705-592CB8D6FCE3}"/>
                </a:ext>
              </a:extLst>
            </p:cNvPr>
            <p:cNvSpPr/>
            <p:nvPr/>
          </p:nvSpPr>
          <p:spPr>
            <a:xfrm>
              <a:off x="1090596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Text 4">
              <a:extLst>
                <a:ext uri="{FF2B5EF4-FFF2-40B4-BE49-F238E27FC236}">
                  <a16:creationId xmlns:a16="http://schemas.microsoft.com/office/drawing/2014/main" id="{DE252D59-4552-C587-F22F-9691A5B86234}"/>
                </a:ext>
              </a:extLst>
            </p:cNvPr>
            <p:cNvSpPr/>
            <p:nvPr/>
          </p:nvSpPr>
          <p:spPr>
            <a:xfrm>
              <a:off x="1101106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Blockchain</a:t>
              </a:r>
              <a:endParaRPr lang="en-US" sz="2187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8F86379-5E9A-699F-4E2A-9791A612C1F8}"/>
              </a:ext>
            </a:extLst>
          </p:cNvPr>
          <p:cNvGrpSpPr/>
          <p:nvPr/>
        </p:nvGrpSpPr>
        <p:grpSpPr>
          <a:xfrm>
            <a:off x="436186" y="6063170"/>
            <a:ext cx="13757749" cy="2026764"/>
            <a:chOff x="423237" y="1620788"/>
            <a:chExt cx="13757749" cy="2026764"/>
          </a:xfrm>
        </p:grpSpPr>
        <p:sp>
          <p:nvSpPr>
            <p:cNvPr id="35" name="Shape 3">
              <a:extLst>
                <a:ext uri="{FF2B5EF4-FFF2-40B4-BE49-F238E27FC236}">
                  <a16:creationId xmlns:a16="http://schemas.microsoft.com/office/drawing/2014/main" id="{646E2E86-75BA-BDA4-00F5-EF2FF81607AF}"/>
                </a:ext>
              </a:extLst>
            </p:cNvPr>
            <p:cNvSpPr/>
            <p:nvPr/>
          </p:nvSpPr>
          <p:spPr>
            <a:xfrm>
              <a:off x="423237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Text 4">
              <a:extLst>
                <a:ext uri="{FF2B5EF4-FFF2-40B4-BE49-F238E27FC236}">
                  <a16:creationId xmlns:a16="http://schemas.microsoft.com/office/drawing/2014/main" id="{5DA6545E-47BE-D942-8E6E-DF57E9CB70CC}"/>
                </a:ext>
              </a:extLst>
            </p:cNvPr>
            <p:cNvSpPr/>
            <p:nvPr/>
          </p:nvSpPr>
          <p:spPr>
            <a:xfrm>
              <a:off x="528342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Integration</a:t>
              </a:r>
            </a:p>
          </p:txBody>
        </p:sp>
        <p:sp>
          <p:nvSpPr>
            <p:cNvPr id="37" name="Shape 3">
              <a:extLst>
                <a:ext uri="{FF2B5EF4-FFF2-40B4-BE49-F238E27FC236}">
                  <a16:creationId xmlns:a16="http://schemas.microsoft.com/office/drawing/2014/main" id="{50C54ABE-193F-805D-F793-85B63A1B313F}"/>
                </a:ext>
              </a:extLst>
            </p:cNvPr>
            <p:cNvSpPr/>
            <p:nvPr/>
          </p:nvSpPr>
          <p:spPr>
            <a:xfrm>
              <a:off x="393493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38" name="Text 4">
              <a:extLst>
                <a:ext uri="{FF2B5EF4-FFF2-40B4-BE49-F238E27FC236}">
                  <a16:creationId xmlns:a16="http://schemas.microsoft.com/office/drawing/2014/main" id="{BD7C83B1-29A3-0463-A54B-11D021592094}"/>
                </a:ext>
              </a:extLst>
            </p:cNvPr>
            <p:cNvSpPr/>
            <p:nvPr/>
          </p:nvSpPr>
          <p:spPr>
            <a:xfrm>
              <a:off x="404003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Internet of things</a:t>
              </a:r>
            </a:p>
          </p:txBody>
        </p:sp>
        <p:sp>
          <p:nvSpPr>
            <p:cNvPr id="39" name="Shape 3">
              <a:extLst>
                <a:ext uri="{FF2B5EF4-FFF2-40B4-BE49-F238E27FC236}">
                  <a16:creationId xmlns:a16="http://schemas.microsoft.com/office/drawing/2014/main" id="{93659B45-E690-D2D7-58B7-0A85B5F744D2}"/>
                </a:ext>
              </a:extLst>
            </p:cNvPr>
            <p:cNvSpPr/>
            <p:nvPr/>
          </p:nvSpPr>
          <p:spPr>
            <a:xfrm>
              <a:off x="7420446" y="1620788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 4">
              <a:extLst>
                <a:ext uri="{FF2B5EF4-FFF2-40B4-BE49-F238E27FC236}">
                  <a16:creationId xmlns:a16="http://schemas.microsoft.com/office/drawing/2014/main" id="{375DA2EF-CBE7-6414-824A-315EE5111772}"/>
                </a:ext>
              </a:extLst>
            </p:cNvPr>
            <p:cNvSpPr/>
            <p:nvPr/>
          </p:nvSpPr>
          <p:spPr>
            <a:xfrm>
              <a:off x="7404975" y="1762333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Logging and monitoring</a:t>
              </a:r>
            </a:p>
          </p:txBody>
        </p:sp>
        <p:sp>
          <p:nvSpPr>
            <p:cNvPr id="41" name="Shape 3">
              <a:extLst>
                <a:ext uri="{FF2B5EF4-FFF2-40B4-BE49-F238E27FC236}">
                  <a16:creationId xmlns:a16="http://schemas.microsoft.com/office/drawing/2014/main" id="{B800C3F3-5023-A7D1-D36B-4C4205658373}"/>
                </a:ext>
              </a:extLst>
            </p:cNvPr>
            <p:cNvSpPr/>
            <p:nvPr/>
          </p:nvSpPr>
          <p:spPr>
            <a:xfrm>
              <a:off x="10905961" y="1627515"/>
              <a:ext cx="3275025" cy="2020037"/>
            </a:xfrm>
            <a:prstGeom prst="roundRect">
              <a:avLst>
                <a:gd name="adj" fmla="val 5474"/>
              </a:avLst>
            </a:prstGeom>
            <a:solidFill>
              <a:srgbClr val="161B23"/>
            </a:solidFill>
            <a:ln/>
          </p:spPr>
          <p:txBody>
            <a:bodyPr/>
            <a:lstStyle/>
            <a:p>
              <a:endParaRPr lang="es-CO"/>
            </a:p>
          </p:txBody>
        </p:sp>
        <p:sp>
          <p:nvSpPr>
            <p:cNvPr id="42" name="Text 4">
              <a:extLst>
                <a:ext uri="{FF2B5EF4-FFF2-40B4-BE49-F238E27FC236}">
                  <a16:creationId xmlns:a16="http://schemas.microsoft.com/office/drawing/2014/main" id="{13A4E285-7A51-A11C-34E4-25E5ACEBDCDF}"/>
                </a:ext>
              </a:extLst>
            </p:cNvPr>
            <p:cNvSpPr/>
            <p:nvPr/>
          </p:nvSpPr>
          <p:spPr>
            <a:xfrm>
              <a:off x="11011066" y="1769060"/>
              <a:ext cx="316992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60A9FF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Networking</a:t>
              </a:r>
              <a:endParaRPr lang="en-US" sz="2187" dirty="0"/>
            </a:p>
          </p:txBody>
        </p:sp>
      </p:grpSp>
      <p:sp>
        <p:nvSpPr>
          <p:cNvPr id="43" name="Text 4">
            <a:extLst>
              <a:ext uri="{FF2B5EF4-FFF2-40B4-BE49-F238E27FC236}">
                <a16:creationId xmlns:a16="http://schemas.microsoft.com/office/drawing/2014/main" id="{EBB7089E-6D1E-DB1D-D29D-D203C37479E2}"/>
              </a:ext>
            </a:extLst>
          </p:cNvPr>
          <p:cNvSpPr/>
          <p:nvPr/>
        </p:nvSpPr>
        <p:spPr>
          <a:xfrm>
            <a:off x="548078" y="2267164"/>
            <a:ext cx="2963616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servicios y herramientas para implementar inteligencia artificial y modelos de aprendizaje automático.</a:t>
            </a:r>
            <a:endParaRPr lang="en-US" sz="1400" dirty="0"/>
          </a:p>
        </p:txBody>
      </p:sp>
      <p:sp>
        <p:nvSpPr>
          <p:cNvPr id="44" name="Text 4">
            <a:extLst>
              <a:ext uri="{FF2B5EF4-FFF2-40B4-BE49-F238E27FC236}">
                <a16:creationId xmlns:a16="http://schemas.microsoft.com/office/drawing/2014/main" id="{BAC01265-6640-92FD-7117-5AA780B25486}"/>
              </a:ext>
            </a:extLst>
          </p:cNvPr>
          <p:cNvSpPr/>
          <p:nvPr/>
        </p:nvSpPr>
        <p:spPr>
          <a:xfrm>
            <a:off x="4053124" y="2267164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 capacidades analíticas para entender y visualizar datos.</a:t>
            </a:r>
            <a:endParaRPr lang="en-US" sz="1400" dirty="0"/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id="{E7C8E454-B988-1A8F-A02A-13E1A314DD31}"/>
              </a:ext>
            </a:extLst>
          </p:cNvPr>
          <p:cNvSpPr/>
          <p:nvPr/>
        </p:nvSpPr>
        <p:spPr>
          <a:xfrm>
            <a:off x="7535328" y="2358707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 la automatización de tareas repetitivas y procesos empresariales.</a:t>
            </a:r>
            <a:endParaRPr lang="en-US" sz="1400" dirty="0"/>
          </a:p>
        </p:txBody>
      </p:sp>
      <p:sp>
        <p:nvSpPr>
          <p:cNvPr id="46" name="Text 4">
            <a:extLst>
              <a:ext uri="{FF2B5EF4-FFF2-40B4-BE49-F238E27FC236}">
                <a16:creationId xmlns:a16="http://schemas.microsoft.com/office/drawing/2014/main" id="{B2174C10-4882-D8F2-C411-7A0F964792AE}"/>
              </a:ext>
            </a:extLst>
          </p:cNvPr>
          <p:cNvSpPr/>
          <p:nvPr/>
        </p:nvSpPr>
        <p:spPr>
          <a:xfrm>
            <a:off x="11024015" y="2244858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la creación y gestión de redes </a:t>
            </a:r>
            <a:r>
              <a:rPr lang="es-MX" sz="14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blockchain</a:t>
            </a: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transacciones seguras y transparentes.</a:t>
            </a:r>
            <a:endParaRPr lang="en-US" sz="1400" dirty="0"/>
          </a:p>
        </p:txBody>
      </p:sp>
      <p:sp>
        <p:nvSpPr>
          <p:cNvPr id="47" name="Text 4">
            <a:extLst>
              <a:ext uri="{FF2B5EF4-FFF2-40B4-BE49-F238E27FC236}">
                <a16:creationId xmlns:a16="http://schemas.microsoft.com/office/drawing/2014/main" id="{D86BFA9B-EA2B-E965-C666-377E106A743B}"/>
              </a:ext>
            </a:extLst>
          </p:cNvPr>
          <p:cNvSpPr/>
          <p:nvPr/>
        </p:nvSpPr>
        <p:spPr>
          <a:xfrm>
            <a:off x="538119" y="4499048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recursos de cómputo escalables en la nube.</a:t>
            </a:r>
            <a:endParaRPr lang="en-US" sz="1400" dirty="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FA8C8B28-A8E1-A716-D434-16B4D7B29393}"/>
              </a:ext>
            </a:extLst>
          </p:cNvPr>
          <p:cNvSpPr/>
          <p:nvPr/>
        </p:nvSpPr>
        <p:spPr>
          <a:xfrm>
            <a:off x="4102366" y="4527016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la implementación y gestión eficiente de aplicaciones en entornos contenerizados.</a:t>
            </a:r>
            <a:endParaRPr lang="en-US" sz="1400" dirty="0"/>
          </a:p>
        </p:txBody>
      </p:sp>
      <p:sp>
        <p:nvSpPr>
          <p:cNvPr id="49" name="Text 4">
            <a:extLst>
              <a:ext uri="{FF2B5EF4-FFF2-40B4-BE49-F238E27FC236}">
                <a16:creationId xmlns:a16="http://schemas.microsoft.com/office/drawing/2014/main" id="{A51F5F33-0351-6DE0-5E3A-00B223D9A482}"/>
              </a:ext>
            </a:extLst>
          </p:cNvPr>
          <p:cNvSpPr/>
          <p:nvPr/>
        </p:nvSpPr>
        <p:spPr>
          <a:xfrm>
            <a:off x="7587881" y="4505938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opciones de bases de datos gestionadas para diferentes necesidades.</a:t>
            </a:r>
            <a:endParaRPr lang="en-US" sz="1400" dirty="0"/>
          </a:p>
        </p:txBody>
      </p:sp>
      <p:sp>
        <p:nvSpPr>
          <p:cNvPr id="50" name="Text 4">
            <a:extLst>
              <a:ext uri="{FF2B5EF4-FFF2-40B4-BE49-F238E27FC236}">
                <a16:creationId xmlns:a16="http://schemas.microsoft.com/office/drawing/2014/main" id="{076CEE5E-904A-AA5C-0D3B-341B66F6BA68}"/>
              </a:ext>
            </a:extLst>
          </p:cNvPr>
          <p:cNvSpPr/>
          <p:nvPr/>
        </p:nvSpPr>
        <p:spPr>
          <a:xfrm>
            <a:off x="11042672" y="4536292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 herramientas para desarrolladores que facilitan la creación y gestión de aplicaciones.</a:t>
            </a:r>
            <a:endParaRPr lang="en-US" sz="1400" dirty="0"/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67C720A4-8431-0272-B8E8-449401A73E8C}"/>
              </a:ext>
            </a:extLst>
          </p:cNvPr>
          <p:cNvSpPr/>
          <p:nvPr/>
        </p:nvSpPr>
        <p:spPr>
          <a:xfrm>
            <a:off x="548078" y="6709449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 la conexión de sistemas y aplicaciones.</a:t>
            </a:r>
            <a:endParaRPr lang="en-US" sz="1400" dirty="0"/>
          </a:p>
        </p:txBody>
      </p:sp>
      <p:sp>
        <p:nvSpPr>
          <p:cNvPr id="52" name="Text 4">
            <a:extLst>
              <a:ext uri="{FF2B5EF4-FFF2-40B4-BE49-F238E27FC236}">
                <a16:creationId xmlns:a16="http://schemas.microsoft.com/office/drawing/2014/main" id="{071FE876-EBC0-9512-88F9-3209E8F81EA2}"/>
              </a:ext>
            </a:extLst>
          </p:cNvPr>
          <p:cNvSpPr/>
          <p:nvPr/>
        </p:nvSpPr>
        <p:spPr>
          <a:xfrm>
            <a:off x="4053124" y="6699192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la conexión y gestión de dispositivos </a:t>
            </a:r>
            <a:r>
              <a:rPr lang="es-MX" sz="14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IoT</a:t>
            </a: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recopilar y analizar datos.</a:t>
            </a:r>
            <a:endParaRPr lang="en-US" sz="1400" dirty="0"/>
          </a:p>
        </p:txBody>
      </p:sp>
      <p:sp>
        <p:nvSpPr>
          <p:cNvPr id="53" name="Text 4">
            <a:extLst>
              <a:ext uri="{FF2B5EF4-FFF2-40B4-BE49-F238E27FC236}">
                <a16:creationId xmlns:a16="http://schemas.microsoft.com/office/drawing/2014/main" id="{E1651E40-0712-B7D8-7D00-628AB498DA2E}"/>
              </a:ext>
            </a:extLst>
          </p:cNvPr>
          <p:cNvSpPr/>
          <p:nvPr/>
        </p:nvSpPr>
        <p:spPr>
          <a:xfrm>
            <a:off x="7535328" y="6710983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 herramientas para registrar y supervisar el rendimiento de las aplicaciones.</a:t>
            </a:r>
            <a:endParaRPr lang="en-US" sz="1400" dirty="0"/>
          </a:p>
        </p:txBody>
      </p:sp>
      <p:sp>
        <p:nvSpPr>
          <p:cNvPr id="54" name="Text 4">
            <a:extLst>
              <a:ext uri="{FF2B5EF4-FFF2-40B4-BE49-F238E27FC236}">
                <a16:creationId xmlns:a16="http://schemas.microsoft.com/office/drawing/2014/main" id="{3C5378BB-CC09-89AA-1A86-A280CAA65867}"/>
              </a:ext>
            </a:extLst>
          </p:cNvPr>
          <p:cNvSpPr/>
          <p:nvPr/>
        </p:nvSpPr>
        <p:spPr>
          <a:xfrm>
            <a:off x="11024015" y="6710983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servicios para gestionar la conectividad de red.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4047664" y="373365"/>
            <a:ext cx="7947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CO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Productos de IBM Cloud</a:t>
            </a:r>
            <a:endParaRPr lang="es-CO" sz="4374" dirty="0"/>
          </a:p>
        </p:txBody>
      </p:sp>
      <p:sp>
        <p:nvSpPr>
          <p:cNvPr id="28" name="Shape 3">
            <a:extLst>
              <a:ext uri="{FF2B5EF4-FFF2-40B4-BE49-F238E27FC236}">
                <a16:creationId xmlns:a16="http://schemas.microsoft.com/office/drawing/2014/main" id="{AC046341-4646-CB6B-FDDB-C44B4392D05E}"/>
              </a:ext>
            </a:extLst>
          </p:cNvPr>
          <p:cNvSpPr/>
          <p:nvPr/>
        </p:nvSpPr>
        <p:spPr>
          <a:xfrm>
            <a:off x="3948019" y="1763126"/>
            <a:ext cx="3275025" cy="2020037"/>
          </a:xfrm>
          <a:prstGeom prst="roundRect">
            <a:avLst>
              <a:gd name="adj" fmla="val 5474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42210B2D-3903-6A31-0F22-5B5B7734462A}"/>
              </a:ext>
            </a:extLst>
          </p:cNvPr>
          <p:cNvSpPr/>
          <p:nvPr/>
        </p:nvSpPr>
        <p:spPr>
          <a:xfrm>
            <a:off x="4053124" y="1904671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Quantum</a:t>
            </a:r>
            <a:endParaRPr lang="en-US" sz="2187" dirty="0"/>
          </a:p>
        </p:txBody>
      </p:sp>
      <p:sp>
        <p:nvSpPr>
          <p:cNvPr id="30" name="Shape 3">
            <a:extLst>
              <a:ext uri="{FF2B5EF4-FFF2-40B4-BE49-F238E27FC236}">
                <a16:creationId xmlns:a16="http://schemas.microsoft.com/office/drawing/2014/main" id="{21F8B4CF-4C92-6E0F-F2B0-D1F35FF23784}"/>
              </a:ext>
            </a:extLst>
          </p:cNvPr>
          <p:cNvSpPr/>
          <p:nvPr/>
        </p:nvSpPr>
        <p:spPr>
          <a:xfrm>
            <a:off x="7433534" y="1756399"/>
            <a:ext cx="3275025" cy="2020037"/>
          </a:xfrm>
          <a:prstGeom prst="roundRect">
            <a:avLst>
              <a:gd name="adj" fmla="val 5474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CA20A711-7FE9-2500-4B74-CC6391C7AC43}"/>
              </a:ext>
            </a:extLst>
          </p:cNvPr>
          <p:cNvSpPr/>
          <p:nvPr/>
        </p:nvSpPr>
        <p:spPr>
          <a:xfrm>
            <a:off x="7538639" y="1897944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44" name="Text 4">
            <a:extLst>
              <a:ext uri="{FF2B5EF4-FFF2-40B4-BE49-F238E27FC236}">
                <a16:creationId xmlns:a16="http://schemas.microsoft.com/office/drawing/2014/main" id="{BAC01265-6640-92FD-7117-5AA780B25486}"/>
              </a:ext>
            </a:extLst>
          </p:cNvPr>
          <p:cNvSpPr/>
          <p:nvPr/>
        </p:nvSpPr>
        <p:spPr>
          <a:xfrm>
            <a:off x="4053124" y="2267164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Brinda acceso a servicios de computación cuántica.</a:t>
            </a:r>
            <a:endParaRPr lang="en-US" sz="1400" dirty="0"/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id="{E7C8E454-B988-1A8F-A02A-13E1A314DD31}"/>
              </a:ext>
            </a:extLst>
          </p:cNvPr>
          <p:cNvSpPr/>
          <p:nvPr/>
        </p:nvSpPr>
        <p:spPr>
          <a:xfrm>
            <a:off x="7535328" y="2358707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Ofrece soluciones para proteger las aplicaciones y los datos.</a:t>
            </a:r>
            <a:endParaRPr lang="en-US" sz="140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EBEBB26-74DE-AD65-96E4-A3492DB73797}"/>
              </a:ext>
            </a:extLst>
          </p:cNvPr>
          <p:cNvSpPr/>
          <p:nvPr/>
        </p:nvSpPr>
        <p:spPr>
          <a:xfrm>
            <a:off x="5486769" y="4272118"/>
            <a:ext cx="3275025" cy="2020037"/>
          </a:xfrm>
          <a:prstGeom prst="roundRect">
            <a:avLst>
              <a:gd name="adj" fmla="val 5474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F7965DC-C5DA-D269-95EC-30ED85D35AA4}"/>
              </a:ext>
            </a:extLst>
          </p:cNvPr>
          <p:cNvSpPr/>
          <p:nvPr/>
        </p:nvSpPr>
        <p:spPr>
          <a:xfrm>
            <a:off x="5591874" y="4413663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Storage</a:t>
            </a:r>
            <a:endParaRPr lang="en-US" sz="2187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5712E63-11B8-3993-A72C-BA3BAEE1BB2F}"/>
              </a:ext>
            </a:extLst>
          </p:cNvPr>
          <p:cNvSpPr/>
          <p:nvPr/>
        </p:nvSpPr>
        <p:spPr>
          <a:xfrm>
            <a:off x="5588702" y="4841405"/>
            <a:ext cx="3071158" cy="1229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Proporciona opciones de almacenamiento escalables en la nube.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52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3103118" y="867727"/>
            <a:ext cx="8641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s-CO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Casos de uso IBM Cloud</a:t>
            </a:r>
            <a:endParaRPr lang="es-CO" sz="4374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68C108E-3835-C81E-FB14-CACEA444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23" y="2303232"/>
            <a:ext cx="2619741" cy="78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8AFFAFD-2FF0-A8CE-DB48-4F6FF746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94" y="2209218"/>
            <a:ext cx="2705478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E5A93D2-E36C-F32C-75E8-96E6A2C25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145" y="4114800"/>
            <a:ext cx="1467055" cy="1362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4EE1AA0-23AD-AD84-4256-B1205FE69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021" y="4156631"/>
            <a:ext cx="1991003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ED436DE-D339-3921-8772-86F8F1342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658" y="2303232"/>
            <a:ext cx="3305636" cy="866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AE32ECB-E98A-D6E3-6C14-9D4A461F9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6169" y="4280472"/>
            <a:ext cx="3372321" cy="1000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AB8FEEE-DE96-22A1-AD10-A11524818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3138" y="6454158"/>
            <a:ext cx="2476846" cy="1095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C09E906-7B29-B03A-637F-890B6E4601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3118" y="6674033"/>
            <a:ext cx="3258005" cy="828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Limitaciones y ventajas de IBM Cloud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1014532" y="354984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844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Limitaciones: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Algunas limitaciones incluyen la curva de aprendizaje inicial y la necesidad de una conexión a Internet estable.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991672" y="530209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5336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Ventajas: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9060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 sus ventajas se encuentran la escalabilidad, la seguridad avanzada y la amplia gama de servicios disponibles.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169592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Diferencias entre IBM Cloud y otras plataformas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00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ofrece una gran escalabilidad y flexibilidad, permitiendo ajustar los recursos según las necesidades del negocio.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00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Seguridad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plataforma de IBM se destaca por su seguridad avanzada y sus mecanismos de protección de datos.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Tecnologías de vanguardia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cuenta con tecnologías de vanguardia como inteligencia artificial y blockchain, que ofrecen soluciones innovadoras.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578</Words>
  <Application>Microsoft Office PowerPoint</Application>
  <PresentationFormat>Personalizado</PresentationFormat>
  <Paragraphs>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JHULIANA ESTHER BUENO DUARTE</cp:lastModifiedBy>
  <cp:revision>2</cp:revision>
  <dcterms:created xsi:type="dcterms:W3CDTF">2023-11-22T02:21:15Z</dcterms:created>
  <dcterms:modified xsi:type="dcterms:W3CDTF">2023-11-22T03:08:39Z</dcterms:modified>
</cp:coreProperties>
</file>