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76" r:id="rId6"/>
    <p:sldId id="257" r:id="rId7"/>
    <p:sldId id="274" r:id="rId8"/>
    <p:sldId id="263" r:id="rId9"/>
    <p:sldId id="265" r:id="rId10"/>
    <p:sldId id="264" r:id="rId11"/>
    <p:sldId id="258" r:id="rId12"/>
    <p:sldId id="279" r:id="rId13"/>
    <p:sldId id="267" r:id="rId14"/>
    <p:sldId id="275" r:id="rId15"/>
    <p:sldId id="277" r:id="rId16"/>
    <p:sldId id="278" r:id="rId17"/>
    <p:sldId id="259" r:id="rId18"/>
    <p:sldId id="268" r:id="rId19"/>
    <p:sldId id="269" r:id="rId20"/>
    <p:sldId id="270" r:id="rId21"/>
    <p:sldId id="273" r:id="rId22"/>
    <p:sldId id="272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9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8E5F7-65C2-40E0-8A25-9A4A465BD09E}" type="datetimeFigureOut">
              <a:rPr lang="de-DE" smtClean="0"/>
              <a:t>07.02.2025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67A1C-B4AB-4A13-BE59-FA203172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4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CEAE5-6368-14DC-EAA3-AEC2E947B4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8DB14-415C-2CEC-BCAE-6F19887B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5A6D7-DE6B-DFFB-093E-B493B9C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315" y="6650182"/>
            <a:ext cx="2743200" cy="207818"/>
          </a:xfrm>
        </p:spPr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4CDF7-9628-BD86-C574-3865E43B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7B3-153F-41A7-BB8A-BDEBD0E5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14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AC2FEE-8214-490E-8FDC-D07B975E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" y="136525"/>
            <a:ext cx="11887200" cy="7279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846F6E-0302-D3BE-BDD2-52DE1C33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15" y="1002664"/>
            <a:ext cx="11804073" cy="564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4CE02-644E-DA85-AEAF-845A68BD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1315" y="6721475"/>
            <a:ext cx="2743200" cy="13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9F8C-55C7-4647-ADDC-2CE3AABD4883}" type="datetime1">
              <a:rPr lang="de-DE" smtClean="0"/>
              <a:t>07.02.2025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B2DDF-C5A6-26C2-A574-0010FB49C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2188" y="6721475"/>
            <a:ext cx="2743200" cy="13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F7B3-153F-41A7-BB8A-BDEBD0E5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02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master.io/de/blog/json-vs-xml-d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EDBF3-4326-76EA-F639-5C13BD67490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QuestMapper</a:t>
            </a:r>
            <a:r>
              <a:rPr lang="de-DE" dirty="0">
                <a:solidFill>
                  <a:schemeClr val="bg1"/>
                </a:solidFill>
              </a:rPr>
              <a:t> – Überblick 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AFE7D3B-CF12-6145-33E4-1C1256C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C1DD-03A7-48A0-B43B-9FCA538C82BC}" type="datetime1">
              <a:rPr lang="de-DE" smtClean="0"/>
              <a:t>07.02.2025</a:t>
            </a:fld>
            <a:endParaRPr lang="de-DE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4A7D6F87-541B-A310-6F21-10E3ED40E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57967"/>
              </p:ext>
            </p:extLst>
          </p:nvPr>
        </p:nvGraphicFramePr>
        <p:xfrm>
          <a:off x="141314" y="929389"/>
          <a:ext cx="11887200" cy="525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3232917786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257057415"/>
                    </a:ext>
                  </a:extLst>
                </a:gridCol>
              </a:tblGrid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Funktionalität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95502"/>
                  </a:ext>
                </a:extLst>
              </a:tr>
              <a:tr h="263713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Entwicklung eines Werkzeugs zur Visualisierung von NPCs, Quests und Abhängigkeiten eines Rollenspiels.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Ermöglichung einer einfachen Darstellung von NPCs, Quests und Abhängigkeiten.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Verwaltung und Überwachung der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Bereitstellung einer intuitiven Benutzeroberfläche für Spielentwickler.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Interaktive Visualisierung von Abhängigkeiten zwischen Quests.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Unterstützung der Spielentwickler bei der Planung und Verwaltung ihrer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Die Darstellung von NPCs und Quests als eindeutige Formen im Programm.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Die Möglichkeit, Abhängigkeiten zwischen Quests mithilfe eines Graphen darzustellen.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intuitive Benutzeroberfläche, die einfach zu verwenden ist.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Möglichkeit, NPCs, Quests und Abhängigkeiten einfach hinzuzufügen und zu bearbeiten.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Übersicht über den Fortschritt und die Belohnungen der Quests.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782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Zielgruppe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116982"/>
                  </a:ext>
                </a:extLst>
              </a:tr>
              <a:tr h="4396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Spielentwickler, die RPGs erstellen und verwalten möchten.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Erwartetes Ergebnis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42967"/>
                  </a:ext>
                </a:extLst>
              </a:tr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 benutzerfreundliches Programm, das Spielentwicklern hilft, ihre </a:t>
                      </a:r>
                      <a:r>
                        <a:rPr lang="de-DE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zu verwalten und zu überwachen. Es soll ihnen eine einfache Möglichkeit bieten, NPCs, Quests und Abhängigkeiten zu visualisieren und sie bei der Planung und Umsetzung ihrer </a:t>
                      </a:r>
                      <a:r>
                        <a:rPr lang="de-DE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unterstützen.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958619"/>
                  </a:ext>
                </a:extLst>
              </a:tr>
              <a:tr h="6669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Start: KW 06 2023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Fertigstellung: Sommer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30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4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II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394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Benutzersteuerelemente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C35EC20-EB7C-9BE8-1E5A-E91D1974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28092"/>
              </p:ext>
            </p:extLst>
          </p:nvPr>
        </p:nvGraphicFramePr>
        <p:xfrm>
          <a:off x="141315" y="1559298"/>
          <a:ext cx="11887200" cy="400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80006725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74948215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23799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Winform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7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Basierend auf der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älteren Win32-API-Technologie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Verwendet Windows Forms zum Erstellen von Benutzeroberflächen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Einfache und schnelle Entwicklung </a:t>
                      </a:r>
                      <a:r>
                        <a:rPr lang="de-DE" sz="1600" dirty="0"/>
                        <a:t>von Desktop-Anwendungen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Unterstützung für mehrere Plattformen wie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Windows, Linux und MacOS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Bietet grundlegende Steuerelemente </a:t>
                      </a:r>
                      <a:r>
                        <a:rPr lang="de-DE" sz="1600" dirty="0"/>
                        <a:t>und Funktionen für Desktop-Anwendungen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Entwickelt für die Erstellung von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plattformübergreifenden Anwendungen für Windows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Verwendet XAML als Markup-Sprache für die Erstellung von Benutzeroberflächen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Bietet ein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modernes und einheitliches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Enge Integration mit Windows 10-Plattformfunktionen wie Cortana, Live-Kacheln, </a:t>
                      </a:r>
                      <a:r>
                        <a:rPr lang="de-DE" sz="1600" dirty="0" err="1"/>
                        <a:t>Ink</a:t>
                      </a:r>
                      <a:r>
                        <a:rPr lang="de-DE" sz="1600" dirty="0"/>
                        <a:t> und mehr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Nur für die Windows-Plattform </a:t>
                      </a:r>
                      <a:r>
                        <a:rPr lang="de-DE" sz="1600" dirty="0"/>
                        <a:t>verfügbar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Basierend auf der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modernen .NET-Architektur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Verwendet XAML als Markup-Sprache für die Erstellung von Benutzeroberflächen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Bietet eine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breite Palette von Steuerelementen und Funktionen für die Erstellung anspruchsvoller </a:t>
                      </a:r>
                      <a:r>
                        <a:rPr lang="de-DE" sz="1600" dirty="0"/>
                        <a:t>Desktop-Anwendungen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Unterstützung für mehrere Plattformen wie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Windows, Linux und MacOS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Bietet eine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flexible Design-Sprache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für ansprechende und benutzerdefinierte Benutzeroberflächen </a:t>
                      </a:r>
                      <a:r>
                        <a:rPr lang="de-DE" sz="1600" dirty="0"/>
                        <a:t>zu erstellen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/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/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Verwendet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4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9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FDED-CA7A-CAE1-8712-D66630A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</a:t>
            </a:r>
            <a:r>
              <a:rPr lang="de-DE" dirty="0" err="1"/>
              <a:t>III.a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C2DF1B-8481-D906-E4E0-FB541F79F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685702"/>
              </p:ext>
            </p:extLst>
          </p:nvPr>
        </p:nvGraphicFramePr>
        <p:xfrm>
          <a:off x="141314" y="1557580"/>
          <a:ext cx="11887200" cy="334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08260417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57957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714958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00576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164311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305712480"/>
                    </a:ext>
                  </a:extLst>
                </a:gridCol>
              </a:tblGrid>
              <a:tr h="279358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MVVM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47077"/>
                  </a:ext>
                </a:extLst>
              </a:tr>
              <a:tr h="256078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72035"/>
                  </a:ext>
                </a:extLst>
              </a:tr>
              <a:tr h="174598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Trennung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von Geschäftslogik und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Ermöglicht eine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einfache Wartung 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und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Erweiterbarkeit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Codes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klare Trennung der Verantwortlichkeiten von Daten, Logik &amp;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schnelle und einfache Entwicklung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neuer Funktionen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Kann bei 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größeren Projekten sehr komplex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Einige 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Entwickler können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haben, das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Konzept</a:t>
                      </a:r>
                      <a:r>
                        <a:rPr lang="de-DE" sz="1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MVC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 verstehen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korrekt zu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Trennung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von Geschäftslogik und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Ermöglicht eine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einfachere Testbarkeit, da </a:t>
                      </a:r>
                      <a:r>
                        <a:rPr lang="de-DE" sz="1200" b="0" i="0" kern="1200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Presenter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von der View entkoppelt sind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Bessere Wartbarkeit durch Entkopplung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Einfachere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Wiederverwendbarkeit 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DE" sz="12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Presentern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 bei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größeren Projekten sehr komplex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Einige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Entwickler können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haben, das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Konzept</a:t>
                      </a:r>
                      <a:r>
                        <a:rPr lang="de-DE" sz="1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MVC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 verstehen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korrekt zu implementieren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klare Trennung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von Geschäftslogik &amp; UI und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ViewModel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Bessere Wartbarkeit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durch Entkopplung </a:t>
                      </a: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Ermöglicht eine einfache Testbarkeit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Einfachere </a:t>
                      </a: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Wiederverwendbarkeit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ViewModels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 bei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größeren Projekten sehr komplex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Einige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Entwickler können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haben, das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Konzept</a:t>
                      </a:r>
                      <a:r>
                        <a:rPr lang="de-DE" sz="1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MVC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 verstehen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korrekt zu implementieren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98585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b="0" i="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196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47385-10AE-1878-3193-ABB78F9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627EEB-A2C6-0A23-3F91-6CFD11756332}"/>
              </a:ext>
            </a:extLst>
          </p:cNvPr>
          <p:cNvSpPr txBox="1">
            <a:spLocks/>
          </p:cNvSpPr>
          <p:nvPr/>
        </p:nvSpPr>
        <p:spPr>
          <a:xfrm>
            <a:off x="141315" y="1018162"/>
            <a:ext cx="11804073" cy="53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Entwurfsmuster</a:t>
            </a:r>
          </a:p>
        </p:txBody>
      </p:sp>
      <p:pic>
        <p:nvPicPr>
          <p:cNvPr id="1026" name="Picture 2" descr=": MVC vs MVVM vs MVP">
            <a:extLst>
              <a:ext uri="{FF2B5EF4-FFF2-40B4-BE49-F238E27FC236}">
                <a16:creationId xmlns:a16="http://schemas.microsoft.com/office/drawing/2014/main" id="{68BDEA80-5B77-3D59-CC1E-8E5D37E2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26250"/>
            <a:ext cx="4890782" cy="17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1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FDED-CA7A-CAE1-8712-D66630A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</a:t>
            </a:r>
            <a:r>
              <a:rPr lang="de-DE" dirty="0" err="1"/>
              <a:t>III.b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47385-10AE-1878-3193-ABB78F9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627EEB-A2C6-0A23-3F91-6CFD11756332}"/>
              </a:ext>
            </a:extLst>
          </p:cNvPr>
          <p:cNvSpPr txBox="1">
            <a:spLocks/>
          </p:cNvSpPr>
          <p:nvPr/>
        </p:nvSpPr>
        <p:spPr>
          <a:xfrm>
            <a:off x="141315" y="1018161"/>
            <a:ext cx="11804073" cy="837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Entwurfsmuster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Passive View MVP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46BDC4-8FBA-0105-267A-EB61FB7C4CE8}"/>
              </a:ext>
            </a:extLst>
          </p:cNvPr>
          <p:cNvSpPr/>
          <p:nvPr/>
        </p:nvSpPr>
        <p:spPr>
          <a:xfrm>
            <a:off x="3173935" y="2556640"/>
            <a:ext cx="1921079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 (UI)</a:t>
            </a:r>
          </a:p>
          <a:p>
            <a:pPr algn="ctr"/>
            <a:r>
              <a:rPr lang="de-DE" dirty="0"/>
              <a:t>(Observer)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89FAFC-F407-0D93-7F3E-9E74DF5B1E11}"/>
              </a:ext>
            </a:extLst>
          </p:cNvPr>
          <p:cNvSpPr/>
          <p:nvPr/>
        </p:nvSpPr>
        <p:spPr>
          <a:xfrm>
            <a:off x="3168993" y="4628884"/>
            <a:ext cx="192107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DataManager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Subject</a:t>
            </a:r>
            <a:r>
              <a:rPr lang="de-DE" dirty="0"/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56E7F8-CA37-EE76-49D3-00B37966A13C}"/>
              </a:ext>
            </a:extLst>
          </p:cNvPr>
          <p:cNvSpPr/>
          <p:nvPr/>
        </p:nvSpPr>
        <p:spPr>
          <a:xfrm>
            <a:off x="6227812" y="4628884"/>
            <a:ext cx="1921079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A911859-4E49-DEDF-CC92-9874AAC6CF6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129533" y="3471040"/>
            <a:ext cx="4942" cy="1157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72551ED-4E6E-8BFD-E7FF-AB68B4A878E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90072" y="5086084"/>
            <a:ext cx="11377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07E6A40-AE5B-5931-7A8E-1EE661ED61E7}"/>
              </a:ext>
            </a:extLst>
          </p:cNvPr>
          <p:cNvSpPr txBox="1"/>
          <p:nvPr/>
        </p:nvSpPr>
        <p:spPr>
          <a:xfrm>
            <a:off x="3682768" y="3582099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70E4C9-655F-ED17-3EC5-5E9605027886}"/>
              </a:ext>
            </a:extLst>
          </p:cNvPr>
          <p:cNvSpPr txBox="1"/>
          <p:nvPr/>
        </p:nvSpPr>
        <p:spPr>
          <a:xfrm>
            <a:off x="3673083" y="4172197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21512C-4565-E982-3279-3A9E551968BC}"/>
              </a:ext>
            </a:extLst>
          </p:cNvPr>
          <p:cNvSpPr txBox="1"/>
          <p:nvPr/>
        </p:nvSpPr>
        <p:spPr>
          <a:xfrm>
            <a:off x="6050611" y="3571681"/>
            <a:ext cx="188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Observer-Pattern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B04FD87-6AEE-37CA-2232-42EB0CF40787}"/>
              </a:ext>
            </a:extLst>
          </p:cNvPr>
          <p:cNvSpPr txBox="1"/>
          <p:nvPr/>
        </p:nvSpPr>
        <p:spPr>
          <a:xfrm>
            <a:off x="1308185" y="2556640"/>
            <a:ext cx="181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Nimmt Eingabe entgegen</a:t>
            </a:r>
          </a:p>
          <a:p>
            <a:r>
              <a:rPr lang="de-DE" sz="1200" dirty="0"/>
              <a:t>Ruft für Änderungen den </a:t>
            </a:r>
            <a:r>
              <a:rPr lang="de-DE" sz="1200" dirty="0" err="1"/>
              <a:t>DataManager</a:t>
            </a:r>
            <a:endParaRPr lang="de-DE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68BBA5E-27C6-5FB0-2605-CC5FE7CB7AC1}"/>
              </a:ext>
            </a:extLst>
          </p:cNvPr>
          <p:cNvSpPr txBox="1"/>
          <p:nvPr/>
        </p:nvSpPr>
        <p:spPr>
          <a:xfrm>
            <a:off x="1584523" y="4568400"/>
            <a:ext cx="15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Nimmt entsprechende Änderungen an dem Model vor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623B20D-1735-B41C-F33B-1436EBAD9326}"/>
              </a:ext>
            </a:extLst>
          </p:cNvPr>
          <p:cNvSpPr txBox="1"/>
          <p:nvPr/>
        </p:nvSpPr>
        <p:spPr>
          <a:xfrm>
            <a:off x="3168993" y="5578284"/>
            <a:ext cx="15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Benachrichtigt alle betreffenden Views über die Änderung</a:t>
            </a: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2BEC4605-82FD-4624-ED7E-B19496FBB51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5090072" y="3013840"/>
            <a:ext cx="4942" cy="2072244"/>
          </a:xfrm>
          <a:prstGeom prst="curvedConnector3">
            <a:avLst>
              <a:gd name="adj1" fmla="val 19324059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1962538-3002-0CD4-33EA-0BF8FA58D690}"/>
              </a:ext>
            </a:extLst>
          </p:cNvPr>
          <p:cNvSpPr txBox="1"/>
          <p:nvPr/>
        </p:nvSpPr>
        <p:spPr>
          <a:xfrm>
            <a:off x="5051629" y="5033830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6173AB-AE3C-EB6E-58DB-1A2257BF3036}"/>
              </a:ext>
            </a:extLst>
          </p:cNvPr>
          <p:cNvSpPr txBox="1"/>
          <p:nvPr/>
        </p:nvSpPr>
        <p:spPr>
          <a:xfrm>
            <a:off x="5897143" y="5084245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910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394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Datenkonsistenz bei Änderungen an den Daten</a:t>
            </a: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B6BF389-CF26-CC46-E62F-EF3C594F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35483"/>
              </p:ext>
            </p:extLst>
          </p:nvPr>
        </p:nvGraphicFramePr>
        <p:xfrm>
          <a:off x="141315" y="1557580"/>
          <a:ext cx="11887204" cy="413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767939034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47674443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98854722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143850057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Observer-Patter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Aktualisierung bei Ansichtswechsel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7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48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Lose Kopplung 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zwischen den beteiligten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Erweiterbarkeit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neue Observer-Klassen können einfach hinzugefügt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Änderung im </a:t>
                      </a:r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Subject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automatischen Aktualisierung Vermeidung von unnötigen Aktualisierungen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Die Implementierung des Observer-Patterns erfordert zusätzlichen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Verzögerungen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Eine Aktualisierung erfolgt nicht unmittelbar, sondern erst nachdem das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die Observer-Klassen benachrichtigt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Einfache Implementierung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Sofortige Aktualisierung </a:t>
                      </a:r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Daten bei Ansichtswechsel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Hohe Kopplung 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zwischen den beteiligten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Ineffizient: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Aktualisierung aller Daten, auch wenn nicht benötigt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bei der Skalierung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mehr Ansichten. desto schwieriger wird die Verwaltung der Daten und die Implementierung der Aktualisierungsfunktion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750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Ergebnis</a:t>
                      </a:r>
                      <a:endParaRPr lang="de-DE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089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Verwendet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800" b="0" i="0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1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03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FDED-CA7A-CAE1-8712-D66630A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V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C2DF1B-8481-D906-E4E0-FB541F79F5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1315" y="1557580"/>
          <a:ext cx="11887200" cy="495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08260417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57957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714958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00576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164311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3057124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JSON-Format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XML-Format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Datenbank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4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7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Kleinere Dateigröße</a:t>
                      </a:r>
                      <a:r>
                        <a:rPr lang="de-DE" sz="1200" b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 XML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Schnellere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Übertragung und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Verarbeitung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 zu lesen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zu schreiben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Verbreitet und gut unterstützt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Möglichkeit, eigene </a:t>
                      </a: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Markup-Sprachen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zu definieren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 eingebaute Validierung</a:t>
                      </a:r>
                      <a:endParaRPr lang="de-DE" sz="1200" b="1" i="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Verbreitet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und gut unterstützt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Lesbar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und gut verständlich für Menschen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 zu validieren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zu parsen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Bietet die Möglichkeit,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eigene Markup-Sprachen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definieren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Größere Dateigröße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Langsamer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bei der Übertragung und </a:t>
                      </a: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Verarbeitung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von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Hohe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Skalierbarkeit und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Leistung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Strukturierte</a:t>
                      </a:r>
                      <a:r>
                        <a:rPr lang="de-DE" sz="1200" b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Datenverwaltung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Effiziente Suche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Abfrage von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Integrierte Sicherheit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Zugriffskontrolle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Komplizierter zu installieren</a:t>
                      </a:r>
                      <a:r>
                        <a:rPr lang="de-DE" sz="1200" b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zu verwalten als eine einfache Datei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Höhere Latenzzeiten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 bei reinen Datei-basierten Systemen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 erforderliche Ressourcen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wie Speicher und Rechenleistung.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98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 größeren Datenmengen schneller und platzsparender als XML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verwendet auch XML zur Ablage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Schlecht geeignet für Betriebssystem übergreifenden Datenaustausch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Langsamer in Verarbeitung und mehr Speicherplatz benötigt als JSON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Wird wegen der schlechten Performance für verhältnismäßig kleinen Dateien verworfen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85294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Quelle: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https://appmaster.io/de/blog/json-vs-xml-de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,zuletzt verwendet: 14.02.2023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92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Verwendet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6201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47385-10AE-1878-3193-ABB78F9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627EEB-A2C6-0A23-3F91-6CFD11756332}"/>
              </a:ext>
            </a:extLst>
          </p:cNvPr>
          <p:cNvSpPr txBox="1">
            <a:spLocks/>
          </p:cNvSpPr>
          <p:nvPr/>
        </p:nvSpPr>
        <p:spPr>
          <a:xfrm>
            <a:off x="141315" y="1018162"/>
            <a:ext cx="11804073" cy="53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Arten der Speicherung/ Laden der Benutzerdaten</a:t>
            </a:r>
          </a:p>
        </p:txBody>
      </p:sp>
    </p:spTree>
    <p:extLst>
      <p:ext uri="{BB962C8B-B14F-4D97-AF65-F5344CB8AC3E}">
        <p14:creationId xmlns:p14="http://schemas.microsoft.com/office/powerpoint/2010/main" val="318237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</a:t>
            </a:r>
            <a:r>
              <a:rPr lang="de-DE" dirty="0" err="1"/>
              <a:t>Komponeten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Welche GUI-Elemente müssen erweitert werden?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Visualisierung von Quests und NPCs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Linie mit Pfeil 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Ggf. mit Text (Bedingung)</a:t>
            </a:r>
          </a:p>
          <a:p>
            <a:pPr lvl="1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ListBoxItem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Anzeigen alles Quests und NPCs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Questtypen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sollen erstellt werden können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Als Standard sollen Main und Side vordefiniert werden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Farbe eines Panel und Text kann individuell angepasst werden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Eigenschaft „benutzerdefinierter Typ“</a:t>
            </a: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 Komponente soll sich um das Erstellen und Entfernen von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QuestPanels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kümmern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65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</a:t>
            </a:r>
            <a:r>
              <a:rPr lang="de-DE" dirty="0" err="1"/>
              <a:t>Komponeten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Getrennte Klassen mit getrennten Aufgaben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Datenhaltung – Model 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Datenhaltung – Views, mittels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Datenimport/ -export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Ggf. weitere Bibliotheken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3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58331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- Datenflüsse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07.02.2025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5601AE-7632-2A79-2635-604F091BEE2F}"/>
              </a:ext>
            </a:extLst>
          </p:cNvPr>
          <p:cNvSpPr/>
          <p:nvPr/>
        </p:nvSpPr>
        <p:spPr>
          <a:xfrm>
            <a:off x="4009935" y="2050410"/>
            <a:ext cx="3077362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Datenhaltung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NPCQuestDataManager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Jegliche Bearbeitung der 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A0C1F7-DDC7-6BA8-313D-11AEA688A236}"/>
              </a:ext>
            </a:extLst>
          </p:cNvPr>
          <p:cNvSpPr/>
          <p:nvPr/>
        </p:nvSpPr>
        <p:spPr>
          <a:xfrm>
            <a:off x="8067358" y="1777837"/>
            <a:ext cx="3257780" cy="168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Datendarstellung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QuestViews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Kennt alle Verbindungen anhand ihrer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Enthält alle Ansichten mit entsprechenden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4E434C5-ED53-F2FD-5A76-9502BA50CCBC}"/>
              </a:ext>
            </a:extLst>
          </p:cNvPr>
          <p:cNvSpPr/>
          <p:nvPr/>
        </p:nvSpPr>
        <p:spPr>
          <a:xfrm>
            <a:off x="4009936" y="4361578"/>
            <a:ext cx="3073693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Datenimport/ -export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NPCQuestIOManager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Import- &amp; Exportfunktionen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E65A944-C691-1013-1952-623FF5EB139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546783" y="3191313"/>
            <a:ext cx="1833" cy="117026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374DF40-0037-B147-82FB-781D87281528}"/>
              </a:ext>
            </a:extLst>
          </p:cNvPr>
          <p:cNvSpPr txBox="1"/>
          <p:nvPr/>
        </p:nvSpPr>
        <p:spPr>
          <a:xfrm>
            <a:off x="5627323" y="3610899"/>
            <a:ext cx="1146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Bekommt eine Kopie alle Quests und NPCs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78FA0E-A8F2-E961-E240-EED23C6766E4}"/>
              </a:ext>
            </a:extLst>
          </p:cNvPr>
          <p:cNvSpPr/>
          <p:nvPr/>
        </p:nvSpPr>
        <p:spPr>
          <a:xfrm>
            <a:off x="718408" y="2050411"/>
            <a:ext cx="2145484" cy="11358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einer Quest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F9C781-CF87-CC19-940D-94B1CC1DDB72}"/>
              </a:ext>
            </a:extLst>
          </p:cNvPr>
          <p:cNvSpPr/>
          <p:nvPr/>
        </p:nvSpPr>
        <p:spPr>
          <a:xfrm>
            <a:off x="718408" y="4350683"/>
            <a:ext cx="2145484" cy="11517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eines NPC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7D87C5-261C-1B22-C8C4-5D5219946D2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863892" y="2618344"/>
            <a:ext cx="1146043" cy="251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9F613F1-D978-EA88-A876-3ECA7A8EBD8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863892" y="2620862"/>
            <a:ext cx="1146043" cy="230572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51CC3C5-C571-AA65-60E2-8D89808B4F87}"/>
              </a:ext>
            </a:extLst>
          </p:cNvPr>
          <p:cNvSpPr txBox="1"/>
          <p:nvPr/>
        </p:nvSpPr>
        <p:spPr>
          <a:xfrm>
            <a:off x="2802073" y="238105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1A0846-2D1A-07D6-7EC0-07E845AB0696}"/>
              </a:ext>
            </a:extLst>
          </p:cNvPr>
          <p:cNvSpPr txBox="1"/>
          <p:nvPr/>
        </p:nvSpPr>
        <p:spPr>
          <a:xfrm>
            <a:off x="2925711" y="4557250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8F991F-1652-7BDC-2BF6-6BC04DA71DE6}"/>
              </a:ext>
            </a:extLst>
          </p:cNvPr>
          <p:cNvSpPr txBox="1"/>
          <p:nvPr/>
        </p:nvSpPr>
        <p:spPr>
          <a:xfrm>
            <a:off x="3751226" y="227132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EE3FF1-71E5-3DF7-DC9F-62C190C582C7}"/>
              </a:ext>
            </a:extLst>
          </p:cNvPr>
          <p:cNvSpPr txBox="1"/>
          <p:nvPr/>
        </p:nvSpPr>
        <p:spPr>
          <a:xfrm>
            <a:off x="4302179" y="3195401"/>
            <a:ext cx="103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Übergibt geladene Quests und NPCs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0CE528D-0D07-AC55-5A68-C3EA8D01DDEF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87297" y="2618344"/>
            <a:ext cx="980061" cy="251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445D5D5-0399-06D1-9C83-22208878C1C0}"/>
              </a:ext>
            </a:extLst>
          </p:cNvPr>
          <p:cNvSpPr txBox="1"/>
          <p:nvPr/>
        </p:nvSpPr>
        <p:spPr>
          <a:xfrm>
            <a:off x="7029670" y="225067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45A3D-28BA-6BFB-7BAC-0B474435C47A}"/>
              </a:ext>
            </a:extLst>
          </p:cNvPr>
          <p:cNvSpPr txBox="1"/>
          <p:nvPr/>
        </p:nvSpPr>
        <p:spPr>
          <a:xfrm>
            <a:off x="7798060" y="227132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962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5" y="125256"/>
            <a:ext cx="11887200" cy="727999"/>
          </a:xfrm>
        </p:spPr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50441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– Datenkonsistenz via Observer-Pattern v1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07.02.2025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5601AE-7632-2A79-2635-604F091BEE2F}"/>
              </a:ext>
            </a:extLst>
          </p:cNvPr>
          <p:cNvSpPr/>
          <p:nvPr/>
        </p:nvSpPr>
        <p:spPr>
          <a:xfrm>
            <a:off x="3163798" y="3812099"/>
            <a:ext cx="3077362" cy="1140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Datenhaltung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NPCQuestDataManager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Jegliche Bearbeitung der 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A0C1F7-DDC7-6BA8-313D-11AEA688A236}"/>
              </a:ext>
            </a:extLst>
          </p:cNvPr>
          <p:cNvSpPr/>
          <p:nvPr/>
        </p:nvSpPr>
        <p:spPr>
          <a:xfrm>
            <a:off x="7929797" y="3975647"/>
            <a:ext cx="2599658" cy="806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GUI-Elemente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Dient zum Anzeigen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78FA0E-A8F2-E961-E240-EED23C6766E4}"/>
              </a:ext>
            </a:extLst>
          </p:cNvPr>
          <p:cNvSpPr/>
          <p:nvPr/>
        </p:nvSpPr>
        <p:spPr>
          <a:xfrm>
            <a:off x="307348" y="3812099"/>
            <a:ext cx="2145484" cy="1135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einer Quest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F9C781-CF87-CC19-940D-94B1CC1DDB72}"/>
              </a:ext>
            </a:extLst>
          </p:cNvPr>
          <p:cNvSpPr/>
          <p:nvPr/>
        </p:nvSpPr>
        <p:spPr>
          <a:xfrm>
            <a:off x="307348" y="5216946"/>
            <a:ext cx="2145484" cy="115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eines NPC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7D87C5-261C-1B22-C8C4-5D5219946D2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452832" y="4380032"/>
            <a:ext cx="710966" cy="251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9F613F1-D978-EA88-A876-3ECA7A8EBD8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452832" y="4382551"/>
            <a:ext cx="710966" cy="141029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51CC3C5-C571-AA65-60E2-8D89808B4F87}"/>
              </a:ext>
            </a:extLst>
          </p:cNvPr>
          <p:cNvSpPr txBox="1"/>
          <p:nvPr/>
        </p:nvSpPr>
        <p:spPr>
          <a:xfrm>
            <a:off x="2391013" y="4142740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1A0846-2D1A-07D6-7EC0-07E845AB0696}"/>
              </a:ext>
            </a:extLst>
          </p:cNvPr>
          <p:cNvSpPr txBox="1"/>
          <p:nvPr/>
        </p:nvSpPr>
        <p:spPr>
          <a:xfrm>
            <a:off x="2400750" y="5278606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8F991F-1652-7BDC-2BF6-6BC04DA71DE6}"/>
              </a:ext>
            </a:extLst>
          </p:cNvPr>
          <p:cNvSpPr txBox="1"/>
          <p:nvPr/>
        </p:nvSpPr>
        <p:spPr>
          <a:xfrm>
            <a:off x="6279036" y="4406327"/>
            <a:ext cx="168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Muss sich beim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registrieren</a:t>
            </a:r>
          </a:p>
          <a:p>
            <a:pPr algn="r"/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Register(GUI-</a:t>
            </a:r>
            <a:r>
              <a:rPr lang="de-DE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A9879-536B-A7BC-3803-E68AF2DCA57D}"/>
              </a:ext>
            </a:extLst>
          </p:cNvPr>
          <p:cNvSpPr/>
          <p:nvPr/>
        </p:nvSpPr>
        <p:spPr>
          <a:xfrm>
            <a:off x="849744" y="1492561"/>
            <a:ext cx="2657955" cy="1266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IQuestDataSubject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Register(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(Quest)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61883A3-EE3B-AF12-204B-7316307E8CEF}"/>
              </a:ext>
            </a:extLst>
          </p:cNvPr>
          <p:cNvSpPr/>
          <p:nvPr/>
        </p:nvSpPr>
        <p:spPr>
          <a:xfrm>
            <a:off x="3845355" y="1492561"/>
            <a:ext cx="2539558" cy="1266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INpcDataSubject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Register(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(NPC)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8CE071-6B23-108C-B163-EA8CE2E62712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2178722" y="2758602"/>
            <a:ext cx="2523757" cy="1053497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B989740-64AF-B10D-1632-42420AAFA62B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 flipH="1">
            <a:off x="4702479" y="2758602"/>
            <a:ext cx="412655" cy="1053497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C19203-B8CB-2695-1376-DD079B1411AF}"/>
              </a:ext>
            </a:extLst>
          </p:cNvPr>
          <p:cNvSpPr/>
          <p:nvPr/>
        </p:nvSpPr>
        <p:spPr>
          <a:xfrm>
            <a:off x="6701570" y="1497566"/>
            <a:ext cx="2453081" cy="913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IQuestDataObserver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UpdateQuest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(Quest)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26D70DA-E1BA-2B86-223E-53180CBD3A02}"/>
              </a:ext>
            </a:extLst>
          </p:cNvPr>
          <p:cNvSpPr/>
          <p:nvPr/>
        </p:nvSpPr>
        <p:spPr>
          <a:xfrm>
            <a:off x="9492307" y="1497566"/>
            <a:ext cx="2453081" cy="913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INpcDataObserver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UpdateNPC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(NPC)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BB7B3D-9A08-48CD-CFB2-EBE904DA8D15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7928111" y="2410692"/>
            <a:ext cx="1301515" cy="1564955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4987E04-36F6-4860-B18D-18C747DAF4A3}"/>
              </a:ext>
            </a:extLst>
          </p:cNvPr>
          <p:cNvCxnSpPr>
            <a:cxnSpLocks/>
            <a:stCxn id="34" idx="2"/>
            <a:endCxn id="6" idx="0"/>
          </p:cNvCxnSpPr>
          <p:nvPr/>
        </p:nvCxnSpPr>
        <p:spPr>
          <a:xfrm flipH="1">
            <a:off x="9229626" y="2410692"/>
            <a:ext cx="1489222" cy="1564955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9FF4949-2282-F7A7-056C-1C630F8076B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241160" y="4378773"/>
            <a:ext cx="1688637" cy="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539CB5C-44FD-3048-AA03-10C6E036B762}"/>
              </a:ext>
            </a:extLst>
          </p:cNvPr>
          <p:cNvSpPr txBox="1"/>
          <p:nvPr/>
        </p:nvSpPr>
        <p:spPr>
          <a:xfrm>
            <a:off x="10256751" y="6373183"/>
            <a:ext cx="168863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Nicht verwendet</a:t>
            </a:r>
          </a:p>
        </p:txBody>
      </p:sp>
    </p:spTree>
    <p:extLst>
      <p:ext uri="{BB962C8B-B14F-4D97-AF65-F5344CB8AC3E}">
        <p14:creationId xmlns:p14="http://schemas.microsoft.com/office/powerpoint/2010/main" val="367115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50441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– Datenkonsistenz via Observer-Pattern v2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07.02.2025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5601AE-7632-2A79-2635-604F091BEE2F}"/>
              </a:ext>
            </a:extLst>
          </p:cNvPr>
          <p:cNvSpPr/>
          <p:nvPr/>
        </p:nvSpPr>
        <p:spPr>
          <a:xfrm>
            <a:off x="3163798" y="3812099"/>
            <a:ext cx="3077362" cy="1240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Datenhaltung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NPCQuestDataManager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Jegliche Bearbeitung der 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A0C1F7-DDC7-6BA8-313D-11AEA688A236}"/>
              </a:ext>
            </a:extLst>
          </p:cNvPr>
          <p:cNvSpPr/>
          <p:nvPr/>
        </p:nvSpPr>
        <p:spPr>
          <a:xfrm>
            <a:off x="7929797" y="4029253"/>
            <a:ext cx="2599658" cy="806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GUI-Elemente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Dient zum Anzeigen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78FA0E-A8F2-E961-E240-EED23C6766E4}"/>
              </a:ext>
            </a:extLst>
          </p:cNvPr>
          <p:cNvSpPr/>
          <p:nvPr/>
        </p:nvSpPr>
        <p:spPr>
          <a:xfrm>
            <a:off x="307348" y="3864446"/>
            <a:ext cx="2145484" cy="1135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einer Quest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F9C781-CF87-CC19-940D-94B1CC1DDB72}"/>
              </a:ext>
            </a:extLst>
          </p:cNvPr>
          <p:cNvSpPr/>
          <p:nvPr/>
        </p:nvSpPr>
        <p:spPr>
          <a:xfrm>
            <a:off x="307348" y="5216946"/>
            <a:ext cx="2145484" cy="115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eines NPC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7D87C5-261C-1B22-C8C4-5D5219946D2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452832" y="4432379"/>
            <a:ext cx="710966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9F613F1-D978-EA88-A876-3ECA7A8EBD8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452832" y="4432379"/>
            <a:ext cx="710966" cy="136046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51CC3C5-C571-AA65-60E2-8D89808B4F87}"/>
              </a:ext>
            </a:extLst>
          </p:cNvPr>
          <p:cNvSpPr txBox="1"/>
          <p:nvPr/>
        </p:nvSpPr>
        <p:spPr>
          <a:xfrm>
            <a:off x="2391013" y="4142740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1A0846-2D1A-07D6-7EC0-07E845AB0696}"/>
              </a:ext>
            </a:extLst>
          </p:cNvPr>
          <p:cNvSpPr txBox="1"/>
          <p:nvPr/>
        </p:nvSpPr>
        <p:spPr>
          <a:xfrm>
            <a:off x="2400750" y="5278606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8F991F-1652-7BDC-2BF6-6BC04DA71DE6}"/>
              </a:ext>
            </a:extLst>
          </p:cNvPr>
          <p:cNvSpPr txBox="1"/>
          <p:nvPr/>
        </p:nvSpPr>
        <p:spPr>
          <a:xfrm>
            <a:off x="6279036" y="4406327"/>
            <a:ext cx="168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Muss sich beim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registrieren</a:t>
            </a:r>
          </a:p>
          <a:p>
            <a:pPr algn="r"/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Register(GUI-</a:t>
            </a:r>
            <a:r>
              <a:rPr lang="de-DE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A9879-536B-A7BC-3803-E68AF2DCA57D}"/>
              </a:ext>
            </a:extLst>
          </p:cNvPr>
          <p:cNvSpPr/>
          <p:nvPr/>
        </p:nvSpPr>
        <p:spPr>
          <a:xfrm>
            <a:off x="3163798" y="1736843"/>
            <a:ext cx="3077362" cy="14771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INPCQuestDataSubject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Register(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NotifyQuest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NotifyNPC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(NPC)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8CE071-6B23-108C-B163-EA8CE2E62712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4702479" y="3214020"/>
            <a:ext cx="0" cy="598079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C19203-B8CB-2695-1376-DD079B1411AF}"/>
              </a:ext>
            </a:extLst>
          </p:cNvPr>
          <p:cNvSpPr/>
          <p:nvPr/>
        </p:nvSpPr>
        <p:spPr>
          <a:xfrm>
            <a:off x="7395093" y="1882289"/>
            <a:ext cx="3669065" cy="1170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INPCQuestDataObserver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UpdateQuest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UpdateId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UpdateData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UpdateNPC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UpdateId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UpdateData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BB7B3D-9A08-48CD-CFB2-EBE904DA8D15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9229626" y="3052422"/>
            <a:ext cx="0" cy="976831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9FF4949-2282-F7A7-056C-1C630F8076B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241160" y="4432379"/>
            <a:ext cx="1688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08F2D11-4700-57C8-73A9-330234182119}"/>
              </a:ext>
            </a:extLst>
          </p:cNvPr>
          <p:cNvSpPr txBox="1"/>
          <p:nvPr/>
        </p:nvSpPr>
        <p:spPr>
          <a:xfrm>
            <a:off x="10256751" y="6373183"/>
            <a:ext cx="16886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Verwendet</a:t>
            </a:r>
          </a:p>
        </p:txBody>
      </p:sp>
    </p:spTree>
    <p:extLst>
      <p:ext uri="{BB962C8B-B14F-4D97-AF65-F5344CB8AC3E}">
        <p14:creationId xmlns:p14="http://schemas.microsoft.com/office/powerpoint/2010/main" val="50782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Benutzeranforderung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Funktionale Anforderungen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NPC-Erstellung: 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Möglichkeit, NPCs mit Namen, Eigenschaften und anderen relevanten Informationen zu erstellen.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Quest-Erstellung: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bieten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Quests mit einer Beschreibung, Zielen und Belohnungen zu erstellen.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 bieten 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 einen bestimmten Typ zuweisen, welcher einen bestimmten farblichen Stil besitzt.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Abhängigkeits-Visualisierung: 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Fähigkeit, Abhängigkeiten zwischen Quests visuell darzustellen, um die Reihenfolge der Quests zu verstehen und zu überwachen.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der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Questreihenfolge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Fähigkeit, die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Questreihenfolge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 Auge zu behalten und gegebenenfalls zu ändern, um sicherzustellen, dass sie für den Spieler logisch und sinnvoll ist.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Benutzerfreundliche Oberfläche: 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einfache und intuitiv bedienbare Benutzeroberfläche, um Spielentwicklern die Arbeit mit dem Werkzeug zu erleichtern.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Speicherung und Wiederherstellung von Daten: </a:t>
            </a:r>
          </a:p>
          <a:p>
            <a:pPr lvl="1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Fähigkeit, NPCs, Quests und Abhängigkeiten zu speichern und jederzeit wiederherzustellen, um den Spielentwicklungsprozess zu vereinfachen.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Import- und Exportfähigkeit: 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Möglichkeit, Daten aus anderen Quellen zu importieren und auszugeben, um den Spielentwicklungsprozess noch weiter zu vereinfachen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4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90163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 Komponente soll sich um das Erstellen und Entfernen von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QuestPanels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kümmern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07.02.2025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5459D09-0CF6-44E4-AB8A-494FFA7B68C1}"/>
              </a:ext>
            </a:extLst>
          </p:cNvPr>
          <p:cNvSpPr/>
          <p:nvPr/>
        </p:nvSpPr>
        <p:spPr>
          <a:xfrm>
            <a:off x="1856863" y="2517467"/>
            <a:ext cx="2055303" cy="8116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/>
              <a:t>Questname</a:t>
            </a:r>
            <a:endParaRPr lang="de-DE" sz="2000" b="1" dirty="0"/>
          </a:p>
          <a:p>
            <a:pPr algn="r"/>
            <a:endParaRPr lang="de-DE" sz="1200" dirty="0"/>
          </a:p>
          <a:p>
            <a:pPr algn="r"/>
            <a:r>
              <a:rPr lang="de-DE" sz="1200" dirty="0"/>
              <a:t>NPC-Name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9F0B03-F167-711D-58F5-38F6985E2D00}"/>
              </a:ext>
            </a:extLst>
          </p:cNvPr>
          <p:cNvSpPr/>
          <p:nvPr/>
        </p:nvSpPr>
        <p:spPr>
          <a:xfrm>
            <a:off x="5721293" y="2046357"/>
            <a:ext cx="2684478" cy="17616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QuestId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NPC_Id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 </a:t>
            </a:r>
            <a:r>
              <a:rPr lang="de-DE" dirty="0" err="1"/>
              <a:t>QuestName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 </a:t>
            </a:r>
            <a:r>
              <a:rPr lang="de-DE" dirty="0" err="1"/>
              <a:t>NPCName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DF4BA36-CBA0-B552-81A6-FAB10AE262CC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 flipV="1">
            <a:off x="3912166" y="2923285"/>
            <a:ext cx="1809127" cy="3916"/>
          </a:xfrm>
          <a:prstGeom prst="straightConnector1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5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5"/>
            <a:ext cx="11804073" cy="576753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Questtypen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sollen erstellt werden können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07.02.2025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7B81BA-C6D4-950F-5D09-4F972F025945}"/>
              </a:ext>
            </a:extLst>
          </p:cNvPr>
          <p:cNvSpPr txBox="1"/>
          <p:nvPr/>
        </p:nvSpPr>
        <p:spPr>
          <a:xfrm>
            <a:off x="141315" y="1579418"/>
            <a:ext cx="3451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Questtyp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Farbe Text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Hintergrundfarbe Panel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702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90163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– Welche GUI-Elemente müssen erweitert werden?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Panel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Visualisierung von Quests und NPCs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07.02.2025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5459D09-0CF6-44E4-AB8A-494FFA7B68C1}"/>
              </a:ext>
            </a:extLst>
          </p:cNvPr>
          <p:cNvSpPr/>
          <p:nvPr/>
        </p:nvSpPr>
        <p:spPr>
          <a:xfrm>
            <a:off x="141315" y="2042441"/>
            <a:ext cx="2055303" cy="8116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/>
              <a:t>Questname</a:t>
            </a:r>
            <a:endParaRPr lang="de-DE" sz="2000" b="1" dirty="0"/>
          </a:p>
          <a:p>
            <a:pPr algn="r"/>
            <a:endParaRPr lang="de-DE" sz="1200" dirty="0"/>
          </a:p>
          <a:p>
            <a:pPr algn="r"/>
            <a:r>
              <a:rPr lang="de-DE" sz="1200" dirty="0"/>
              <a:t>NPC-Name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F8BBAD-2E3F-928F-B0BA-B9FFF3A0D78B}"/>
              </a:ext>
            </a:extLst>
          </p:cNvPr>
          <p:cNvCxnSpPr/>
          <p:nvPr/>
        </p:nvCxnSpPr>
        <p:spPr>
          <a:xfrm>
            <a:off x="2499919" y="2448258"/>
            <a:ext cx="236569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AEC4229-1F9E-26C7-F1E6-81EE81F7DF29}"/>
              </a:ext>
            </a:extLst>
          </p:cNvPr>
          <p:cNvSpPr txBox="1"/>
          <p:nvPr/>
        </p:nvSpPr>
        <p:spPr>
          <a:xfrm>
            <a:off x="2499919" y="2042441"/>
            <a:ext cx="22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Einmal Klicken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CDB8B7D-1C89-F173-4C98-3715177912A0}"/>
              </a:ext>
            </a:extLst>
          </p:cNvPr>
          <p:cNvSpPr/>
          <p:nvPr/>
        </p:nvSpPr>
        <p:spPr>
          <a:xfrm>
            <a:off x="5069265" y="2039028"/>
            <a:ext cx="2055303" cy="811635"/>
          </a:xfrm>
          <a:prstGeom prst="round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/>
              <a:t>Questname</a:t>
            </a:r>
            <a:endParaRPr lang="de-DE" sz="2000" b="1" dirty="0"/>
          </a:p>
          <a:p>
            <a:pPr algn="r"/>
            <a:endParaRPr lang="de-DE" sz="1200" dirty="0"/>
          </a:p>
          <a:p>
            <a:pPr algn="r"/>
            <a:r>
              <a:rPr lang="de-DE" sz="1200" dirty="0"/>
              <a:t>NPC-Name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38F899-6FC1-F6D5-2DC0-B51D91B81131}"/>
              </a:ext>
            </a:extLst>
          </p:cNvPr>
          <p:cNvCxnSpPr>
            <a:cxnSpLocks/>
          </p:cNvCxnSpPr>
          <p:nvPr/>
        </p:nvCxnSpPr>
        <p:spPr>
          <a:xfrm>
            <a:off x="2499919" y="3053240"/>
            <a:ext cx="2365696" cy="9091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87CDBAC-C4C1-DD0F-2575-50D8D307B04F}"/>
              </a:ext>
            </a:extLst>
          </p:cNvPr>
          <p:cNvSpPr txBox="1"/>
          <p:nvPr/>
        </p:nvSpPr>
        <p:spPr>
          <a:xfrm rot="1319543">
            <a:off x="2549744" y="3063526"/>
            <a:ext cx="22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Doppelklick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915281-66A4-C934-FDB1-706B73BF84E6}"/>
              </a:ext>
            </a:extLst>
          </p:cNvPr>
          <p:cNvSpPr txBox="1"/>
          <p:nvPr/>
        </p:nvSpPr>
        <p:spPr>
          <a:xfrm>
            <a:off x="4959291" y="3223736"/>
            <a:ext cx="227341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 Dialog soll sich öffnen in dem man alle Eigenschaften der passenden Quest ändern kann.</a:t>
            </a:r>
          </a:p>
        </p:txBody>
      </p:sp>
    </p:spTree>
    <p:extLst>
      <p:ext uri="{BB962C8B-B14F-4D97-AF65-F5344CB8AC3E}">
        <p14:creationId xmlns:p14="http://schemas.microsoft.com/office/powerpoint/2010/main" val="262207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64EF-301E-026F-8B9A-F96250D8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7094D-D835-CE03-5FED-8BE180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951E7-DDE2-BD74-0892-908604F2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07.02.2025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5FFB954-FBF9-1AF4-A3E7-512946F7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83707"/>
              </p:ext>
            </p:extLst>
          </p:nvPr>
        </p:nvGraphicFramePr>
        <p:xfrm>
          <a:off x="141315" y="1046239"/>
          <a:ext cx="11840888" cy="53604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76254">
                  <a:extLst>
                    <a:ext uri="{9D8B030D-6E8A-4147-A177-3AD203B41FA5}">
                      <a16:colId xmlns:a16="http://schemas.microsoft.com/office/drawing/2014/main" val="669241884"/>
                    </a:ext>
                  </a:extLst>
                </a:gridCol>
                <a:gridCol w="9464634">
                  <a:extLst>
                    <a:ext uri="{9D8B030D-6E8A-4147-A177-3AD203B41FA5}">
                      <a16:colId xmlns:a16="http://schemas.microsoft.com/office/drawing/2014/main" val="3716296158"/>
                    </a:ext>
                  </a:extLst>
                </a:gridCol>
              </a:tblGrid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Änderungsdatum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34115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2023.09.02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Erstellung der PowerPoint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346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2025.02.07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Hinzufügen einer Historie Folie zur Nachverfolgung von Änderungen, Änderung auf .Net8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32445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90884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887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14333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9108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5192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70340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8428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30916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77221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1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Benutzeranforderung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971668"/>
            <a:ext cx="11804073" cy="5647518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Funktionale Anforderungen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Performance: 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muss eine hohe Geschwindigkeit und Reaktionsfähigkeit aufweisen, um eine flüssige Nutzererfahrung zu gewährleisten.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Benutzerfreundlichkeit: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 Benutzeroberfläche muss intuitiv und einfach zu verwenden sein.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Skalierbarkeit: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in der Lage sein, mit steigenden Anforderungen und Datenmengen umzugehen.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Verfügbarkeit:	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zuverlässig und ständig verfügbar sein.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Wartbarkeit: 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einfach zu warten und zu aktualisieren sein, um kontinuierliche Verbesserungen und Funktionalitäten bereitstellen zu können.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Datenkonsistenz:</a:t>
            </a:r>
            <a:endParaRPr lang="de-DE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bei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Änderungen an einzelnen Daten, diese Änderungen an allen Ansichten übernehmen.</a:t>
            </a:r>
            <a:endParaRPr lang="de-DE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2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Akzeptanzkriterien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971668"/>
            <a:ext cx="11804073" cy="5647518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Funktionalität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alle notwendigen Funktionalitäten bereitstellen, um NPCs, Quests und Abhängigkeiten einfach darzustellen und zu verwalten.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Benutzerfreundlichkeit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eine intuitiv zu bedienende Benutzeroberfläche bieten, die eine einfache Verwaltung der </a:t>
            </a:r>
            <a:r>
              <a:rPr lang="de-DE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Questreihenfolge</a:t>
            </a: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ermöglicht.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Korrektheit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korrekt funktionieren und alle interaktiven Visualisierungen von Abhängigkeiten zwischen Quests bereitstellen.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Leistung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de-DE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schnell und stabil laufen und eine hohe Leistung aufweisen, auch wenn es große Datenmengen verarbeiten muss.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Dokumentation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de-DE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über eine vollständige und benutzerfreundliche Dokumentation verfügen, die die Verwendung des Tools erklärt und Spielentwickler unterstützt.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Testbarkeit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de-DE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einfach </a:t>
            </a: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testbar sein, um sicherzustellen, dass es korrekt funktioniert und alle Anforderungen erfüllt.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51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Festlegungen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971668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Einheitliche Syntax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Private Property beginnen mit „_“ und werden klein geschrieben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Public Property beginnen mit Großbuchstaben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Programmiersprache: C#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IDE (ohne Analyse entschieden)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offizielle IDE von Microsoft 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Vielzahl an Funktionen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Immer aktuellste C# Version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2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Anforderungen SW-Architektur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Wartbarkeit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Aufgaben sollen nicht von einer „Gott-Klasse“ erledigt werden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 sollen nur an einem Ort gespeichert werden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34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SW-Architektur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Wahl des .NET Frameworks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.NET Framework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.NET 8</a:t>
            </a:r>
          </a:p>
          <a:p>
            <a:pPr marL="457200" lvl="1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Wahl der Benutzersteuerelemente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UPW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Wahl der Entwurfsmuster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MCV – Model-View-Controller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MVP – Model-View-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MVVM – Model-View-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Passive View MVP</a:t>
            </a:r>
          </a:p>
          <a:p>
            <a:pPr marL="457200" lvl="1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7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SW-Architektur II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Datenkonsistenz bei Änderungen an den Daten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Observer-Patter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Property für das Observer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(GUI-Element)</a:t>
            </a:r>
          </a:p>
          <a:p>
            <a:pPr lvl="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Nur die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NPC_ID)</a:t>
            </a:r>
          </a:p>
          <a:p>
            <a:pPr lvl="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Kopie der Objekte (Quest, NPC)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Aktualisierung bei Ansichtswechsel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Arten der Speicherung/ Laden der Benutzerdaten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Dateiformat (wie JSON oder XML)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JSON- Format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XML-Format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Datenbank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98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5" y="128136"/>
            <a:ext cx="11887200" cy="727999"/>
          </a:xfrm>
        </p:spPr>
        <p:txBody>
          <a:bodyPr>
            <a:noAutofit/>
          </a:bodyPr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394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des .NET Frameworks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07.02.2025</a:t>
            </a:fld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B6BF389-CF26-CC46-E62F-EF3C594F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9412"/>
              </p:ext>
            </p:extLst>
          </p:nvPr>
        </p:nvGraphicFramePr>
        <p:xfrm>
          <a:off x="141315" y="1557580"/>
          <a:ext cx="11887202" cy="3672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43601">
                  <a:extLst>
                    <a:ext uri="{9D8B030D-6E8A-4147-A177-3AD203B41FA5}">
                      <a16:colId xmlns:a16="http://schemas.microsoft.com/office/drawing/2014/main" val="3767939034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988547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.NET Framework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.NET 8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7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Nur auf Windows</a:t>
                      </a:r>
                      <a:endParaRPr lang="de-D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Windows, Linux und MacOS</a:t>
                      </a:r>
                      <a:endParaRPr lang="de-DE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Besteht aus einer Sammlung von Bibliotheken, Laufzeitumgebungen und Tools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Modular aufgebaut und besteht aus mehreren Komponenten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8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Hauptsächlich unterstützt C# und Visual Basic .NET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Unterstützt mehr Programmiersprachen wie F#, C++, Python und andere</a:t>
                      </a:r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6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Monolithisches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Deployment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-Modell</a:t>
                      </a:r>
                      <a:r>
                        <a:rPr lang="de-DE" dirty="0"/>
                        <a:t>, bei dem alle Komponenten gemeinsam bereitgestellt werden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rgbClr val="00B050"/>
                          </a:solidFill>
                          <a:effectLst/>
                        </a:rPr>
                        <a:t>Modulares </a:t>
                      </a:r>
                      <a:r>
                        <a:rPr lang="de-DE" sz="1800" b="0" kern="1200" dirty="0" err="1">
                          <a:solidFill>
                            <a:srgbClr val="00B050"/>
                          </a:solidFill>
                          <a:effectLst/>
                        </a:rPr>
                        <a:t>Deployment</a:t>
                      </a:r>
                      <a:r>
                        <a:rPr lang="de-DE" sz="1800" b="0" kern="1200" dirty="0">
                          <a:solidFill>
                            <a:srgbClr val="00B050"/>
                          </a:solidFill>
                          <a:effectLst/>
                        </a:rPr>
                        <a:t>-Modell</a:t>
                      </a:r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bei dem Anwendungen nur die Komponenten enthalten, die sie benötigen</a:t>
                      </a:r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750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Ergebnis</a:t>
                      </a:r>
                      <a:endParaRPr lang="de-DE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0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Nicht verwendet</a:t>
                      </a:r>
                      <a:endParaRPr lang="de-DE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kern="1200" dirty="0">
                          <a:solidFill>
                            <a:srgbClr val="00B050"/>
                          </a:solidFill>
                          <a:effectLst/>
                        </a:rPr>
                        <a:t>Verwendet</a:t>
                      </a:r>
                    </a:p>
                    <a:p>
                      <a:pPr algn="ctr"/>
                      <a:r>
                        <a:rPr lang="de-DE" sz="1800" b="0" i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Erstmal nur Umsetzen in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1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9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Microsoft Office PowerPoint</Application>
  <PresentationFormat>Breitbild</PresentationFormat>
  <Paragraphs>435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QuestMapper – Überblick </vt:lpstr>
      <vt:lpstr>QuestMapper – Analyse Benutzeranforderung</vt:lpstr>
      <vt:lpstr>QuestMapper – Analyse Benutzeranforderung</vt:lpstr>
      <vt:lpstr>QuestMapper – Akzeptanzkriterien</vt:lpstr>
      <vt:lpstr>QuestMapper – Festlegungen</vt:lpstr>
      <vt:lpstr>QuestMapper – Anforderungen SW-Architektur </vt:lpstr>
      <vt:lpstr>QuestMapper – Spezifikation SW-Architektur I</vt:lpstr>
      <vt:lpstr>QuestMapper – Spezifikation SW-Architektur II </vt:lpstr>
      <vt:lpstr>QuestMapper – Analyse SW-Architektur I</vt:lpstr>
      <vt:lpstr>QuestMapper – Analyse SW-Architektur II </vt:lpstr>
      <vt:lpstr>QuestMapper – Analyse SW-Architektur III.a</vt:lpstr>
      <vt:lpstr>QuestMapper – Analyse SW-Architektur III.b</vt:lpstr>
      <vt:lpstr>QuestMapper – Analyse SW-Architektur IV</vt:lpstr>
      <vt:lpstr>QuestMapper – Analyse SW-Architektur V</vt:lpstr>
      <vt:lpstr>QuestMapper – Analyse SW-Komponeten</vt:lpstr>
      <vt:lpstr>QuestMapper – Analyse SW-Komponeten</vt:lpstr>
      <vt:lpstr>QuestMapper – Spezifikation SW-Komponeten I</vt:lpstr>
      <vt:lpstr>QuestMapper – Spezifikation SW-Komponeten II</vt:lpstr>
      <vt:lpstr>QuestMapper – Spezifikation SW-Komponeten III</vt:lpstr>
      <vt:lpstr>QuestMapper – Spezifikation SW-Komponeten IV</vt:lpstr>
      <vt:lpstr>QuestMapper – Spezifikation SW-Komponeten V</vt:lpstr>
      <vt:lpstr>QuestMapper – Spezifikation SW-Komponeten </vt:lpstr>
      <vt:lpstr>QuestMapper –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QuestMapper</dc:title>
  <dc:subject/>
  <dc:creator>Sebastian Seidel</dc:creator>
  <cp:lastModifiedBy>Sebastian Baumert</cp:lastModifiedBy>
  <cp:revision>33</cp:revision>
  <dcterms:created xsi:type="dcterms:W3CDTF">2023-02-09T11:25:13Z</dcterms:created>
  <dcterms:modified xsi:type="dcterms:W3CDTF">2025-02-07T10:45:12Z</dcterms:modified>
  <cp:category>Project Charter</cp:category>
</cp:coreProperties>
</file>