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61" r:id="rId4"/>
    <p:sldId id="262" r:id="rId5"/>
    <p:sldId id="276" r:id="rId6"/>
    <p:sldId id="257" r:id="rId7"/>
    <p:sldId id="274" r:id="rId8"/>
    <p:sldId id="263" r:id="rId9"/>
    <p:sldId id="265" r:id="rId10"/>
    <p:sldId id="264" r:id="rId11"/>
    <p:sldId id="258" r:id="rId12"/>
    <p:sldId id="279" r:id="rId13"/>
    <p:sldId id="267" r:id="rId14"/>
    <p:sldId id="275" r:id="rId15"/>
    <p:sldId id="277" r:id="rId16"/>
    <p:sldId id="278" r:id="rId17"/>
    <p:sldId id="259" r:id="rId18"/>
    <p:sldId id="268" r:id="rId19"/>
    <p:sldId id="269" r:id="rId20"/>
    <p:sldId id="270" r:id="rId21"/>
    <p:sldId id="273" r:id="rId22"/>
    <p:sldId id="272" r:id="rId23"/>
    <p:sldId id="280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6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8E5F7-65C2-40E0-8A25-9A4A465BD09E}" type="datetimeFigureOut">
              <a:rPr lang="de-DE" smtClean="0"/>
              <a:t>08.02.2025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67A1C-B4AB-4A13-BE59-FA203172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14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CEAE5-6368-14DC-EAA3-AEC2E947B4A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75000"/>
            </a:schemeClr>
          </a:solidFill>
        </p:spPr>
        <p:txBody>
          <a:bodyPr/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38DB14-415C-2CEC-BCAE-6F19887B0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45A6D7-DE6B-DFFB-093E-B493B9C2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1315" y="6650182"/>
            <a:ext cx="2743200" cy="207818"/>
          </a:xfrm>
        </p:spPr>
        <p:txBody>
          <a:bodyPr/>
          <a:lstStyle/>
          <a:p>
            <a:fld id="{31F8C0B8-A119-4A07-B89F-6E701B20A39A}" type="datetime1">
              <a:rPr lang="de-DE" smtClean="0"/>
              <a:t>08.02.2025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A4CDF7-9628-BD86-C574-3865E43B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CF7B3-153F-41A7-BB8A-BDEBD0E5B8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14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3AC2FEE-8214-490E-8FDC-D07B975E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16" y="136525"/>
            <a:ext cx="11887200" cy="72799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846F6E-0302-D3BE-BDD2-52DE1C339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315" y="1002664"/>
            <a:ext cx="11804073" cy="5647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74CE02-644E-DA85-AEAF-845A68BD1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1315" y="6721475"/>
            <a:ext cx="2743200" cy="133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B9F8C-55C7-4647-ADDC-2CE3AABD4883}" type="datetime1">
              <a:rPr lang="de-DE" smtClean="0"/>
              <a:t>08.02.2025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7B2DDF-C5A6-26C2-A574-0010FB49C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2188" y="6721475"/>
            <a:ext cx="2743200" cy="133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CF7B3-153F-41A7-BB8A-BDEBD0E5B8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02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ppmaster.io/de/blog/json-vs-xml-de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6EDBF3-4326-76EA-F639-5C13BD67490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75000"/>
            </a:schemeClr>
          </a:solidFill>
        </p:spPr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QuestMapper</a:t>
            </a:r>
            <a:r>
              <a:rPr lang="de-DE" dirty="0">
                <a:solidFill>
                  <a:schemeClr val="bg1"/>
                </a:solidFill>
              </a:rPr>
              <a:t> – Überblick 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AFE7D3B-CF12-6145-33E4-1C1256C7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C1DD-03A7-48A0-B43B-9FCA538C82BC}" type="datetime1">
              <a:rPr lang="de-DE" smtClean="0"/>
              <a:t>08.02.2025</a:t>
            </a:fld>
            <a:endParaRPr lang="de-DE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4A7D6F87-541B-A310-6F21-10E3ED40E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835714"/>
              </p:ext>
            </p:extLst>
          </p:nvPr>
        </p:nvGraphicFramePr>
        <p:xfrm>
          <a:off x="141314" y="929389"/>
          <a:ext cx="11887200" cy="5255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3232917786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3257057415"/>
                    </a:ext>
                  </a:extLst>
                </a:gridCol>
              </a:tblGrid>
              <a:tr h="310251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Ziele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Funktionalität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795502"/>
                  </a:ext>
                </a:extLst>
              </a:tr>
              <a:tr h="2637133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Entwicklung eines Werkzeugs zur Visualisierung von NPCs, Quests und Abhängigkeiten eines Rollenspiels.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Ermöglichung einer einfachen Darstellung von NPCs, Quests und Abhängigkeiten.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Verwaltung und Überwachung der </a:t>
                      </a:r>
                      <a:r>
                        <a:rPr lang="de-DE" sz="1600" b="0" i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Questreihenfolge</a:t>
                      </a: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Bereitstellung einer intuitiven Benutzeroberfläche für Spielentwickler.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Interaktive Visualisierung von Abhängigkeiten zwischen Quests.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Unterstützung der Spielentwickler bei der Planung und Verwaltung ihrer </a:t>
                      </a:r>
                      <a:r>
                        <a:rPr lang="de-DE" sz="1600" b="0" i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Questreihenfolge</a:t>
                      </a: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Die Darstellung von NPCs und Quests als eindeutige Formen im Programm.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Die Möglichkeit, Abhängigkeiten zwischen Quests mithilfe eines Graphen darzustellen.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Eine intuitive Benutzeroberfläche, die einfach zu verwenden ist.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Eine Möglichkeit, NPCs, Quests und Abhängigkeiten einfach hinzuzufügen und zu bearbeiten.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Eine Übersicht über den Fortschritt und die Belohnungen der Quests.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9782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Zielgruppe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4116982"/>
                  </a:ext>
                </a:extLst>
              </a:tr>
              <a:tr h="43969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Spielentwickler, die RPGs erstellen und verwalten möchten.</a:t>
                      </a:r>
                      <a:endParaRPr lang="de-DE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Erwartetes Ergebnis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142967"/>
                  </a:ext>
                </a:extLst>
              </a:tr>
              <a:tr h="310251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Termine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de-DE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 benutzerfreundliches Programm, das Spielentwicklern hilft, ihre </a:t>
                      </a:r>
                      <a:r>
                        <a:rPr lang="de-DE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Questreihenfolge</a:t>
                      </a:r>
                      <a:r>
                        <a:rPr lang="de-DE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zu verwalten und zu überwachen. Es soll ihnen eine einfache Möglichkeit bieten, NPCs, Quests und Abhängigkeiten zu visualisieren und sie bei der Planung und Umsetzung ihrer </a:t>
                      </a:r>
                      <a:r>
                        <a:rPr lang="de-DE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Questreihenfolge</a:t>
                      </a:r>
                      <a:r>
                        <a:rPr lang="de-DE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unterstützen.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2958619"/>
                  </a:ext>
                </a:extLst>
              </a:tr>
              <a:tr h="66690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Start: KW 06 2023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Fertigstellung: 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9301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348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4C5E2-7EF4-3DA3-E5C2-A8D223EB3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Analyse SW-Architektur II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E71A4D-D26D-7367-C34E-74A328EB5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5" y="1018162"/>
            <a:ext cx="11804073" cy="539418"/>
          </a:xfrm>
        </p:spPr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Wahl der Benutzersteuerelemente</a:t>
            </a: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34476B-C14C-46D7-5411-BC08D38C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/>
              <a:t>08.02.2025</a:t>
            </a:fld>
            <a:endParaRPr lang="de-DE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7C35EC20-EB7C-9BE8-1E5A-E91D1974F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828092"/>
              </p:ext>
            </p:extLst>
          </p:nvPr>
        </p:nvGraphicFramePr>
        <p:xfrm>
          <a:off x="141315" y="1559298"/>
          <a:ext cx="11887200" cy="4003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800067252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3749482157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237993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err="1"/>
                        <a:t>Winform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UWP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WPF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170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Basierend auf der </a:t>
                      </a:r>
                      <a:r>
                        <a:rPr lang="de-DE" sz="1600" dirty="0">
                          <a:solidFill>
                            <a:srgbClr val="FF0000"/>
                          </a:solidFill>
                        </a:rPr>
                        <a:t>älteren Win32-API-Technologie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Verwendet Windows Forms zum Erstellen von Benutzeroberflächen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Einfache und schnelle Entwicklung </a:t>
                      </a:r>
                      <a:r>
                        <a:rPr lang="de-DE" sz="1600" dirty="0"/>
                        <a:t>von Desktop-Anwendungen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Unterstützung für mehrere Plattformen wie </a:t>
                      </a:r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Windows, Linux und MacOS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solidFill>
                            <a:srgbClr val="FF0000"/>
                          </a:solidFill>
                        </a:rPr>
                        <a:t>Bietet grundlegende Steuerelemente </a:t>
                      </a:r>
                      <a:r>
                        <a:rPr lang="de-DE" sz="1600" dirty="0"/>
                        <a:t>und Funktionen für Desktop-Anwendungen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Entwickelt für die Erstellung von </a:t>
                      </a:r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plattformübergreifenden Anwendungen für Windows 10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Verwendet XAML als Markup-Sprache für die Erstellung von Benutzeroberflächen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Bietet ein </a:t>
                      </a:r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modernes und einheitliches Design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Enge Integration mit Windows 10-Plattformfunktionen wie Cortana, Live-Kacheln, </a:t>
                      </a:r>
                      <a:r>
                        <a:rPr lang="de-DE" sz="1600" dirty="0" err="1"/>
                        <a:t>Ink</a:t>
                      </a:r>
                      <a:r>
                        <a:rPr lang="de-DE" sz="1600" dirty="0"/>
                        <a:t> und mehr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solidFill>
                            <a:srgbClr val="FF0000"/>
                          </a:solidFill>
                        </a:rPr>
                        <a:t>Nur für die Windows-Plattform </a:t>
                      </a:r>
                      <a:r>
                        <a:rPr lang="de-DE" sz="1600" dirty="0"/>
                        <a:t>verfügbar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Basierend auf der </a:t>
                      </a:r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modernen .NET-Architektur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Verwendet XAML als Markup-Sprache für die Erstellung von Benutzeroberflächen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Bietet eine </a:t>
                      </a:r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breite Palette von Steuerelementen und Funktionen für die Erstellung anspruchsvoller </a:t>
                      </a:r>
                      <a:r>
                        <a:rPr lang="de-DE" sz="1600" dirty="0"/>
                        <a:t>Desktop-Anwendungen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Unterstützung für mehrere Plattformen wie </a:t>
                      </a:r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Windows, Linux und MacOS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/>
                        <a:t>Bietet eine </a:t>
                      </a:r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flexible Design-Sprache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für ansprechende und benutzerdefinierte Benutzeroberflächen </a:t>
                      </a:r>
                      <a:r>
                        <a:rPr lang="de-DE" sz="1600" dirty="0"/>
                        <a:t>zu erstellen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92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600" dirty="0"/>
                        <a:t>Nicht verwendet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600" dirty="0"/>
                        <a:t>Nicht verwendet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600" dirty="0">
                          <a:solidFill>
                            <a:srgbClr val="00B050"/>
                          </a:solidFill>
                        </a:rPr>
                        <a:t>Verwendet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40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491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F7FDED-CA7A-CAE1-8712-D66630A0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Analyse SW-Architektur </a:t>
            </a:r>
            <a:r>
              <a:rPr lang="de-DE" dirty="0" err="1"/>
              <a:t>III.a</a:t>
            </a:r>
            <a:endParaRPr lang="de-DE" dirty="0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77C2DF1B-8481-D906-E4E0-FB541F79F5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685702"/>
              </p:ext>
            </p:extLst>
          </p:nvPr>
        </p:nvGraphicFramePr>
        <p:xfrm>
          <a:off x="141314" y="1557580"/>
          <a:ext cx="11887200" cy="3347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08260417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67579579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17149588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2005768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6164311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305712480"/>
                    </a:ext>
                  </a:extLst>
                </a:gridCol>
              </a:tblGrid>
              <a:tr h="279358">
                <a:tc gridSpan="2"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MVC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MVP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MVVM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347077"/>
                  </a:ext>
                </a:extLst>
              </a:tr>
              <a:tr h="256078"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Nachteile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Nachteile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Nachteile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172035"/>
                  </a:ext>
                </a:extLst>
              </a:tr>
              <a:tr h="1745989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i="0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Trennung</a:t>
                      </a:r>
                      <a:r>
                        <a:rPr lang="de-DE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von Geschäftslogik und UI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Ermöglicht eine </a:t>
                      </a:r>
                      <a:r>
                        <a:rPr lang="de-DE" sz="1200" b="0" i="0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einfache Wartung </a:t>
                      </a:r>
                      <a:r>
                        <a:rPr lang="de-DE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und </a:t>
                      </a:r>
                      <a:r>
                        <a:rPr lang="de-DE" sz="1200" b="0" i="0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Erweiterbarkeit</a:t>
                      </a:r>
                      <a:r>
                        <a:rPr lang="de-DE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des Codes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i="0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klare Trennung der Verantwortlichkeiten von Daten, Logik &amp; UI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i="0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schnelle und einfache Entwicklung</a:t>
                      </a:r>
                      <a:r>
                        <a:rPr lang="de-DE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neuer Funktionen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Kann bei </a:t>
                      </a:r>
                      <a:r>
                        <a:rPr lang="de-DE" sz="1200" b="0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größeren Projekten sehr komplex</a:t>
                      </a:r>
                      <a:r>
                        <a:rPr lang="de-DE" sz="12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werden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Einige </a:t>
                      </a:r>
                      <a:r>
                        <a:rPr lang="de-DE" sz="1200" b="0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Entwickler können </a:t>
                      </a:r>
                      <a:r>
                        <a:rPr lang="de-DE" sz="12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Schwierigkeiten </a:t>
                      </a:r>
                      <a:r>
                        <a:rPr lang="de-DE" sz="12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haben, das </a:t>
                      </a:r>
                      <a:r>
                        <a:rPr lang="de-DE" sz="12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Konzept</a:t>
                      </a:r>
                      <a:r>
                        <a:rPr lang="de-DE" sz="1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von MVC </a:t>
                      </a:r>
                      <a:r>
                        <a:rPr lang="de-DE" sz="12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zu verstehen</a:t>
                      </a:r>
                      <a:r>
                        <a:rPr lang="de-DE" sz="1200" b="0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und korrekt zu implementieren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i="0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Trennung</a:t>
                      </a:r>
                      <a:r>
                        <a:rPr lang="de-DE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von Geschäftslogik und UI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Ermöglicht eine </a:t>
                      </a:r>
                      <a:r>
                        <a:rPr lang="de-DE" sz="1200" b="0" i="0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einfachere Testbarkeit, da </a:t>
                      </a:r>
                      <a:r>
                        <a:rPr lang="de-DE" sz="1200" b="0" i="0" kern="1200" dirty="0" err="1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Presenter</a:t>
                      </a:r>
                      <a:r>
                        <a:rPr lang="de-DE" sz="1200" b="0" i="0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von der View entkoppelt sind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i="0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Bessere Wartbarkeit durch Entkopplung</a:t>
                      </a:r>
                      <a:r>
                        <a:rPr lang="de-DE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Einfachere </a:t>
                      </a:r>
                      <a:r>
                        <a:rPr lang="de-DE" sz="1200" b="0" i="0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Wiederverwendbarkeit </a:t>
                      </a:r>
                      <a:r>
                        <a:rPr lang="de-DE" sz="1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DE" sz="12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Presentern</a:t>
                      </a:r>
                      <a:endParaRPr lang="de-DE" sz="12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Kann bei </a:t>
                      </a:r>
                      <a:r>
                        <a:rPr lang="de-DE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größeren Projekten sehr komplex 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werden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Einige </a:t>
                      </a:r>
                      <a:r>
                        <a:rPr lang="de-DE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Entwickler können </a:t>
                      </a:r>
                      <a:r>
                        <a:rPr lang="de-DE" sz="12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Schwierigkeiten </a:t>
                      </a:r>
                      <a:r>
                        <a:rPr lang="de-DE" sz="12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haben, das </a:t>
                      </a:r>
                      <a:r>
                        <a:rPr lang="de-DE" sz="12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Konzept</a:t>
                      </a:r>
                      <a:r>
                        <a:rPr lang="de-DE" sz="1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von MVC </a:t>
                      </a:r>
                      <a:r>
                        <a:rPr lang="de-DE" sz="12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zu verstehen</a:t>
                      </a:r>
                      <a:r>
                        <a:rPr lang="de-DE" sz="1200" b="0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und korrekt zu implementieren</a:t>
                      </a:r>
                      <a:endParaRPr lang="de-DE" sz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klare Trennung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von Geschäftslogik &amp; UI und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ViewModel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Bessere Wartbarkeit 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durch Entkopplung </a:t>
                      </a:r>
                      <a:r>
                        <a:rPr lang="de-DE" sz="12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Ermöglicht eine einfache Testbarkeit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Einfachere </a:t>
                      </a:r>
                      <a:r>
                        <a:rPr lang="de-DE" sz="120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Wiederverwendbarkeit 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DE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ViewModels</a:t>
                      </a: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Kann bei </a:t>
                      </a:r>
                      <a:r>
                        <a:rPr lang="de-DE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größeren Projekten sehr komplex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werden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Einige </a:t>
                      </a:r>
                      <a:r>
                        <a:rPr lang="de-DE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Entwickler können </a:t>
                      </a:r>
                      <a:r>
                        <a:rPr lang="de-DE" sz="12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Schwierigkeiten </a:t>
                      </a:r>
                      <a:r>
                        <a:rPr lang="de-DE" sz="12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haben, das </a:t>
                      </a:r>
                      <a:r>
                        <a:rPr lang="de-DE" sz="12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Konzept</a:t>
                      </a:r>
                      <a:r>
                        <a:rPr lang="de-DE" sz="1200" b="1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von MVC </a:t>
                      </a:r>
                      <a:r>
                        <a:rPr lang="de-DE" sz="12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zu verstehen</a:t>
                      </a:r>
                      <a:r>
                        <a:rPr lang="de-DE" sz="1200" b="0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und korrekt zu implementieren</a:t>
                      </a:r>
                      <a:endParaRPr lang="de-DE" sz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098585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Nicht verwendet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b="0" i="0" kern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Nicht verwendet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Nicht verwendet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691968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547385-10AE-1878-3193-ABB78F91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/>
              <a:t>08.02.2025</a:t>
            </a:fld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4627EEB-A2C6-0A23-3F91-6CFD11756332}"/>
              </a:ext>
            </a:extLst>
          </p:cNvPr>
          <p:cNvSpPr txBox="1">
            <a:spLocks/>
          </p:cNvSpPr>
          <p:nvPr/>
        </p:nvSpPr>
        <p:spPr>
          <a:xfrm>
            <a:off x="141315" y="1018162"/>
            <a:ext cx="11804073" cy="539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Wahl der Entwurfsmuster</a:t>
            </a:r>
          </a:p>
        </p:txBody>
      </p:sp>
      <p:pic>
        <p:nvPicPr>
          <p:cNvPr id="1026" name="Picture 2" descr=": MVC vs MVVM vs MVP">
            <a:extLst>
              <a:ext uri="{FF2B5EF4-FFF2-40B4-BE49-F238E27FC236}">
                <a16:creationId xmlns:a16="http://schemas.microsoft.com/office/drawing/2014/main" id="{68BDEA80-5B77-3D59-CC1E-8E5D37E2E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926250"/>
            <a:ext cx="4890782" cy="172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718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F7FDED-CA7A-CAE1-8712-D66630A0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Analyse SW-Architektur </a:t>
            </a:r>
            <a:r>
              <a:rPr lang="de-DE" dirty="0" err="1"/>
              <a:t>III.b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547385-10AE-1878-3193-ABB78F91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/>
              <a:t>08.02.2025</a:t>
            </a:fld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4627EEB-A2C6-0A23-3F91-6CFD11756332}"/>
              </a:ext>
            </a:extLst>
          </p:cNvPr>
          <p:cNvSpPr txBox="1">
            <a:spLocks/>
          </p:cNvSpPr>
          <p:nvPr/>
        </p:nvSpPr>
        <p:spPr>
          <a:xfrm>
            <a:off x="141315" y="1018161"/>
            <a:ext cx="11804073" cy="8373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Wahl der Entwurfsmuster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Passive View MVP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146BDC4-8FBA-0105-267A-EB61FB7C4CE8}"/>
              </a:ext>
            </a:extLst>
          </p:cNvPr>
          <p:cNvSpPr/>
          <p:nvPr/>
        </p:nvSpPr>
        <p:spPr>
          <a:xfrm>
            <a:off x="3173935" y="2556640"/>
            <a:ext cx="1921079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View (UI)</a:t>
            </a:r>
          </a:p>
          <a:p>
            <a:pPr algn="ctr"/>
            <a:r>
              <a:rPr lang="de-DE" dirty="0"/>
              <a:t>(Observer)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689FAFC-F407-0D93-7F3E-9E74DF5B1E11}"/>
              </a:ext>
            </a:extLst>
          </p:cNvPr>
          <p:cNvSpPr/>
          <p:nvPr/>
        </p:nvSpPr>
        <p:spPr>
          <a:xfrm>
            <a:off x="3168993" y="4628884"/>
            <a:ext cx="1921079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DataManager</a:t>
            </a:r>
            <a:endParaRPr lang="de-DE" dirty="0"/>
          </a:p>
          <a:p>
            <a:pPr algn="ctr"/>
            <a:r>
              <a:rPr lang="de-DE" dirty="0"/>
              <a:t>(</a:t>
            </a:r>
            <a:r>
              <a:rPr lang="de-DE" dirty="0" err="1"/>
              <a:t>Subject</a:t>
            </a:r>
            <a:r>
              <a:rPr lang="de-DE" dirty="0"/>
              <a:t>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556E7F8-CA37-EE76-49D3-00B37966A13C}"/>
              </a:ext>
            </a:extLst>
          </p:cNvPr>
          <p:cNvSpPr/>
          <p:nvPr/>
        </p:nvSpPr>
        <p:spPr>
          <a:xfrm>
            <a:off x="6227812" y="4628884"/>
            <a:ext cx="1921079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A911859-4E49-DEDF-CC92-9874AAC6CF6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4129533" y="3471040"/>
            <a:ext cx="4942" cy="11578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72551ED-4E6E-8BFD-E7FF-AB68B4A878EE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090072" y="5086084"/>
            <a:ext cx="11377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407E6A40-AE5B-5931-7A8E-1EE661ED61E7}"/>
              </a:ext>
            </a:extLst>
          </p:cNvPr>
          <p:cNvSpPr txBox="1"/>
          <p:nvPr/>
        </p:nvSpPr>
        <p:spPr>
          <a:xfrm>
            <a:off x="3682768" y="3582099"/>
            <a:ext cx="36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*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B70E4C9-655F-ED17-3EC5-5E9605027886}"/>
              </a:ext>
            </a:extLst>
          </p:cNvPr>
          <p:cNvSpPr txBox="1"/>
          <p:nvPr/>
        </p:nvSpPr>
        <p:spPr>
          <a:xfrm>
            <a:off x="3673083" y="4172197"/>
            <a:ext cx="36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021512C-4565-E982-3279-3A9E551968BC}"/>
              </a:ext>
            </a:extLst>
          </p:cNvPr>
          <p:cNvSpPr txBox="1"/>
          <p:nvPr/>
        </p:nvSpPr>
        <p:spPr>
          <a:xfrm>
            <a:off x="6050611" y="3571681"/>
            <a:ext cx="188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Observer-Pattern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BB04FD87-6AEE-37CA-2232-42EB0CF40787}"/>
              </a:ext>
            </a:extLst>
          </p:cNvPr>
          <p:cNvSpPr txBox="1"/>
          <p:nvPr/>
        </p:nvSpPr>
        <p:spPr>
          <a:xfrm>
            <a:off x="1308185" y="2556640"/>
            <a:ext cx="1810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Nimmt Eingabe entgegen</a:t>
            </a:r>
          </a:p>
          <a:p>
            <a:r>
              <a:rPr lang="de-DE" sz="1200" dirty="0"/>
              <a:t>Ruft für Änderungen den </a:t>
            </a:r>
            <a:r>
              <a:rPr lang="de-DE" sz="1200" dirty="0" err="1"/>
              <a:t>DataManager</a:t>
            </a:r>
            <a:endParaRPr lang="de-DE" sz="12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68BBA5E-27C6-5FB0-2605-CC5FE7CB7AC1}"/>
              </a:ext>
            </a:extLst>
          </p:cNvPr>
          <p:cNvSpPr txBox="1"/>
          <p:nvPr/>
        </p:nvSpPr>
        <p:spPr>
          <a:xfrm>
            <a:off x="1584523" y="4568400"/>
            <a:ext cx="1589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Nimmt entsprechende Änderungen an dem Model vor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4623B20D-1735-B41C-F33B-1436EBAD9326}"/>
              </a:ext>
            </a:extLst>
          </p:cNvPr>
          <p:cNvSpPr txBox="1"/>
          <p:nvPr/>
        </p:nvSpPr>
        <p:spPr>
          <a:xfrm>
            <a:off x="3168993" y="5578284"/>
            <a:ext cx="1589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Benachrichtigt alle betreffenden Views über die Änderung</a:t>
            </a:r>
          </a:p>
        </p:txBody>
      </p:sp>
      <p:cxnSp>
        <p:nvCxnSpPr>
          <p:cNvPr id="34" name="Verbinder: gekrümmt 33">
            <a:extLst>
              <a:ext uri="{FF2B5EF4-FFF2-40B4-BE49-F238E27FC236}">
                <a16:creationId xmlns:a16="http://schemas.microsoft.com/office/drawing/2014/main" id="{2BEC4605-82FD-4624-ED7E-B19496FBB51E}"/>
              </a:ext>
            </a:extLst>
          </p:cNvPr>
          <p:cNvCxnSpPr>
            <a:cxnSpLocks/>
            <a:stCxn id="9" idx="3"/>
            <a:endCxn id="8" idx="3"/>
          </p:cNvCxnSpPr>
          <p:nvPr/>
        </p:nvCxnSpPr>
        <p:spPr>
          <a:xfrm flipV="1">
            <a:off x="5090072" y="3013840"/>
            <a:ext cx="4942" cy="2072244"/>
          </a:xfrm>
          <a:prstGeom prst="curvedConnector3">
            <a:avLst>
              <a:gd name="adj1" fmla="val 19324059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01962538-3002-0CD4-33EA-0BF8FA58D690}"/>
              </a:ext>
            </a:extLst>
          </p:cNvPr>
          <p:cNvSpPr txBox="1"/>
          <p:nvPr/>
        </p:nvSpPr>
        <p:spPr>
          <a:xfrm>
            <a:off x="5051629" y="5033830"/>
            <a:ext cx="36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066173AB-AE3C-EB6E-58DB-1A2257BF3036}"/>
              </a:ext>
            </a:extLst>
          </p:cNvPr>
          <p:cNvSpPr txBox="1"/>
          <p:nvPr/>
        </p:nvSpPr>
        <p:spPr>
          <a:xfrm>
            <a:off x="5897143" y="5084245"/>
            <a:ext cx="36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39109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4C5E2-7EF4-3DA3-E5C2-A8D223EB3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 err="1"/>
              <a:t>QuestMapper</a:t>
            </a:r>
            <a:r>
              <a:rPr lang="de-DE" dirty="0"/>
              <a:t> – Analyse SW-Architektur IV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E71A4D-D26D-7367-C34E-74A328EB5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5" y="1018162"/>
            <a:ext cx="11804073" cy="539418"/>
          </a:xfrm>
        </p:spPr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Datenkonsistenz bei Änderungen an den Daten</a:t>
            </a:r>
          </a:p>
          <a:p>
            <a:pPr lvl="2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34476B-C14C-46D7-5411-BC08D38C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/>
              <a:t>08.02.2025</a:t>
            </a:fld>
            <a:endParaRPr lang="de-DE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BB6BF389-CF26-CC46-E62F-EF3C594FF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835483"/>
              </p:ext>
            </p:extLst>
          </p:nvPr>
        </p:nvGraphicFramePr>
        <p:xfrm>
          <a:off x="141315" y="1557580"/>
          <a:ext cx="11887204" cy="4135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71801">
                  <a:extLst>
                    <a:ext uri="{9D8B030D-6E8A-4147-A177-3AD203B41FA5}">
                      <a16:colId xmlns:a16="http://schemas.microsoft.com/office/drawing/2014/main" val="3767939034"/>
                    </a:ext>
                  </a:extLst>
                </a:gridCol>
                <a:gridCol w="2971801">
                  <a:extLst>
                    <a:ext uri="{9D8B030D-6E8A-4147-A177-3AD203B41FA5}">
                      <a16:colId xmlns:a16="http://schemas.microsoft.com/office/drawing/2014/main" val="2447674443"/>
                    </a:ext>
                  </a:extLst>
                </a:gridCol>
                <a:gridCol w="2971801">
                  <a:extLst>
                    <a:ext uri="{9D8B030D-6E8A-4147-A177-3AD203B41FA5}">
                      <a16:colId xmlns:a16="http://schemas.microsoft.com/office/drawing/2014/main" val="988547221"/>
                    </a:ext>
                  </a:extLst>
                </a:gridCol>
                <a:gridCol w="2971801">
                  <a:extLst>
                    <a:ext uri="{9D8B030D-6E8A-4147-A177-3AD203B41FA5}">
                      <a16:colId xmlns:a16="http://schemas.microsoft.com/office/drawing/2014/main" val="143850057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/>
                        <a:t>Observer-Patter</a:t>
                      </a: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Aktualisierung bei Ansichtswechsel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378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Vorteil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Nachteil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Vorteil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Nachteil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486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i="0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Lose Kopplung </a:t>
                      </a:r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zwischen den beteiligten Klassen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i="0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Erweiterbarkeit</a:t>
                      </a:r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neue Observer-Klassen können einfach hinzugefügt werden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Änderung im </a:t>
                      </a:r>
                      <a:r>
                        <a:rPr lang="de-DE" sz="140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Subject</a:t>
                      </a:r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400" b="0" i="0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automatischen Aktualisierung Vermeidung von unnötigen Aktualisierungen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Komplexität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Die Implementierung des Observer-Patterns erfordert zusätzlichen Code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Verzögerungen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Eine Aktualisierung erfolgt nicht unmittelbar, sondern erst nachdem das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die Observer-Klassen benachrichtigt 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i="0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Einfache Implementierung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i="0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Sofortige Aktualisierung </a:t>
                      </a:r>
                      <a:r>
                        <a:rPr lang="de-DE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der Daten bei Ansichtswechsel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Hohe Kopplung </a:t>
                      </a:r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zwischen den beteiligten Klassen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Ineffizient:</a:t>
                      </a:r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Aktualisierung aller Daten, auch wenn nicht benötigt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b="0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Schwierigkeiten bei der Skalierung</a:t>
                      </a:r>
                      <a:r>
                        <a:rPr lang="de-DE" sz="1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mehr Ansichten. desto schwieriger wird die Verwaltung der Daten und die Implementierung der Aktualisierungsfunktion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400" b="0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07504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Ergebnis</a:t>
                      </a:r>
                      <a:endParaRPr lang="de-DE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9089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b="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Verwendet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de-DE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8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Nicht verwendet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e-DE" sz="1800" b="0" i="0" kern="1200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019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037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F7FDED-CA7A-CAE1-8712-D66630A0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Analyse SW-Architektur V</a:t>
            </a: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77C2DF1B-8481-D906-E4E0-FB541F79F5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1315" y="1557580"/>
          <a:ext cx="11887200" cy="4958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08260417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67579579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17149588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2005768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61643118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30571248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JSON-Format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XML-Format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Datenbank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347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Vorteil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Nachteil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Vorteil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Nachteil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Vorteil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Nachteil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17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Kleinere Dateigröße</a:t>
                      </a:r>
                      <a:r>
                        <a:rPr lang="de-DE" sz="1200" b="0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als XML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Schnellere</a:t>
                      </a:r>
                      <a:r>
                        <a:rPr lang="de-DE" sz="12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Übertragung und </a:t>
                      </a:r>
                      <a:r>
                        <a:rPr lang="de-DE" sz="1200" b="1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Verarbeitung</a:t>
                      </a:r>
                      <a:r>
                        <a:rPr lang="de-DE" sz="12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Daten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Einfach zu lesen 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 zu schreiben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Verbreitet und gut unterstützt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Keine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Möglichkeit, eigene </a:t>
                      </a:r>
                      <a:r>
                        <a:rPr lang="de-DE" sz="1200" b="1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Markup-Sprachen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zu definieren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Keine eingebaute Validierung</a:t>
                      </a:r>
                      <a:endParaRPr lang="de-DE" sz="1200" b="1" i="0" kern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Verbreitet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und gut unterstützt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Lesbar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und gut verständlich für Menschen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Einfach zu validieren 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 zu parsen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Bietet die Möglichkeit, </a:t>
                      </a:r>
                      <a:r>
                        <a:rPr lang="de-DE" sz="1200" b="1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eigene Markup-Sprachen 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zu definieren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Größere Dateigröße 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als JSON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Langsamer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bei der Übertragung und </a:t>
                      </a:r>
                      <a:r>
                        <a:rPr lang="de-DE" sz="1200" b="1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Verarbeitung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von Daten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Hohe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Skalierbarkeit und </a:t>
                      </a:r>
                      <a:r>
                        <a:rPr lang="de-DE" sz="1200" b="1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Leistung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Strukturierte</a:t>
                      </a:r>
                      <a:r>
                        <a:rPr lang="de-DE" sz="1200" b="0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Datenverwaltung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Effiziente Suche 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 Abfrage von Daten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Integrierte Sicherheit 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 </a:t>
                      </a:r>
                      <a:r>
                        <a:rPr lang="de-DE" sz="1200" b="1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Zugriffskontrolle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Komplizierter zu installieren</a:t>
                      </a:r>
                      <a:r>
                        <a:rPr lang="de-DE" sz="1200" b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 zu verwalten als eine einfache Datei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Höhere Latenzzeiten 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als bei reinen Datei-basierten Systemen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b="1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Mehr erforderliche Ressourcen</a:t>
                      </a:r>
                      <a:r>
                        <a:rPr lang="de-DE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wie Speicher und Rechenleistung.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09858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Bei größeren Datenmengen schneller und platzsparender als XML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4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Microsoft verwendet auch XML zur Ablage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Schlecht geeignet für Betriebssystem übergreifenden Datenaustausch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Langsamer in Verarbeitung und mehr Speicherplatz benötigt als JSON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Wird wegen der schlechten Performance für verhältnismäßig kleinen Dateien verworfen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4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185294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Quelle: 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https://appmaster.io/de/blog/json-vs-xml-de</a:t>
                      </a: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,zuletzt verwendet: 14.02.2023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69287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200" b="0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Verwendet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Nicht verwendet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Nicht verwendet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562017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547385-10AE-1878-3193-ABB78F91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/>
              <a:t>08.02.2025</a:t>
            </a:fld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34627EEB-A2C6-0A23-3F91-6CFD11756332}"/>
              </a:ext>
            </a:extLst>
          </p:cNvPr>
          <p:cNvSpPr txBox="1">
            <a:spLocks/>
          </p:cNvSpPr>
          <p:nvPr/>
        </p:nvSpPr>
        <p:spPr>
          <a:xfrm>
            <a:off x="141315" y="1018162"/>
            <a:ext cx="11804073" cy="539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Arten der Speicherung/ Laden der Benutzerdaten</a:t>
            </a:r>
          </a:p>
        </p:txBody>
      </p:sp>
    </p:spTree>
    <p:extLst>
      <p:ext uri="{BB962C8B-B14F-4D97-AF65-F5344CB8AC3E}">
        <p14:creationId xmlns:p14="http://schemas.microsoft.com/office/powerpoint/2010/main" val="3182376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4C5E2-7EF4-3DA3-E5C2-A8D223EB3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Analyse SW-</a:t>
            </a:r>
            <a:r>
              <a:rPr lang="de-DE" dirty="0" err="1"/>
              <a:t>Komponeten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E71A4D-D26D-7367-C34E-74A328EB5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5" y="1018162"/>
            <a:ext cx="11804073" cy="5647518"/>
          </a:xfrm>
        </p:spPr>
        <p:txBody>
          <a:bodyPr>
            <a:normAutofit lnSpcReduction="10000"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Welche GUI-Elemente müssen erweitert werden?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Panel</a:t>
            </a:r>
          </a:p>
          <a:p>
            <a:pPr lvl="2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Visualisierung von Quests und NPCs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Linie mit Pfeil </a:t>
            </a:r>
          </a:p>
          <a:p>
            <a:pPr lvl="2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Ggf. mit Text (Bedingung)</a:t>
            </a:r>
          </a:p>
          <a:p>
            <a:pPr lvl="1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ListBoxItem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Anzeigen alles Quests und NPCs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Eigene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Questtypen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sollen erstellt werden können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Als Standard sollen Main und Side vordefiniert werden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Farbe eines Panel und Text kann individuell angepasst werden</a:t>
            </a:r>
          </a:p>
          <a:p>
            <a:pPr lvl="2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Eigenschaft „benutzerdefinierter Typ“</a:t>
            </a:r>
          </a:p>
          <a:p>
            <a:pPr lvl="2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Eine Komponente soll sich um das Erstellen und Entfernen von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QuestPanels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kümmern</a:t>
            </a: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34476B-C14C-46D7-5411-BC08D38C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/>
              <a:t>08.02.2025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655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4C5E2-7EF4-3DA3-E5C2-A8D223EB3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Analyse SW-</a:t>
            </a:r>
            <a:r>
              <a:rPr lang="de-DE" dirty="0" err="1"/>
              <a:t>Komponeten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E71A4D-D26D-7367-C34E-74A328EB5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5" y="1018162"/>
            <a:ext cx="11804073" cy="5647518"/>
          </a:xfrm>
        </p:spPr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Getrennte Klassen mit getrennten Aufgaben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Datenhaltung – Model 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Datenhaltung – Views, mittels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Ids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Datenimport/ -export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Ggf. weitere Bibliotheken</a:t>
            </a: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34476B-C14C-46D7-5411-BC08D38C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/>
              <a:t>08.02.2025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435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42998-7426-3BE7-6B12-70A218BB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Spezifikation SW-</a:t>
            </a:r>
            <a:r>
              <a:rPr lang="de-DE" dirty="0" err="1"/>
              <a:t>Komponeten</a:t>
            </a:r>
            <a:r>
              <a:rPr lang="de-DE" dirty="0"/>
              <a:t> 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243BD5-DF03-ED55-5B94-A34DF0B4A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5" y="1002664"/>
            <a:ext cx="11804073" cy="583313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Architektur - Datenflüsse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B9708C-0C79-1906-5BBB-1B1FE356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08.02.2025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55601AE-7632-2A79-2635-604F091BEE2F}"/>
              </a:ext>
            </a:extLst>
          </p:cNvPr>
          <p:cNvSpPr/>
          <p:nvPr/>
        </p:nvSpPr>
        <p:spPr>
          <a:xfrm>
            <a:off x="4009935" y="2050410"/>
            <a:ext cx="3077362" cy="1140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Datenhaltung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NPCQuestDataManager</a:t>
            </a:r>
            <a:endParaRPr lang="de-DE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Jegliche Bearbeitung der Daten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0A0C1F7-DDC7-6BA8-313D-11AEA688A236}"/>
              </a:ext>
            </a:extLst>
          </p:cNvPr>
          <p:cNvSpPr/>
          <p:nvPr/>
        </p:nvSpPr>
        <p:spPr>
          <a:xfrm>
            <a:off x="8067358" y="1777837"/>
            <a:ext cx="3257780" cy="16810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Datendarstellung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QuestViews</a:t>
            </a:r>
            <a:endParaRPr lang="de-DE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Kennt alle Verbindungen anhand ihrer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Ids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Enthält alle Ansichten mit entsprechenden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QuestIds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4E434C5-ED53-F2FD-5A76-9502BA50CCBC}"/>
              </a:ext>
            </a:extLst>
          </p:cNvPr>
          <p:cNvSpPr/>
          <p:nvPr/>
        </p:nvSpPr>
        <p:spPr>
          <a:xfrm>
            <a:off x="4009936" y="4361578"/>
            <a:ext cx="3073693" cy="1140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Datenimport/ -export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NPCQuestIOManager</a:t>
            </a:r>
            <a:endParaRPr lang="de-DE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Beinhaltet Import- &amp; Exportfunktionen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E65A944-C691-1013-1952-623FF5EB1393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5546783" y="3191313"/>
            <a:ext cx="1833" cy="1170265"/>
          </a:xfrm>
          <a:prstGeom prst="straightConnector1">
            <a:avLst/>
          </a:prstGeom>
          <a:ln w="1270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1374DF40-0037-B147-82FB-781D87281528}"/>
              </a:ext>
            </a:extLst>
          </p:cNvPr>
          <p:cNvSpPr txBox="1"/>
          <p:nvPr/>
        </p:nvSpPr>
        <p:spPr>
          <a:xfrm>
            <a:off x="5627323" y="3610899"/>
            <a:ext cx="1146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Bekommt eine Kopie alle Quests und NPCs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078FA0E-A8F2-E961-E240-EED23C6766E4}"/>
              </a:ext>
            </a:extLst>
          </p:cNvPr>
          <p:cNvSpPr/>
          <p:nvPr/>
        </p:nvSpPr>
        <p:spPr>
          <a:xfrm>
            <a:off x="718408" y="2050411"/>
            <a:ext cx="2145484" cy="11358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Beinhaltet die Daten bzgl. einer Quest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9F9C781-CF87-CC19-940D-94B1CC1DDB72}"/>
              </a:ext>
            </a:extLst>
          </p:cNvPr>
          <p:cNvSpPr/>
          <p:nvPr/>
        </p:nvSpPr>
        <p:spPr>
          <a:xfrm>
            <a:off x="718408" y="4350683"/>
            <a:ext cx="2145484" cy="11517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NPC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Beinhaltet die Daten bzgl. eines NPC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67D87C5-261C-1B22-C8C4-5D5219946D21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2863892" y="2618344"/>
            <a:ext cx="1146043" cy="2518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9F613F1-D978-EA88-A876-3ECA7A8EBD81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 flipV="1">
            <a:off x="2863892" y="2620862"/>
            <a:ext cx="1146043" cy="230572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951CC3C5-C571-AA65-60E2-8D89808B4F87}"/>
              </a:ext>
            </a:extLst>
          </p:cNvPr>
          <p:cNvSpPr txBox="1"/>
          <p:nvPr/>
        </p:nvSpPr>
        <p:spPr>
          <a:xfrm>
            <a:off x="2802073" y="2381052"/>
            <a:ext cx="22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81A0846-2D1A-07D6-7EC0-07E845AB0696}"/>
              </a:ext>
            </a:extLst>
          </p:cNvPr>
          <p:cNvSpPr txBox="1"/>
          <p:nvPr/>
        </p:nvSpPr>
        <p:spPr>
          <a:xfrm>
            <a:off x="2925711" y="4557250"/>
            <a:ext cx="22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C8F991F-1652-7BDC-2BF6-6BC04DA71DE6}"/>
              </a:ext>
            </a:extLst>
          </p:cNvPr>
          <p:cNvSpPr txBox="1"/>
          <p:nvPr/>
        </p:nvSpPr>
        <p:spPr>
          <a:xfrm>
            <a:off x="3751226" y="2271322"/>
            <a:ext cx="22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EEE3FF1-71E5-3DF7-DC9F-62C190C582C7}"/>
              </a:ext>
            </a:extLst>
          </p:cNvPr>
          <p:cNvSpPr txBox="1"/>
          <p:nvPr/>
        </p:nvSpPr>
        <p:spPr>
          <a:xfrm>
            <a:off x="4302179" y="3195401"/>
            <a:ext cx="1032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Übergibt geladene Quests und NPCs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0CE528D-0D07-AC55-5A68-C3EA8D01DDEF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7087297" y="2618344"/>
            <a:ext cx="980061" cy="2518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A445D5D5-0399-06D1-9C83-22208878C1C0}"/>
              </a:ext>
            </a:extLst>
          </p:cNvPr>
          <p:cNvSpPr txBox="1"/>
          <p:nvPr/>
        </p:nvSpPr>
        <p:spPr>
          <a:xfrm>
            <a:off x="7029670" y="2250672"/>
            <a:ext cx="22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2445A3D-28BA-6BFB-7BAC-0B474435C47A}"/>
              </a:ext>
            </a:extLst>
          </p:cNvPr>
          <p:cNvSpPr txBox="1"/>
          <p:nvPr/>
        </p:nvSpPr>
        <p:spPr>
          <a:xfrm>
            <a:off x="7798060" y="2271322"/>
            <a:ext cx="22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49629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42998-7426-3BE7-6B12-70A218BBF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15" y="125256"/>
            <a:ext cx="11887200" cy="727999"/>
          </a:xfrm>
        </p:spPr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Spezifikation SW-</a:t>
            </a:r>
            <a:r>
              <a:rPr lang="de-DE" dirty="0" err="1"/>
              <a:t>Komponeten</a:t>
            </a:r>
            <a:r>
              <a:rPr lang="de-DE" dirty="0"/>
              <a:t>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243BD5-DF03-ED55-5B94-A34DF0B4A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5" y="1002664"/>
            <a:ext cx="11804073" cy="504417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Architektur – Datenkonsistenz via Observer-Pattern v1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B9708C-0C79-1906-5BBB-1B1FE356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08.02.2025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55601AE-7632-2A79-2635-604F091BEE2F}"/>
              </a:ext>
            </a:extLst>
          </p:cNvPr>
          <p:cNvSpPr/>
          <p:nvPr/>
        </p:nvSpPr>
        <p:spPr>
          <a:xfrm>
            <a:off x="3163798" y="3812099"/>
            <a:ext cx="3077362" cy="11409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Datenhaltung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NPCQuestDataManager</a:t>
            </a:r>
            <a:endParaRPr lang="de-DE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Jegliche Bearbeitung der Daten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0A0C1F7-DDC7-6BA8-313D-11AEA688A236}"/>
              </a:ext>
            </a:extLst>
          </p:cNvPr>
          <p:cNvSpPr/>
          <p:nvPr/>
        </p:nvSpPr>
        <p:spPr>
          <a:xfrm>
            <a:off x="7929797" y="3975647"/>
            <a:ext cx="2599658" cy="8062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GUI-Elemente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Dient zum Anzeigen</a:t>
            </a:r>
            <a:endParaRPr lang="de-DE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078FA0E-A8F2-E961-E240-EED23C6766E4}"/>
              </a:ext>
            </a:extLst>
          </p:cNvPr>
          <p:cNvSpPr/>
          <p:nvPr/>
        </p:nvSpPr>
        <p:spPr>
          <a:xfrm>
            <a:off x="307348" y="3812099"/>
            <a:ext cx="2145484" cy="11358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Beinhaltet die Daten bzgl. einer Quest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9F9C781-CF87-CC19-940D-94B1CC1DDB72}"/>
              </a:ext>
            </a:extLst>
          </p:cNvPr>
          <p:cNvSpPr/>
          <p:nvPr/>
        </p:nvSpPr>
        <p:spPr>
          <a:xfrm>
            <a:off x="307348" y="5216946"/>
            <a:ext cx="2145484" cy="11517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NPC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Beinhaltet die Daten bzgl. eines NPC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67D87C5-261C-1B22-C8C4-5D5219946D21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2452832" y="4380032"/>
            <a:ext cx="710966" cy="2519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9F613F1-D978-EA88-A876-3ECA7A8EBD81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 flipV="1">
            <a:off x="2452832" y="4382551"/>
            <a:ext cx="710966" cy="1410294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951CC3C5-C571-AA65-60E2-8D89808B4F87}"/>
              </a:ext>
            </a:extLst>
          </p:cNvPr>
          <p:cNvSpPr txBox="1"/>
          <p:nvPr/>
        </p:nvSpPr>
        <p:spPr>
          <a:xfrm>
            <a:off x="2391013" y="4142740"/>
            <a:ext cx="22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81A0846-2D1A-07D6-7EC0-07E845AB0696}"/>
              </a:ext>
            </a:extLst>
          </p:cNvPr>
          <p:cNvSpPr txBox="1"/>
          <p:nvPr/>
        </p:nvSpPr>
        <p:spPr>
          <a:xfrm>
            <a:off x="2400750" y="5278606"/>
            <a:ext cx="22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C8F991F-1652-7BDC-2BF6-6BC04DA71DE6}"/>
              </a:ext>
            </a:extLst>
          </p:cNvPr>
          <p:cNvSpPr txBox="1"/>
          <p:nvPr/>
        </p:nvSpPr>
        <p:spPr>
          <a:xfrm>
            <a:off x="6279036" y="4406327"/>
            <a:ext cx="1688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Muss sich beim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registrieren</a:t>
            </a:r>
          </a:p>
          <a:p>
            <a:pPr algn="r"/>
            <a:r>
              <a:rPr lang="de-DE" sz="1200" i="1" dirty="0">
                <a:latin typeface="Arial" panose="020B0604020202020204" pitchFamily="34" charset="0"/>
                <a:cs typeface="Arial" panose="020B0604020202020204" pitchFamily="34" charset="0"/>
              </a:rPr>
              <a:t>Register(GUI-</a:t>
            </a:r>
            <a:r>
              <a:rPr lang="de-DE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Elem</a:t>
            </a:r>
            <a:r>
              <a:rPr lang="de-DE" sz="12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B3A9879-536B-A7BC-3803-E68AF2DCA57D}"/>
              </a:ext>
            </a:extLst>
          </p:cNvPr>
          <p:cNvSpPr/>
          <p:nvPr/>
        </p:nvSpPr>
        <p:spPr>
          <a:xfrm>
            <a:off x="849744" y="1492561"/>
            <a:ext cx="2657955" cy="1266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IQuestDataSubject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Register(</a:t>
            </a: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IQuestObserver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Unregister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IQuestObserver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Notify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(Quest)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61883A3-EE3B-AF12-204B-7316307E8CEF}"/>
              </a:ext>
            </a:extLst>
          </p:cNvPr>
          <p:cNvSpPr/>
          <p:nvPr/>
        </p:nvSpPr>
        <p:spPr>
          <a:xfrm>
            <a:off x="3845355" y="1492561"/>
            <a:ext cx="2539558" cy="1266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INpcDataSubject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Register(</a:t>
            </a: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INpcObserver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Unregister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INpcObserver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Notify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(NPC)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6E8CE071-6B23-108C-B163-EA8CE2E62712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>
            <a:off x="2178722" y="2758602"/>
            <a:ext cx="2523757" cy="1053497"/>
          </a:xfrm>
          <a:prstGeom prst="straightConnector1">
            <a:avLst/>
          </a:prstGeom>
          <a:ln w="19050">
            <a:prstDash val="lg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8B989740-64AF-B10D-1632-42420AAFA62B}"/>
              </a:ext>
            </a:extLst>
          </p:cNvPr>
          <p:cNvCxnSpPr>
            <a:cxnSpLocks/>
            <a:stCxn id="24" idx="2"/>
            <a:endCxn id="5" idx="0"/>
          </p:cNvCxnSpPr>
          <p:nvPr/>
        </p:nvCxnSpPr>
        <p:spPr>
          <a:xfrm flipH="1">
            <a:off x="4702479" y="2758602"/>
            <a:ext cx="412655" cy="1053497"/>
          </a:xfrm>
          <a:prstGeom prst="straightConnector1">
            <a:avLst/>
          </a:prstGeom>
          <a:ln w="19050">
            <a:prstDash val="lg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89C19203-B8CB-2695-1376-DD079B1411AF}"/>
              </a:ext>
            </a:extLst>
          </p:cNvPr>
          <p:cNvSpPr/>
          <p:nvPr/>
        </p:nvSpPr>
        <p:spPr>
          <a:xfrm>
            <a:off x="6701570" y="1497566"/>
            <a:ext cx="2453081" cy="9131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IQuestDataObserver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UpdateQuest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(Quest)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826D70DA-E1BA-2B86-223E-53180CBD3A02}"/>
              </a:ext>
            </a:extLst>
          </p:cNvPr>
          <p:cNvSpPr/>
          <p:nvPr/>
        </p:nvSpPr>
        <p:spPr>
          <a:xfrm>
            <a:off x="9492307" y="1497566"/>
            <a:ext cx="2453081" cy="9131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INpcDataObserver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UpdateNPC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(NPC)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DBB7B3D-9A08-48CD-CFB2-EBE904DA8D15}"/>
              </a:ext>
            </a:extLst>
          </p:cNvPr>
          <p:cNvCxnSpPr>
            <a:cxnSpLocks/>
            <a:stCxn id="33" idx="2"/>
            <a:endCxn id="6" idx="0"/>
          </p:cNvCxnSpPr>
          <p:nvPr/>
        </p:nvCxnSpPr>
        <p:spPr>
          <a:xfrm>
            <a:off x="7928111" y="2410692"/>
            <a:ext cx="1301515" cy="1564955"/>
          </a:xfrm>
          <a:prstGeom prst="straightConnector1">
            <a:avLst/>
          </a:prstGeom>
          <a:ln w="19050">
            <a:prstDash val="lg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54987E04-36F6-4860-B18D-18C747DAF4A3}"/>
              </a:ext>
            </a:extLst>
          </p:cNvPr>
          <p:cNvCxnSpPr>
            <a:cxnSpLocks/>
            <a:stCxn id="34" idx="2"/>
            <a:endCxn id="6" idx="0"/>
          </p:cNvCxnSpPr>
          <p:nvPr/>
        </p:nvCxnSpPr>
        <p:spPr>
          <a:xfrm flipH="1">
            <a:off x="9229626" y="2410692"/>
            <a:ext cx="1489222" cy="1564955"/>
          </a:xfrm>
          <a:prstGeom prst="straightConnector1">
            <a:avLst/>
          </a:prstGeom>
          <a:ln w="19050">
            <a:prstDash val="lg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59FF4949-2282-F7A7-056C-1C630F8076BE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6241160" y="4378773"/>
            <a:ext cx="1688637" cy="377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0539CB5C-44FD-3048-AA03-10C6E036B762}"/>
              </a:ext>
            </a:extLst>
          </p:cNvPr>
          <p:cNvSpPr txBox="1"/>
          <p:nvPr/>
        </p:nvSpPr>
        <p:spPr>
          <a:xfrm>
            <a:off x="10256751" y="6373183"/>
            <a:ext cx="1688637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Nicht verwendet</a:t>
            </a:r>
          </a:p>
        </p:txBody>
      </p:sp>
    </p:spTree>
    <p:extLst>
      <p:ext uri="{BB962C8B-B14F-4D97-AF65-F5344CB8AC3E}">
        <p14:creationId xmlns:p14="http://schemas.microsoft.com/office/powerpoint/2010/main" val="3671150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42998-7426-3BE7-6B12-70A218BB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Spezifikation SW-</a:t>
            </a:r>
            <a:r>
              <a:rPr lang="de-DE" dirty="0" err="1"/>
              <a:t>Komponeten</a:t>
            </a:r>
            <a:r>
              <a:rPr lang="de-DE" dirty="0"/>
              <a:t> III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243BD5-DF03-ED55-5B94-A34DF0B4A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5" y="1002664"/>
            <a:ext cx="11804073" cy="504417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Architektur – Datenkonsistenz via Observer-Pattern v2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B9708C-0C79-1906-5BBB-1B1FE356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08.02.2025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55601AE-7632-2A79-2635-604F091BEE2F}"/>
              </a:ext>
            </a:extLst>
          </p:cNvPr>
          <p:cNvSpPr/>
          <p:nvPr/>
        </p:nvSpPr>
        <p:spPr>
          <a:xfrm>
            <a:off x="3163798" y="3812099"/>
            <a:ext cx="3077362" cy="12405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Datenhaltung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i="1" dirty="0" err="1">
                <a:latin typeface="Arial" panose="020B0604020202020204" pitchFamily="34" charset="0"/>
                <a:cs typeface="Arial" panose="020B0604020202020204" pitchFamily="34" charset="0"/>
              </a:rPr>
              <a:t>NPCQuestDataManager</a:t>
            </a:r>
            <a:endParaRPr lang="de-DE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Jegliche Bearbeitung der Daten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0A0C1F7-DDC7-6BA8-313D-11AEA688A236}"/>
              </a:ext>
            </a:extLst>
          </p:cNvPr>
          <p:cNvSpPr/>
          <p:nvPr/>
        </p:nvSpPr>
        <p:spPr>
          <a:xfrm>
            <a:off x="7929797" y="4029253"/>
            <a:ext cx="2599658" cy="8062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GUI-Elemente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Dient zum Anzeigen</a:t>
            </a:r>
            <a:endParaRPr lang="de-DE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078FA0E-A8F2-E961-E240-EED23C6766E4}"/>
              </a:ext>
            </a:extLst>
          </p:cNvPr>
          <p:cNvSpPr/>
          <p:nvPr/>
        </p:nvSpPr>
        <p:spPr>
          <a:xfrm>
            <a:off x="307348" y="3864446"/>
            <a:ext cx="2145484" cy="11358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Beinhaltet die Daten bzgl. einer Quest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9F9C781-CF87-CC19-940D-94B1CC1DDB72}"/>
              </a:ext>
            </a:extLst>
          </p:cNvPr>
          <p:cNvSpPr/>
          <p:nvPr/>
        </p:nvSpPr>
        <p:spPr>
          <a:xfrm>
            <a:off x="307348" y="5216946"/>
            <a:ext cx="2145484" cy="11517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NPC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Beinhaltet die Daten bzgl. eines NPC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67D87C5-261C-1B22-C8C4-5D5219946D21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2452832" y="4432379"/>
            <a:ext cx="710966" cy="0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9F613F1-D978-EA88-A876-3ECA7A8EBD81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 flipV="1">
            <a:off x="2452832" y="4432379"/>
            <a:ext cx="710966" cy="1360466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951CC3C5-C571-AA65-60E2-8D89808B4F87}"/>
              </a:ext>
            </a:extLst>
          </p:cNvPr>
          <p:cNvSpPr txBox="1"/>
          <p:nvPr/>
        </p:nvSpPr>
        <p:spPr>
          <a:xfrm>
            <a:off x="2391013" y="4142740"/>
            <a:ext cx="22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81A0846-2D1A-07D6-7EC0-07E845AB0696}"/>
              </a:ext>
            </a:extLst>
          </p:cNvPr>
          <p:cNvSpPr txBox="1"/>
          <p:nvPr/>
        </p:nvSpPr>
        <p:spPr>
          <a:xfrm>
            <a:off x="2400750" y="5278606"/>
            <a:ext cx="22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C8F991F-1652-7BDC-2BF6-6BC04DA71DE6}"/>
              </a:ext>
            </a:extLst>
          </p:cNvPr>
          <p:cNvSpPr txBox="1"/>
          <p:nvPr/>
        </p:nvSpPr>
        <p:spPr>
          <a:xfrm>
            <a:off x="6279036" y="4406327"/>
            <a:ext cx="1688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Muss sich beim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registrieren</a:t>
            </a:r>
          </a:p>
          <a:p>
            <a:pPr algn="r"/>
            <a:r>
              <a:rPr lang="de-DE" sz="1200" i="1" dirty="0">
                <a:latin typeface="Arial" panose="020B0604020202020204" pitchFamily="34" charset="0"/>
                <a:cs typeface="Arial" panose="020B0604020202020204" pitchFamily="34" charset="0"/>
              </a:rPr>
              <a:t>Register(GUI-</a:t>
            </a:r>
            <a:r>
              <a:rPr lang="de-DE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Elem</a:t>
            </a:r>
            <a:r>
              <a:rPr lang="de-DE" sz="12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B3A9879-536B-A7BC-3803-E68AF2DCA57D}"/>
              </a:ext>
            </a:extLst>
          </p:cNvPr>
          <p:cNvSpPr/>
          <p:nvPr/>
        </p:nvSpPr>
        <p:spPr>
          <a:xfrm>
            <a:off x="3163798" y="1736843"/>
            <a:ext cx="3077362" cy="14771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INPCQuestDataSubject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Register(</a:t>
            </a: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INPCQuestObserver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Unregister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INPCQuestObserver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NotifyQuest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(Quest)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NotifyNPC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(NPC)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6E8CE071-6B23-108C-B163-EA8CE2E62712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>
            <a:off x="4702479" y="3214020"/>
            <a:ext cx="0" cy="598079"/>
          </a:xfrm>
          <a:prstGeom prst="straightConnector1">
            <a:avLst/>
          </a:prstGeom>
          <a:ln w="19050">
            <a:prstDash val="lg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89C19203-B8CB-2695-1376-DD079B1411AF}"/>
              </a:ext>
            </a:extLst>
          </p:cNvPr>
          <p:cNvSpPr/>
          <p:nvPr/>
        </p:nvSpPr>
        <p:spPr>
          <a:xfrm>
            <a:off x="7395093" y="1882289"/>
            <a:ext cx="3669065" cy="11701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INPCQuestDataObserver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i="1" dirty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UpdateQuest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UpdateId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UpdateData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UpdateNPC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UpdateId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UpdateData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DBB7B3D-9A08-48CD-CFB2-EBE904DA8D15}"/>
              </a:ext>
            </a:extLst>
          </p:cNvPr>
          <p:cNvCxnSpPr>
            <a:cxnSpLocks/>
            <a:stCxn id="33" idx="2"/>
            <a:endCxn id="6" idx="0"/>
          </p:cNvCxnSpPr>
          <p:nvPr/>
        </p:nvCxnSpPr>
        <p:spPr>
          <a:xfrm>
            <a:off x="9229626" y="3052422"/>
            <a:ext cx="0" cy="976831"/>
          </a:xfrm>
          <a:prstGeom prst="straightConnector1">
            <a:avLst/>
          </a:prstGeom>
          <a:ln w="19050">
            <a:prstDash val="lg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59FF4949-2282-F7A7-056C-1C630F8076BE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6241160" y="4432379"/>
            <a:ext cx="16886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A08F2D11-4700-57C8-73A9-330234182119}"/>
              </a:ext>
            </a:extLst>
          </p:cNvPr>
          <p:cNvSpPr txBox="1"/>
          <p:nvPr/>
        </p:nvSpPr>
        <p:spPr>
          <a:xfrm>
            <a:off x="10256751" y="6373183"/>
            <a:ext cx="1688637" cy="276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de-DE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Verwendet</a:t>
            </a:r>
          </a:p>
        </p:txBody>
      </p:sp>
    </p:spTree>
    <p:extLst>
      <p:ext uri="{BB962C8B-B14F-4D97-AF65-F5344CB8AC3E}">
        <p14:creationId xmlns:p14="http://schemas.microsoft.com/office/powerpoint/2010/main" val="50782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E2892-61DA-C49A-38B6-8FB9C7D3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Analyse Benutzeranforderung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836871-E096-BFD4-32D3-18B8DF5C2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Funktionale Anforderungen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NPC-Erstellung: </a:t>
            </a:r>
          </a:p>
          <a:p>
            <a:pPr lvl="1" algn="just">
              <a:lnSpc>
                <a:spcPct val="107000"/>
              </a:lnSpc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Möglichkeit, NPCs mit Namen, Eigenschaften und anderen relevanten Informationen zu erstellen.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Quest-Erstellung:</a:t>
            </a:r>
          </a:p>
          <a:p>
            <a:pPr lvl="1" algn="just">
              <a:lnSpc>
                <a:spcPct val="107000"/>
              </a:lnSpc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Möglichkeit</a:t>
            </a:r>
            <a:r>
              <a:rPr lang="de-DE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bieten</a:t>
            </a: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Quests mit einer Beschreibung, Zielen und Belohnungen zu erstellen.</a:t>
            </a:r>
          </a:p>
          <a:p>
            <a:pPr lvl="1" algn="just">
              <a:lnSpc>
                <a:spcPct val="107000"/>
              </a:lnSpc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Möglichkeit bieten </a:t>
            </a:r>
            <a:r>
              <a:rPr lang="de-DE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 einen bestimmten Typ zuweisen, welcher einen bestimmten farblichen Stil besitzt.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Abhängigkeits-Visualisierung: </a:t>
            </a:r>
            <a:endParaRPr lang="de-DE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Fähigkeit, Abhängigkeiten zwischen Quests visuell darzustellen, um die Reihenfolge der Quests zu verstehen und zu überwachen.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Überwachung der </a:t>
            </a:r>
            <a:r>
              <a:rPr lang="de-DE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Questreihenfolge</a:t>
            </a: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107000"/>
              </a:lnSpc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Fähigkeit, die </a:t>
            </a: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Questreihenfolge</a:t>
            </a: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 Auge zu behalten und gegebenenfalls zu ändern, um sicherzustellen, dass sie für den Spieler logisch und sinnvoll ist.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Benutzerfreundliche Oberfläche: </a:t>
            </a:r>
            <a:endParaRPr lang="de-DE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Eine einfache und intuitiv bedienbare Benutzeroberfläche, um Spielentwicklern die Arbeit mit dem Werkzeug zu erleichtern.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Speicherung und Wiederherstellung von Daten: </a:t>
            </a:r>
          </a:p>
          <a:p>
            <a:pPr lvl="1">
              <a:lnSpc>
                <a:spcPct val="107000"/>
              </a:lnSpc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Fähigkeit, NPCs, Quests und Abhängigkeiten zu speichern und jederzeit wiederherzustellen, um den Spielentwicklungsprozess zu vereinfachen.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de-D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Import- und Exportfähigkeit: </a:t>
            </a:r>
          </a:p>
          <a:p>
            <a:pPr lvl="1" algn="just">
              <a:lnSpc>
                <a:spcPct val="107000"/>
              </a:lnSpc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Möglichkeit, Daten aus anderen Quellen zu importieren und auszugeben, um den Spielentwicklungsprozess noch weiter zu vereinfachen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BB2562-FCBE-615B-29E6-1D74FA4AE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/>
              <a:t>08.02.2025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747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42998-7426-3BE7-6B12-70A218BB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Spezifikation SW-</a:t>
            </a:r>
            <a:r>
              <a:rPr lang="de-DE" dirty="0" err="1"/>
              <a:t>Komponeten</a:t>
            </a:r>
            <a:r>
              <a:rPr lang="de-DE" dirty="0"/>
              <a:t> IV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243BD5-DF03-ED55-5B94-A34DF0B4A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5" y="1002664"/>
            <a:ext cx="11804073" cy="901637"/>
          </a:xfrm>
        </p:spPr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Eine Komponente soll sich um das Erstellen und Entfernen von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QuestPanels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kümmern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B9708C-0C79-1906-5BBB-1B1FE356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08.02.2025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5459D09-0CF6-44E4-AB8A-494FFA7B68C1}"/>
              </a:ext>
            </a:extLst>
          </p:cNvPr>
          <p:cNvSpPr/>
          <p:nvPr/>
        </p:nvSpPr>
        <p:spPr>
          <a:xfrm>
            <a:off x="1856863" y="2517467"/>
            <a:ext cx="2055303" cy="81163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 b="1" dirty="0" err="1"/>
              <a:t>Questname</a:t>
            </a:r>
            <a:endParaRPr lang="de-DE" sz="2000" b="1" dirty="0"/>
          </a:p>
          <a:p>
            <a:pPr algn="r"/>
            <a:endParaRPr lang="de-DE" sz="1200" dirty="0"/>
          </a:p>
          <a:p>
            <a:pPr algn="r"/>
            <a:r>
              <a:rPr lang="de-DE" sz="1200" dirty="0"/>
              <a:t>NPC-Name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09F0B03-F167-711D-58F5-38F6985E2D00}"/>
              </a:ext>
            </a:extLst>
          </p:cNvPr>
          <p:cNvSpPr/>
          <p:nvPr/>
        </p:nvSpPr>
        <p:spPr>
          <a:xfrm>
            <a:off x="5721293" y="2046357"/>
            <a:ext cx="2684478" cy="17616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b="1" dirty="0"/>
              <a:t>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QuestId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NPC_Id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Label </a:t>
            </a:r>
            <a:r>
              <a:rPr lang="de-DE" dirty="0" err="1"/>
              <a:t>QuestName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Label </a:t>
            </a:r>
            <a:r>
              <a:rPr lang="de-DE" dirty="0" err="1"/>
              <a:t>NPCName</a:t>
            </a:r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DF4BA36-CBA0-B552-81A6-FAB10AE262CC}"/>
              </a:ext>
            </a:extLst>
          </p:cNvPr>
          <p:cNvCxnSpPr>
            <a:stCxn id="6" idx="1"/>
            <a:endCxn id="8" idx="3"/>
          </p:cNvCxnSpPr>
          <p:nvPr/>
        </p:nvCxnSpPr>
        <p:spPr>
          <a:xfrm flipH="1" flipV="1">
            <a:off x="3912166" y="2923285"/>
            <a:ext cx="1809127" cy="3916"/>
          </a:xfrm>
          <a:prstGeom prst="straightConnector1">
            <a:avLst/>
          </a:prstGeom>
          <a:ln w="28575">
            <a:prstDash val="sys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553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42998-7426-3BE7-6B12-70A218BB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Spezifikation SW-</a:t>
            </a:r>
            <a:r>
              <a:rPr lang="de-DE" dirty="0" err="1"/>
              <a:t>Komponeten</a:t>
            </a:r>
            <a:r>
              <a:rPr lang="de-DE" dirty="0"/>
              <a:t> V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243BD5-DF03-ED55-5B94-A34DF0B4A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5" y="1002665"/>
            <a:ext cx="11804073" cy="576753"/>
          </a:xfrm>
        </p:spPr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Eigene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Questtypen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sollen erstellt werden können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B9708C-0C79-1906-5BBB-1B1FE356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08.02.2025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D7B81BA-C6D4-950F-5D09-4F972F025945}"/>
              </a:ext>
            </a:extLst>
          </p:cNvPr>
          <p:cNvSpPr txBox="1"/>
          <p:nvPr/>
        </p:nvSpPr>
        <p:spPr>
          <a:xfrm>
            <a:off x="141315" y="1579418"/>
            <a:ext cx="34516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Questtyp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Farbe Text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Hintergrundfarbe Panel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7028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42998-7426-3BE7-6B12-70A218BB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Spezifikation SW-</a:t>
            </a:r>
            <a:r>
              <a:rPr lang="de-DE" dirty="0" err="1"/>
              <a:t>Komponeten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243BD5-DF03-ED55-5B94-A34DF0B4A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5" y="1002664"/>
            <a:ext cx="11804073" cy="901637"/>
          </a:xfrm>
        </p:spPr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Architektur – Welche GUI-Elemente müssen erweitert werden?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Panel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Visualisierung von Quests und NPCs</a:t>
            </a: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B9708C-0C79-1906-5BBB-1B1FE356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08.02.2025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5459D09-0CF6-44E4-AB8A-494FFA7B68C1}"/>
              </a:ext>
            </a:extLst>
          </p:cNvPr>
          <p:cNvSpPr/>
          <p:nvPr/>
        </p:nvSpPr>
        <p:spPr>
          <a:xfrm>
            <a:off x="141315" y="2042441"/>
            <a:ext cx="2055303" cy="81163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 b="1" dirty="0" err="1"/>
              <a:t>Questname</a:t>
            </a:r>
            <a:endParaRPr lang="de-DE" sz="2000" b="1" dirty="0"/>
          </a:p>
          <a:p>
            <a:pPr algn="r"/>
            <a:endParaRPr lang="de-DE" sz="1200" dirty="0"/>
          </a:p>
          <a:p>
            <a:pPr algn="r"/>
            <a:r>
              <a:rPr lang="de-DE" sz="1200" dirty="0"/>
              <a:t>NPC-Name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9F8BBAD-2E3F-928F-B0BA-B9FFF3A0D78B}"/>
              </a:ext>
            </a:extLst>
          </p:cNvPr>
          <p:cNvCxnSpPr/>
          <p:nvPr/>
        </p:nvCxnSpPr>
        <p:spPr>
          <a:xfrm>
            <a:off x="2499919" y="2448258"/>
            <a:ext cx="2365696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1AEC4229-1F9E-26C7-F1E6-81EE81F7DF29}"/>
              </a:ext>
            </a:extLst>
          </p:cNvPr>
          <p:cNvSpPr txBox="1"/>
          <p:nvPr/>
        </p:nvSpPr>
        <p:spPr>
          <a:xfrm>
            <a:off x="2499919" y="2042441"/>
            <a:ext cx="226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Einmal Klicken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7CDB8B7D-1C89-F173-4C98-3715177912A0}"/>
              </a:ext>
            </a:extLst>
          </p:cNvPr>
          <p:cNvSpPr/>
          <p:nvPr/>
        </p:nvSpPr>
        <p:spPr>
          <a:xfrm>
            <a:off x="5069265" y="2039028"/>
            <a:ext cx="2055303" cy="811635"/>
          </a:xfrm>
          <a:prstGeom prst="roundRect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 b="1" dirty="0" err="1"/>
              <a:t>Questname</a:t>
            </a:r>
            <a:endParaRPr lang="de-DE" sz="2000" b="1" dirty="0"/>
          </a:p>
          <a:p>
            <a:pPr algn="r"/>
            <a:endParaRPr lang="de-DE" sz="1200" dirty="0"/>
          </a:p>
          <a:p>
            <a:pPr algn="r"/>
            <a:r>
              <a:rPr lang="de-DE" sz="1200" dirty="0"/>
              <a:t>NPC-Name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838F899-6FC1-F6D5-2DC0-B51D91B81131}"/>
              </a:ext>
            </a:extLst>
          </p:cNvPr>
          <p:cNvCxnSpPr>
            <a:cxnSpLocks/>
          </p:cNvCxnSpPr>
          <p:nvPr/>
        </p:nvCxnSpPr>
        <p:spPr>
          <a:xfrm>
            <a:off x="2499919" y="3053240"/>
            <a:ext cx="2365696" cy="9091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187CDBAC-C4C1-DD0F-2575-50D8D307B04F}"/>
              </a:ext>
            </a:extLst>
          </p:cNvPr>
          <p:cNvSpPr txBox="1"/>
          <p:nvPr/>
        </p:nvSpPr>
        <p:spPr>
          <a:xfrm rot="1319543">
            <a:off x="2549744" y="3063526"/>
            <a:ext cx="226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Doppelklick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E915281-66A4-C934-FDB1-706B73BF84E6}"/>
              </a:ext>
            </a:extLst>
          </p:cNvPr>
          <p:cNvSpPr txBox="1"/>
          <p:nvPr/>
        </p:nvSpPr>
        <p:spPr>
          <a:xfrm>
            <a:off x="4959291" y="3223736"/>
            <a:ext cx="227341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Ein Dialog soll sich öffnen in dem man alle Eigenschaften der passenden Quest ändern kann.</a:t>
            </a:r>
          </a:p>
        </p:txBody>
      </p:sp>
    </p:spTree>
    <p:extLst>
      <p:ext uri="{BB962C8B-B14F-4D97-AF65-F5344CB8AC3E}">
        <p14:creationId xmlns:p14="http://schemas.microsoft.com/office/powerpoint/2010/main" val="2622077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564EF-301E-026F-8B9A-F96250D86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7094D-D835-CE03-5FED-8BE180E9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</a:t>
            </a:r>
            <a:r>
              <a:rPr lang="de-DE" dirty="0" err="1"/>
              <a:t>History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F951E7-DDE2-BD74-0892-908604F25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08.02.2025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85FFB954-FBF9-1AF4-A3E7-512946F7E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38285"/>
              </p:ext>
            </p:extLst>
          </p:nvPr>
        </p:nvGraphicFramePr>
        <p:xfrm>
          <a:off x="141315" y="1046239"/>
          <a:ext cx="11840888" cy="536049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376254">
                  <a:extLst>
                    <a:ext uri="{9D8B030D-6E8A-4147-A177-3AD203B41FA5}">
                      <a16:colId xmlns:a16="http://schemas.microsoft.com/office/drawing/2014/main" val="669241884"/>
                    </a:ext>
                  </a:extLst>
                </a:gridCol>
                <a:gridCol w="9464634">
                  <a:extLst>
                    <a:ext uri="{9D8B030D-6E8A-4147-A177-3AD203B41FA5}">
                      <a16:colId xmlns:a16="http://schemas.microsoft.com/office/drawing/2014/main" val="3716296158"/>
                    </a:ext>
                  </a:extLst>
                </a:gridCol>
              </a:tblGrid>
              <a:tr h="412346">
                <a:tc>
                  <a:txBody>
                    <a:bodyPr/>
                    <a:lstStyle/>
                    <a:p>
                      <a:r>
                        <a:rPr lang="de-DE" dirty="0"/>
                        <a:t>Änderungsdatum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234115"/>
                  </a:ext>
                </a:extLst>
              </a:tr>
              <a:tr h="412346">
                <a:tc>
                  <a:txBody>
                    <a:bodyPr/>
                    <a:lstStyle/>
                    <a:p>
                      <a:r>
                        <a:rPr lang="de-DE" dirty="0"/>
                        <a:t>2023.09.02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Erstellung der PowerPoint Folien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203462"/>
                  </a:ext>
                </a:extLst>
              </a:tr>
              <a:tr h="412346">
                <a:tc>
                  <a:txBody>
                    <a:bodyPr/>
                    <a:lstStyle/>
                    <a:p>
                      <a:r>
                        <a:rPr lang="de-DE" dirty="0"/>
                        <a:t>2025.02.07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Hinzufügen einer Historie Folie zur Nachverfolgung von Änderungen, Änderung auf .Net8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332445"/>
                  </a:ext>
                </a:extLst>
              </a:tr>
              <a:tr h="412346">
                <a:tc>
                  <a:txBody>
                    <a:bodyPr/>
                    <a:lstStyle/>
                    <a:p>
                      <a:r>
                        <a:rPr lang="de-DE" dirty="0"/>
                        <a:t>2025.02.08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Datum der Fertigstellung aktualisiert, Sichtbarkeit von verwendet Folie 19 (SW-Komp. </a:t>
                      </a:r>
                      <a:r>
                        <a:rPr lang="de-DE"/>
                        <a:t>III)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190884"/>
                  </a:ext>
                </a:extLst>
              </a:tr>
              <a:tr h="412346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642887"/>
                  </a:ext>
                </a:extLst>
              </a:tr>
              <a:tr h="412346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314333"/>
                  </a:ext>
                </a:extLst>
              </a:tr>
              <a:tr h="412346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791082"/>
                  </a:ext>
                </a:extLst>
              </a:tr>
              <a:tr h="412346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551922"/>
                  </a:ext>
                </a:extLst>
              </a:tr>
              <a:tr h="412346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170340"/>
                  </a:ext>
                </a:extLst>
              </a:tr>
              <a:tr h="412346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084282"/>
                  </a:ext>
                </a:extLst>
              </a:tr>
              <a:tr h="412346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030916"/>
                  </a:ext>
                </a:extLst>
              </a:tr>
              <a:tr h="412346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177221"/>
                  </a:ext>
                </a:extLst>
              </a:tr>
              <a:tr h="412346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218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1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E2892-61DA-C49A-38B6-8FB9C7D3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Analyse Benutzeranforderung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836871-E096-BFD4-32D3-18B8DF5C2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5" y="971668"/>
            <a:ext cx="11804073" cy="5647518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Nicht Funktionale Anforderungen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Performance: </a:t>
            </a:r>
            <a:endParaRPr lang="de-DE" sz="18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07000"/>
              </a:lnSpc>
            </a:pPr>
            <a:r>
              <a:rPr lang="de-DE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 muss eine hohe Geschwindigkeit und Reaktionsfähigkeit aufweisen, um eine flüssige Nutzererfahrung zu gewährleisten.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Benutzerfreundlichkeit:</a:t>
            </a:r>
            <a:endParaRPr lang="de-DE" sz="18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07000"/>
              </a:lnSpc>
            </a:pPr>
            <a:r>
              <a:rPr lang="de-DE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Die Benutzeroberfläche muss intuitiv und einfach zu verwenden sein.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Skalierbarkeit:</a:t>
            </a:r>
            <a:endParaRPr lang="de-DE" sz="18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07000"/>
              </a:lnSpc>
            </a:pPr>
            <a:r>
              <a:rPr lang="de-DE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Das Tool muss in der Lage sein, mit steigenden Anforderungen und Datenmengen umzugehen.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Verfügbarkeit:	</a:t>
            </a:r>
          </a:p>
          <a:p>
            <a:pPr lvl="1" algn="just">
              <a:lnSpc>
                <a:spcPct val="107000"/>
              </a:lnSpc>
            </a:pPr>
            <a:r>
              <a:rPr lang="de-DE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Das Tool muss zuverlässig und ständig verfügbar sein.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de-DE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Wartbarkeit: </a:t>
            </a:r>
            <a:endParaRPr lang="de-DE" sz="18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07000"/>
              </a:lnSpc>
            </a:pPr>
            <a:r>
              <a:rPr lang="de-DE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Das Tool muss einfach zu warten und zu aktualisieren sein, um kontinuierliche Verbesserungen und Funktionalitäten bereitstellen zu können.</a:t>
            </a:r>
          </a:p>
          <a:p>
            <a:pPr marL="34290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de-DE" sz="1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Datenkonsistenz:</a:t>
            </a:r>
            <a:endParaRPr lang="de-DE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107000"/>
              </a:lnSpc>
            </a:pPr>
            <a:r>
              <a:rPr lang="de-DE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Das Tool muss bei </a:t>
            </a:r>
            <a:r>
              <a:rPr lang="de-DE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Änderungen an einzelnen Daten, diese Änderungen an allen Ansichten übernehmen.</a:t>
            </a:r>
            <a:endParaRPr lang="de-DE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BB2562-FCBE-615B-29E6-1D74FA4AE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/>
              <a:t>08.02.2025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72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E2892-61DA-C49A-38B6-8FB9C7D3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Akzeptanzkriterien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836871-E096-BFD4-32D3-18B8DF5C2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5" y="971668"/>
            <a:ext cx="11804073" cy="5647518"/>
          </a:xfrm>
        </p:spPr>
        <p:txBody>
          <a:bodyPr>
            <a:normAutofit fontScale="92500"/>
          </a:bodyPr>
          <a:lstStyle/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de-DE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Funktionalität</a:t>
            </a:r>
            <a:r>
              <a:rPr lang="de-DE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</a:p>
          <a:p>
            <a:pPr lvl="1">
              <a:lnSpc>
                <a:spcPct val="107000"/>
              </a:lnSpc>
            </a:pPr>
            <a:r>
              <a:rPr lang="de-DE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Das Tool soll alle notwendigen Funktionalitäten bereitstellen, um NPCs, Quests und Abhängigkeiten einfach darzustellen und zu verwalten.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de-DE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Benutzerfreundlichkeit</a:t>
            </a:r>
            <a:r>
              <a:rPr lang="de-DE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07000"/>
              </a:lnSpc>
            </a:pPr>
            <a:r>
              <a:rPr lang="de-DE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Das Tool soll eine intuitiv zu bedienende Benutzeroberfläche bieten, die eine einfache Verwaltung der </a:t>
            </a:r>
            <a:r>
              <a:rPr lang="de-DE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Questreihenfolge</a:t>
            </a:r>
            <a:r>
              <a:rPr lang="de-DE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ermöglicht.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de-DE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Korrektheit</a:t>
            </a:r>
            <a:r>
              <a:rPr lang="de-DE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07000"/>
              </a:lnSpc>
            </a:pPr>
            <a:r>
              <a:rPr lang="de-DE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Das Tool soll korrekt funktionieren und alle interaktiven Visualisierungen von Abhängigkeiten zwischen Quests bereitstellen.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de-DE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Leistung</a:t>
            </a:r>
            <a:r>
              <a:rPr lang="de-DE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de-DE" sz="20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</a:pPr>
            <a:r>
              <a:rPr lang="de-DE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Das Tool soll schnell und stabil laufen und eine hohe Leistung aufweisen, auch wenn es große Datenmengen verarbeiten muss.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de-DE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Dokumentation</a:t>
            </a:r>
            <a:r>
              <a:rPr lang="de-DE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endParaRPr lang="de-DE" sz="20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</a:pPr>
            <a:r>
              <a:rPr lang="de-DE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Das Tool soll über eine vollständige und benutzerfreundliche Dokumentation verfügen, die die Verwendung des Tools erklärt und Spielentwickler unterstützt.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de-DE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Testbarkeit</a:t>
            </a:r>
            <a:r>
              <a:rPr lang="de-DE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endParaRPr lang="de-DE" sz="20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</a:pPr>
            <a:r>
              <a:rPr lang="de-DE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Das Tool soll einfach </a:t>
            </a:r>
            <a:r>
              <a:rPr lang="de-DE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testbar sein, um sicherzustellen, dass es korrekt funktioniert und alle Anforderungen erfüllt.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BB2562-FCBE-615B-29E6-1D74FA4AE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/>
              <a:t>08.02.2025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9517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E2892-61DA-C49A-38B6-8FB9C7D3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Festlegungen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836871-E096-BFD4-32D3-18B8DF5C2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5" y="971668"/>
            <a:ext cx="11804073" cy="5647518"/>
          </a:xfrm>
        </p:spPr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Einheitliche Syntax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Private Property beginnen mit „_“ und werden klein geschrieben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Public Property beginnen mit Großbuchstaben</a:t>
            </a: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Programmiersprache: C#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Wahl der IDE (ohne Analyse entschieden)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Visual Studio</a:t>
            </a:r>
          </a:p>
          <a:p>
            <a:pPr lvl="2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offizielle IDE von Microsoft </a:t>
            </a:r>
          </a:p>
          <a:p>
            <a:pPr lvl="2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Vielzahl an Funktionen</a:t>
            </a:r>
          </a:p>
          <a:p>
            <a:pPr lvl="2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Immer aktuellste C# Version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BB2562-FCBE-615B-29E6-1D74FA4AE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/>
              <a:t>08.02.2025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25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4C5E2-7EF4-3DA3-E5C2-A8D223EB3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Anforderungen SW-Architektur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E71A4D-D26D-7367-C34E-74A328EB5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5" y="1018162"/>
            <a:ext cx="11804073" cy="5647518"/>
          </a:xfrm>
        </p:spPr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Wartbarkeit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Aufgaben sollen nicht von einer „Gott-Klasse“ erledigt werden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Daten sollen nur an einem Ort gespeichert werden</a:t>
            </a: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34476B-C14C-46D7-5411-BC08D38C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/>
              <a:t>08.02.2025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2347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4C5E2-7EF4-3DA3-E5C2-A8D223EB3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Spezifikation SW-Architektur 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E71A4D-D26D-7367-C34E-74A328EB5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5" y="1018162"/>
            <a:ext cx="11804073" cy="5647518"/>
          </a:xfrm>
        </p:spPr>
        <p:txBody>
          <a:bodyPr>
            <a:normAutofit lnSpcReduction="10000"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Wahl des .NET Frameworks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.NET Framework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.NET 8</a:t>
            </a:r>
          </a:p>
          <a:p>
            <a:pPr marL="457200" lvl="1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Wahl der Benutzersteuerelemente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Winform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UPW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WPF</a:t>
            </a: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Wahl der Entwurfsmuster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MCV – Model-View-Controller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MVP – Model-View-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Presenter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MVVM – Model-View-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ViewModel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Passive View MVP</a:t>
            </a:r>
          </a:p>
          <a:p>
            <a:pPr marL="457200" lvl="1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34476B-C14C-46D7-5411-BC08D38C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/>
              <a:t>08.02.2025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47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4C5E2-7EF4-3DA3-E5C2-A8D223EB3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QuestMapper</a:t>
            </a:r>
            <a:r>
              <a:rPr lang="de-DE" dirty="0"/>
              <a:t> – Spezifikation SW-Architektur II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E71A4D-D26D-7367-C34E-74A328EB5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5" y="1018162"/>
            <a:ext cx="11804073" cy="5647518"/>
          </a:xfrm>
        </p:spPr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/>
              </a:rPr>
              <a:t>Datenkonsistenz bei Änderungen an den Daten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Observer-Patter</a:t>
            </a:r>
          </a:p>
          <a:p>
            <a:pPr lvl="2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Property für das Observer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(GUI-Element)</a:t>
            </a:r>
          </a:p>
          <a:p>
            <a:pPr lvl="3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Nur die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Ids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QuestID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, NPC_ID)</a:t>
            </a:r>
          </a:p>
          <a:p>
            <a:pPr lvl="3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Kopie der Objekte (Quest, NPC)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Aktualisierung bei Ansichtswechsel</a:t>
            </a: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/>
              </a:rPr>
              <a:t>Arten der Speicherung/ Laden der Benutzerdaten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In Dateiformat (wie JSON oder XML)</a:t>
            </a:r>
          </a:p>
          <a:p>
            <a:pPr lvl="2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JSON- Format</a:t>
            </a:r>
          </a:p>
          <a:p>
            <a:pPr lvl="2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XML-Format</a:t>
            </a:r>
          </a:p>
          <a:p>
            <a:pPr lvl="1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In Datenbank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34476B-C14C-46D7-5411-BC08D38C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/>
              <a:t>08.02.2025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4986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4C5E2-7EF4-3DA3-E5C2-A8D223EB3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15" y="128136"/>
            <a:ext cx="11887200" cy="727999"/>
          </a:xfrm>
        </p:spPr>
        <p:txBody>
          <a:bodyPr>
            <a:noAutofit/>
          </a:bodyPr>
          <a:lstStyle/>
          <a:p>
            <a:r>
              <a:rPr lang="de-DE" dirty="0" err="1"/>
              <a:t>QuestMapper</a:t>
            </a:r>
            <a:r>
              <a:rPr lang="de-DE" dirty="0"/>
              <a:t> – Analyse SW-Architektur 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E71A4D-D26D-7367-C34E-74A328EB5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5" y="1018162"/>
            <a:ext cx="11804073" cy="539418"/>
          </a:xfrm>
        </p:spPr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Wahl des .NET Frameworks</a:t>
            </a:r>
          </a:p>
          <a:p>
            <a:pPr lvl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34476B-C14C-46D7-5411-BC08D38C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C0B8-A119-4A07-B89F-6E701B20A39A}" type="datetime1">
              <a:rPr lang="de-DE" smtClean="0"/>
              <a:t>08.02.2025</a:t>
            </a:fld>
            <a:endParaRPr lang="de-DE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BB6BF389-CF26-CC46-E62F-EF3C594FF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659412"/>
              </p:ext>
            </p:extLst>
          </p:nvPr>
        </p:nvGraphicFramePr>
        <p:xfrm>
          <a:off x="141315" y="1557580"/>
          <a:ext cx="11887202" cy="3672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943601">
                  <a:extLst>
                    <a:ext uri="{9D8B030D-6E8A-4147-A177-3AD203B41FA5}">
                      <a16:colId xmlns:a16="http://schemas.microsoft.com/office/drawing/2014/main" val="3767939034"/>
                    </a:ext>
                  </a:extLst>
                </a:gridCol>
                <a:gridCol w="5943601">
                  <a:extLst>
                    <a:ext uri="{9D8B030D-6E8A-4147-A177-3AD203B41FA5}">
                      <a16:colId xmlns:a16="http://schemas.microsoft.com/office/drawing/2014/main" val="988547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.NET Framework</a:t>
                      </a: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.NET 8</a:t>
                      </a: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378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Nur auf Windows</a:t>
                      </a:r>
                      <a:endParaRPr lang="de-DE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Windows, Linux und MacOS</a:t>
                      </a:r>
                      <a:endParaRPr lang="de-DE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74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Besteht aus einer Sammlung von Bibliotheken, Laufzeitumgebungen und Tools</a:t>
                      </a: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kern="1200" dirty="0">
                          <a:solidFill>
                            <a:schemeClr val="dk1"/>
                          </a:solidFill>
                          <a:effectLst/>
                        </a:rPr>
                        <a:t>Modular aufgebaut und besteht aus mehreren Komponenten</a:t>
                      </a: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98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kern="1200" dirty="0">
                          <a:solidFill>
                            <a:schemeClr val="dk1"/>
                          </a:solidFill>
                          <a:effectLst/>
                        </a:rPr>
                        <a:t>Hauptsächlich unterstützt C# und Visual Basic .NET</a:t>
                      </a: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kern="1200" dirty="0">
                          <a:solidFill>
                            <a:schemeClr val="dk1"/>
                          </a:solidFill>
                          <a:effectLst/>
                        </a:rPr>
                        <a:t>Unterstützt mehr Programmiersprachen wie F#, C++, Python und andere</a:t>
                      </a:r>
                      <a:endParaRPr lang="de-DE" sz="18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862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Monolithisches </a:t>
                      </a:r>
                      <a:r>
                        <a:rPr lang="de-DE" dirty="0" err="1">
                          <a:solidFill>
                            <a:srgbClr val="FF0000"/>
                          </a:solidFill>
                        </a:rPr>
                        <a:t>Deployment</a:t>
                      </a:r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-Modell</a:t>
                      </a:r>
                      <a:r>
                        <a:rPr lang="de-DE" dirty="0"/>
                        <a:t>, bei dem alle Komponenten gemeinsam bereitgestellt werden</a:t>
                      </a: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kern="1200" dirty="0">
                          <a:solidFill>
                            <a:srgbClr val="00B050"/>
                          </a:solidFill>
                          <a:effectLst/>
                        </a:rPr>
                        <a:t>Modulares </a:t>
                      </a:r>
                      <a:r>
                        <a:rPr lang="de-DE" sz="1800" b="0" kern="1200" dirty="0" err="1">
                          <a:solidFill>
                            <a:srgbClr val="00B050"/>
                          </a:solidFill>
                          <a:effectLst/>
                        </a:rPr>
                        <a:t>Deployment</a:t>
                      </a:r>
                      <a:r>
                        <a:rPr lang="de-DE" sz="1800" b="0" kern="1200" dirty="0">
                          <a:solidFill>
                            <a:srgbClr val="00B050"/>
                          </a:solidFill>
                          <a:effectLst/>
                        </a:rPr>
                        <a:t>-Modell</a:t>
                      </a:r>
                      <a:r>
                        <a:rPr lang="de-DE" sz="1800" b="0" kern="1200" dirty="0">
                          <a:solidFill>
                            <a:schemeClr val="dk1"/>
                          </a:solidFill>
                          <a:effectLst/>
                        </a:rPr>
                        <a:t>, bei dem Anwendungen nur die Komponenten enthalten, die sie benötigen</a:t>
                      </a:r>
                      <a:endParaRPr lang="de-DE" sz="18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07504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bg1"/>
                          </a:solidFill>
                        </a:rPr>
                        <a:t>Ergebnis</a:t>
                      </a:r>
                      <a:endParaRPr lang="de-DE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908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/>
                        <a:t>Nicht verwendet</a:t>
                      </a:r>
                      <a:endParaRPr lang="de-DE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0" kern="1200" dirty="0">
                          <a:solidFill>
                            <a:srgbClr val="00B050"/>
                          </a:solidFill>
                          <a:effectLst/>
                        </a:rPr>
                        <a:t>Verwendet</a:t>
                      </a:r>
                    </a:p>
                    <a:p>
                      <a:pPr algn="ctr"/>
                      <a:r>
                        <a:rPr lang="de-DE" sz="1800" b="0" i="1" kern="1200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Erstmal nur Umsetzen in 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019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597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2023</Words>
  <Application>Microsoft Office PowerPoint</Application>
  <PresentationFormat>Breitbild</PresentationFormat>
  <Paragraphs>437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</vt:lpstr>
      <vt:lpstr>QuestMapper – Überblick </vt:lpstr>
      <vt:lpstr>QuestMapper – Analyse Benutzeranforderung</vt:lpstr>
      <vt:lpstr>QuestMapper – Analyse Benutzeranforderung</vt:lpstr>
      <vt:lpstr>QuestMapper – Akzeptanzkriterien</vt:lpstr>
      <vt:lpstr>QuestMapper – Festlegungen</vt:lpstr>
      <vt:lpstr>QuestMapper – Anforderungen SW-Architektur </vt:lpstr>
      <vt:lpstr>QuestMapper – Spezifikation SW-Architektur I</vt:lpstr>
      <vt:lpstr>QuestMapper – Spezifikation SW-Architektur II </vt:lpstr>
      <vt:lpstr>QuestMapper – Analyse SW-Architektur I</vt:lpstr>
      <vt:lpstr>QuestMapper – Analyse SW-Architektur II </vt:lpstr>
      <vt:lpstr>QuestMapper – Analyse SW-Architektur III.a</vt:lpstr>
      <vt:lpstr>QuestMapper – Analyse SW-Architektur III.b</vt:lpstr>
      <vt:lpstr>QuestMapper – Analyse SW-Architektur IV</vt:lpstr>
      <vt:lpstr>QuestMapper – Analyse SW-Architektur V</vt:lpstr>
      <vt:lpstr>QuestMapper – Analyse SW-Komponeten</vt:lpstr>
      <vt:lpstr>QuestMapper – Analyse SW-Komponeten</vt:lpstr>
      <vt:lpstr>QuestMapper – Spezifikation SW-Komponeten I</vt:lpstr>
      <vt:lpstr>QuestMapper – Spezifikation SW-Komponeten II</vt:lpstr>
      <vt:lpstr>QuestMapper – Spezifikation SW-Komponeten III</vt:lpstr>
      <vt:lpstr>QuestMapper – Spezifikation SW-Komponeten IV</vt:lpstr>
      <vt:lpstr>QuestMapper – Spezifikation SW-Komponeten V</vt:lpstr>
      <vt:lpstr>QuestMapper – Spezifikation SW-Komponeten </vt:lpstr>
      <vt:lpstr>QuestMapper – History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QuestMapper</dc:title>
  <dc:subject/>
  <dc:creator>Sebastian Seidel</dc:creator>
  <cp:lastModifiedBy>Sebastian Baumert</cp:lastModifiedBy>
  <cp:revision>35</cp:revision>
  <dcterms:created xsi:type="dcterms:W3CDTF">2023-02-09T11:25:13Z</dcterms:created>
  <dcterms:modified xsi:type="dcterms:W3CDTF">2025-02-08T11:24:13Z</dcterms:modified>
  <cp:category>Project Charter</cp:category>
</cp:coreProperties>
</file>