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7" r:id="rId1"/>
    <p:sldMasterId id="2147483879" r:id="rId2"/>
  </p:sldMasterIdLst>
  <p:notesMasterIdLst>
    <p:notesMasterId r:id="rId38"/>
  </p:notesMasterIdLst>
  <p:sldIdLst>
    <p:sldId id="256" r:id="rId3"/>
    <p:sldId id="265" r:id="rId4"/>
    <p:sldId id="314" r:id="rId5"/>
    <p:sldId id="322" r:id="rId6"/>
    <p:sldId id="315" r:id="rId7"/>
    <p:sldId id="309" r:id="rId8"/>
    <p:sldId id="316" r:id="rId9"/>
    <p:sldId id="305" r:id="rId10"/>
    <p:sldId id="308" r:id="rId11"/>
    <p:sldId id="312" r:id="rId12"/>
    <p:sldId id="317" r:id="rId13"/>
    <p:sldId id="310" r:id="rId14"/>
    <p:sldId id="329" r:id="rId15"/>
    <p:sldId id="330" r:id="rId16"/>
    <p:sldId id="318" r:id="rId17"/>
    <p:sldId id="311" r:id="rId18"/>
    <p:sldId id="319" r:id="rId19"/>
    <p:sldId id="263" r:id="rId20"/>
    <p:sldId id="264" r:id="rId21"/>
    <p:sldId id="328" r:id="rId22"/>
    <p:sldId id="267" r:id="rId23"/>
    <p:sldId id="268" r:id="rId24"/>
    <p:sldId id="269" r:id="rId25"/>
    <p:sldId id="278" r:id="rId26"/>
    <p:sldId id="279" r:id="rId27"/>
    <p:sldId id="275" r:id="rId28"/>
    <p:sldId id="323" r:id="rId29"/>
    <p:sldId id="276" r:id="rId30"/>
    <p:sldId id="324" r:id="rId31"/>
    <p:sldId id="325" r:id="rId32"/>
    <p:sldId id="277" r:id="rId33"/>
    <p:sldId id="320" r:id="rId34"/>
    <p:sldId id="326" r:id="rId35"/>
    <p:sldId id="327" r:id="rId36"/>
    <p:sldId id="304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4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5"/>
    <p:restoredTop sz="95118"/>
  </p:normalViewPr>
  <p:slideViewPr>
    <p:cSldViewPr snapToObjects="1">
      <p:cViewPr varScale="1">
        <p:scale>
          <a:sx n="99" d="100"/>
          <a:sy n="99" d="100"/>
        </p:scale>
        <p:origin x="528" y="78"/>
      </p:cViewPr>
      <p:guideLst>
        <p:guide orient="horz" pos="2150"/>
        <p:guide pos="287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874"/>
        <p:guide pos="2149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8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17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096000" cy="418019"/>
          </a:xfrm>
        </p:spPr>
        <p:txBody>
          <a:bodyPr/>
          <a:lstStyle>
            <a:lvl1pPr>
              <a:defRPr sz="3000" b="1">
                <a:solidFill>
                  <a:srgbClr val="008000"/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편집스타일</a:t>
            </a:r>
          </a:p>
        </p:txBody>
      </p:sp>
      <p:pic>
        <p:nvPicPr>
          <p:cNvPr id="9" name="그림 6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0" y="6455656"/>
            <a:ext cx="9144000" cy="412750"/>
          </a:xfrm>
          <a:prstGeom prst="rect">
            <a:avLst/>
          </a:prstGeom>
        </p:spPr>
      </p:pic>
      <p:sp>
        <p:nvSpPr>
          <p:cNvPr id="10" name="직사각형 8"/>
          <p:cNvSpPr/>
          <p:nvPr userDrawn="1"/>
        </p:nvSpPr>
        <p:spPr>
          <a:xfrm>
            <a:off x="251520" y="846138"/>
            <a:ext cx="8640960" cy="18288"/>
          </a:xfrm>
          <a:prstGeom prst="rect">
            <a:avLst/>
          </a:prstGeom>
          <a:ln/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2025-10-02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D422D86A-5F52-4165-8473-F1B836277586}" type="datetime1">
              <a:rPr lang="ko-KR" altLang="en-US"/>
              <a:pPr lvl="0">
                <a:defRPr lang="ko-KR" altLang="en-US"/>
              </a:pPr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9099DC-9149-23AF-E20A-241845BA3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7" y="1862915"/>
            <a:ext cx="7733333" cy="1638095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AEF491-73A1-9663-0AFB-B1AB127F92F4}"/>
              </a:ext>
            </a:extLst>
          </p:cNvPr>
          <p:cNvSpPr txBox="1"/>
          <p:nvPr/>
        </p:nvSpPr>
        <p:spPr>
          <a:xfrm>
            <a:off x="6660290" y="5742602"/>
            <a:ext cx="2160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팀명</a:t>
            </a:r>
            <a:r>
              <a:rPr lang="ko-KR" altLang="en-US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: </a:t>
            </a:r>
            <a:r>
              <a:rPr lang="ko-KR" altLang="en-US" dirty="0" err="1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양곱창구이</a:t>
            </a:r>
            <a:endParaRPr lang="ko-KR" altLang="en-US" dirty="0">
              <a:solidFill>
                <a:srgbClr val="00B05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6D15C-656D-8EAE-28F9-FC843A7E60F5}"/>
              </a:ext>
            </a:extLst>
          </p:cNvPr>
          <p:cNvSpPr txBox="1"/>
          <p:nvPr/>
        </p:nvSpPr>
        <p:spPr>
          <a:xfrm>
            <a:off x="732447" y="1259418"/>
            <a:ext cx="6215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인공지능</a:t>
            </a:r>
            <a:r>
              <a:rPr lang="en-US" altLang="ko-KR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(AI) </a:t>
            </a:r>
            <a:r>
              <a:rPr lang="ko-KR" altLang="en-US" sz="2000" b="1" dirty="0">
                <a:solidFill>
                  <a:srgbClr val="00B05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Calibri"/>
              </a:rPr>
              <a:t>서비스 기반 웹 개발자 심화 프로젝트반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개발 스택</a:t>
            </a:r>
          </a:p>
        </p:txBody>
      </p:sp>
      <p:sp>
        <p:nvSpPr>
          <p:cNvPr id="5" name="직사각형 6"/>
          <p:cNvSpPr/>
          <p:nvPr/>
        </p:nvSpPr>
        <p:spPr>
          <a:xfrm>
            <a:off x="471160" y="908650"/>
            <a:ext cx="1706998" cy="546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cs typeface="함초롬돋움"/>
              </a:rPr>
              <a:t>* 개발 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6189" y="3861060"/>
            <a:ext cx="8201678" cy="496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* </a:t>
            </a:r>
            <a:r>
              <a:rPr lang="ko-KR" altLang="en-US" sz="2000" b="1">
                <a:solidFill>
                  <a:srgbClr val="000000"/>
                </a:solidFill>
                <a:cs typeface="함초롬돋움"/>
              </a:rPr>
              <a:t>협업 툴</a:t>
            </a:r>
            <a:endParaRPr kumimoji="0" lang="en-US" altLang="ko-KR" sz="1600" b="0" i="0" u="none" strike="noStrike" kern="1200" cap="none" spc="0" normalizeH="0" baseline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3" name="그래픽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4595613"/>
            <a:ext cx="1373343" cy="1355273"/>
          </a:xfrm>
          <a:prstGeom prst="rect">
            <a:avLst/>
          </a:prstGeom>
        </p:spPr>
      </p:pic>
      <p:pic>
        <p:nvPicPr>
          <p:cNvPr id="15" name="그래픽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0813" y="4597679"/>
            <a:ext cx="1373343" cy="135527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78825" y="4595615"/>
            <a:ext cx="1373343" cy="13552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69819" y="4597679"/>
            <a:ext cx="1373343" cy="1355273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3A33A77-8B7A-ADED-9CD3-FA48EE637A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1160" y="1671413"/>
            <a:ext cx="1373344" cy="13552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B0860BD-CA6D-279F-891E-CE05648C49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158" y="1666347"/>
            <a:ext cx="1373343" cy="1355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A3BE961-D1D2-F578-DE75-7FF3515176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438" y="4595613"/>
            <a:ext cx="1373343" cy="13430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A3F02A-33B9-9DB1-D454-89EB8E1372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504" y="4595615"/>
            <a:ext cx="1373343" cy="13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55563-1899-6A74-2915-59ACFEAE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20BD7-655E-625A-23E7-464234607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4. </a:t>
            </a:r>
            <a:r>
              <a:rPr lang="ko-KR" altLang="en-US" sz="6000" dirty="0">
                <a:solidFill>
                  <a:srgbClr val="008000"/>
                </a:solidFill>
              </a:rPr>
              <a:t>데이터셋 설명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18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데이터셋 설명</a:t>
            </a:r>
            <a:r>
              <a:rPr lang="en-US" altLang="ko-KR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309A10-A51A-B806-5048-C607B3F54459}"/>
              </a:ext>
            </a:extLst>
          </p:cNvPr>
          <p:cNvSpPr txBox="1"/>
          <p:nvPr/>
        </p:nvSpPr>
        <p:spPr>
          <a:xfrm>
            <a:off x="683460" y="1084034"/>
            <a:ext cx="586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Yolo v3(</a:t>
            </a:r>
            <a:r>
              <a:rPr lang="ko-KR" altLang="en-US" dirty="0"/>
              <a:t>객체 판별</a:t>
            </a:r>
            <a:r>
              <a:rPr lang="en-US" altLang="ko-KR" dirty="0"/>
              <a:t>) + Resnet(</a:t>
            </a:r>
            <a:r>
              <a:rPr lang="ko-KR" altLang="en-US" dirty="0" err="1"/>
              <a:t>양추정</a:t>
            </a:r>
            <a:r>
              <a:rPr lang="en-US" altLang="ko-KR" dirty="0"/>
              <a:t>) Pre-trained </a:t>
            </a:r>
            <a:r>
              <a:rPr lang="ko-KR" altLang="en-US" dirty="0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CDA3F-84CB-E685-F36F-5871950E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90" y="1453366"/>
            <a:ext cx="5619410" cy="42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1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C443D-67F8-7AEF-B1DB-9AF9FABBF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27722-D989-7CCD-9085-116A9497D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데이터셋 설명</a:t>
            </a:r>
            <a:r>
              <a:rPr lang="en-US" altLang="ko-KR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41F30-F373-555F-F24A-A149868E1186}"/>
              </a:ext>
            </a:extLst>
          </p:cNvPr>
          <p:cNvSpPr txBox="1"/>
          <p:nvPr/>
        </p:nvSpPr>
        <p:spPr>
          <a:xfrm>
            <a:off x="457200" y="1196690"/>
            <a:ext cx="946360" cy="41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DB923-9A87-C14A-85F4-FE4B3D4F5117}"/>
              </a:ext>
            </a:extLst>
          </p:cNvPr>
          <p:cNvSpPr txBox="1"/>
          <p:nvPr/>
        </p:nvSpPr>
        <p:spPr>
          <a:xfrm>
            <a:off x="457200" y="1052670"/>
            <a:ext cx="641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/ </a:t>
            </a:r>
            <a:r>
              <a:rPr lang="ko-KR" altLang="en-US" dirty="0"/>
              <a:t>추가적인 모델 학습용 데이터셋 </a:t>
            </a:r>
            <a:r>
              <a:rPr lang="en-US" altLang="ko-KR" dirty="0"/>
              <a:t>(</a:t>
            </a:r>
            <a:r>
              <a:rPr lang="ko-KR" altLang="en-US" dirty="0"/>
              <a:t>한식 이미지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786F8D-0336-FEC0-0CD9-B2FB85CC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32" y="3711007"/>
            <a:ext cx="2569378" cy="23913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7E1AC2-354B-143F-40BA-08ADBFFB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50" y="3704832"/>
            <a:ext cx="2725271" cy="27664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0BD8525-A50D-C92D-9992-6C1FE179F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70" y="1758729"/>
            <a:ext cx="6016205" cy="19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6783-3C30-A52A-E878-B1E8D1486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DA63-3532-46BB-AC81-3BFA51658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데이터셋 설명</a:t>
            </a:r>
            <a:r>
              <a:rPr lang="en-US" altLang="ko-KR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F50E0-3596-03B7-9C04-CA8DF3C0DEFD}"/>
              </a:ext>
            </a:extLst>
          </p:cNvPr>
          <p:cNvSpPr txBox="1"/>
          <p:nvPr/>
        </p:nvSpPr>
        <p:spPr>
          <a:xfrm>
            <a:off x="461474" y="1124680"/>
            <a:ext cx="609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음식별 식품영양성분 매칭용 </a:t>
            </a:r>
            <a:r>
              <a:rPr lang="ko-KR" altLang="en-US" dirty="0"/>
              <a:t>자체 </a:t>
            </a:r>
            <a:r>
              <a:rPr lang="en-US" altLang="ko-KR" dirty="0"/>
              <a:t>DB </a:t>
            </a:r>
            <a:r>
              <a:rPr lang="ko-KR" altLang="en-US" dirty="0"/>
              <a:t>를 위한 데이터셋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2E2EB53-D4E7-B735-881B-85F731061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51" y="1641150"/>
            <a:ext cx="3783926" cy="33720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82FCC5-877D-47AA-63DC-371F3B4F3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41150"/>
            <a:ext cx="4242657" cy="3372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450C50-6AAD-B15D-086B-5A308C6EC575}"/>
              </a:ext>
            </a:extLst>
          </p:cNvPr>
          <p:cNvSpPr txBox="1"/>
          <p:nvPr/>
        </p:nvSpPr>
        <p:spPr>
          <a:xfrm>
            <a:off x="611451" y="5157240"/>
            <a:ext cx="3783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Pre-trained </a:t>
            </a:r>
            <a:r>
              <a:rPr lang="ko-KR" altLang="en-US" sz="1100" dirty="0"/>
              <a:t>음식판별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양추정</a:t>
            </a:r>
            <a:r>
              <a:rPr lang="ko-KR" altLang="en-US" sz="1100" dirty="0"/>
              <a:t> 모델 포함 영양성분 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E492D-3C7F-6017-BEF8-0C5E6AADE162}"/>
              </a:ext>
            </a:extLst>
          </p:cNvPr>
          <p:cNvSpPr txBox="1"/>
          <p:nvPr/>
        </p:nvSpPr>
        <p:spPr>
          <a:xfrm>
            <a:off x="4547776" y="5157239"/>
            <a:ext cx="41287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추가적인 등록을 위한 식품영양성분 데이터베이스 공공데이터 </a:t>
            </a:r>
            <a:r>
              <a:rPr lang="en-US" altLang="ko-KR" sz="1100" dirty="0"/>
              <a:t>(2025-04-08)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8193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B49A-1CCD-777C-FBFE-84F2106D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620ED-DEC3-1B58-CF01-702092FD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5. AI </a:t>
            </a:r>
            <a:r>
              <a:rPr lang="ko-KR" altLang="en-US" sz="6000" dirty="0">
                <a:solidFill>
                  <a:srgbClr val="008000"/>
                </a:solidFill>
              </a:rPr>
              <a:t>모델 설명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8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en-US" altLang="ko-KR"/>
              <a:t>AI</a:t>
            </a:r>
            <a:r>
              <a:rPr lang="ko-KR" altLang="en-US"/>
              <a:t> 모델 설명</a:t>
            </a:r>
            <a:r>
              <a:rPr lang="en-US" altLang="ko-KR"/>
              <a:t> </a:t>
            </a:r>
          </a:p>
        </p:txBody>
      </p:sp>
      <p:sp>
        <p:nvSpPr>
          <p:cNvPr id="3" name="직사각형 6"/>
          <p:cNvSpPr/>
          <p:nvPr/>
        </p:nvSpPr>
        <p:spPr>
          <a:xfrm>
            <a:off x="611450" y="943295"/>
            <a:ext cx="7849090" cy="540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YOLO(You Only Look Once)</a:t>
            </a:r>
          </a:p>
        </p:txBody>
      </p:sp>
      <p:sp>
        <p:nvSpPr>
          <p:cNvPr id="4" name="직사각형 6"/>
          <p:cNvSpPr/>
          <p:nvPr/>
        </p:nvSpPr>
        <p:spPr>
          <a:xfrm>
            <a:off x="755470" y="1412720"/>
            <a:ext cx="7705070" cy="42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이미지 속 객체를 빠르게 탐지하는 대표적인 실시간 객체 인식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 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모델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lum/>
          </a:blip>
          <a:stretch>
            <a:fillRect/>
          </a:stretch>
        </p:blipFill>
        <p:spPr>
          <a:xfrm>
            <a:off x="611450" y="1988800"/>
            <a:ext cx="504070" cy="576079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8" name="직사각형 6"/>
          <p:cNvSpPr/>
          <p:nvPr/>
        </p:nvSpPr>
        <p:spPr>
          <a:xfrm>
            <a:off x="1187530" y="1988800"/>
            <a:ext cx="7525045" cy="548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왜 이 모델을 선택 했는가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?</a:t>
            </a:r>
          </a:p>
        </p:txBody>
      </p:sp>
      <p:sp>
        <p:nvSpPr>
          <p:cNvPr id="9" name="직사각형 6"/>
          <p:cNvSpPr/>
          <p:nvPr/>
        </p:nvSpPr>
        <p:spPr>
          <a:xfrm>
            <a:off x="863485" y="2564880"/>
            <a:ext cx="7705070" cy="1805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200" indent="-2142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음식 사진은 한 장에 여러 종류의 음식이 등장</a:t>
            </a:r>
          </a:p>
          <a:p>
            <a:pPr marL="457200" lvl="1" indent="0" algn="l" defTabSz="914400">
              <a:lnSpc>
                <a:spcPct val="150000"/>
              </a:lnSpc>
              <a:buClr>
                <a:srgbClr val="000000"/>
              </a:buClr>
              <a:buFont typeface="Wingdings"/>
              <a:buNone/>
              <a:defRPr lang="ko-KR" altLang="en-US"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=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다중 객체 인식 가능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.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 각 음식 종류 빠르게 탐지 가능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.</a:t>
            </a:r>
          </a:p>
          <a:p>
            <a:pPr marL="0" indent="0" algn="l" defTabSz="914400">
              <a:lnSpc>
                <a:spcPct val="150000"/>
              </a:lnSpc>
              <a:buClr>
                <a:srgbClr val="000000"/>
              </a:buClr>
              <a:buFont typeface="Wingdings"/>
              <a:buNone/>
              <a:defRPr lang="ko-KR" altLang="en-US"/>
            </a:pPr>
            <a:endParaRPr kumimoji="0" lang="ko-KR" altLang="en-US" sz="1500" b="0" i="0" u="none" strike="noStrike" kern="1200" cap="none" spc="0" normalizeH="0" baseline="0" dirty="0">
              <a:solidFill>
                <a:srgbClr val="000000"/>
              </a:solidFill>
              <a:cs typeface="함초롬돋움"/>
            </a:endParaRPr>
          </a:p>
          <a:p>
            <a:pPr marL="214200" indent="-2142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사용자 경험에선 빠른 결과 제공이 중요</a:t>
            </a:r>
          </a:p>
          <a:p>
            <a:pPr marL="457200" lvl="1" indent="0" algn="l" defTabSz="914400">
              <a:lnSpc>
                <a:spcPct val="150000"/>
              </a:lnSpc>
              <a:buClr>
                <a:srgbClr val="000000"/>
              </a:buClr>
              <a:buFont typeface="Wingdings"/>
              <a:buNone/>
              <a:defRPr lang="ko-KR" altLang="en-US"/>
            </a:pP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=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 모바일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/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웹 환경에서도 빠른 응답 속도를 지니고 있음</a:t>
            </a:r>
            <a:r>
              <a:rPr kumimoji="0" lang="en-US" altLang="ko-KR" sz="1500" b="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87DE83-A916-CBA7-6EB8-29CD952C1FC2}"/>
              </a:ext>
            </a:extLst>
          </p:cNvPr>
          <p:cNvSpPr/>
          <p:nvPr/>
        </p:nvSpPr>
        <p:spPr>
          <a:xfrm>
            <a:off x="1475570" y="5196715"/>
            <a:ext cx="1224170" cy="864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식단 사진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업로드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1A846D-7E04-CBB6-FF6E-55F755FD1FB8}"/>
              </a:ext>
            </a:extLst>
          </p:cNvPr>
          <p:cNvSpPr/>
          <p:nvPr/>
        </p:nvSpPr>
        <p:spPr>
          <a:xfrm>
            <a:off x="5004060" y="4365130"/>
            <a:ext cx="1512210" cy="561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YOLO </a:t>
            </a:r>
            <a:r>
              <a:rPr lang="ko-KR" altLang="en-US" sz="2000" dirty="0">
                <a:solidFill>
                  <a:schemeClr val="tx1"/>
                </a:solidFill>
              </a:rPr>
              <a:t>모델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1156B7-D68F-A797-2E1A-32E8BF04BDBE}"/>
              </a:ext>
            </a:extLst>
          </p:cNvPr>
          <p:cNvSpPr/>
          <p:nvPr/>
        </p:nvSpPr>
        <p:spPr>
          <a:xfrm>
            <a:off x="4265804" y="5243023"/>
            <a:ext cx="1224170" cy="673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음식 탐지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E27E94-2004-74B7-5E71-CBABD22C3941}"/>
              </a:ext>
            </a:extLst>
          </p:cNvPr>
          <p:cNvSpPr/>
          <p:nvPr/>
        </p:nvSpPr>
        <p:spPr>
          <a:xfrm>
            <a:off x="5954483" y="5243023"/>
            <a:ext cx="1440199" cy="673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각 음식 </a:t>
            </a:r>
            <a:r>
              <a:rPr lang="ko-KR" altLang="en-US" sz="1500" dirty="0" err="1">
                <a:solidFill>
                  <a:schemeClr val="tx1"/>
                </a:solidFill>
              </a:rPr>
              <a:t>라벨링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04EC4B-3730-9DD9-460C-9F5479BFA06A}"/>
              </a:ext>
            </a:extLst>
          </p:cNvPr>
          <p:cNvSpPr/>
          <p:nvPr/>
        </p:nvSpPr>
        <p:spPr>
          <a:xfrm>
            <a:off x="3923910" y="4809418"/>
            <a:ext cx="3816530" cy="15842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250F4BF-27E5-1C5F-08E7-81BDE8A660E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489974" y="5579919"/>
            <a:ext cx="464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3227CE-9FBD-1F36-909E-C2B62D21F666}"/>
              </a:ext>
            </a:extLst>
          </p:cNvPr>
          <p:cNvCxnSpPr>
            <a:stCxn id="7" idx="3"/>
            <a:endCxn id="18" idx="2"/>
          </p:cNvCxnSpPr>
          <p:nvPr/>
        </p:nvCxnSpPr>
        <p:spPr>
          <a:xfrm flipV="1">
            <a:off x="2699740" y="5601528"/>
            <a:ext cx="1224170" cy="27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2B35-53BE-5132-5009-D8A29A1B9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4E605-B399-B782-019D-BCA70B76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6.</a:t>
            </a:r>
            <a:r>
              <a:rPr lang="ko-KR" altLang="en-US" sz="6000" dirty="0">
                <a:solidFill>
                  <a:srgbClr val="008000"/>
                </a:solidFill>
              </a:rPr>
              <a:t> 화면 설계서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8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006" y="2584368"/>
            <a:ext cx="2557463" cy="19359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26" y="2046048"/>
            <a:ext cx="3455851" cy="3642654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95146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식단업로드페이지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UPLOAD_001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식단업로드페이지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71864"/>
              </p:ext>
            </p:extLst>
          </p:nvPr>
        </p:nvGraphicFramePr>
        <p:xfrm>
          <a:off x="6377050" y="1269685"/>
          <a:ext cx="2422197" cy="36559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사이트 로고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lvl="0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</a:t>
                      </a:r>
                      <a:r>
                        <a:rPr lang="ko-KR" altLang="en-US" sz="800" dirty="0" err="1">
                          <a:effectLst/>
                        </a:rPr>
                        <a:t>메인페이지</a:t>
                      </a:r>
                      <a:r>
                        <a:rPr lang="en-US" altLang="ko-KR" sz="800" dirty="0">
                          <a:effectLst/>
                        </a:rPr>
                        <a:t>(UPLOAD_001)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사용자 </a:t>
                      </a:r>
                      <a:r>
                        <a:rPr lang="ko-KR" altLang="en-US" sz="800" dirty="0" err="1">
                          <a:effectLst/>
                        </a:rPr>
                        <a:t>드롭다운</a:t>
                      </a:r>
                      <a:r>
                        <a:rPr lang="ko-KR" altLang="en-US" sz="800" dirty="0">
                          <a:effectLst/>
                        </a:rPr>
                        <a:t> 메뉴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baseline="0" dirty="0">
                          <a:effectLst/>
                        </a:rPr>
                        <a:t>클릭 시 </a:t>
                      </a:r>
                      <a:r>
                        <a:rPr lang="ko-KR" altLang="en-US" sz="800" baseline="0" dirty="0" err="1">
                          <a:effectLst/>
                        </a:rPr>
                        <a:t>드롭다운</a:t>
                      </a:r>
                      <a:r>
                        <a:rPr lang="ko-KR" altLang="en-US" sz="800" baseline="0" dirty="0">
                          <a:effectLst/>
                        </a:rPr>
                        <a:t> 박스 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baseline="0" dirty="0">
                          <a:effectLst/>
                        </a:rPr>
                        <a:t>로그인 시 사용자의 이메일 표시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</a:t>
                      </a:r>
                      <a:r>
                        <a:rPr lang="en-US" altLang="ko-KR" sz="800" baseline="0" dirty="0">
                          <a:effectLst/>
                        </a:rPr>
                        <a:t> ‘</a:t>
                      </a:r>
                      <a:r>
                        <a:rPr lang="ko-KR" altLang="en-US" sz="800" baseline="0" dirty="0">
                          <a:effectLst/>
                        </a:rPr>
                        <a:t>로그인 후 이용 가능합니다</a:t>
                      </a:r>
                      <a:r>
                        <a:rPr lang="en-US" altLang="ko-KR" sz="800" baseline="0" dirty="0">
                          <a:effectLst/>
                        </a:rPr>
                        <a:t>‘ ALERT </a:t>
                      </a:r>
                      <a:r>
                        <a:rPr lang="ko-KR" altLang="en-US" sz="800" baseline="0" dirty="0">
                          <a:effectLst/>
                        </a:rPr>
                        <a:t>생성</a:t>
                      </a:r>
                      <a:r>
                        <a:rPr lang="en-US" altLang="ko-KR" sz="800" baseline="0" dirty="0">
                          <a:effectLst/>
                        </a:rPr>
                        <a:t>, </a:t>
                      </a:r>
                      <a:r>
                        <a:rPr lang="ko-KR" altLang="en-US" sz="800" baseline="0" dirty="0">
                          <a:effectLst/>
                        </a:rPr>
                        <a:t>로그인페이지</a:t>
                      </a:r>
                      <a:r>
                        <a:rPr lang="en-US" altLang="ko-KR" sz="800" baseline="0" dirty="0">
                          <a:effectLst/>
                        </a:rPr>
                        <a:t>(LOGIN_001)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로그인페이지</a:t>
                      </a:r>
                      <a:r>
                        <a:rPr lang="en-US" altLang="ko-KR" sz="800" dirty="0">
                          <a:effectLst/>
                        </a:rPr>
                        <a:t>(LOGIN_001)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7242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사이드 </a:t>
                      </a:r>
                      <a:r>
                        <a:rPr lang="ko-KR" altLang="en-US" sz="800" dirty="0" err="1">
                          <a:effectLst/>
                        </a:rPr>
                        <a:t>메뉴바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로그인 후 클릭 시 각 페이지로 이동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로그인 전 클릭 시 </a:t>
                      </a:r>
                      <a:r>
                        <a:rPr lang="en-US" altLang="ko-KR" sz="800" dirty="0">
                          <a:effectLst/>
                        </a:rPr>
                        <a:t>‘</a:t>
                      </a:r>
                      <a:r>
                        <a:rPr lang="ko-KR" altLang="en-US" sz="800" dirty="0">
                          <a:effectLst/>
                        </a:rPr>
                        <a:t>로그인 후 이용 가능합니다</a:t>
                      </a:r>
                      <a:r>
                        <a:rPr lang="en-US" altLang="ko-KR" sz="800" dirty="0">
                          <a:effectLst/>
                        </a:rPr>
                        <a:t>‘ ALERT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생성</a:t>
                      </a:r>
                      <a:r>
                        <a:rPr lang="en-US" altLang="ko-KR" sz="800" baseline="0" dirty="0">
                          <a:effectLst/>
                        </a:rPr>
                        <a:t>, </a:t>
                      </a:r>
                      <a:r>
                        <a:rPr lang="ko-KR" altLang="en-US" sz="800" baseline="0" dirty="0">
                          <a:effectLst/>
                        </a:rPr>
                        <a:t>로그인페이지</a:t>
                      </a:r>
                      <a:r>
                        <a:rPr lang="en-US" altLang="ko-KR" sz="800" baseline="0" dirty="0">
                          <a:effectLst/>
                        </a:rPr>
                        <a:t>(LOGIN_001)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3006091" y="2108563"/>
            <a:ext cx="571499" cy="1012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654752" y="1829033"/>
            <a:ext cx="301077" cy="242374"/>
            <a:chOff x="834420" y="1502857"/>
            <a:chExt cx="263335" cy="215443"/>
          </a:xfrm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137306" y="1829033"/>
            <a:ext cx="301077" cy="242374"/>
            <a:chOff x="834420" y="1502857"/>
            <a:chExt cx="263335" cy="215443"/>
          </a:xfrm>
        </p:grpSpPr>
        <p:sp>
          <p:nvSpPr>
            <p:cNvPr id="35" name="순서도: 연결자 34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2CBEC55-34FC-411D-96C0-96E26E9D5FA7}"/>
              </a:ext>
            </a:extLst>
          </p:cNvPr>
          <p:cNvGrpSpPr/>
          <p:nvPr/>
        </p:nvGrpSpPr>
        <p:grpSpPr>
          <a:xfrm>
            <a:off x="5365784" y="3381383"/>
            <a:ext cx="301077" cy="242374"/>
            <a:chOff x="834420" y="1502857"/>
            <a:chExt cx="263335" cy="215443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BC6CDF51-A9F3-4071-A12C-FBA24696C34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3659AF-0113-4E08-BB94-6914098D5A70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5359277" y="3769063"/>
            <a:ext cx="301077" cy="242374"/>
            <a:chOff x="834420" y="1502857"/>
            <a:chExt cx="263335" cy="215443"/>
          </a:xfrm>
        </p:grpSpPr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/>
          <p:nvPr/>
        </p:nvCxnSpPr>
        <p:spPr>
          <a:xfrm>
            <a:off x="3577590" y="2209843"/>
            <a:ext cx="584835" cy="1020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295482" y="2288422"/>
            <a:ext cx="200278" cy="94148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-5596" y="2288420"/>
            <a:ext cx="301077" cy="242374"/>
            <a:chOff x="834420" y="1502857"/>
            <a:chExt cx="263335" cy="215443"/>
          </a:xfrm>
        </p:grpSpPr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80AD6D2-E005-305B-E5BA-D0BA98D3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업로드 페이지 </a:t>
            </a:r>
            <a:r>
              <a:rPr lang="en-US" altLang="ko-KR" dirty="0"/>
              <a:t>(</a:t>
            </a:r>
            <a:r>
              <a:rPr lang="ko-KR" altLang="en-US" dirty="0"/>
              <a:t>로그인 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4041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36" y="1829035"/>
            <a:ext cx="3637041" cy="38402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677" y="1919951"/>
            <a:ext cx="2321719" cy="1657350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2990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식단업로드페이지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UPLOAD_002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</a:t>
                      </a:r>
                      <a:r>
                        <a:rPr lang="en-US" altLang="ko-KR" sz="900" dirty="0"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식단업로드페이지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95836"/>
              </p:ext>
            </p:extLst>
          </p:nvPr>
        </p:nvGraphicFramePr>
        <p:xfrm>
          <a:off x="6377050" y="1269684"/>
          <a:ext cx="2422197" cy="4815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</a:t>
                      </a: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r>
                        <a:rPr lang="en-US" altLang="ko-KR" sz="800" dirty="0">
                          <a:effectLst/>
                        </a:rPr>
                        <a:t>(MYPAGE_001)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로그아웃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클릭 시 로그아웃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 이미지 업로드 박스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사진 드래그</a:t>
                      </a:r>
                      <a:r>
                        <a:rPr lang="en-US" altLang="ko-KR" sz="800" dirty="0">
                          <a:effectLst/>
                        </a:rPr>
                        <a:t>&amp;</a:t>
                      </a:r>
                      <a:r>
                        <a:rPr lang="ko-KR" altLang="en-US" sz="800" dirty="0" err="1">
                          <a:effectLst/>
                        </a:rPr>
                        <a:t>드랍</a:t>
                      </a:r>
                      <a:r>
                        <a:rPr lang="ko-KR" altLang="en-US" sz="800" dirty="0">
                          <a:effectLst/>
                        </a:rPr>
                        <a:t> 또는 이미지 업로드 버튼을 눌러 파일탐색기로 이미지 업로드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식단 이미지 리스트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en-US" altLang="ko-KR" sz="800" baseline="0" dirty="0">
                          <a:effectLst/>
                        </a:rPr>
                        <a:t>+ </a:t>
                      </a:r>
                      <a:r>
                        <a:rPr lang="ko-KR" altLang="en-US" sz="800" baseline="0" dirty="0">
                          <a:effectLst/>
                        </a:rPr>
                        <a:t>아이콘 클릭 시 </a:t>
                      </a:r>
                      <a:r>
                        <a:rPr lang="ko-KR" altLang="en-US" sz="800" baseline="0" dirty="0" err="1">
                          <a:effectLst/>
                        </a:rPr>
                        <a:t>파일탐색기</a:t>
                      </a:r>
                      <a:r>
                        <a:rPr lang="ko-KR" altLang="en-US" sz="800" baseline="0" dirty="0">
                          <a:effectLst/>
                        </a:rPr>
                        <a:t> 생성</a:t>
                      </a:r>
                      <a:r>
                        <a:rPr lang="en-US" altLang="ko-KR" sz="800" baseline="0" dirty="0">
                          <a:effectLst/>
                        </a:rPr>
                        <a:t>, </a:t>
                      </a:r>
                      <a:r>
                        <a:rPr lang="ko-KR" altLang="en-US" sz="800" baseline="0" dirty="0">
                          <a:effectLst/>
                        </a:rPr>
                        <a:t>이미지 업로드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baseline="0" dirty="0">
                          <a:effectLst/>
                        </a:rPr>
                        <a:t>업로드 된 이미지 클릭 시 확대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7242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 정보 카드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en-US" altLang="ko-KR" sz="800" dirty="0">
                          <a:effectLst/>
                        </a:rPr>
                        <a:t>YOLOv8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모델로 분류한 음식 정보를 표시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잘못된 음식 정보 카드는 </a:t>
                      </a:r>
                      <a:r>
                        <a:rPr lang="en-US" altLang="ko-KR" sz="800" dirty="0">
                          <a:effectLst/>
                        </a:rPr>
                        <a:t>X</a:t>
                      </a:r>
                      <a:r>
                        <a:rPr lang="ko-KR" altLang="en-US" sz="800" dirty="0">
                          <a:effectLst/>
                        </a:rPr>
                        <a:t>버튼을 통해 삭제 가능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음식 추가하기 버튼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1)</a:t>
                      </a:r>
                      <a:r>
                        <a:rPr lang="en-US" altLang="ko-KR" sz="800" baseline="0" dirty="0">
                          <a:effectLst/>
                        </a:rPr>
                        <a:t> YOLOv8</a:t>
                      </a:r>
                      <a:r>
                        <a:rPr lang="ko-KR" altLang="en-US" sz="800" baseline="0" dirty="0">
                          <a:effectLst/>
                        </a:rPr>
                        <a:t>이 분류하지 못했거나 잘못 분류한 음식 수동으로 추가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2) </a:t>
                      </a:r>
                      <a:r>
                        <a:rPr lang="ko-KR" altLang="en-US" sz="800" baseline="0" dirty="0" err="1">
                          <a:effectLst/>
                        </a:rPr>
                        <a:t>음식명과</a:t>
                      </a:r>
                      <a:r>
                        <a:rPr lang="ko-KR" altLang="en-US" sz="800" baseline="0" dirty="0">
                          <a:effectLst/>
                        </a:rPr>
                        <a:t> 양을 선택하여 카드 생성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702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 영양소 정보 박스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식단 정보에 등록된 음식의 총 칼로리와 단백질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탄수화물 등의 수치 표시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1803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3103894" y="1919951"/>
            <a:ext cx="571499" cy="1012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5344872" y="2565487"/>
            <a:ext cx="301077" cy="242374"/>
            <a:chOff x="834420" y="1502857"/>
            <a:chExt cx="263335" cy="215443"/>
          </a:xfrm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5343120" y="2997668"/>
            <a:ext cx="301077" cy="242374"/>
            <a:chOff x="834420" y="1502857"/>
            <a:chExt cx="263335" cy="215443"/>
          </a:xfrm>
        </p:grpSpPr>
        <p:sp>
          <p:nvSpPr>
            <p:cNvPr id="35" name="순서도: 연결자 34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2CBEC55-34FC-411D-96C0-96E26E9D5FA7}"/>
              </a:ext>
            </a:extLst>
          </p:cNvPr>
          <p:cNvGrpSpPr/>
          <p:nvPr/>
        </p:nvGrpSpPr>
        <p:grpSpPr>
          <a:xfrm>
            <a:off x="2007156" y="2313780"/>
            <a:ext cx="301077" cy="242374"/>
            <a:chOff x="834420" y="1502857"/>
            <a:chExt cx="263335" cy="215443"/>
          </a:xfrm>
        </p:grpSpPr>
        <p:sp>
          <p:nvSpPr>
            <p:cNvPr id="38" name="순서도: 연결자 37">
              <a:extLst>
                <a:ext uri="{FF2B5EF4-FFF2-40B4-BE49-F238E27FC236}">
                  <a16:creationId xmlns:a16="http://schemas.microsoft.com/office/drawing/2014/main" id="{BC6CDF51-A9F3-4071-A12C-FBA24696C34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3659AF-0113-4E08-BB94-6914098D5A70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682105" y="2972510"/>
            <a:ext cx="301077" cy="242374"/>
            <a:chOff x="834420" y="1502857"/>
            <a:chExt cx="263335" cy="215443"/>
          </a:xfrm>
        </p:grpSpPr>
        <p:sp>
          <p:nvSpPr>
            <p:cNvPr id="41" name="순서도: 연결자 40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/>
          <p:nvPr/>
        </p:nvCxnSpPr>
        <p:spPr>
          <a:xfrm>
            <a:off x="3596022" y="2021230"/>
            <a:ext cx="423853" cy="413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659786" y="3212202"/>
            <a:ext cx="687026" cy="2378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367150" y="3710409"/>
            <a:ext cx="301077" cy="242374"/>
            <a:chOff x="834420" y="1502857"/>
            <a:chExt cx="263335" cy="215443"/>
          </a:xfrm>
        </p:grpSpPr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682105" y="3683600"/>
            <a:ext cx="524243" cy="67476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3180118" y="3260195"/>
            <a:ext cx="301077" cy="242374"/>
            <a:chOff x="834420" y="1502857"/>
            <a:chExt cx="263335" cy="215443"/>
          </a:xfrm>
        </p:grpSpPr>
        <p:sp>
          <p:nvSpPr>
            <p:cNvPr id="48" name="순서도: 연결자 47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34D6856-CBEB-4C89-A875-3A5F85E11634}"/>
              </a:ext>
            </a:extLst>
          </p:cNvPr>
          <p:cNvGrpSpPr/>
          <p:nvPr/>
        </p:nvGrpSpPr>
        <p:grpSpPr>
          <a:xfrm>
            <a:off x="216611" y="4878298"/>
            <a:ext cx="301077" cy="242374"/>
            <a:chOff x="834420" y="1502857"/>
            <a:chExt cx="263335" cy="215443"/>
          </a:xfrm>
        </p:grpSpPr>
        <p:sp>
          <p:nvSpPr>
            <p:cNvPr id="51" name="순서도: 연결자 50">
              <a:extLst>
                <a:ext uri="{FF2B5EF4-FFF2-40B4-BE49-F238E27FC236}">
                  <a16:creationId xmlns:a16="http://schemas.microsoft.com/office/drawing/2014/main" id="{63BF111C-1EAD-4916-8EE5-04AD28E3FDC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858C223-ABF0-4577-97F0-3646BDC36A9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7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599850" y="4610895"/>
            <a:ext cx="2996172" cy="90483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813" y="4029650"/>
            <a:ext cx="2565629" cy="1206829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>
            <a:endCxn id="10" idx="1"/>
          </p:cNvCxnSpPr>
          <p:nvPr/>
        </p:nvCxnSpPr>
        <p:spPr>
          <a:xfrm>
            <a:off x="3419552" y="3443320"/>
            <a:ext cx="327262" cy="1189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A53A92A3-540B-88B6-0151-CCAA7C42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업로드 페이지 </a:t>
            </a:r>
            <a:r>
              <a:rPr lang="en-US" altLang="ko-KR" dirty="0"/>
              <a:t>(</a:t>
            </a:r>
            <a:r>
              <a:rPr lang="ko-KR" altLang="en-US" dirty="0"/>
              <a:t>로그인 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5135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3341536" y="774698"/>
            <a:ext cx="7667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 b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목차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4085885" y="843947"/>
            <a:ext cx="1647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</a:rPr>
              <a:t>table of contents</a:t>
            </a:r>
            <a:endParaRPr lang="ko-KR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62426" y="1879112"/>
            <a:ext cx="2614613" cy="369333"/>
            <a:chOff x="1682750" y="2324144"/>
            <a:chExt cx="3486150" cy="492443"/>
          </a:xfrm>
        </p:grpSpPr>
        <p:sp>
          <p:nvSpPr>
            <p:cNvPr id="9" name="TextBox 8"/>
            <p:cNvSpPr txBox="1"/>
            <p:nvPr/>
          </p:nvSpPr>
          <p:spPr>
            <a:xfrm>
              <a:off x="1682748" y="2324144"/>
              <a:ext cx="571499" cy="478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1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4249" y="2324144"/>
              <a:ext cx="2914650" cy="478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팀 소개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62426" y="2752698"/>
            <a:ext cx="2614613" cy="369333"/>
            <a:chOff x="1682750" y="3198167"/>
            <a:chExt cx="3486150" cy="492443"/>
          </a:xfrm>
        </p:grpSpPr>
        <p:sp>
          <p:nvSpPr>
            <p:cNvPr id="11" name="TextBox 10"/>
            <p:cNvSpPr txBox="1"/>
            <p:nvPr/>
          </p:nvSpPr>
          <p:spPr>
            <a:xfrm>
              <a:off x="1682748" y="3198168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2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54249" y="3198167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기획 의도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62426" y="3626282"/>
            <a:ext cx="2614613" cy="369333"/>
            <a:chOff x="1682750" y="4072190"/>
            <a:chExt cx="3486150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1682748" y="4072191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3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54249" y="4072190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개발 스택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62426" y="4499867"/>
            <a:ext cx="2614613" cy="369333"/>
            <a:chOff x="1682750" y="4946213"/>
            <a:chExt cx="3486150" cy="492443"/>
          </a:xfrm>
        </p:grpSpPr>
        <p:sp>
          <p:nvSpPr>
            <p:cNvPr id="15" name="TextBox 14"/>
            <p:cNvSpPr txBox="1"/>
            <p:nvPr/>
          </p:nvSpPr>
          <p:spPr>
            <a:xfrm>
              <a:off x="1682748" y="4946214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4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54249" y="4946212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데이터셋 설명</a:t>
              </a: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909797" y="1879112"/>
            <a:ext cx="2614613" cy="369333"/>
            <a:chOff x="1682750" y="2324144"/>
            <a:chExt cx="3486150" cy="492443"/>
          </a:xfrm>
        </p:grpSpPr>
        <p:sp>
          <p:nvSpPr>
            <p:cNvPr id="30" name="TextBox 29"/>
            <p:cNvSpPr txBox="1"/>
            <p:nvPr/>
          </p:nvSpPr>
          <p:spPr>
            <a:xfrm>
              <a:off x="1682750" y="2324144"/>
              <a:ext cx="571499" cy="47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5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54250" y="2324144"/>
              <a:ext cx="2914650" cy="4786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AI </a:t>
              </a: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모델 설명</a:t>
              </a: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09797" y="2752696"/>
            <a:ext cx="2614613" cy="369333"/>
            <a:chOff x="1682750" y="3198167"/>
            <a:chExt cx="3486150" cy="492443"/>
          </a:xfrm>
        </p:grpSpPr>
        <p:sp>
          <p:nvSpPr>
            <p:cNvPr id="33" name="TextBox 32"/>
            <p:cNvSpPr txBox="1"/>
            <p:nvPr/>
          </p:nvSpPr>
          <p:spPr>
            <a:xfrm>
              <a:off x="1682750" y="3198168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6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254250" y="3198167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화면설계서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894821" y="3626283"/>
            <a:ext cx="2614613" cy="369333"/>
            <a:chOff x="1682750" y="3198167"/>
            <a:chExt cx="3486150" cy="492443"/>
          </a:xfrm>
        </p:grpSpPr>
        <p:sp>
          <p:nvSpPr>
            <p:cNvPr id="3" name="TextBox 2"/>
            <p:cNvSpPr txBox="1"/>
            <p:nvPr/>
          </p:nvSpPr>
          <p:spPr>
            <a:xfrm>
              <a:off x="1682749" y="3198168"/>
              <a:ext cx="571499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>
                  <a:cs typeface="Calibri"/>
                </a:rPr>
                <a:t>7</a:t>
              </a:r>
              <a:endParaRPr lang="ko-KR" altLang="en-US" b="1">
                <a:cs typeface="Calibri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254250" y="3198167"/>
              <a:ext cx="2914650" cy="492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>
                  <a:solidFill>
                    <a:schemeClr val="tx1">
                      <a:lumMod val="85000"/>
                      <a:lumOff val="15000"/>
                    </a:schemeClr>
                  </a:solidFill>
                  <a:cs typeface="Calibri"/>
                </a:rPr>
                <a:t>요구 사항 정의서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6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2A688-8059-0830-1E51-91336C84B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F0B2CFA-5E9E-030A-E605-54F886ABCE85}"/>
              </a:ext>
            </a:extLst>
          </p:cNvPr>
          <p:cNvGraphicFramePr>
            <a:graphicFrameLocks noGrp="1"/>
          </p:cNvGraphicFramePr>
          <p:nvPr/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식단업로드페이지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APP_UPLOAD_001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</a:t>
                      </a:r>
                      <a:r>
                        <a:rPr lang="en-US" altLang="ko-KR" sz="900" dirty="0"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식단업로드페이지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61AED2F-A1F9-2E5D-13AE-6AC6375F112F}"/>
              </a:ext>
            </a:extLst>
          </p:cNvPr>
          <p:cNvGraphicFramePr>
            <a:graphicFrameLocks noGrp="1"/>
          </p:cNvGraphicFramePr>
          <p:nvPr/>
        </p:nvGraphicFramePr>
        <p:xfrm>
          <a:off x="6377050" y="1269685"/>
          <a:ext cx="2422197" cy="2542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 업로드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클릭 시 식단업로드페이지</a:t>
                      </a:r>
                      <a:r>
                        <a:rPr lang="en-US" altLang="ko-KR" sz="800" baseline="0" dirty="0">
                          <a:effectLst/>
                        </a:rPr>
                        <a:t>(APP_UPLOAD_001)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1400" dirty="0">
                          <a:effectLst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칼로리 계산기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클릭 시 칼로리계산기페이지</a:t>
                      </a:r>
                      <a:r>
                        <a:rPr lang="en-US" altLang="ko-KR" sz="800" dirty="0">
                          <a:effectLst/>
                        </a:rPr>
                        <a:t>(APP_CALC_001)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75813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1400" dirty="0">
                          <a:effectLst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식단</a:t>
                      </a:r>
                      <a:r>
                        <a:rPr lang="ko-KR" altLang="en-US" sz="800" baseline="0" dirty="0">
                          <a:effectLst/>
                        </a:rPr>
                        <a:t> 기록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클릭 시 식단기록페이지</a:t>
                      </a:r>
                      <a:r>
                        <a:rPr lang="en-US" altLang="ko-KR" sz="800" baseline="0" dirty="0">
                          <a:effectLst/>
                        </a:rPr>
                        <a:t>(APP_DIARY_001)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422945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1400" dirty="0">
                          <a:effectLst/>
                        </a:rPr>
                        <a:t>4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</a:t>
                      </a:r>
                      <a:r>
                        <a:rPr lang="ko-KR" altLang="en-US" sz="800" dirty="0" err="1">
                          <a:effectLst/>
                        </a:rPr>
                        <a:t>마이페이지</a:t>
                      </a:r>
                      <a:r>
                        <a:rPr lang="en-US" altLang="ko-KR" sz="800" dirty="0">
                          <a:effectLst/>
                        </a:rPr>
                        <a:t>(APP_MYPAGE_001)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74499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2D435CFB-F349-9E4E-8EFB-8B1F197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14237"/>
            <a:ext cx="2105025" cy="38230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50233B6-9097-4017-5F89-251C9CA6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61" y="1914237"/>
            <a:ext cx="2672756" cy="3695450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EC187DA7-88B9-3742-75EE-B8A8A855E1A6}"/>
              </a:ext>
            </a:extLst>
          </p:cNvPr>
          <p:cNvGrpSpPr/>
          <p:nvPr/>
        </p:nvGrpSpPr>
        <p:grpSpPr>
          <a:xfrm>
            <a:off x="3216817" y="4861012"/>
            <a:ext cx="301077" cy="242374"/>
            <a:chOff x="834420" y="1502857"/>
            <a:chExt cx="263335" cy="215443"/>
          </a:xfrm>
        </p:grpSpPr>
        <p:sp>
          <p:nvSpPr>
            <p:cNvPr id="56" name="순서도: 연결자 55">
              <a:extLst>
                <a:ext uri="{FF2B5EF4-FFF2-40B4-BE49-F238E27FC236}">
                  <a16:creationId xmlns:a16="http://schemas.microsoft.com/office/drawing/2014/main" id="{84EFD591-FD82-F0C2-090F-1642943DADA8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A585C5-0E4C-1C42-4A96-69B2A2977C5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74714E6-59F2-66B4-D874-7CD934241268}"/>
              </a:ext>
            </a:extLst>
          </p:cNvPr>
          <p:cNvGrpSpPr/>
          <p:nvPr/>
        </p:nvGrpSpPr>
        <p:grpSpPr>
          <a:xfrm>
            <a:off x="3831179" y="4852886"/>
            <a:ext cx="301077" cy="242374"/>
            <a:chOff x="834420" y="1502857"/>
            <a:chExt cx="263335" cy="215443"/>
          </a:xfrm>
        </p:grpSpPr>
        <p:sp>
          <p:nvSpPr>
            <p:cNvPr id="59" name="순서도: 연결자 58">
              <a:extLst>
                <a:ext uri="{FF2B5EF4-FFF2-40B4-BE49-F238E27FC236}">
                  <a16:creationId xmlns:a16="http://schemas.microsoft.com/office/drawing/2014/main" id="{76C5A6C9-7ECD-4C33-22E2-F84D62DA4104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3D79651-BD21-EEDB-EB33-4054C7A91F59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F9A1655-39EF-CD13-8E51-2306E5371428}"/>
              </a:ext>
            </a:extLst>
          </p:cNvPr>
          <p:cNvGrpSpPr/>
          <p:nvPr/>
        </p:nvGrpSpPr>
        <p:grpSpPr>
          <a:xfrm>
            <a:off x="4445542" y="4840858"/>
            <a:ext cx="301077" cy="242374"/>
            <a:chOff x="834420" y="1502857"/>
            <a:chExt cx="263335" cy="215443"/>
          </a:xfrm>
        </p:grpSpPr>
        <p:sp>
          <p:nvSpPr>
            <p:cNvPr id="62" name="순서도: 연결자 61">
              <a:extLst>
                <a:ext uri="{FF2B5EF4-FFF2-40B4-BE49-F238E27FC236}">
                  <a16:creationId xmlns:a16="http://schemas.microsoft.com/office/drawing/2014/main" id="{F7805E0B-9CB0-18C1-BF0F-194463757CF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FBEA13-016B-2C83-FD6F-F7897F952D8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8D680F7-5057-0BF8-F958-EB7496C28893}"/>
              </a:ext>
            </a:extLst>
          </p:cNvPr>
          <p:cNvGrpSpPr/>
          <p:nvPr/>
        </p:nvGrpSpPr>
        <p:grpSpPr>
          <a:xfrm>
            <a:off x="5059904" y="4832732"/>
            <a:ext cx="301077" cy="242374"/>
            <a:chOff x="834420" y="1502857"/>
            <a:chExt cx="263335" cy="215443"/>
          </a:xfrm>
        </p:grpSpPr>
        <p:sp>
          <p:nvSpPr>
            <p:cNvPr id="65" name="순서도: 연결자 64">
              <a:extLst>
                <a:ext uri="{FF2B5EF4-FFF2-40B4-BE49-F238E27FC236}">
                  <a16:creationId xmlns:a16="http://schemas.microsoft.com/office/drawing/2014/main" id="{C875FB66-7E5E-4990-5808-16AD314B15E1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E23877-2BF3-EE03-53B3-E3190754F0D0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A361A4F-F998-CA05-4523-A2B2B68B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업로드 페이지 </a:t>
            </a:r>
            <a:r>
              <a:rPr lang="en-US" altLang="ko-KR" dirty="0"/>
              <a:t>- </a:t>
            </a:r>
            <a:r>
              <a:rPr lang="ko-KR" altLang="en-US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22699090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08138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로그인페이지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LOGIN_001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24066"/>
              </p:ext>
            </p:extLst>
          </p:nvPr>
        </p:nvGraphicFramePr>
        <p:xfrm>
          <a:off x="6377050" y="1269684"/>
          <a:ext cx="2422197" cy="30080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이메일 입력란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비밀번호 입력란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Password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형식으로 입력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 err="1">
                          <a:effectLst/>
                        </a:rPr>
                        <a:t>소셜로그인</a:t>
                      </a:r>
                      <a:r>
                        <a:rPr lang="ko-KR" altLang="en-US" sz="800" baseline="0" dirty="0">
                          <a:effectLst/>
                        </a:rPr>
                        <a:t> 버튼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클릭 시 </a:t>
                      </a:r>
                      <a:r>
                        <a:rPr lang="ko-KR" altLang="en-US" sz="800" baseline="0" dirty="0" err="1">
                          <a:effectLst/>
                        </a:rPr>
                        <a:t>카카오톡</a:t>
                      </a:r>
                      <a:r>
                        <a:rPr lang="ko-KR" altLang="en-US" sz="800" baseline="0" dirty="0">
                          <a:effectLst/>
                        </a:rPr>
                        <a:t> 인증절차를 통해 로그인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로그인 버튼 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입력사항</a:t>
                      </a:r>
                      <a:r>
                        <a:rPr lang="ko-KR" altLang="en-US" sz="800" dirty="0">
                          <a:effectLst/>
                        </a:rPr>
                        <a:t> 작성 후 클릭 시 </a:t>
                      </a:r>
                      <a:r>
                        <a:rPr lang="ko-KR" altLang="en-US" sz="800" dirty="0" err="1">
                          <a:effectLst/>
                        </a:rPr>
                        <a:t>메인페이지</a:t>
                      </a:r>
                      <a:r>
                        <a:rPr lang="en-US" altLang="ko-KR" sz="800" dirty="0">
                          <a:effectLst/>
                        </a:rPr>
                        <a:t>(UPLOAD_001)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비밀번호 초기화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클릭 시 비밀번호초기화페이지</a:t>
                      </a:r>
                      <a:r>
                        <a:rPr lang="en-US" altLang="ko-KR" sz="800" baseline="0" dirty="0">
                          <a:effectLst/>
                        </a:rPr>
                        <a:t>(PWRESET_001)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회원가입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클릭 시 회원가입페이지</a:t>
                      </a:r>
                      <a:r>
                        <a:rPr lang="en-US" altLang="ko-KR" sz="800" dirty="0">
                          <a:effectLst/>
                        </a:rPr>
                        <a:t>(JOIN_001)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0" y="1816041"/>
            <a:ext cx="5043488" cy="358616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2409577" y="3138765"/>
            <a:ext cx="1482132" cy="65006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2125832" y="3110729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2125832" y="3788832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2124080" y="4115718"/>
            <a:ext cx="301077" cy="242374"/>
            <a:chOff x="834420" y="1502857"/>
            <a:chExt cx="263335" cy="215443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2599788" y="4329959"/>
            <a:ext cx="301077" cy="242374"/>
            <a:chOff x="834420" y="1502857"/>
            <a:chExt cx="263335" cy="215443"/>
          </a:xfrm>
        </p:grpSpPr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558746" y="4463045"/>
            <a:ext cx="301077" cy="242374"/>
            <a:chOff x="834420" y="1502857"/>
            <a:chExt cx="263335" cy="215443"/>
          </a:xfrm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72CEF1F-724D-539E-3FA8-B9A88D43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53108435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87" y="1813908"/>
            <a:ext cx="5057775" cy="3607594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6841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회원가입페이지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JOIN_001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로그인페이지</a:t>
                      </a:r>
                      <a:r>
                        <a:rPr lang="en-US" altLang="ko-KR" sz="900" dirty="0"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함초롬돋움"/>
                        </a:rPr>
                        <a:t>회원가입페이지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66710"/>
              </p:ext>
            </p:extLst>
          </p:nvPr>
        </p:nvGraphicFramePr>
        <p:xfrm>
          <a:off x="6377050" y="1269685"/>
          <a:ext cx="2422197" cy="44304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회원가입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이메일 입력란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dirty="0">
                          <a:effectLst/>
                        </a:rPr>
                        <a:t>비밀번호 입력란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en-US" altLang="ko-KR" sz="800" dirty="0">
                          <a:effectLst/>
                        </a:rPr>
                        <a:t>Password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형식으로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비밀번호가 일치하지 않을 경우 </a:t>
                      </a:r>
                      <a:r>
                        <a:rPr lang="en-US" altLang="ko-KR" sz="800" dirty="0">
                          <a:effectLst/>
                        </a:rPr>
                        <a:t>‘</a:t>
                      </a:r>
                      <a:r>
                        <a:rPr lang="ko-KR" altLang="en-US" sz="800" dirty="0">
                          <a:effectLst/>
                        </a:rPr>
                        <a:t>비밀번호가 일치하지 않습니다</a:t>
                      </a:r>
                      <a:r>
                        <a:rPr lang="en-US" altLang="ko-KR" sz="800" dirty="0">
                          <a:effectLst/>
                        </a:rPr>
                        <a:t>‘ </a:t>
                      </a:r>
                      <a:r>
                        <a:rPr lang="ko-KR" altLang="en-US" sz="800" dirty="0">
                          <a:effectLst/>
                        </a:rPr>
                        <a:t>문구 생성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9909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이메일 </a:t>
                      </a:r>
                      <a:r>
                        <a:rPr lang="ko-KR" altLang="en-US" sz="800" baseline="0" dirty="0" err="1">
                          <a:effectLst/>
                        </a:rPr>
                        <a:t>중복확인</a:t>
                      </a:r>
                      <a:r>
                        <a:rPr lang="ko-KR" altLang="en-US" sz="800" baseline="0" dirty="0">
                          <a:effectLst/>
                        </a:rPr>
                        <a:t> 버튼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클릭 시 작성된 이메일이 </a:t>
                      </a:r>
                      <a:r>
                        <a:rPr lang="en-US" altLang="ko-KR" sz="800" baseline="0" dirty="0">
                          <a:effectLst/>
                        </a:rPr>
                        <a:t>DB</a:t>
                      </a:r>
                      <a:r>
                        <a:rPr lang="ko-KR" altLang="en-US" sz="800" baseline="0" dirty="0">
                          <a:effectLst/>
                        </a:rPr>
                        <a:t>에 </a:t>
                      </a:r>
                      <a:r>
                        <a:rPr lang="ko-KR" altLang="en-US" sz="800" baseline="0" dirty="0" err="1">
                          <a:effectLst/>
                        </a:rPr>
                        <a:t>저장되어있는지</a:t>
                      </a:r>
                      <a:r>
                        <a:rPr lang="ko-KR" altLang="en-US" sz="800" baseline="0" dirty="0">
                          <a:effectLst/>
                        </a:rPr>
                        <a:t> 확인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 가능한 이메일의 경우 </a:t>
                      </a:r>
                      <a:r>
                        <a:rPr lang="en-US" altLang="ko-KR" sz="800" baseline="0" dirty="0">
                          <a:effectLst/>
                        </a:rPr>
                        <a:t>‘</a:t>
                      </a:r>
                      <a:r>
                        <a:rPr lang="ko-KR" altLang="en-US" sz="800" baseline="0" dirty="0">
                          <a:effectLst/>
                        </a:rPr>
                        <a:t>사용 가능한 이메일입니다</a:t>
                      </a:r>
                      <a:r>
                        <a:rPr lang="en-US" altLang="ko-KR" sz="800" baseline="0" dirty="0">
                          <a:effectLst/>
                        </a:rPr>
                        <a:t>!’ </a:t>
                      </a:r>
                      <a:r>
                        <a:rPr lang="ko-KR" altLang="en-US" sz="800" baseline="0" dirty="0">
                          <a:effectLst/>
                        </a:rPr>
                        <a:t>문구 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 불가능한 이메일의 경우 </a:t>
                      </a:r>
                      <a:r>
                        <a:rPr lang="en-US" altLang="ko-KR" sz="800" baseline="0" dirty="0">
                          <a:effectLst/>
                        </a:rPr>
                        <a:t>‘</a:t>
                      </a:r>
                      <a:r>
                        <a:rPr lang="ko-KR" altLang="en-US" sz="800" baseline="0" dirty="0">
                          <a:effectLst/>
                        </a:rPr>
                        <a:t>사용할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수 없는 이메일입니다</a:t>
                      </a:r>
                      <a:r>
                        <a:rPr lang="en-US" altLang="ko-KR" sz="800" baseline="0" dirty="0">
                          <a:effectLst/>
                        </a:rPr>
                        <a:t>!’ </a:t>
                      </a:r>
                      <a:r>
                        <a:rPr lang="ko-KR" altLang="en-US" sz="800" baseline="0" dirty="0">
                          <a:effectLst/>
                        </a:rPr>
                        <a:t>문구 생성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동의 체크박스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클릭 시 체크박스 활성화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회원가입 버튼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 err="1">
                          <a:effectLst/>
                        </a:rPr>
                        <a:t>입력사항</a:t>
                      </a:r>
                      <a:r>
                        <a:rPr lang="ko-KR" altLang="en-US" sz="800" baseline="0" dirty="0">
                          <a:effectLst/>
                        </a:rPr>
                        <a:t> 작성 후 클릭 시 </a:t>
                      </a:r>
                      <a:r>
                        <a:rPr lang="en-US" altLang="ko-KR" sz="800" baseline="0" dirty="0">
                          <a:effectLst/>
                        </a:rPr>
                        <a:t>‘</a:t>
                      </a:r>
                      <a:r>
                        <a:rPr lang="ko-KR" altLang="en-US" sz="800" baseline="0" dirty="0">
                          <a:effectLst/>
                        </a:rPr>
                        <a:t>회원가입이 완료되었습니다</a:t>
                      </a:r>
                      <a:r>
                        <a:rPr lang="en-US" altLang="ko-KR" sz="800" baseline="0" dirty="0">
                          <a:effectLst/>
                        </a:rPr>
                        <a:t>’ ALERT </a:t>
                      </a:r>
                      <a:r>
                        <a:rPr lang="ko-KR" altLang="en-US" sz="800" baseline="0" dirty="0">
                          <a:effectLst/>
                        </a:rPr>
                        <a:t>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 err="1">
                          <a:effectLst/>
                        </a:rPr>
                        <a:t>메인페이지</a:t>
                      </a:r>
                      <a:r>
                        <a:rPr lang="en-US" altLang="ko-KR" sz="800" baseline="0" dirty="0">
                          <a:effectLst/>
                        </a:rPr>
                        <a:t>(UPLOAD_001)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로그인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로그인페이지</a:t>
                      </a:r>
                      <a:r>
                        <a:rPr lang="en-US" altLang="ko-KR" sz="800" dirty="0">
                          <a:effectLst/>
                        </a:rPr>
                        <a:t>(LOGIN_001)</a:t>
                      </a:r>
                      <a:r>
                        <a:rPr lang="ko-KR" altLang="en-US" sz="800" dirty="0">
                          <a:effectLst/>
                        </a:rPr>
                        <a:t>로 이동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99EFA6B-99EF-1FC0-D4AF-0F426C291A7C}"/>
              </a:ext>
            </a:extLst>
          </p:cNvPr>
          <p:cNvSpPr/>
          <p:nvPr/>
        </p:nvSpPr>
        <p:spPr>
          <a:xfrm>
            <a:off x="2397809" y="2824662"/>
            <a:ext cx="1482132" cy="78921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2100236" y="2809936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466201" y="2553405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859823" y="4029993"/>
            <a:ext cx="301077" cy="242374"/>
            <a:chOff x="834420" y="1502857"/>
            <a:chExt cx="263335" cy="215443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870505" y="4490994"/>
            <a:ext cx="301077" cy="242374"/>
            <a:chOff x="834420" y="1502857"/>
            <a:chExt cx="263335" cy="215443"/>
          </a:xfrm>
        </p:grpSpPr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3264442" y="4872572"/>
            <a:ext cx="301077" cy="242374"/>
            <a:chOff x="834420" y="1502857"/>
            <a:chExt cx="263335" cy="215443"/>
          </a:xfrm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605DEC1C-A467-4A91-1A86-7FD887BA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회원가입 페이지</a:t>
            </a:r>
          </a:p>
        </p:txBody>
      </p:sp>
    </p:spTree>
    <p:extLst>
      <p:ext uri="{BB962C8B-B14F-4D97-AF65-F5344CB8AC3E}">
        <p14:creationId xmlns:p14="http://schemas.microsoft.com/office/powerpoint/2010/main" val="28713572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18" y="1974773"/>
            <a:ext cx="3857064" cy="2733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54" y="3978876"/>
            <a:ext cx="2542235" cy="1087967"/>
          </a:xfrm>
          <a:prstGeom prst="rect">
            <a:avLst/>
          </a:prstGeom>
        </p:spPr>
      </p:pic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52677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비밀번호초기화페이지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PWRESET_001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로그인페이지</a:t>
                      </a:r>
                      <a:r>
                        <a:rPr lang="en-US" altLang="ko-KR" sz="900" dirty="0">
                          <a:effectLst/>
                          <a:latin typeface="함초롬돋움"/>
                        </a:rPr>
                        <a:t>/</a:t>
                      </a:r>
                      <a:r>
                        <a:rPr lang="ko-KR" altLang="en-US" sz="900" dirty="0">
                          <a:effectLst/>
                          <a:latin typeface="함초롬돋움"/>
                        </a:rPr>
                        <a:t>비밀번호초기화페이지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71985"/>
              </p:ext>
            </p:extLst>
          </p:nvPr>
        </p:nvGraphicFramePr>
        <p:xfrm>
          <a:off x="6377050" y="1269685"/>
          <a:ext cx="2422197" cy="3833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7242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이메일 </a:t>
                      </a:r>
                      <a:r>
                        <a:rPr lang="ko-KR" altLang="en-US" sz="800" dirty="0" err="1">
                          <a:effectLst/>
                        </a:rPr>
                        <a:t>입력칸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&lt;</a:t>
                      </a:r>
                      <a:r>
                        <a:rPr lang="ko-KR" altLang="en-US" sz="800" dirty="0" err="1">
                          <a:effectLst/>
                        </a:rPr>
                        <a:t>입력받은</a:t>
                      </a:r>
                      <a:r>
                        <a:rPr lang="ko-KR" altLang="en-US" sz="800" dirty="0">
                          <a:effectLst/>
                        </a:rPr>
                        <a:t> 데이터가 없을 시</a:t>
                      </a:r>
                      <a:r>
                        <a:rPr lang="en-US" altLang="ko-KR" sz="800" dirty="0">
                          <a:effectLst/>
                        </a:rPr>
                        <a:t>&gt;</a:t>
                      </a: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en-US" altLang="ko-KR" sz="800" baseline="0" dirty="0">
                          <a:effectLst/>
                        </a:rPr>
                        <a:t>‘</a:t>
                      </a:r>
                      <a:r>
                        <a:rPr lang="ko-KR" altLang="en-US" sz="800" baseline="0" dirty="0">
                          <a:effectLst/>
                        </a:rPr>
                        <a:t>이메일을 입력해주세요</a:t>
                      </a:r>
                      <a:r>
                        <a:rPr lang="en-US" altLang="ko-KR" sz="800" baseline="0" dirty="0">
                          <a:effectLst/>
                        </a:rPr>
                        <a:t>‘ </a:t>
                      </a:r>
                      <a:r>
                        <a:rPr lang="ko-KR" altLang="en-US" sz="800" baseline="0" dirty="0" err="1">
                          <a:effectLst/>
                        </a:rPr>
                        <a:t>팝업창</a:t>
                      </a:r>
                      <a:r>
                        <a:rPr lang="ko-KR" altLang="en-US" sz="800" baseline="0" dirty="0">
                          <a:effectLst/>
                        </a:rPr>
                        <a:t> 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&lt;</a:t>
                      </a:r>
                      <a:r>
                        <a:rPr lang="ko-KR" altLang="en-US" sz="800" baseline="0" dirty="0">
                          <a:effectLst/>
                        </a:rPr>
                        <a:t>올바른 데이터를 </a:t>
                      </a:r>
                      <a:r>
                        <a:rPr lang="ko-KR" altLang="en-US" sz="800" baseline="0" dirty="0" err="1">
                          <a:effectLst/>
                        </a:rPr>
                        <a:t>입력받은</a:t>
                      </a:r>
                      <a:r>
                        <a:rPr lang="ko-KR" altLang="en-US" sz="800" baseline="0" dirty="0">
                          <a:effectLst/>
                        </a:rPr>
                        <a:t> 경우</a:t>
                      </a:r>
                      <a:r>
                        <a:rPr lang="en-US" altLang="ko-KR" sz="800" baseline="0" dirty="0">
                          <a:effectLst/>
                        </a:rPr>
                        <a:t>&gt;</a:t>
                      </a:r>
                    </a:p>
                    <a:p>
                      <a:pPr marL="228600" indent="-228600" fontAlgn="base">
                        <a:lnSpc>
                          <a:spcPts val="1350"/>
                        </a:lnSpc>
                        <a:buAutoNum type="arabicParenR"/>
                      </a:pPr>
                      <a:r>
                        <a:rPr lang="ko-KR" altLang="en-US" sz="800" baseline="0" dirty="0">
                          <a:effectLst/>
                        </a:rPr>
                        <a:t>인증번호 입력 </a:t>
                      </a:r>
                      <a:r>
                        <a:rPr lang="ko-KR" altLang="en-US" sz="800" baseline="0" dirty="0" err="1">
                          <a:effectLst/>
                        </a:rPr>
                        <a:t>모달</a:t>
                      </a:r>
                      <a:r>
                        <a:rPr lang="ko-KR" altLang="en-US" sz="800" baseline="0" dirty="0">
                          <a:effectLst/>
                        </a:rPr>
                        <a:t> 생성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로그인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클릭 시 로그인페이지</a:t>
                      </a:r>
                      <a:r>
                        <a:rPr lang="en-US" altLang="ko-KR" sz="800" baseline="0" dirty="0">
                          <a:effectLst/>
                        </a:rPr>
                        <a:t>(LOGIN_001)</a:t>
                      </a:r>
                      <a:r>
                        <a:rPr lang="ko-KR" altLang="en-US" sz="800" baseline="0" dirty="0">
                          <a:effectLst/>
                        </a:rPr>
                        <a:t>로 이동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회원가입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클릭 시 회원가입페이지</a:t>
                      </a:r>
                      <a:r>
                        <a:rPr lang="en-US" altLang="ko-KR" sz="800" dirty="0">
                          <a:effectLst/>
                        </a:rPr>
                        <a:t>(JOIN_001)</a:t>
                      </a:r>
                      <a:r>
                        <a:rPr lang="ko-KR" altLang="en-US" sz="800" dirty="0">
                          <a:effectLst/>
                        </a:rPr>
                        <a:t>로 이동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인증번호 입력 </a:t>
                      </a:r>
                      <a:r>
                        <a:rPr lang="ko-KR" altLang="en-US" sz="800" baseline="0" dirty="0" err="1">
                          <a:effectLst/>
                        </a:rPr>
                        <a:t>모달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이메일로 발송된 인증번호를 제한시간 내에 작성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7242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비밀번호 초기화 버튼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</a:t>
                      </a:r>
                      <a:r>
                        <a:rPr lang="en-US" altLang="ko-KR" sz="800" baseline="0" dirty="0">
                          <a:effectLst/>
                        </a:rPr>
                        <a:t> </a:t>
                      </a:r>
                      <a:r>
                        <a:rPr lang="ko-KR" altLang="en-US" sz="800" baseline="0" dirty="0">
                          <a:effectLst/>
                        </a:rPr>
                        <a:t>클릭 시 비밀번호 초기화 안내 </a:t>
                      </a:r>
                      <a:r>
                        <a:rPr lang="en-US" altLang="ko-KR" sz="800" baseline="0" dirty="0">
                          <a:effectLst/>
                        </a:rPr>
                        <a:t>ALERT </a:t>
                      </a:r>
                      <a:r>
                        <a:rPr lang="ko-KR" altLang="en-US" sz="800" baseline="0" dirty="0">
                          <a:effectLst/>
                        </a:rPr>
                        <a:t>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DB</a:t>
                      </a:r>
                      <a:r>
                        <a:rPr lang="ko-KR" altLang="en-US" sz="800" baseline="0" dirty="0">
                          <a:effectLst/>
                        </a:rPr>
                        <a:t>에 암호화된 새 비밀번호 생성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사용자의 이메일로 새 비밀번호 발송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F437B0DB-F6BC-409B-A295-6CECA4F564B2}"/>
              </a:ext>
            </a:extLst>
          </p:cNvPr>
          <p:cNvGrpSpPr/>
          <p:nvPr/>
        </p:nvGrpSpPr>
        <p:grpSpPr>
          <a:xfrm>
            <a:off x="1414436" y="3371503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E30009CA-5847-4C04-BEEF-74EF626A220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171C3B-BFBD-4CBA-82A9-1A494C59DEE8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1900659" y="3667266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2318220" y="3667403"/>
            <a:ext cx="301077" cy="242374"/>
            <a:chOff x="834420" y="1502857"/>
            <a:chExt cx="263335" cy="215443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935" y="2672376"/>
            <a:ext cx="2618954" cy="108787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5489701" y="2873612"/>
            <a:ext cx="301077" cy="242374"/>
            <a:chOff x="834420" y="1502857"/>
            <a:chExt cx="263335" cy="215443"/>
          </a:xfrm>
        </p:grpSpPr>
        <p:sp>
          <p:nvSpPr>
            <p:cNvPr id="29" name="순서도: 연결자 28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8AE02E-C371-47A9-9478-4D1CC87ABC21}"/>
              </a:ext>
            </a:extLst>
          </p:cNvPr>
          <p:cNvGrpSpPr/>
          <p:nvPr/>
        </p:nvGrpSpPr>
        <p:grpSpPr>
          <a:xfrm>
            <a:off x="5371429" y="3469018"/>
            <a:ext cx="301077" cy="242374"/>
            <a:chOff x="834420" y="1502857"/>
            <a:chExt cx="263335" cy="215443"/>
          </a:xfrm>
        </p:grpSpPr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7446EF43-7523-45FC-93FB-E3059C78C7E5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7B849B-08EC-488A-8E70-40C9023983D3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>
            <a:endCxn id="26" idx="1"/>
          </p:cNvCxnSpPr>
          <p:nvPr/>
        </p:nvCxnSpPr>
        <p:spPr>
          <a:xfrm flipV="1">
            <a:off x="2787701" y="3216312"/>
            <a:ext cx="659234" cy="2763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BD0473C-1BED-8AA2-52BE-3968EB098E7B}"/>
              </a:ext>
            </a:extLst>
          </p:cNvPr>
          <p:cNvCxnSpPr>
            <a:stCxn id="26" idx="2"/>
          </p:cNvCxnSpPr>
          <p:nvPr/>
        </p:nvCxnSpPr>
        <p:spPr>
          <a:xfrm>
            <a:off x="4756412" y="3760249"/>
            <a:ext cx="13596" cy="516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5F11BCE-9F97-3FFD-33A0-A08ABD18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비밀번호 초기화 페이지</a:t>
            </a:r>
          </a:p>
        </p:txBody>
      </p:sp>
    </p:spTree>
    <p:extLst>
      <p:ext uri="{BB962C8B-B14F-4D97-AF65-F5344CB8AC3E}">
        <p14:creationId xmlns:p14="http://schemas.microsoft.com/office/powerpoint/2010/main" val="85130906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27136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식단기록페이지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DIARY_001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식단기록페이지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39758"/>
              </p:ext>
            </p:extLst>
          </p:nvPr>
        </p:nvGraphicFramePr>
        <p:xfrm>
          <a:off x="6377050" y="1269684"/>
          <a:ext cx="2422197" cy="38800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/>
                        <a:t>날짜</a:t>
                      </a:r>
                      <a:endParaRPr lang="en-US" altLang="ko-KR" sz="80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기본값은 오늘로 설정하고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캘린더 아이콘을 통해 과거 또는 미래 날짜를 선택할 수 있게 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기록추가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버튼 클릭시 기록추가 모달창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/>
                        <a:t>기록 리스트</a:t>
                      </a:r>
                      <a:endParaRPr lang="en-US" altLang="ko-KR" sz="80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/>
                        <a:t>- </a:t>
                      </a:r>
                      <a:r>
                        <a:rPr lang="ko-KR" altLang="en-US" sz="800" dirty="0"/>
                        <a:t>기록추가시 사용자의 일일 기록에 최종 반영 되어 화면에 보여짐 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칼로리 기록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현재까지의 총 칼로리 섭취량과 일일 목표 칼로리를 나타냄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="0" dirty="0" err="1"/>
                        <a:t>탄단지</a:t>
                      </a:r>
                      <a:r>
                        <a:rPr lang="ko-KR" altLang="en-US" sz="800" b="0" dirty="0"/>
                        <a:t> 비율</a:t>
                      </a:r>
                      <a:endParaRPr lang="en-US" altLang="ko-KR" sz="800" b="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="0" dirty="0"/>
                        <a:t>- </a:t>
                      </a:r>
                      <a:r>
                        <a:rPr lang="ko-KR" altLang="en-US" sz="800" b="0" dirty="0" err="1"/>
                        <a:t>탄단지</a:t>
                      </a:r>
                      <a:r>
                        <a:rPr lang="en-US" altLang="ko-KR" sz="800" b="0" dirty="0"/>
                        <a:t> </a:t>
                      </a:r>
                      <a:r>
                        <a:rPr lang="ko-KR" altLang="en-US" sz="800" b="0" dirty="0"/>
                        <a:t>비율을 </a:t>
                      </a:r>
                      <a:r>
                        <a:rPr lang="ko-KR" altLang="en-US" sz="800" dirty="0"/>
                        <a:t>색상 막대로 시각화 하여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영양소 균형 상태를  확인할 수 있음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수분 섭취량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수분 섭취량을 기록 </a:t>
                      </a:r>
                      <a:r>
                        <a:rPr lang="en-US" altLang="ko-KR" sz="800" dirty="0">
                          <a:effectLst/>
                        </a:rPr>
                        <a:t>200ml, 500ml </a:t>
                      </a:r>
                      <a:r>
                        <a:rPr lang="ko-KR" altLang="en-US" sz="800" dirty="0">
                          <a:effectLst/>
                        </a:rPr>
                        <a:t>등 미리 설정된 옵션 또는 직접 입력하여 섭취량을 등록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7026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40" y="1822926"/>
            <a:ext cx="5345104" cy="380060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54F70803-169D-34B1-9681-72F2CBD9EA2A}"/>
              </a:ext>
            </a:extLst>
          </p:cNvPr>
          <p:cNvGrpSpPr/>
          <p:nvPr/>
        </p:nvGrpSpPr>
        <p:grpSpPr>
          <a:xfrm>
            <a:off x="983182" y="2322396"/>
            <a:ext cx="301077" cy="242374"/>
            <a:chOff x="834420" y="1502857"/>
            <a:chExt cx="263335" cy="215443"/>
          </a:xfrm>
        </p:grpSpPr>
        <p:sp>
          <p:nvSpPr>
            <p:cNvPr id="5" name="순서도: 연결자 4">
              <a:extLst>
                <a:ext uri="{FF2B5EF4-FFF2-40B4-BE49-F238E27FC236}">
                  <a16:creationId xmlns:a16="http://schemas.microsoft.com/office/drawing/2014/main" id="{C117EBF2-D771-1EEA-E514-A0C1B159C3D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E3030C-8B23-50FA-6174-4D835976BE0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E77DB5B-0126-3082-B8D9-892502E8E2C2}"/>
              </a:ext>
            </a:extLst>
          </p:cNvPr>
          <p:cNvGrpSpPr/>
          <p:nvPr/>
        </p:nvGrpSpPr>
        <p:grpSpPr>
          <a:xfrm>
            <a:off x="3586757" y="1854320"/>
            <a:ext cx="1135781" cy="692028"/>
            <a:chOff x="-701770" y="486547"/>
            <a:chExt cx="993403" cy="615135"/>
          </a:xfrm>
        </p:grpSpPr>
        <p:sp>
          <p:nvSpPr>
            <p:cNvPr id="8" name="순서도: 연결자 7">
              <a:extLst>
                <a:ext uri="{FF2B5EF4-FFF2-40B4-BE49-F238E27FC236}">
                  <a16:creationId xmlns:a16="http://schemas.microsoft.com/office/drawing/2014/main" id="{EA93F830-1EC2-4AB5-1C3A-37983D5BB5A9}"/>
                </a:ext>
              </a:extLst>
            </p:cNvPr>
            <p:cNvSpPr/>
            <p:nvPr/>
          </p:nvSpPr>
          <p:spPr>
            <a:xfrm>
              <a:off x="-701770" y="916004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ea typeface="맑은 고딕"/>
                </a:rPr>
                <a:t>2</a:t>
              </a:r>
              <a:endParaRPr lang="ko-KR" altLang="en-US" sz="1050" dirty="0">
                <a:ea typeface="맑은 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3B9156-2FFB-99B4-CA12-9D62520296FB}"/>
                </a:ext>
              </a:extLst>
            </p:cNvPr>
            <p:cNvSpPr txBox="1"/>
            <p:nvPr/>
          </p:nvSpPr>
          <p:spPr>
            <a:xfrm>
              <a:off x="28298" y="48654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2F53DA2-E24D-D32E-E15A-D513180EF82F}"/>
              </a:ext>
            </a:extLst>
          </p:cNvPr>
          <p:cNvGrpSpPr/>
          <p:nvPr/>
        </p:nvGrpSpPr>
        <p:grpSpPr>
          <a:xfrm>
            <a:off x="3592223" y="3052361"/>
            <a:ext cx="301077" cy="242374"/>
            <a:chOff x="834420" y="1502857"/>
            <a:chExt cx="263335" cy="215443"/>
          </a:xfrm>
        </p:grpSpPr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E476C99D-5EDE-0E0A-833E-DA5B6A8CF068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7B1C76-57E6-D80A-7DB0-0D37B827248D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56C64F-0050-EF0D-E101-B00CEB69C833}"/>
              </a:ext>
            </a:extLst>
          </p:cNvPr>
          <p:cNvGrpSpPr/>
          <p:nvPr/>
        </p:nvGrpSpPr>
        <p:grpSpPr>
          <a:xfrm>
            <a:off x="5101705" y="2711552"/>
            <a:ext cx="301077" cy="242374"/>
            <a:chOff x="834420" y="1502857"/>
            <a:chExt cx="263335" cy="215443"/>
          </a:xfrm>
        </p:grpSpPr>
        <p:sp>
          <p:nvSpPr>
            <p:cNvPr id="14" name="순서도: 연결자 13">
              <a:extLst>
                <a:ext uri="{FF2B5EF4-FFF2-40B4-BE49-F238E27FC236}">
                  <a16:creationId xmlns:a16="http://schemas.microsoft.com/office/drawing/2014/main" id="{E6AB2858-0E10-ACAB-AB49-DAD5D539700A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F2920B-42AB-D29F-6296-CD6C02608D6F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667640-40BE-2893-A7BE-A68A6F85992C}"/>
              </a:ext>
            </a:extLst>
          </p:cNvPr>
          <p:cNvGrpSpPr/>
          <p:nvPr/>
        </p:nvGrpSpPr>
        <p:grpSpPr>
          <a:xfrm>
            <a:off x="5101705" y="3454576"/>
            <a:ext cx="301077" cy="242374"/>
            <a:chOff x="834420" y="1502857"/>
            <a:chExt cx="263335" cy="215443"/>
          </a:xfrm>
        </p:grpSpPr>
        <p:sp>
          <p:nvSpPr>
            <p:cNvPr id="17" name="순서도: 연결자 16">
              <a:extLst>
                <a:ext uri="{FF2B5EF4-FFF2-40B4-BE49-F238E27FC236}">
                  <a16:creationId xmlns:a16="http://schemas.microsoft.com/office/drawing/2014/main" id="{8DCB6393-1143-A2A7-192F-9CDB0813CB9D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271FA6-77AF-7C23-0886-D9D1C8C0D87E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E6DE29B-3EE4-8B5A-6713-174FB72E0D0E}"/>
              </a:ext>
            </a:extLst>
          </p:cNvPr>
          <p:cNvGrpSpPr/>
          <p:nvPr/>
        </p:nvGrpSpPr>
        <p:grpSpPr>
          <a:xfrm>
            <a:off x="4120384" y="4351220"/>
            <a:ext cx="301077" cy="242374"/>
            <a:chOff x="834420" y="1502857"/>
            <a:chExt cx="263335" cy="215443"/>
          </a:xfrm>
        </p:grpSpPr>
        <p:sp>
          <p:nvSpPr>
            <p:cNvPr id="21" name="순서도: 연결자 20">
              <a:extLst>
                <a:ext uri="{FF2B5EF4-FFF2-40B4-BE49-F238E27FC236}">
                  <a16:creationId xmlns:a16="http://schemas.microsoft.com/office/drawing/2014/main" id="{6F326CBD-3134-EFED-56F1-C45E7BD6E38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DBD00F-2FE4-83E6-63B4-1F734905A55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1F8336C-EDC3-5FC1-B40E-5B56CD73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기록 페이지 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8465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90185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식단기록페이지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DIARY_002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식단기록페이지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72148"/>
              </p:ext>
            </p:extLst>
          </p:nvPr>
        </p:nvGraphicFramePr>
        <p:xfrm>
          <a:off x="6377050" y="1269684"/>
          <a:ext cx="2422197" cy="43451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="0" dirty="0"/>
                        <a:t>시간 구분</a:t>
                      </a:r>
                      <a:endParaRPr lang="en-US" altLang="ko-KR" sz="800" b="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="0" dirty="0"/>
                        <a:t>- </a:t>
                      </a:r>
                      <a:r>
                        <a:rPr lang="ko-KR" altLang="en-US" sz="800" b="0" dirty="0"/>
                        <a:t>아침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점심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저녁</a:t>
                      </a:r>
                      <a:r>
                        <a:rPr lang="en-US" altLang="ko-KR" sz="800" b="0" dirty="0"/>
                        <a:t>, </a:t>
                      </a:r>
                      <a:r>
                        <a:rPr lang="ko-KR" altLang="en-US" sz="800" b="0" dirty="0"/>
                        <a:t>간식 </a:t>
                      </a:r>
                      <a:r>
                        <a:rPr lang="ko-KR" altLang="en-US" sz="800" dirty="0"/>
                        <a:t>탭을 통해 식사 종류를 지정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사진 추가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AI </a:t>
                      </a:r>
                      <a:r>
                        <a:rPr lang="ko-KR" altLang="en-US" sz="800" baseline="0" dirty="0">
                          <a:effectLst/>
                        </a:rPr>
                        <a:t>인식을 사용하지 않고 직접 음식 사진 추가 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/>
                        <a:t>Ai </a:t>
                      </a:r>
                      <a:r>
                        <a:rPr lang="ko-KR" altLang="en-US" sz="800" dirty="0"/>
                        <a:t>인식</a:t>
                      </a:r>
                      <a:endParaRPr lang="en-US" altLang="ko-KR" sz="800" dirty="0"/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/>
                        <a:t>- AI</a:t>
                      </a:r>
                      <a:r>
                        <a:rPr lang="ko-KR" altLang="en-US" sz="800" dirty="0"/>
                        <a:t>가 사진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돼지고기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단호박 등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을 분석하고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b="0" dirty="0"/>
                        <a:t>음식 종류와 칼로리를 </a:t>
                      </a:r>
                      <a:r>
                        <a:rPr lang="ko-KR" altLang="en-US" sz="800" dirty="0"/>
                        <a:t>자동으로 추출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검색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AI </a:t>
                      </a:r>
                      <a:r>
                        <a:rPr lang="ko-KR" altLang="en-US" sz="800" baseline="0" dirty="0">
                          <a:effectLst/>
                        </a:rPr>
                        <a:t>인식을 사용하지 않고 직접 음식을 검색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리스트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AI </a:t>
                      </a:r>
                      <a:r>
                        <a:rPr lang="ko-KR" altLang="en-US" sz="800" dirty="0">
                          <a:effectLst/>
                        </a:rPr>
                        <a:t>가 분석한 음식종류</a:t>
                      </a:r>
                      <a:r>
                        <a:rPr lang="en-US" altLang="ko-KR" sz="800" dirty="0"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effectLst/>
                        </a:rPr>
                        <a:t>칼로리를 자동으로 추출하여 리스트로 나타냄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합계 칼로리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기록된 음식의 총 칼로리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70264"/>
                  </a:ext>
                </a:extLst>
              </a:tr>
              <a:tr h="590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저장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저장 버튼을 눌러 기록을 완료 하게 되면 해당 메인 화면에 사용자가 추가한 기록내용을 요약하여 확인함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1803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86" y="1914237"/>
            <a:ext cx="4545577" cy="384145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A0D1B45-1316-E8F6-9D75-2734928AF67E}"/>
              </a:ext>
            </a:extLst>
          </p:cNvPr>
          <p:cNvGrpSpPr/>
          <p:nvPr/>
        </p:nvGrpSpPr>
        <p:grpSpPr>
          <a:xfrm>
            <a:off x="1754480" y="4675878"/>
            <a:ext cx="301077" cy="242374"/>
            <a:chOff x="834420" y="1502857"/>
            <a:chExt cx="263335" cy="215443"/>
          </a:xfrm>
        </p:grpSpPr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B9283EC1-433F-21D8-C468-770D999145A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93B37B-2D4F-4DBF-01AC-4E1D044CA551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937006-CDF0-2286-30B1-7797769A91C9}"/>
              </a:ext>
            </a:extLst>
          </p:cNvPr>
          <p:cNvGrpSpPr/>
          <p:nvPr/>
        </p:nvGrpSpPr>
        <p:grpSpPr>
          <a:xfrm>
            <a:off x="1752728" y="5264266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255EB517-9166-6167-9E7B-A7CC7F49A931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17F1B8-BAE3-901B-A53C-D4BE5488D6F4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19843E-6A94-8D3A-D328-4ECBADCC07E9}"/>
              </a:ext>
            </a:extLst>
          </p:cNvPr>
          <p:cNvGrpSpPr/>
          <p:nvPr/>
        </p:nvGrpSpPr>
        <p:grpSpPr>
          <a:xfrm>
            <a:off x="1784649" y="2260250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815BB2D5-DD58-8274-C746-0F43AD7D19F9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A892DC-671B-C188-82A9-426557B21A6D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90D26F0-6330-47C1-3689-BD81D82D989B}"/>
              </a:ext>
            </a:extLst>
          </p:cNvPr>
          <p:cNvGrpSpPr/>
          <p:nvPr/>
        </p:nvGrpSpPr>
        <p:grpSpPr>
          <a:xfrm>
            <a:off x="2854731" y="1568223"/>
            <a:ext cx="3595126" cy="1352219"/>
            <a:chOff x="-2852820" y="486547"/>
            <a:chExt cx="3144453" cy="1201970"/>
          </a:xfrm>
        </p:grpSpPr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04FCC69F-16BE-5520-3A84-73A5A77CE54A}"/>
                </a:ext>
              </a:extLst>
            </p:cNvPr>
            <p:cNvSpPr/>
            <p:nvPr/>
          </p:nvSpPr>
          <p:spPr>
            <a:xfrm>
              <a:off x="-2852820" y="150283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ea typeface="맑은 고딕"/>
                </a:rPr>
                <a:t>2</a:t>
              </a:r>
              <a:endParaRPr lang="ko-KR" altLang="en-US" sz="1050" dirty="0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1DA282-5794-1BEB-D2F8-93E7BA319D2C}"/>
                </a:ext>
              </a:extLst>
            </p:cNvPr>
            <p:cNvSpPr txBox="1"/>
            <p:nvPr/>
          </p:nvSpPr>
          <p:spPr>
            <a:xfrm>
              <a:off x="28298" y="48654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850320-7BA2-2910-A4DA-B7C7A40888F2}"/>
              </a:ext>
            </a:extLst>
          </p:cNvPr>
          <p:cNvGrpSpPr/>
          <p:nvPr/>
        </p:nvGrpSpPr>
        <p:grpSpPr>
          <a:xfrm>
            <a:off x="4019811" y="2668264"/>
            <a:ext cx="301077" cy="242374"/>
            <a:chOff x="834420" y="1502857"/>
            <a:chExt cx="263335" cy="215443"/>
          </a:xfrm>
        </p:grpSpPr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52E94E05-B161-08CF-5782-2EEE1FA7C8A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6EADFF-D3EE-3640-B4F5-345C914574A6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54756AC-6B71-7634-A60C-789C029266DF}"/>
              </a:ext>
            </a:extLst>
          </p:cNvPr>
          <p:cNvGrpSpPr/>
          <p:nvPr/>
        </p:nvGrpSpPr>
        <p:grpSpPr>
          <a:xfrm>
            <a:off x="1825498" y="4134206"/>
            <a:ext cx="301077" cy="242374"/>
            <a:chOff x="834420" y="1502857"/>
            <a:chExt cx="263335" cy="215443"/>
          </a:xfrm>
        </p:grpSpPr>
        <p:sp>
          <p:nvSpPr>
            <p:cNvPr id="23" name="순서도: 연결자 22">
              <a:extLst>
                <a:ext uri="{FF2B5EF4-FFF2-40B4-BE49-F238E27FC236}">
                  <a16:creationId xmlns:a16="http://schemas.microsoft.com/office/drawing/2014/main" id="{CE64DC03-72B0-4118-AC25-20C2BE56B9D4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CA7B58-520D-1A6A-F39F-06C9D52DC500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9A55C4-E6A8-A350-45C9-AA681472843B}"/>
              </a:ext>
            </a:extLst>
          </p:cNvPr>
          <p:cNvGrpSpPr/>
          <p:nvPr/>
        </p:nvGrpSpPr>
        <p:grpSpPr>
          <a:xfrm>
            <a:off x="4060660" y="5168438"/>
            <a:ext cx="301077" cy="242374"/>
            <a:chOff x="834420" y="1502857"/>
            <a:chExt cx="263335" cy="215443"/>
          </a:xfrm>
        </p:grpSpPr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AE8C4A40-E785-7B02-14DF-40B2BE364B3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1DBBDB-844B-8D74-33AA-42D8C34194F9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7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3CD5EB-FC22-9EC9-709E-5C1CFE7D87CB}"/>
              </a:ext>
            </a:extLst>
          </p:cNvPr>
          <p:cNvSpPr/>
          <p:nvPr/>
        </p:nvSpPr>
        <p:spPr>
          <a:xfrm>
            <a:off x="2962669" y="4830616"/>
            <a:ext cx="182867" cy="145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1F9B8B0-C35D-E959-AC94-A5421EAA9CC0}"/>
              </a:ext>
            </a:extLst>
          </p:cNvPr>
          <p:cNvSpPr/>
          <p:nvPr/>
        </p:nvSpPr>
        <p:spPr>
          <a:xfrm>
            <a:off x="2929046" y="4014415"/>
            <a:ext cx="182867" cy="9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23B124-9154-74CA-79CC-939110E9A81D}"/>
              </a:ext>
            </a:extLst>
          </p:cNvPr>
          <p:cNvSpPr/>
          <p:nvPr/>
        </p:nvSpPr>
        <p:spPr>
          <a:xfrm>
            <a:off x="2953525" y="3138444"/>
            <a:ext cx="182867" cy="9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849789-8CCC-1CA6-525C-9227D64E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기록 페이지 </a:t>
            </a:r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4586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61517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식단기록페이지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APP_DIARY_001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식단기록페이지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53839"/>
              </p:ext>
            </p:extLst>
          </p:nvPr>
        </p:nvGraphicFramePr>
        <p:xfrm>
          <a:off x="6377050" y="1269684"/>
          <a:ext cx="2422197" cy="6892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effectLst/>
                        </a:rPr>
                        <a:t>모바일 버전 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58" y="1833591"/>
            <a:ext cx="1845632" cy="39424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6743BE8-9529-68E8-34FE-DAF75A08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식단 기록 페이지 </a:t>
            </a:r>
            <a:r>
              <a:rPr lang="en-US" altLang="ko-KR" dirty="0"/>
              <a:t>- </a:t>
            </a:r>
            <a:r>
              <a:rPr lang="ko-KR" altLang="en-US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5863410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142092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칼로리계산기페이지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CALC_001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칼로리계산기페이지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09969"/>
              </p:ext>
            </p:extLst>
          </p:nvPr>
        </p:nvGraphicFramePr>
        <p:xfrm>
          <a:off x="6377050" y="1269684"/>
          <a:ext cx="2422197" cy="57506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55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음식 검색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음식 이름 검색 시 해당 음식 출력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목록 </a:t>
                      </a:r>
                      <a:r>
                        <a:rPr lang="ko-KR" altLang="en-US" sz="800" dirty="0" err="1">
                          <a:effectLst/>
                        </a:rPr>
                        <a:t>페이지네이션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5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선택 리스트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선택한 음식 리스트에 표시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en-US" altLang="ko-KR" sz="800" baseline="0" dirty="0">
                          <a:effectLst/>
                        </a:rPr>
                        <a:t>X </a:t>
                      </a:r>
                      <a:r>
                        <a:rPr lang="ko-KR" altLang="en-US" sz="800" baseline="0" dirty="0">
                          <a:effectLst/>
                        </a:rPr>
                        <a:t>버튼 클릭 시 리스트에서 해당 음식삭제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3221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 err="1">
                          <a:effectLst/>
                        </a:rPr>
                        <a:t>기초대사량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사용자의 </a:t>
                      </a:r>
                      <a:r>
                        <a:rPr lang="ko-KR" altLang="en-US" sz="800" dirty="0" err="1">
                          <a:effectLst/>
                        </a:rPr>
                        <a:t>기초대사량</a:t>
                      </a:r>
                      <a:r>
                        <a:rPr lang="ko-KR" altLang="en-US" sz="800" dirty="0">
                          <a:effectLst/>
                        </a:rPr>
                        <a:t> 표시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3221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 err="1">
                          <a:effectLst/>
                        </a:rPr>
                        <a:t>활동대사량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FontTx/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 err="1">
                          <a:effectLst/>
                        </a:rPr>
                        <a:t>활동략</a:t>
                      </a:r>
                      <a:r>
                        <a:rPr lang="ko-KR" altLang="en-US" sz="800" baseline="0" dirty="0">
                          <a:effectLst/>
                        </a:rPr>
                        <a:t> 클릭 시 사용자의 </a:t>
                      </a:r>
                      <a:r>
                        <a:rPr lang="ko-KR" altLang="en-US" sz="800" baseline="0" dirty="0" err="1">
                          <a:effectLst/>
                        </a:rPr>
                        <a:t>활동대사량</a:t>
                      </a:r>
                      <a:r>
                        <a:rPr lang="ko-KR" altLang="en-US" sz="800" baseline="0" dirty="0">
                          <a:effectLst/>
                        </a:rPr>
                        <a:t> 표시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588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총 음식 칼로리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사용자가 선택한 총 음식의 칼로리 표시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effectLst/>
                        </a:rPr>
                        <a:t>사용자의 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en-US" altLang="ko-KR" sz="800" dirty="0"/>
                        <a:t>MYPAGE_001</a:t>
                      </a:r>
                      <a:r>
                        <a:rPr lang="en-US" altLang="ko-KR" sz="800" dirty="0">
                          <a:effectLst/>
                        </a:rPr>
                        <a:t>) </a:t>
                      </a:r>
                      <a:r>
                        <a:rPr lang="ko-KR" altLang="en-US" sz="800" dirty="0" err="1">
                          <a:effectLst/>
                        </a:rPr>
                        <a:t>설정값에</a:t>
                      </a:r>
                      <a:r>
                        <a:rPr lang="ko-KR" altLang="en-US" sz="800" dirty="0">
                          <a:effectLst/>
                        </a:rPr>
                        <a:t> 따른 칼로리 가이드 표시</a:t>
                      </a:r>
                      <a:endParaRPr lang="ko-KR" altLang="ko-KR" sz="800" dirty="0"/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  <a:tr h="588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6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총 단백질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사용자가 선택한 총 음식의 단백질 표시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dirty="0">
                          <a:effectLst/>
                        </a:rPr>
                        <a:t>사용자의 </a:t>
                      </a:r>
                      <a:r>
                        <a:rPr lang="en-US" altLang="ko-KR" sz="800" dirty="0">
                          <a:effectLst/>
                        </a:rPr>
                        <a:t>(</a:t>
                      </a:r>
                      <a:r>
                        <a:rPr lang="en-US" altLang="ko-KR" sz="800" dirty="0"/>
                        <a:t>MYPAGE_001</a:t>
                      </a:r>
                      <a:r>
                        <a:rPr lang="en-US" altLang="ko-KR" sz="800" dirty="0">
                          <a:effectLst/>
                        </a:rPr>
                        <a:t>) </a:t>
                      </a:r>
                      <a:r>
                        <a:rPr lang="ko-KR" altLang="en-US" sz="800" dirty="0" err="1">
                          <a:effectLst/>
                        </a:rPr>
                        <a:t>설정값에</a:t>
                      </a:r>
                      <a:r>
                        <a:rPr lang="ko-KR" altLang="en-US" sz="800" dirty="0">
                          <a:effectLst/>
                        </a:rPr>
                        <a:t> 따른 단백질 가이드 표시</a:t>
                      </a:r>
                      <a:endParaRPr lang="ko-KR" altLang="ko-KR" sz="800" dirty="0"/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70264"/>
                  </a:ext>
                </a:extLst>
              </a:tr>
              <a:tr h="5888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7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총 탄수화물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사용자가 선택한 총 음식의 탄수화물 표시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사용자가 선택한 음식 </a:t>
                      </a:r>
                      <a:r>
                        <a:rPr lang="ko-KR" altLang="en-US" sz="800" dirty="0" err="1">
                          <a:effectLst/>
                        </a:rPr>
                        <a:t>리스트값에</a:t>
                      </a:r>
                      <a:r>
                        <a:rPr lang="ko-KR" altLang="en-US" sz="800" dirty="0">
                          <a:effectLst/>
                        </a:rPr>
                        <a:t> 따른 탄수화물 가이드 표시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218033"/>
                  </a:ext>
                </a:extLst>
              </a:tr>
              <a:tr h="36242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fontAlgn="base">
                        <a:lnSpc>
                          <a:spcPts val="1350"/>
                        </a:lnSpc>
                        <a:buFontTx/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총 지방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0" indent="0" fontAlgn="base">
                        <a:lnSpc>
                          <a:spcPts val="1350"/>
                        </a:lnSpc>
                        <a:buFontTx/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사용자가 선택한 총 음식의 지방 표시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64674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4" y="1788562"/>
            <a:ext cx="4093707" cy="394114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E9388260-3888-D8EB-F643-A03F077A1032}"/>
              </a:ext>
            </a:extLst>
          </p:cNvPr>
          <p:cNvGrpSpPr/>
          <p:nvPr/>
        </p:nvGrpSpPr>
        <p:grpSpPr>
          <a:xfrm>
            <a:off x="751961" y="1939595"/>
            <a:ext cx="301077" cy="242374"/>
            <a:chOff x="834420" y="1502857"/>
            <a:chExt cx="263335" cy="215443"/>
          </a:xfrm>
        </p:grpSpPr>
        <p:sp>
          <p:nvSpPr>
            <p:cNvPr id="4" name="순서도: 연결자 3">
              <a:extLst>
                <a:ext uri="{FF2B5EF4-FFF2-40B4-BE49-F238E27FC236}">
                  <a16:creationId xmlns:a16="http://schemas.microsoft.com/office/drawing/2014/main" id="{D66471EB-A31D-66E2-BDC6-328DAD1742CD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D43AE9-1331-C3E2-9735-D8E9E8A8AC8E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81A33D-8839-75EA-20B4-AA8774C0689F}"/>
              </a:ext>
            </a:extLst>
          </p:cNvPr>
          <p:cNvGrpSpPr/>
          <p:nvPr/>
        </p:nvGrpSpPr>
        <p:grpSpPr>
          <a:xfrm>
            <a:off x="2497781" y="1914236"/>
            <a:ext cx="301077" cy="242374"/>
            <a:chOff x="834420" y="1502857"/>
            <a:chExt cx="263335" cy="215443"/>
          </a:xfrm>
        </p:grpSpPr>
        <p:sp>
          <p:nvSpPr>
            <p:cNvPr id="13" name="순서도: 연결자 12">
              <a:extLst>
                <a:ext uri="{FF2B5EF4-FFF2-40B4-BE49-F238E27FC236}">
                  <a16:creationId xmlns:a16="http://schemas.microsoft.com/office/drawing/2014/main" id="{734F151C-2A05-7313-E3B3-5A4A30640AC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5E9C8C-6DBC-D22B-5A0E-E3E1B169050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E3AC06-CB58-3FCF-CBDE-31F384DEBBA2}"/>
              </a:ext>
            </a:extLst>
          </p:cNvPr>
          <p:cNvGrpSpPr/>
          <p:nvPr/>
        </p:nvGrpSpPr>
        <p:grpSpPr>
          <a:xfrm>
            <a:off x="536108" y="3592277"/>
            <a:ext cx="301077" cy="242374"/>
            <a:chOff x="834420" y="1502857"/>
            <a:chExt cx="263335" cy="215443"/>
          </a:xfrm>
        </p:grpSpPr>
        <p:sp>
          <p:nvSpPr>
            <p:cNvPr id="16" name="순서도: 연결자 15">
              <a:extLst>
                <a:ext uri="{FF2B5EF4-FFF2-40B4-BE49-F238E27FC236}">
                  <a16:creationId xmlns:a16="http://schemas.microsoft.com/office/drawing/2014/main" id="{4ABD7ED4-37D4-DC36-8DED-6B7F43C45A5E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AB951C-42D5-A6DE-ADEB-EDE498B586BA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B4F96E-4CAB-50B1-D150-D021D146F6BE}"/>
              </a:ext>
            </a:extLst>
          </p:cNvPr>
          <p:cNvGrpSpPr/>
          <p:nvPr/>
        </p:nvGrpSpPr>
        <p:grpSpPr>
          <a:xfrm>
            <a:off x="1748504" y="3575119"/>
            <a:ext cx="301077" cy="242374"/>
            <a:chOff x="834420" y="1502857"/>
            <a:chExt cx="263335" cy="215443"/>
          </a:xfrm>
        </p:grpSpPr>
        <p:sp>
          <p:nvSpPr>
            <p:cNvPr id="19" name="순서도: 연결자 18">
              <a:extLst>
                <a:ext uri="{FF2B5EF4-FFF2-40B4-BE49-F238E27FC236}">
                  <a16:creationId xmlns:a16="http://schemas.microsoft.com/office/drawing/2014/main" id="{FE74D65B-F7F2-BCB9-F2B2-5F2BDEBD29AC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BFCA0B-DB14-4C6A-4D8C-05F6FFA7EBFB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BAD9621-B144-A9C4-3865-75B5213C84B9}"/>
              </a:ext>
            </a:extLst>
          </p:cNvPr>
          <p:cNvGrpSpPr/>
          <p:nvPr/>
        </p:nvGrpSpPr>
        <p:grpSpPr>
          <a:xfrm>
            <a:off x="2990236" y="3566993"/>
            <a:ext cx="301077" cy="242374"/>
            <a:chOff x="834420" y="1502857"/>
            <a:chExt cx="263335" cy="215443"/>
          </a:xfrm>
        </p:grpSpPr>
        <p:sp>
          <p:nvSpPr>
            <p:cNvPr id="24" name="순서도: 연결자 23">
              <a:extLst>
                <a:ext uri="{FF2B5EF4-FFF2-40B4-BE49-F238E27FC236}">
                  <a16:creationId xmlns:a16="http://schemas.microsoft.com/office/drawing/2014/main" id="{F71703C8-4AAD-5E52-4C8A-F7C7BBB86752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E0850AA-EF95-1B2B-7422-232BE6EA30C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B7835D-3565-F662-A324-D79AFE421E5B}"/>
              </a:ext>
            </a:extLst>
          </p:cNvPr>
          <p:cNvGrpSpPr/>
          <p:nvPr/>
        </p:nvGrpSpPr>
        <p:grpSpPr>
          <a:xfrm>
            <a:off x="536108" y="4539805"/>
            <a:ext cx="301077" cy="242374"/>
            <a:chOff x="834420" y="1502857"/>
            <a:chExt cx="263335" cy="215443"/>
          </a:xfrm>
        </p:grpSpPr>
        <p:sp>
          <p:nvSpPr>
            <p:cNvPr id="27" name="순서도: 연결자 26">
              <a:extLst>
                <a:ext uri="{FF2B5EF4-FFF2-40B4-BE49-F238E27FC236}">
                  <a16:creationId xmlns:a16="http://schemas.microsoft.com/office/drawing/2014/main" id="{FA54529A-54EA-7DB5-EA60-B2C96EB8EB7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EB98BC-B262-14F5-68E0-C457F2E1584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6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34743F1-9EDE-032E-E377-F87DDC39D866}"/>
              </a:ext>
            </a:extLst>
          </p:cNvPr>
          <p:cNvGrpSpPr/>
          <p:nvPr/>
        </p:nvGrpSpPr>
        <p:grpSpPr>
          <a:xfrm>
            <a:off x="1789353" y="4531226"/>
            <a:ext cx="301077" cy="242374"/>
            <a:chOff x="834420" y="1502857"/>
            <a:chExt cx="263335" cy="215443"/>
          </a:xfrm>
        </p:grpSpPr>
        <p:sp>
          <p:nvSpPr>
            <p:cNvPr id="30" name="순서도: 연결자 29">
              <a:extLst>
                <a:ext uri="{FF2B5EF4-FFF2-40B4-BE49-F238E27FC236}">
                  <a16:creationId xmlns:a16="http://schemas.microsoft.com/office/drawing/2014/main" id="{C7A471AF-95A7-665C-30B5-46E9A0EA7F9C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10084D-239A-F405-E9A0-344FEBDF1585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7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C7EEB77-18D5-9A83-6D15-FB8AC425C5E4}"/>
              </a:ext>
            </a:extLst>
          </p:cNvPr>
          <p:cNvGrpSpPr/>
          <p:nvPr/>
        </p:nvGrpSpPr>
        <p:grpSpPr>
          <a:xfrm>
            <a:off x="2990236" y="4527163"/>
            <a:ext cx="301077" cy="242374"/>
            <a:chOff x="834420" y="1502857"/>
            <a:chExt cx="263335" cy="215443"/>
          </a:xfrm>
        </p:grpSpPr>
        <p:sp>
          <p:nvSpPr>
            <p:cNvPr id="33" name="순서도: 연결자 32">
              <a:extLst>
                <a:ext uri="{FF2B5EF4-FFF2-40B4-BE49-F238E27FC236}">
                  <a16:creationId xmlns:a16="http://schemas.microsoft.com/office/drawing/2014/main" id="{88495522-312D-DAAB-58DE-6011FD5FDF16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B97C4C-BB60-81C6-2240-1ED27C31DFEB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8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31822435-8776-E5CA-C312-595F7B28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칼로리 계산기 페이지</a:t>
            </a:r>
          </a:p>
        </p:txBody>
      </p:sp>
    </p:spTree>
    <p:extLst>
      <p:ext uri="{BB962C8B-B14F-4D97-AF65-F5344CB8AC3E}">
        <p14:creationId xmlns:p14="http://schemas.microsoft.com/office/powerpoint/2010/main" val="12130089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03038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칼로리계산기페이지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APP_CALC_001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칼로리계산기페이지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70459"/>
              </p:ext>
            </p:extLst>
          </p:nvPr>
        </p:nvGraphicFramePr>
        <p:xfrm>
          <a:off x="6377050" y="1269684"/>
          <a:ext cx="2422197" cy="6892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모바일 버전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8" y="1988601"/>
            <a:ext cx="2221058" cy="3023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072" y="1951419"/>
            <a:ext cx="2031030" cy="30974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46" y="2894457"/>
            <a:ext cx="1925861" cy="21172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5C16143-E6C7-10D8-C28B-4CC157AF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칼로리 계산기 페이지</a:t>
            </a:r>
            <a:r>
              <a:rPr lang="en-US" altLang="ko-KR" dirty="0"/>
              <a:t> - </a:t>
            </a:r>
            <a:r>
              <a:rPr lang="ko-KR" altLang="en-US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288157427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3064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마이 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MYPAGE_001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마이 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13552"/>
              </p:ext>
            </p:extLst>
          </p:nvPr>
        </p:nvGraphicFramePr>
        <p:xfrm>
          <a:off x="6377050" y="1269684"/>
          <a:ext cx="2422197" cy="33123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인사문구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사용자의 닉네임과 기초 대사량 표시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3294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신체 정보 수정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baseline="0" dirty="0">
                          <a:effectLst/>
                        </a:rPr>
                        <a:t>- </a:t>
                      </a:r>
                      <a:r>
                        <a:rPr lang="ko-KR" altLang="en-US" sz="800" baseline="0" dirty="0">
                          <a:effectLst/>
                        </a:rPr>
                        <a:t>클릭 시 신체 정보 수정 화면 표시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3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개인 정보 수정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effectLst/>
                        </a:rPr>
                        <a:t>클릭 시 개인 정보 수정 화면 표시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31"/>
                  </a:ext>
                </a:extLst>
              </a:tr>
              <a:tr h="9909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맑은고딕"/>
                        </a:rPr>
                        <a:t>4</a:t>
                      </a:r>
                      <a:endParaRPr lang="en-US" altLang="ko-KR" sz="1400" dirty="0">
                        <a:effectLst/>
                        <a:latin typeface="맑은고딕"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정보 수정란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성별 체크박스로 선택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사용자의 키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사용자의 체중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사용자의 체지방률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사용자의 </a:t>
                      </a:r>
                      <a:r>
                        <a:rPr lang="ko-KR" altLang="en-US" sz="800" baseline="0" dirty="0" err="1">
                          <a:effectLst/>
                        </a:rPr>
                        <a:t>골격근량</a:t>
                      </a:r>
                      <a:r>
                        <a:rPr lang="ko-KR" altLang="en-US" sz="800" baseline="0" dirty="0">
                          <a:effectLst/>
                        </a:rPr>
                        <a:t> 입력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목표 체크박스로 선택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545464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altLang="ko-KR" sz="800" dirty="0">
                          <a:effectLst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저장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정보 수정사항 저장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938533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1" y="1897926"/>
            <a:ext cx="5427701" cy="387807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3B73F4AB-FC70-7C75-65D3-198A53656E8E}"/>
              </a:ext>
            </a:extLst>
          </p:cNvPr>
          <p:cNvGrpSpPr/>
          <p:nvPr/>
        </p:nvGrpSpPr>
        <p:grpSpPr>
          <a:xfrm>
            <a:off x="2839697" y="2345297"/>
            <a:ext cx="301077" cy="242374"/>
            <a:chOff x="834420" y="1502857"/>
            <a:chExt cx="263335" cy="215443"/>
          </a:xfrm>
        </p:grpSpPr>
        <p:sp>
          <p:nvSpPr>
            <p:cNvPr id="6" name="순서도: 연결자 5">
              <a:extLst>
                <a:ext uri="{FF2B5EF4-FFF2-40B4-BE49-F238E27FC236}">
                  <a16:creationId xmlns:a16="http://schemas.microsoft.com/office/drawing/2014/main" id="{994B5F2A-5A5B-AB0F-DC84-0BADDA1CC800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6D0415-1FB9-040D-66A0-5F24F560740C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B18879-F61D-F6FF-C119-133C3092B0F9}"/>
              </a:ext>
            </a:extLst>
          </p:cNvPr>
          <p:cNvGrpSpPr/>
          <p:nvPr/>
        </p:nvGrpSpPr>
        <p:grpSpPr>
          <a:xfrm>
            <a:off x="2062136" y="3166715"/>
            <a:ext cx="301077" cy="242374"/>
            <a:chOff x="834420" y="1502857"/>
            <a:chExt cx="263335" cy="215443"/>
          </a:xfrm>
        </p:grpSpPr>
        <p:sp>
          <p:nvSpPr>
            <p:cNvPr id="9" name="순서도: 연결자 8">
              <a:extLst>
                <a:ext uri="{FF2B5EF4-FFF2-40B4-BE49-F238E27FC236}">
                  <a16:creationId xmlns:a16="http://schemas.microsoft.com/office/drawing/2014/main" id="{75D8A8AC-E53F-233A-8D9F-3577B8AE6F2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682EBA-79C6-8BC2-A208-BB44A1E21D79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957B912-7DCE-83A8-669F-503383E0F957}"/>
              </a:ext>
            </a:extLst>
          </p:cNvPr>
          <p:cNvGrpSpPr/>
          <p:nvPr/>
        </p:nvGrpSpPr>
        <p:grpSpPr>
          <a:xfrm>
            <a:off x="3509936" y="3158589"/>
            <a:ext cx="301077" cy="242374"/>
            <a:chOff x="834420" y="1502857"/>
            <a:chExt cx="263335" cy="215443"/>
          </a:xfrm>
        </p:grpSpPr>
        <p:sp>
          <p:nvSpPr>
            <p:cNvPr id="12" name="순서도: 연결자 11">
              <a:extLst>
                <a:ext uri="{FF2B5EF4-FFF2-40B4-BE49-F238E27FC236}">
                  <a16:creationId xmlns:a16="http://schemas.microsoft.com/office/drawing/2014/main" id="{E8F5D8D7-828B-263A-C640-A4F068455C7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45008A-8268-95D3-1BB6-88938AA6A037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D37EB1-E06A-9689-7AC6-DCD9581298F8}"/>
              </a:ext>
            </a:extLst>
          </p:cNvPr>
          <p:cNvGrpSpPr/>
          <p:nvPr/>
        </p:nvGrpSpPr>
        <p:grpSpPr>
          <a:xfrm>
            <a:off x="2212674" y="4128743"/>
            <a:ext cx="301077" cy="242374"/>
            <a:chOff x="834420" y="1502858"/>
            <a:chExt cx="263335" cy="215443"/>
          </a:xfrm>
        </p:grpSpPr>
        <p:sp>
          <p:nvSpPr>
            <p:cNvPr id="15" name="순서도: 연결자 14">
              <a:extLst>
                <a:ext uri="{FF2B5EF4-FFF2-40B4-BE49-F238E27FC236}">
                  <a16:creationId xmlns:a16="http://schemas.microsoft.com/office/drawing/2014/main" id="{109C2FFE-19DB-79AC-D986-B2DC47FBA6DB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E4217F-6D15-698C-5B8D-A17360D18F88}"/>
                </a:ext>
              </a:extLst>
            </p:cNvPr>
            <p:cNvSpPr txBox="1"/>
            <p:nvPr/>
          </p:nvSpPr>
          <p:spPr>
            <a:xfrm>
              <a:off x="834420" y="1502858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A4F4CF3-651E-47F7-B04A-6EEC17DEA39E}"/>
              </a:ext>
            </a:extLst>
          </p:cNvPr>
          <p:cNvGrpSpPr/>
          <p:nvPr/>
        </p:nvGrpSpPr>
        <p:grpSpPr>
          <a:xfrm>
            <a:off x="3096422" y="4897429"/>
            <a:ext cx="301077" cy="242374"/>
            <a:chOff x="834420" y="1502857"/>
            <a:chExt cx="263335" cy="215443"/>
          </a:xfrm>
        </p:grpSpPr>
        <p:sp>
          <p:nvSpPr>
            <p:cNvPr id="18" name="순서도: 연결자 17">
              <a:extLst>
                <a:ext uri="{FF2B5EF4-FFF2-40B4-BE49-F238E27FC236}">
                  <a16:creationId xmlns:a16="http://schemas.microsoft.com/office/drawing/2014/main" id="{0D7783B4-FFB5-A425-2B3E-A688B99B5C14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B6BC7C-2BBC-2DAB-59E1-AD5A642AF7F1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5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1E08BD09-965E-B812-D108-C824DAD2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마이 페이지 </a:t>
            </a:r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77515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E8E59-3834-1608-1022-9C3C05A03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D5D01-167E-4F53-AB12-7FB57C05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1. </a:t>
            </a:r>
            <a:r>
              <a:rPr lang="ko-KR" altLang="en-US" sz="6000" dirty="0">
                <a:solidFill>
                  <a:srgbClr val="008000"/>
                </a:solidFill>
              </a:rPr>
              <a:t>팀 소개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567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31483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 err="1">
                          <a:effectLst/>
                        </a:rPr>
                        <a:t>마이페이지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MYPAGE_002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 err="1">
                          <a:effectLst/>
                          <a:latin typeface="함초롬돋움"/>
                        </a:rPr>
                        <a:t>마이페이지</a:t>
                      </a:r>
                      <a:endParaRPr lang="ko-KR" altLang="en-US" sz="900" dirty="0">
                        <a:effectLst/>
                        <a:latin typeface="함초롬돋움"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997180"/>
              </p:ext>
            </p:extLst>
          </p:nvPr>
        </p:nvGraphicFramePr>
        <p:xfrm>
          <a:off x="6377050" y="1269685"/>
          <a:ext cx="2422197" cy="1916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85758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정보수정란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이메일 표시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닉네임 표시 및 수정입력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현재 비밀번호 입력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새 비밀번호 입력</a:t>
                      </a:r>
                      <a:endParaRPr lang="en-US" altLang="ko-KR" sz="80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dirty="0">
                          <a:effectLst/>
                        </a:rPr>
                        <a:t>사용자의 새비밀번호 확인 입력</a:t>
                      </a:r>
                      <a:endParaRPr lang="en-US" altLang="ko-KR" sz="8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  <a:tr h="4575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2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baseline="0" dirty="0">
                          <a:effectLst/>
                        </a:rPr>
                        <a:t>변경</a:t>
                      </a:r>
                      <a:endParaRPr lang="en-US" altLang="ko-KR" sz="800" baseline="0" dirty="0">
                        <a:effectLst/>
                      </a:endParaRPr>
                    </a:p>
                    <a:p>
                      <a:pPr marL="171450" indent="-171450" fontAlgn="base">
                        <a:lnSpc>
                          <a:spcPts val="1350"/>
                        </a:lnSpc>
                        <a:buFontTx/>
                        <a:buChar char="-"/>
                      </a:pPr>
                      <a:r>
                        <a:rPr lang="ko-KR" altLang="en-US" sz="800" baseline="0" dirty="0">
                          <a:effectLst/>
                        </a:rPr>
                        <a:t>변경 버튼 클릭 시 사용자의 정보 수정 내용 저장</a:t>
                      </a:r>
                      <a:endParaRPr lang="en-US" altLang="ko-KR" sz="800" baseline="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14525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1" y="1914237"/>
            <a:ext cx="4707731" cy="335041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1B9C6C2-4DB5-A6A1-12A6-BEAA8AE14AF4}"/>
              </a:ext>
            </a:extLst>
          </p:cNvPr>
          <p:cNvGrpSpPr/>
          <p:nvPr/>
        </p:nvGrpSpPr>
        <p:grpSpPr>
          <a:xfrm>
            <a:off x="1730035" y="3420912"/>
            <a:ext cx="301077" cy="242374"/>
            <a:chOff x="834420" y="1502857"/>
            <a:chExt cx="263335" cy="215443"/>
          </a:xfrm>
        </p:grpSpPr>
        <p:sp>
          <p:nvSpPr>
            <p:cNvPr id="7" name="순서도: 연결자 6">
              <a:extLst>
                <a:ext uri="{FF2B5EF4-FFF2-40B4-BE49-F238E27FC236}">
                  <a16:creationId xmlns:a16="http://schemas.microsoft.com/office/drawing/2014/main" id="{A6A22CA8-E913-C10E-35FE-81F84D19F0DE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53B933-CA2A-EAC4-3E3E-E8498BECB3D2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1D72F89-6D8E-18A2-A963-12EEB5922A97}"/>
              </a:ext>
            </a:extLst>
          </p:cNvPr>
          <p:cNvGrpSpPr/>
          <p:nvPr/>
        </p:nvGrpSpPr>
        <p:grpSpPr>
          <a:xfrm>
            <a:off x="2326395" y="4456166"/>
            <a:ext cx="301077" cy="242374"/>
            <a:chOff x="834420" y="1502857"/>
            <a:chExt cx="263335" cy="215443"/>
          </a:xfrm>
        </p:grpSpPr>
        <p:sp>
          <p:nvSpPr>
            <p:cNvPr id="11" name="순서도: 연결자 10">
              <a:extLst>
                <a:ext uri="{FF2B5EF4-FFF2-40B4-BE49-F238E27FC236}">
                  <a16:creationId xmlns:a16="http://schemas.microsoft.com/office/drawing/2014/main" id="{83D18816-59B3-7906-6C37-F409B91B8073}"/>
                </a:ext>
              </a:extLst>
            </p:cNvPr>
            <p:cNvSpPr/>
            <p:nvPr/>
          </p:nvSpPr>
          <p:spPr>
            <a:xfrm>
              <a:off x="870148" y="1525399"/>
              <a:ext cx="188814" cy="185678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88" dirty="0">
                <a:ea typeface="맑은 고딕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2EBCEF-0A4B-4E96-4A92-D2AF3486BF27}"/>
                </a:ext>
              </a:extLst>
            </p:cNvPr>
            <p:cNvSpPr txBox="1"/>
            <p:nvPr/>
          </p:nvSpPr>
          <p:spPr>
            <a:xfrm>
              <a:off x="834420" y="1502857"/>
              <a:ext cx="263335" cy="21544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1125" dirty="0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125" dirty="0">
                <a:solidFill>
                  <a:schemeClr val="bg1"/>
                </a:solidFill>
                <a:ea typeface="맑은 고딕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C2AB969-86FA-82D0-DED4-AFB49DFD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마이 페이지</a:t>
            </a:r>
            <a:r>
              <a:rPr lang="en-US" altLang="ko-KR" dirty="0"/>
              <a:t> 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7970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F796-AA24-0C0C-6DDD-CCEE4C085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FFA4E79-0376-36E8-6EEB-F96BC0A6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64160"/>
              </p:ext>
            </p:extLst>
          </p:nvPr>
        </p:nvGraphicFramePr>
        <p:xfrm>
          <a:off x="215660" y="1268700"/>
          <a:ext cx="5850229" cy="4874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3730">
                  <a:extLst>
                    <a:ext uri="{9D8B030D-6E8A-4147-A177-3AD203B41FA5}">
                      <a16:colId xmlns:a16="http://schemas.microsoft.com/office/drawing/2014/main" val="3100015808"/>
                    </a:ext>
                  </a:extLst>
                </a:gridCol>
                <a:gridCol w="1355811">
                  <a:extLst>
                    <a:ext uri="{9D8B030D-6E8A-4147-A177-3AD203B41FA5}">
                      <a16:colId xmlns:a16="http://schemas.microsoft.com/office/drawing/2014/main" val="3888035515"/>
                    </a:ext>
                  </a:extLst>
                </a:gridCol>
                <a:gridCol w="760693">
                  <a:extLst>
                    <a:ext uri="{9D8B030D-6E8A-4147-A177-3AD203B41FA5}">
                      <a16:colId xmlns:a16="http://schemas.microsoft.com/office/drawing/2014/main" val="3599285238"/>
                    </a:ext>
                  </a:extLst>
                </a:gridCol>
                <a:gridCol w="1258018">
                  <a:extLst>
                    <a:ext uri="{9D8B030D-6E8A-4147-A177-3AD203B41FA5}">
                      <a16:colId xmlns:a16="http://schemas.microsoft.com/office/drawing/2014/main" val="3759910323"/>
                    </a:ext>
                  </a:extLst>
                </a:gridCol>
                <a:gridCol w="720101">
                  <a:extLst>
                    <a:ext uri="{9D8B030D-6E8A-4147-A177-3AD203B41FA5}">
                      <a16:colId xmlns:a16="http://schemas.microsoft.com/office/drawing/2014/main" val="2901104961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75678879"/>
                    </a:ext>
                  </a:extLst>
                </a:gridCol>
              </a:tblGrid>
              <a:tr h="243723">
                <a:tc>
                  <a:txBody>
                    <a:bodyPr/>
                    <a:lstStyle/>
                    <a:p>
                      <a:pPr lvl="0" algn="ctr" rtl="0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Title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마이 페이지</a:t>
                      </a:r>
                      <a:endParaRPr lang="en-US" altLang="ko-KR" sz="900" dirty="0" err="1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</a:t>
                      </a:r>
                      <a:r>
                        <a:rPr lang="en-US" altLang="ko-KR" sz="900" dirty="0">
                          <a:effectLst/>
                        </a:rPr>
                        <a:t> </a:t>
                      </a:r>
                      <a:r>
                        <a:rPr lang="en-US" sz="900" dirty="0">
                          <a:effectLst/>
                          <a:latin typeface="함초롬돋움"/>
                        </a:rPr>
                        <a:t>ID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200"/>
                        </a:lnSpc>
                        <a:buNone/>
                      </a:pPr>
                      <a:r>
                        <a:rPr lang="en-US" altLang="ko-KR" sz="900" dirty="0"/>
                        <a:t>APP_MYPAGE_001</a:t>
                      </a:r>
                      <a:endParaRPr lang="ko-KR" sz="9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DATE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25.10.01</a:t>
                      </a:r>
                      <a:endParaRPr lang="ko-KR" altLang="en-US" sz="1400" dirty="0"/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733374"/>
                  </a:ext>
                </a:extLst>
              </a:tr>
              <a:tr h="24372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00"/>
                        </a:lnSpc>
                        <a:buNone/>
                      </a:pPr>
                      <a:r>
                        <a:rPr lang="en-US" sz="900" dirty="0">
                          <a:effectLst/>
                          <a:latin typeface="함초롬돋움"/>
                        </a:rPr>
                        <a:t>Screen Path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 gridSpan="5"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buNone/>
                      </a:pPr>
                      <a:r>
                        <a:rPr lang="ko-KR" altLang="en-US" sz="900" dirty="0">
                          <a:effectLst/>
                          <a:latin typeface="함초롬돋움"/>
                        </a:rPr>
                        <a:t>마이 페이지</a:t>
                      </a:r>
                    </a:p>
                  </a:txBody>
                  <a:tcPr marL="58293" marR="58293" marT="29147" marB="29147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36463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AE69207-E758-4D26-D92B-C83155AA0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33621"/>
              </p:ext>
            </p:extLst>
          </p:nvPr>
        </p:nvGraphicFramePr>
        <p:xfrm>
          <a:off x="6377050" y="1269685"/>
          <a:ext cx="2422197" cy="6892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561288011"/>
                    </a:ext>
                  </a:extLst>
                </a:gridCol>
                <a:gridCol w="2109777">
                  <a:extLst>
                    <a:ext uri="{9D8B030D-6E8A-4147-A177-3AD203B41FA5}">
                      <a16:colId xmlns:a16="http://schemas.microsoft.com/office/drawing/2014/main" val="2236483947"/>
                    </a:ext>
                  </a:extLst>
                </a:gridCol>
              </a:tblGrid>
              <a:tr h="203504"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Description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31766911"/>
                  </a:ext>
                </a:extLst>
              </a:tr>
              <a:tr h="46515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800" dirty="0">
                          <a:effectLst/>
                          <a:latin typeface="함초롬돋움"/>
                        </a:rPr>
                        <a:t>1</a:t>
                      </a:r>
                      <a:endParaRPr lang="en-US" altLang="ko-KR" sz="1400" dirty="0">
                        <a:effectLst/>
                      </a:endParaRP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350"/>
                        </a:lnSpc>
                        <a:buNone/>
                      </a:pPr>
                      <a:r>
                        <a:rPr lang="ko-KR" altLang="en-US" sz="800" dirty="0">
                          <a:effectLst/>
                        </a:rPr>
                        <a:t>모바일 버전</a:t>
                      </a:r>
                    </a:p>
                  </a:txBody>
                  <a:tcPr marL="68580" marR="68580" marT="34290" marB="34290" anchor="ctr">
                    <a:lnL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54604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74" y="1914238"/>
            <a:ext cx="4343400" cy="3821906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E3E23CB-19DA-43C8-8BB0-39056321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마이페이지 </a:t>
            </a:r>
            <a:r>
              <a:rPr lang="en-US" altLang="ko-KR" dirty="0"/>
              <a:t>- </a:t>
            </a:r>
            <a:r>
              <a:rPr lang="ko-KR" altLang="en-US" dirty="0"/>
              <a:t>모바일</a:t>
            </a:r>
          </a:p>
        </p:txBody>
      </p:sp>
    </p:spTree>
    <p:extLst>
      <p:ext uri="{BB962C8B-B14F-4D97-AF65-F5344CB8AC3E}">
        <p14:creationId xmlns:p14="http://schemas.microsoft.com/office/powerpoint/2010/main" val="113255638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C4154-3D22-FA7A-CBD6-D67E91AD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73ED3-D6FE-F4C2-7021-F5CF3A18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7. </a:t>
            </a:r>
            <a:r>
              <a:rPr lang="ko-KR" altLang="en-US" sz="6000" dirty="0">
                <a:solidFill>
                  <a:srgbClr val="008000"/>
                </a:solidFill>
              </a:rPr>
              <a:t>요구 사항 정의서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94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D052A48-E13F-B73D-9306-2D850DAD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요구 사항 정의서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11236" y="1340710"/>
          <a:ext cx="7921526" cy="4413885"/>
        </p:xfrm>
        <a:graphic>
          <a:graphicData uri="http://schemas.openxmlformats.org/drawingml/2006/table">
            <a:tbl>
              <a:tblPr firstRow="1" bandRow="1"/>
              <a:tblGrid>
                <a:gridCol w="139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 번호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요구사항명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 내용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16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re-01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회원가입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,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로그인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회원가입을 수행한다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다른 회원 이메일과 겹치지 않도록 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이메일 중복확인을 하도록 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비밀번호를 요구사항에 맞게 정확히 입력했는지 확인한다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이메일을 양식에 맞게 입력할 수 있도록 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회원가입한 정보의 아이디와 비밀번호가 일치해야 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카카오 소셜 로그인 기능을 제공한다</a:t>
                      </a:r>
                      <a:r>
                        <a:rPr lang="EN-US" sz="1000" b="0" i="0" u="none" strike="noStrike" spc="-2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10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re-02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비밀번호 찾기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sz="1000" b="0" i="0" u="none" strike="noStrike">
                        <a:solidFill>
                          <a:srgbClr val="000000"/>
                        </a:solidFill>
                        <a:latin typeface="바탕"/>
                        <a:ea typeface="바탕"/>
                        <a:cs typeface="바탕"/>
                      </a:endParaRP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이메일 인증 성공 시 비밀번호 재설정 화면으로 이동한다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새로운 비밀번호를 입력 후 저장 시 로그인 화면으로 이동한다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06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re-03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마이페이지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개인정보 입력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수정 기능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닉네임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,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비밀번호를 변경 할 수 있다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개인 신체정보를 입력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수정 할 수 있다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입력한 정보를 토대로 기초대사량을 계산 후 표시한다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latin typeface="바탕"/>
                        <a:ea typeface="바탕"/>
                        <a:cs typeface="바탕"/>
                      </a:endParaRP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63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 fontScale="90000"/>
          </a:bodyPr>
          <a:lstStyle/>
          <a:p>
            <a:pPr algn="l">
              <a:defRPr/>
            </a:pPr>
            <a:r>
              <a:rPr lang="ko-KR" altLang="en-US"/>
              <a:t>요구 사항 정의서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11236" y="1340710"/>
          <a:ext cx="7921526" cy="4619625"/>
        </p:xfrm>
        <a:graphic>
          <a:graphicData uri="http://schemas.openxmlformats.org/drawingml/2006/table">
            <a:tbl>
              <a:tblPr firstRow="1" bandRow="1"/>
              <a:tblGrid>
                <a:gridCol w="139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0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 번호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요구사항명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요구사항 내용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E5E5E5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re-04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업로드한 식단 </a:t>
                      </a:r>
                    </a:p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이미지 기반 정보 분석 기능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사용자의 식단 이미지를 업로드한다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해당 이미지에 포함된 음식을 추출하여 음식정보를 각각 표시해준다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표시된 식단의 영양소 정보를 시각화하여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식단에 음식을 추가 할 수 있게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음식명과 양을 입력하여 식단에 추가하여 계산한다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해당 식단을 나의 식단 다이어리에 추가한다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4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re-05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일일 식단 기록 기능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기본적으로 당일의 식단 목록을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개별 식단을 삭제하거나 수정 할 수 있게 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해당 날짜의 필요 칼로리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영양소 를 도합해서 시각화하여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추가적으로 수분섭취를 직접 입력 할 수 있게한다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 (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협의필요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날짜를 선택하여 다른 날짜의 기록을 볼 수 있게한다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re-06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메뉴 칼로리 계산 기능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식품을 개별 검색해서 리스트에 등록 할 수 있게한다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등록된 리스트를 총합해서 칼로리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/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영양소 정보를 계산한다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(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로그인시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)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개인정보에 맞춰서 결과를 분석하여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(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비로그인시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) </a:t>
                      </a: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기본값에 맞춰서 결과를 분석하여 보여준다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re-07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모바일 반응형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바탕"/>
                          <a:ea typeface="바탕"/>
                        </a:rPr>
                        <a:t>UI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08000" algn="l"/>
                          <a:tab pos="2700020" algn="ctr"/>
                          <a:tab pos="5400040" algn="r"/>
                        </a:tabLst>
                        <a:defRPr/>
                      </a:pPr>
                      <a:r>
                        <a:rPr lang="EN-US"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- </a:t>
                      </a:r>
                      <a:r>
                        <a:rPr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모바일 기기로 접속하였을 시</a:t>
                      </a:r>
                      <a:r>
                        <a:rPr lang="EN-US"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, </a:t>
                      </a:r>
                      <a:r>
                        <a:rPr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화면 크기에 맞는 </a:t>
                      </a:r>
                      <a:r>
                        <a:rPr lang="EN-US"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UX</a:t>
                      </a:r>
                      <a:r>
                        <a:rPr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를 보여준다</a:t>
                      </a:r>
                      <a:r>
                        <a:rPr lang="EN-US" sz="1000" b="0" i="0" u="none" strike="noStrike" spc="-10">
                          <a:solidFill>
                            <a:srgbClr val="000000"/>
                          </a:solidFill>
                          <a:latin typeface="바탕"/>
                          <a:ea typeface="바탕"/>
                          <a:cs typeface="바탕"/>
                        </a:rPr>
                        <a:t>.</a:t>
                      </a:r>
                    </a:p>
                  </a:txBody>
                  <a:tcPr anchor="ctr">
                    <a:lnL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8509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20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>
                <a:solidFill>
                  <a:srgbClr val="008000"/>
                </a:solidFill>
              </a:rPr>
              <a:t>Thank you!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 dirty="0"/>
              <a:t>팀 소개</a:t>
            </a:r>
            <a:r>
              <a:rPr lang="en-US" altLang="ko-KR" dirty="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87" y="1916218"/>
            <a:ext cx="1400175" cy="13144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625" y="1930392"/>
            <a:ext cx="1123950" cy="13144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505" y="1944793"/>
            <a:ext cx="1257300" cy="13525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460" y="1944793"/>
            <a:ext cx="1209675" cy="12573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5845" y="1827655"/>
            <a:ext cx="1285875" cy="145732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366521" y="3218221"/>
            <a:ext cx="1958815" cy="2164275"/>
            <a:chOff x="366521" y="3218221"/>
            <a:chExt cx="1958815" cy="2164275"/>
          </a:xfrm>
        </p:grpSpPr>
        <p:sp>
          <p:nvSpPr>
            <p:cNvPr id="11" name="TextBox 10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팀장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 err="1">
                  <a:solidFill>
                    <a:srgbClr val="008000"/>
                  </a:solidFill>
                </a:rPr>
                <a:t>이성하</a:t>
              </a:r>
              <a:endParaRPr lang="ko-KR" altLang="en-US" b="1" dirty="0">
                <a:solidFill>
                  <a:srgbClr val="008000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66521" y="3717040"/>
              <a:ext cx="1958815" cy="166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데이터셋</a:t>
              </a:r>
              <a:r>
                <a:rPr lang="ko-KR" altLang="en-US" sz="1400" dirty="0"/>
                <a:t> </a:t>
              </a:r>
              <a:r>
                <a:rPr lang="ko-KR" altLang="en-US" sz="1400" dirty="0" err="1"/>
                <a:t>서치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DB </a:t>
              </a:r>
              <a:r>
                <a:rPr lang="ko-KR" altLang="en-US" sz="1400" dirty="0"/>
                <a:t>설계서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923475" y="3212970"/>
            <a:ext cx="1958815" cy="2164275"/>
            <a:chOff x="366521" y="3218221"/>
            <a:chExt cx="1958815" cy="2164275"/>
          </a:xfrm>
        </p:grpSpPr>
        <p:sp>
          <p:nvSpPr>
            <p:cNvPr id="19" name="TextBox 18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팀원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>
                  <a:solidFill>
                    <a:srgbClr val="008000"/>
                  </a:solidFill>
                </a:rPr>
                <a:t>이민수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6521" y="3717040"/>
              <a:ext cx="1958815" cy="166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화면설계서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요구사항 정의서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519977" y="3212970"/>
            <a:ext cx="1958815" cy="2164275"/>
            <a:chOff x="366521" y="3218221"/>
            <a:chExt cx="1958815" cy="2164275"/>
          </a:xfrm>
        </p:grpSpPr>
        <p:sp>
          <p:nvSpPr>
            <p:cNvPr id="23" name="TextBox 22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팀원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>
                  <a:solidFill>
                    <a:srgbClr val="008000"/>
                  </a:solidFill>
                </a:rPr>
                <a:t>김혜민</a:t>
              </a: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66521" y="3717040"/>
              <a:ext cx="1958815" cy="166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화면설계서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WBS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109747" y="3212970"/>
            <a:ext cx="1958815" cy="1841110"/>
            <a:chOff x="366521" y="3218221"/>
            <a:chExt cx="1958815" cy="1841110"/>
          </a:xfrm>
        </p:grpSpPr>
        <p:sp>
          <p:nvSpPr>
            <p:cNvPr id="27" name="TextBox 26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팀원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>
                  <a:solidFill>
                    <a:srgbClr val="008000"/>
                  </a:solidFill>
                </a:rPr>
                <a:t>정지윤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66521" y="3717040"/>
              <a:ext cx="1958815" cy="13422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 err="1"/>
                <a:t>화면설계서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6669374" y="3212970"/>
            <a:ext cx="1958815" cy="2164275"/>
            <a:chOff x="366521" y="3218221"/>
            <a:chExt cx="1958815" cy="2164275"/>
          </a:xfrm>
        </p:grpSpPr>
        <p:sp>
          <p:nvSpPr>
            <p:cNvPr id="31" name="TextBox 30"/>
            <p:cNvSpPr txBox="1"/>
            <p:nvPr/>
          </p:nvSpPr>
          <p:spPr>
            <a:xfrm>
              <a:off x="650904" y="3218221"/>
              <a:ext cx="1423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008000"/>
                  </a:solidFill>
                </a:rPr>
                <a:t>팀원</a:t>
              </a:r>
              <a:r>
                <a:rPr lang="en-US" altLang="ko-KR" b="1" dirty="0">
                  <a:solidFill>
                    <a:srgbClr val="008000"/>
                  </a:solidFill>
                </a:rPr>
                <a:t> </a:t>
              </a:r>
              <a:r>
                <a:rPr lang="ko-KR" altLang="en-US" b="1" dirty="0">
                  <a:solidFill>
                    <a:srgbClr val="008000"/>
                  </a:solidFill>
                </a:rPr>
                <a:t>이원희</a:t>
              </a: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683460" y="3645030"/>
              <a:ext cx="1324938" cy="0"/>
            </a:xfrm>
            <a:prstGeom prst="line">
              <a:avLst/>
            </a:prstGeom>
            <a:ln w="28575">
              <a:solidFill>
                <a:srgbClr val="2F48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66521" y="3717040"/>
              <a:ext cx="1958815" cy="1665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모델 정보 수집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PPT </a:t>
              </a:r>
              <a:r>
                <a:rPr lang="ko-KR" altLang="en-US" sz="1400" dirty="0"/>
                <a:t>제작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r>
                <a:rPr lang="en-US" altLang="ko-KR" sz="1400" dirty="0"/>
                <a:t>ERD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400" dirty="0"/>
                <a:t>개발</a:t>
              </a:r>
              <a:endParaRPr lang="en-US" altLang="ko-KR" sz="1400" dirty="0"/>
            </a:p>
            <a:p>
              <a:pPr algn="ctr">
                <a:lnSpc>
                  <a:spcPct val="150000"/>
                </a:lnSpc>
              </a:pP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370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B11D1-8E38-310E-3918-85E5E187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A6CEC-FF1E-F3DB-C3A6-8248752E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2. </a:t>
            </a:r>
            <a:r>
              <a:rPr lang="ko-KR" altLang="en-US" sz="6000" dirty="0">
                <a:solidFill>
                  <a:srgbClr val="008000"/>
                </a:solidFill>
              </a:rPr>
              <a:t>기획 의도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00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 fontScale="90000"/>
          </a:bodyPr>
          <a:lstStyle/>
          <a:p>
            <a:pPr algn="l">
              <a:defRPr lang="ko-KR" altLang="en-US"/>
            </a:pPr>
            <a:r>
              <a:rPr lang="ko-KR" altLang="en-US" dirty="0"/>
              <a:t>기획 의도</a:t>
            </a:r>
            <a:r>
              <a:rPr lang="en-US" altLang="ko-KR" dirty="0"/>
              <a:t> </a:t>
            </a:r>
          </a:p>
        </p:txBody>
      </p:sp>
      <p:sp>
        <p:nvSpPr>
          <p:cNvPr id="3" name="사각형: 둥근 모서리 2"/>
          <p:cNvSpPr/>
          <p:nvPr/>
        </p:nvSpPr>
        <p:spPr>
          <a:xfrm>
            <a:off x="539440" y="1052670"/>
            <a:ext cx="7993110" cy="936130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사각형 6"/>
          <p:cNvSpPr/>
          <p:nvPr/>
        </p:nvSpPr>
        <p:spPr>
          <a:xfrm>
            <a:off x="611450" y="943295"/>
            <a:ext cx="1296180" cy="54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>
                <a:solidFill>
                  <a:srgbClr val="000000"/>
                </a:solidFill>
                <a:cs typeface="함초롬돋움"/>
              </a:rPr>
              <a:t>＃ 주제</a:t>
            </a:r>
          </a:p>
        </p:txBody>
      </p:sp>
      <p:sp>
        <p:nvSpPr>
          <p:cNvPr id="5" name="사각형: 둥근 모서리 4"/>
          <p:cNvSpPr/>
          <p:nvPr/>
        </p:nvSpPr>
        <p:spPr>
          <a:xfrm>
            <a:off x="539440" y="2132820"/>
            <a:ext cx="7993110" cy="2592360"/>
          </a:xfrm>
          <a:prstGeom prst="roundRect">
            <a:avLst>
              <a:gd name="adj" fmla="val 7009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539440" y="4869200"/>
            <a:ext cx="7993110" cy="1472545"/>
          </a:xfrm>
          <a:prstGeom prst="roundRect">
            <a:avLst>
              <a:gd name="adj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1450" y="2091260"/>
            <a:ext cx="1728240" cy="54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＃선정 배경 </a:t>
            </a:r>
          </a:p>
        </p:txBody>
      </p:sp>
      <p:sp>
        <p:nvSpPr>
          <p:cNvPr id="8" name="직사각형 6"/>
          <p:cNvSpPr/>
          <p:nvPr/>
        </p:nvSpPr>
        <p:spPr>
          <a:xfrm>
            <a:off x="611450" y="4755295"/>
            <a:ext cx="1296180" cy="54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＃ 타깃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755470" y="141272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55470" y="2564880"/>
            <a:ext cx="2448340" cy="0"/>
          </a:xfrm>
          <a:prstGeom prst="line">
            <a:avLst/>
          </a:prstGeom>
          <a:noFill/>
          <a:ln w="12700" cap="flat" cmpd="sng" algn="ctr">
            <a:solidFill>
              <a:srgbClr val="2E5F9A">
                <a:alpha val="100000"/>
              </a:srgbClr>
            </a:solidFill>
            <a:prstDash val="solid"/>
          </a:ln>
        </p:spPr>
      </p:cxnSp>
      <p:cxnSp>
        <p:nvCxnSpPr>
          <p:cNvPr id="11" name="직선 연결선 10"/>
          <p:cNvCxnSpPr/>
          <p:nvPr/>
        </p:nvCxnSpPr>
        <p:spPr>
          <a:xfrm>
            <a:off x="755470" y="5229250"/>
            <a:ext cx="2448340" cy="0"/>
          </a:xfrm>
          <a:prstGeom prst="line">
            <a:avLst/>
          </a:prstGeom>
          <a:noFill/>
          <a:ln w="12700" cap="flat" cmpd="sng" algn="ctr">
            <a:solidFill>
              <a:srgbClr val="2E5F9A">
                <a:alpha val="100000"/>
              </a:srgbClr>
            </a:solidFill>
            <a:prstDash val="solid"/>
          </a:ln>
        </p:spPr>
      </p:cxnSp>
      <p:sp>
        <p:nvSpPr>
          <p:cNvPr id="13" name="직사각형 6"/>
          <p:cNvSpPr/>
          <p:nvPr/>
        </p:nvSpPr>
        <p:spPr>
          <a:xfrm>
            <a:off x="683460" y="2564880"/>
            <a:ext cx="7633060" cy="2148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기존 식단 관리 앱은 대부분 수기 입력에 의존하기에 불편하고 지속성이 낮음</a:t>
            </a:r>
          </a:p>
          <a:p>
            <a:pPr marL="285600" indent="-2856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전문 영양사의 상담은 비용과 시간 장벽이 큼</a:t>
            </a:r>
          </a:p>
          <a:p>
            <a:pPr marL="285600" indent="-285600" algn="l" defTabSz="914400">
              <a:lnSpc>
                <a:spcPct val="150000"/>
              </a:lnSpc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헬스케어 시장 확대와 </a:t>
            </a:r>
            <a:r>
              <a:rPr kumimoji="0" lang="en-US" altLang="ko-KR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AI</a:t>
            </a: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 기술 발달로 자동화 및 개인화된 영양 관리의 필요성이 증대되고 있는 현실 반영</a:t>
            </a:r>
          </a:p>
          <a:p>
            <a:pPr marL="0" indent="0" algn="l" defTabSz="914400">
              <a:lnSpc>
                <a:spcPct val="150000"/>
              </a:lnSpc>
              <a:buClr>
                <a:srgbClr val="000000"/>
              </a:buClr>
              <a:buFont typeface="Wingdings"/>
              <a:buNone/>
              <a:defRPr lang="ko-KR" altLang="en-US"/>
            </a:pPr>
            <a:r>
              <a:rPr kumimoji="0" lang="en-US" altLang="ko-KR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=&gt;‘</a:t>
            </a: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사진 한 장으로 손쉽게 기록하고 분석 받을 수 있다면 편리하고 꾸준히 사용하지 않을까</a:t>
            </a:r>
            <a:r>
              <a:rPr kumimoji="0" lang="en-US" altLang="ko-KR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?’</a:t>
            </a:r>
            <a:r>
              <a:rPr kumimoji="0" lang="ko-KR" altLang="en-US" sz="1500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 라는 생각을 하게 됨 </a:t>
            </a:r>
          </a:p>
        </p:txBody>
      </p:sp>
      <p:sp>
        <p:nvSpPr>
          <p:cNvPr id="17" name="직사각형 6"/>
          <p:cNvSpPr/>
          <p:nvPr/>
        </p:nvSpPr>
        <p:spPr>
          <a:xfrm>
            <a:off x="755470" y="1412720"/>
            <a:ext cx="7633060" cy="39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None/>
              <a:defRPr lang="ko-KR" altLang="en-US"/>
            </a:pP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AI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 이미지 인식을 활용한 자동 식단 분석 및 맞춤형 영양 관리 서비스</a:t>
            </a:r>
          </a:p>
        </p:txBody>
      </p:sp>
      <p:sp>
        <p:nvSpPr>
          <p:cNvPr id="18" name="직사각형 6"/>
          <p:cNvSpPr/>
          <p:nvPr/>
        </p:nvSpPr>
        <p:spPr>
          <a:xfrm>
            <a:off x="683460" y="5227720"/>
            <a:ext cx="7633060" cy="111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00" indent="-2856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바쁜 일상으로 식단 관리가 어려운 일반인</a:t>
            </a:r>
          </a:p>
          <a:p>
            <a:pPr marL="285600" indent="-2856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다이어트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·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체중 증가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·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건강 관리 등 개인 목표를 가진 사용자</a:t>
            </a:r>
          </a:p>
          <a:p>
            <a:pPr marL="285600" indent="-2856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l"/>
              <a:defRPr lang="ko-KR" altLang="en-US"/>
            </a:pP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피트니스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·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헬스케어에 관심 있는 </a:t>
            </a:r>
            <a:r>
              <a:rPr kumimoji="0" lang="en-US" altLang="ko-KR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MZ</a:t>
            </a:r>
            <a:r>
              <a:rPr kumimoji="0" lang="ko-KR" altLang="en-US" sz="1500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세대 및 직장인</a:t>
            </a:r>
          </a:p>
        </p:txBody>
      </p:sp>
    </p:spTree>
    <p:extLst>
      <p:ext uri="{BB962C8B-B14F-4D97-AF65-F5344CB8AC3E}">
        <p14:creationId xmlns:p14="http://schemas.microsoft.com/office/powerpoint/2010/main" val="296431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9FA37-E6FF-4883-8D5A-53CB877F4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193A-2D96-7FFE-187B-2699EF60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0829"/>
            <a:ext cx="8229600" cy="2304288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 sz="6000" dirty="0">
                <a:solidFill>
                  <a:srgbClr val="008000"/>
                </a:solidFill>
              </a:rPr>
              <a:t>3. </a:t>
            </a:r>
            <a:r>
              <a:rPr lang="ko-KR" altLang="en-US" sz="6000" dirty="0">
                <a:solidFill>
                  <a:srgbClr val="008000"/>
                </a:solidFill>
              </a:rPr>
              <a:t>개발 스택</a:t>
            </a:r>
            <a:endParaRPr lang="en-US" altLang="ko-KR" sz="6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246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개발 스택</a:t>
            </a:r>
          </a:p>
        </p:txBody>
      </p:sp>
      <p:sp>
        <p:nvSpPr>
          <p:cNvPr id="5" name="직사각형 6"/>
          <p:cNvSpPr/>
          <p:nvPr/>
        </p:nvSpPr>
        <p:spPr>
          <a:xfrm>
            <a:off x="471160" y="908650"/>
            <a:ext cx="8201678" cy="545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* 언어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6190" y="3861060"/>
            <a:ext cx="3095312" cy="496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* </a:t>
            </a: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프레임워크</a:t>
            </a:r>
            <a:r>
              <a:rPr lang="en-US" altLang="ko-KR" sz="2000" b="1" dirty="0">
                <a:solidFill>
                  <a:srgbClr val="000000"/>
                </a:solidFill>
                <a:cs typeface="함초롬돋움"/>
              </a:rPr>
              <a:t>&amp;</a:t>
            </a: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라이브러리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4" name="그래픽 13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283" y="1663227"/>
            <a:ext cx="1373343" cy="1355272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id="{17BEDAA6-948F-A11D-0422-1F417512D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699" y="4575873"/>
            <a:ext cx="1373343" cy="135196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13491B6-119E-7ACB-4DCE-15FFED1CE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2" b="6866"/>
          <a:stretch>
            <a:fillRect/>
          </a:stretch>
        </p:blipFill>
        <p:spPr>
          <a:xfrm>
            <a:off x="2178158" y="4575873"/>
            <a:ext cx="1373343" cy="1351966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8AE95769-8025-81A7-C27A-4A1DAC9539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5241" y="1669523"/>
            <a:ext cx="1373344" cy="1355273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id="{3B3FDA56-3580-1723-FCB9-3145CBF6DD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1669523"/>
            <a:ext cx="1373343" cy="1355273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72DA2BE1-6C58-4A0B-01A2-71BDFBB51F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77617" y="4572565"/>
            <a:ext cx="1373344" cy="1355274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E459CE02-0D24-6549-6B18-131031915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11324" y="1676138"/>
            <a:ext cx="1373343" cy="1350302"/>
          </a:xfrm>
          <a:prstGeom prst="rect">
            <a:avLst/>
          </a:prstGeom>
        </p:spPr>
      </p:pic>
      <p:pic>
        <p:nvPicPr>
          <p:cNvPr id="39" name="그래픽 38">
            <a:extLst>
              <a:ext uri="{FF2B5EF4-FFF2-40B4-BE49-F238E27FC236}">
                <a16:creationId xmlns:a16="http://schemas.microsoft.com/office/drawing/2014/main" id="{6105D1A3-8671-5513-B537-2C94AF89F5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29365" y="1668801"/>
            <a:ext cx="1373343" cy="1348658"/>
          </a:xfrm>
          <a:prstGeom prst="rect">
            <a:avLst/>
          </a:prstGeom>
        </p:spPr>
      </p:pic>
      <p:pic>
        <p:nvPicPr>
          <p:cNvPr id="40" name="그래픽 39">
            <a:extLst>
              <a:ext uri="{FF2B5EF4-FFF2-40B4-BE49-F238E27FC236}">
                <a16:creationId xmlns:a16="http://schemas.microsoft.com/office/drawing/2014/main" id="{C125FCB6-9ED9-B944-ECDE-33EE73FFB4B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78963" y="4572565"/>
            <a:ext cx="1373343" cy="1355274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78E60A-F69D-6806-6509-5F1F8683CD22}"/>
              </a:ext>
            </a:extLst>
          </p:cNvPr>
          <p:cNvSpPr/>
          <p:nvPr/>
        </p:nvSpPr>
        <p:spPr>
          <a:xfrm>
            <a:off x="6173329" y="3861060"/>
            <a:ext cx="1192736" cy="496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 dirty="0">
                <a:solidFill>
                  <a:srgbClr val="000000"/>
                </a:solidFill>
                <a:cs typeface="함초롬돋움"/>
              </a:rPr>
              <a:t>* 디자인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587B01-52A3-04D6-82A0-FE19618395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0" t="19631" r="25562" b="19888"/>
          <a:stretch>
            <a:fillRect/>
          </a:stretch>
        </p:blipFill>
        <p:spPr>
          <a:xfrm>
            <a:off x="7547406" y="1685120"/>
            <a:ext cx="1373343" cy="13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3F220-ED3B-625C-183B-B130E36819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pPr algn="l">
              <a:defRPr lang="ko-KR" altLang="en-US"/>
            </a:pPr>
            <a:r>
              <a:rPr lang="ko-KR" altLang="en-US"/>
              <a:t>개발 스택</a:t>
            </a: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1B23B360-D5E2-1277-AA5E-DD78C6FCD15B}"/>
              </a:ext>
            </a:extLst>
          </p:cNvPr>
          <p:cNvSpPr/>
          <p:nvPr/>
        </p:nvSpPr>
        <p:spPr>
          <a:xfrm>
            <a:off x="471160" y="908650"/>
            <a:ext cx="1706998" cy="49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* 형상관리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56189" y="3861060"/>
            <a:ext cx="8201678" cy="547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lang="ko-KR" altLang="en-US"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cs typeface="함초롬돋움"/>
              </a:rPr>
              <a:t>* </a:t>
            </a:r>
            <a:r>
              <a:rPr lang="en-US" altLang="ko-KR" sz="2000" b="1">
                <a:solidFill>
                  <a:srgbClr val="000000"/>
                </a:solidFill>
                <a:cs typeface="함초롬돋움"/>
              </a:rPr>
              <a:t>DB</a:t>
            </a: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2D776F25-DBED-365B-3FB9-24BF228C4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699" y="1641667"/>
            <a:ext cx="1373343" cy="1355273"/>
          </a:xfrm>
          <a:prstGeom prst="rect">
            <a:avLst/>
          </a:prstGeom>
        </p:spPr>
      </p:pic>
      <p:sp>
        <p:nvSpPr>
          <p:cNvPr id="9" name="직사각형 6">
            <a:extLst>
              <a:ext uri="{FF2B5EF4-FFF2-40B4-BE49-F238E27FC236}">
                <a16:creationId xmlns:a16="http://schemas.microsoft.com/office/drawing/2014/main" id="{CB3F9BF9-B45E-4244-B0EE-FB79D3796D0A}"/>
              </a:ext>
            </a:extLst>
          </p:cNvPr>
          <p:cNvSpPr/>
          <p:nvPr/>
        </p:nvSpPr>
        <p:spPr>
          <a:xfrm>
            <a:off x="4572000" y="903427"/>
            <a:ext cx="2880400" cy="49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* </a:t>
            </a:r>
            <a:r>
              <a:rPr lang="en-US" altLang="ko-KR" sz="2000" b="1" dirty="0">
                <a:solidFill>
                  <a:srgbClr val="000000"/>
                </a:solidFill>
                <a:cs typeface="함초롬돋움"/>
              </a:rPr>
              <a:t>AI </a:t>
            </a: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개발</a:t>
            </a:r>
            <a:r>
              <a:rPr lang="en-US" altLang="ko-KR" sz="2000" b="1" dirty="0">
                <a:solidFill>
                  <a:srgbClr val="000000"/>
                </a:solidFill>
                <a:cs typeface="함초롬돋움"/>
              </a:rPr>
              <a:t>/</a:t>
            </a:r>
            <a:r>
              <a:rPr lang="ko-KR" altLang="en-US" sz="2000" b="1" dirty="0">
                <a:solidFill>
                  <a:srgbClr val="000000"/>
                </a:solidFill>
                <a:cs typeface="함초롬돋움"/>
              </a:rPr>
              <a:t>분석 환경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D09133-4083-3D94-817D-69966F801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10" y="1641235"/>
            <a:ext cx="1373343" cy="135527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931E66-184C-8BB9-CE42-BADCF05912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8"/>
          <a:stretch>
            <a:fillRect/>
          </a:stretch>
        </p:blipFill>
        <p:spPr>
          <a:xfrm>
            <a:off x="471160" y="4653170"/>
            <a:ext cx="1373343" cy="13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1918</Words>
  <Application>Microsoft Office PowerPoint</Application>
  <PresentationFormat>화면 슬라이드 쇼(4:3)</PresentationFormat>
  <Paragraphs>569</Paragraphs>
  <Slides>35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6" baseType="lpstr">
      <vt:lpstr>Helvetica Neue</vt:lpstr>
      <vt:lpstr>HY견고딕</vt:lpstr>
      <vt:lpstr>맑은 고딕</vt:lpstr>
      <vt:lpstr>맑은고딕</vt:lpstr>
      <vt:lpstr>바탕</vt:lpstr>
      <vt:lpstr>함초롬돋움</vt:lpstr>
      <vt:lpstr>Arial</vt:lpstr>
      <vt:lpstr>Calibri</vt:lpstr>
      <vt:lpstr>Wingdings</vt:lpstr>
      <vt:lpstr>한컴오피스</vt:lpstr>
      <vt:lpstr>1_디자인 사용자 지정</vt:lpstr>
      <vt:lpstr>PowerPoint 프레젠테이션</vt:lpstr>
      <vt:lpstr>PowerPoint 프레젠테이션</vt:lpstr>
      <vt:lpstr>1. 팀 소개</vt:lpstr>
      <vt:lpstr>팀 소개 </vt:lpstr>
      <vt:lpstr>2. 기획 의도</vt:lpstr>
      <vt:lpstr>기획 의도 </vt:lpstr>
      <vt:lpstr>3. 개발 스택</vt:lpstr>
      <vt:lpstr>개발 스택</vt:lpstr>
      <vt:lpstr>개발 스택</vt:lpstr>
      <vt:lpstr>개발 스택</vt:lpstr>
      <vt:lpstr>4. 데이터셋 설명</vt:lpstr>
      <vt:lpstr>데이터셋 설명 </vt:lpstr>
      <vt:lpstr>데이터셋 설명 </vt:lpstr>
      <vt:lpstr>데이터셋 설명 </vt:lpstr>
      <vt:lpstr>5. AI 모델 설명</vt:lpstr>
      <vt:lpstr>AI 모델 설명 </vt:lpstr>
      <vt:lpstr>6. 화면 설계서</vt:lpstr>
      <vt:lpstr>식단 업로드 페이지 (로그인 전)</vt:lpstr>
      <vt:lpstr>식단 업로드 페이지 (로그인 후)</vt:lpstr>
      <vt:lpstr>식단 업로드 페이지 - 모바일</vt:lpstr>
      <vt:lpstr>로그인 페이지</vt:lpstr>
      <vt:lpstr>회원가입 페이지</vt:lpstr>
      <vt:lpstr>비밀번호 초기화 페이지</vt:lpstr>
      <vt:lpstr>식단 기록 페이지 (1)</vt:lpstr>
      <vt:lpstr>식단 기록 페이지 (2)</vt:lpstr>
      <vt:lpstr>식단 기록 페이지 - 모바일</vt:lpstr>
      <vt:lpstr>칼로리 계산기 페이지</vt:lpstr>
      <vt:lpstr>칼로리 계산기 페이지 - 모바일</vt:lpstr>
      <vt:lpstr>마이 페이지 (1)</vt:lpstr>
      <vt:lpstr>마이 페이지 (2)</vt:lpstr>
      <vt:lpstr>마이페이지 - 모바일</vt:lpstr>
      <vt:lpstr>7. 요구 사항 정의서</vt:lpstr>
      <vt:lpstr>요구 사항 정의서</vt:lpstr>
      <vt:lpstr>요구 사항 정의서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admin</cp:lastModifiedBy>
  <cp:revision>95</cp:revision>
  <dcterms:created xsi:type="dcterms:W3CDTF">2025-04-03T19:20:33Z</dcterms:created>
  <dcterms:modified xsi:type="dcterms:W3CDTF">2025-10-02T00:30:00Z</dcterms:modified>
  <cp:version/>
</cp:coreProperties>
</file>