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83" r:id="rId3"/>
    <p:sldId id="276" r:id="rId4"/>
    <p:sldId id="277" r:id="rId5"/>
    <p:sldId id="278" r:id="rId6"/>
    <p:sldId id="279" r:id="rId7"/>
    <p:sldId id="280" r:id="rId8"/>
    <p:sldId id="282" r:id="rId9"/>
    <p:sldId id="281" r:id="rId10"/>
    <p:sldId id="284" r:id="rId11"/>
    <p:sldId id="285" r:id="rId12"/>
    <p:sldId id="287" r:id="rId13"/>
    <p:sldId id="288" r:id="rId14"/>
    <p:sldId id="286"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4F65"/>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15"/>
    <p:restoredTop sz="95935"/>
  </p:normalViewPr>
  <p:slideViewPr>
    <p:cSldViewPr snapToGrid="0" snapToObjects="1">
      <p:cViewPr>
        <p:scale>
          <a:sx n="124" d="100"/>
          <a:sy n="124" d="100"/>
        </p:scale>
        <p:origin x="32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dirty="0"/>
              <a:t>Global Average Ecommerce Revenue Conversion Rate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9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Revenue</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3358-094F-A664-ED1D481AFF56}"/>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3358-094F-A664-ED1D481AFF56}"/>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Revenue Generated</c:v>
                </c:pt>
                <c:pt idx="1">
                  <c:v>Revenue Not Generated</c:v>
                </c:pt>
              </c:strCache>
            </c:strRef>
          </c:cat>
          <c:val>
            <c:numRef>
              <c:f>Sheet1!$B$2:$B$3</c:f>
              <c:numCache>
                <c:formatCode>General</c:formatCode>
                <c:ptCount val="2"/>
                <c:pt idx="0">
                  <c:v>30</c:v>
                </c:pt>
                <c:pt idx="1">
                  <c:v>70</c:v>
                </c:pt>
              </c:numCache>
            </c:numRef>
          </c:val>
          <c:extLst>
            <c:ext xmlns:c16="http://schemas.microsoft.com/office/drawing/2014/chart" uri="{C3380CC4-5D6E-409C-BE32-E72D297353CC}">
              <c16:uniqueId val="{00000004-3358-094F-A664-ED1D481AFF56}"/>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Traffic Types Percentage</c:v>
                </c:pt>
              </c:strCache>
            </c:strRef>
          </c:tx>
          <c:spPr>
            <a:solidFill>
              <a:schemeClr val="accent1"/>
            </a:solidFill>
            <a:ln>
              <a:noFill/>
            </a:ln>
            <a:effectLst/>
            <a:sp3d/>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97B-A647-9DC7-502AB88ADE01}"/>
                </c:ext>
              </c:extLst>
            </c:dLbl>
            <c:dLbl>
              <c:idx val="2"/>
              <c:numFmt formatCode="0.0%" sourceLinked="0"/>
              <c:spPr>
                <a:noFill/>
                <a:ln>
                  <a:noFill/>
                </a:ln>
                <a:effectLst/>
              </c:spPr>
              <c:txPr>
                <a:bodyPr rot="0" spcFirstLastPara="1" vertOverflow="ellipsis" vert="horz" wrap="square" lIns="1440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392274590013709"/>
                      <c:h val="9.9547693979401483E-2"/>
                    </c:manualLayout>
                  </c15:layout>
                </c:ext>
                <c:ext xmlns:c16="http://schemas.microsoft.com/office/drawing/2014/chart" uri="{C3380CC4-5D6E-409C-BE32-E72D297353CC}">
                  <c16:uniqueId val="{00000002-997B-A647-9DC7-502AB88ADE01}"/>
                </c:ext>
              </c:extLst>
            </c:dLbl>
            <c:dLbl>
              <c:idx val="4"/>
              <c:delete val="1"/>
              <c:extLst>
                <c:ext xmlns:c15="http://schemas.microsoft.com/office/drawing/2012/chart" uri="{CE6537A1-D6FC-4f65-9D91-7224C49458BB}">
                  <c15:layout>
                    <c:manualLayout>
                      <c:w val="0.11479704120756266"/>
                      <c:h val="0.12803058209940191"/>
                    </c:manualLayout>
                  </c15:layout>
                </c:ext>
                <c:ext xmlns:c16="http://schemas.microsoft.com/office/drawing/2014/chart" uri="{C3380CC4-5D6E-409C-BE32-E72D297353CC}">
                  <c16:uniqueId val="{00000004-997B-A647-9DC7-502AB88ADE01}"/>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Sheet1!$A$2:$A$21</c:f>
              <c:numCache>
                <c:formatCode>General</c:formatCode>
                <c:ptCount val="20"/>
                <c:pt idx="0">
                  <c:v>2</c:v>
                </c:pt>
                <c:pt idx="1">
                  <c:v>1</c:v>
                </c:pt>
                <c:pt idx="2">
                  <c:v>3</c:v>
                </c:pt>
                <c:pt idx="3">
                  <c:v>4</c:v>
                </c:pt>
                <c:pt idx="4">
                  <c:v>13</c:v>
                </c:pt>
                <c:pt idx="5">
                  <c:v>10</c:v>
                </c:pt>
                <c:pt idx="6">
                  <c:v>6</c:v>
                </c:pt>
                <c:pt idx="7">
                  <c:v>8</c:v>
                </c:pt>
                <c:pt idx="8">
                  <c:v>5</c:v>
                </c:pt>
                <c:pt idx="9">
                  <c:v>11</c:v>
                </c:pt>
                <c:pt idx="10">
                  <c:v>20</c:v>
                </c:pt>
                <c:pt idx="11">
                  <c:v>9</c:v>
                </c:pt>
                <c:pt idx="12">
                  <c:v>7</c:v>
                </c:pt>
                <c:pt idx="13">
                  <c:v>15</c:v>
                </c:pt>
                <c:pt idx="14">
                  <c:v>19</c:v>
                </c:pt>
                <c:pt idx="15">
                  <c:v>14</c:v>
                </c:pt>
                <c:pt idx="16">
                  <c:v>18</c:v>
                </c:pt>
                <c:pt idx="17">
                  <c:v>16</c:v>
                </c:pt>
                <c:pt idx="18">
                  <c:v>12</c:v>
                </c:pt>
                <c:pt idx="19">
                  <c:v>17</c:v>
                </c:pt>
              </c:numCache>
            </c:numRef>
          </c:cat>
          <c:val>
            <c:numRef>
              <c:f>Sheet1!$B$2:$B$21</c:f>
              <c:numCache>
                <c:formatCode>General</c:formatCode>
                <c:ptCount val="20"/>
                <c:pt idx="0">
                  <c:v>0.32044244199999999</c:v>
                </c:pt>
                <c:pt idx="1">
                  <c:v>0.195657517</c:v>
                </c:pt>
                <c:pt idx="2">
                  <c:v>0.164932405</c:v>
                </c:pt>
                <c:pt idx="3">
                  <c:v>8.7341253999999993E-2</c:v>
                </c:pt>
                <c:pt idx="4">
                  <c:v>5.9647684999999999E-2</c:v>
                </c:pt>
                <c:pt idx="5">
                  <c:v>3.6870134999999998E-2</c:v>
                </c:pt>
                <c:pt idx="6">
                  <c:v>3.6296599999999998E-2</c:v>
                </c:pt>
                <c:pt idx="7">
                  <c:v>2.8103236E-2</c:v>
                </c:pt>
                <c:pt idx="8">
                  <c:v>2.1302745000000001E-2</c:v>
                </c:pt>
                <c:pt idx="9">
                  <c:v>2.0237608000000001E-2</c:v>
                </c:pt>
                <c:pt idx="10">
                  <c:v>1.5813191000000001E-2</c:v>
                </c:pt>
                <c:pt idx="11">
                  <c:v>3.3592790000000002E-3</c:v>
                </c:pt>
                <c:pt idx="12">
                  <c:v>3.2773450000000001E-3</c:v>
                </c:pt>
                <c:pt idx="13">
                  <c:v>3.0315440000000002E-3</c:v>
                </c:pt>
                <c:pt idx="14">
                  <c:v>1.3928720000000001E-3</c:v>
                </c:pt>
                <c:pt idx="15">
                  <c:v>1.0651370000000001E-3</c:v>
                </c:pt>
                <c:pt idx="16">
                  <c:v>8.1933600000000004E-4</c:v>
                </c:pt>
                <c:pt idx="17">
                  <c:v>2.4580099999999997E-4</c:v>
                </c:pt>
                <c:pt idx="18" formatCode="0.00E+00">
                  <c:v>8.1933600000000004E-5</c:v>
                </c:pt>
                <c:pt idx="19" formatCode="0.00E+00">
                  <c:v>8.1933600000000004E-5</c:v>
                </c:pt>
              </c:numCache>
            </c:numRef>
          </c:val>
          <c:extLst>
            <c:ext xmlns:c16="http://schemas.microsoft.com/office/drawing/2014/chart" uri="{C3380CC4-5D6E-409C-BE32-E72D297353CC}">
              <c16:uniqueId val="{00000005-997B-A647-9DC7-502AB88ADE01}"/>
            </c:ext>
          </c:extLst>
        </c:ser>
        <c:dLbls>
          <c:showLegendKey val="0"/>
          <c:showVal val="0"/>
          <c:showCatName val="0"/>
          <c:showSerName val="0"/>
          <c:showPercent val="0"/>
          <c:showBubbleSize val="0"/>
        </c:dLbls>
        <c:gapWidth val="150"/>
        <c:shape val="box"/>
        <c:axId val="508228816"/>
        <c:axId val="508416592"/>
        <c:axId val="0"/>
      </c:bar3DChart>
      <c:catAx>
        <c:axId val="5082288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416592"/>
        <c:crosses val="autoZero"/>
        <c:auto val="1"/>
        <c:lblAlgn val="ctr"/>
        <c:lblOffset val="100"/>
        <c:noMultiLvlLbl val="0"/>
      </c:catAx>
      <c:valAx>
        <c:axId val="50841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228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Browser Types Percentage</c:v>
                </c:pt>
              </c:strCache>
            </c:strRef>
          </c:tx>
          <c:spPr>
            <a:solidFill>
              <a:schemeClr val="accent1"/>
            </a:solidFill>
            <a:ln>
              <a:noFill/>
            </a:ln>
            <a:effectLst/>
            <a:sp3d/>
          </c:spPr>
          <c:invertIfNegative val="0"/>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454-9F47-8749-1A4385B62BB3}"/>
                </c:ext>
              </c:extLst>
            </c:dLbl>
            <c:dLbl>
              <c:idx val="1"/>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454-9F47-8749-1A4385B62BB3}"/>
                </c:ext>
              </c:extLst>
            </c:dLbl>
            <c:dLbl>
              <c:idx val="2"/>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454-9F47-8749-1A4385B62BB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2</c:v>
                </c:pt>
                <c:pt idx="1">
                  <c:v>1</c:v>
                </c:pt>
                <c:pt idx="2">
                  <c:v>4</c:v>
                </c:pt>
                <c:pt idx="3">
                  <c:v>5</c:v>
                </c:pt>
                <c:pt idx="4">
                  <c:v>6</c:v>
                </c:pt>
                <c:pt idx="5">
                  <c:v>10</c:v>
                </c:pt>
                <c:pt idx="6">
                  <c:v>8</c:v>
                </c:pt>
                <c:pt idx="7">
                  <c:v>3</c:v>
                </c:pt>
                <c:pt idx="8">
                  <c:v>13</c:v>
                </c:pt>
                <c:pt idx="9">
                  <c:v>7</c:v>
                </c:pt>
                <c:pt idx="10">
                  <c:v>12</c:v>
                </c:pt>
                <c:pt idx="11">
                  <c:v>11</c:v>
                </c:pt>
                <c:pt idx="12">
                  <c:v>9</c:v>
                </c:pt>
              </c:numCache>
            </c:numRef>
          </c:cat>
          <c:val>
            <c:numRef>
              <c:f>Sheet1!$B$2:$B$14</c:f>
              <c:numCache>
                <c:formatCode>General</c:formatCode>
                <c:ptCount val="13"/>
                <c:pt idx="0">
                  <c:v>0.64588299999999998</c:v>
                </c:pt>
                <c:pt idx="1">
                  <c:v>0.198853</c:v>
                </c:pt>
                <c:pt idx="2">
                  <c:v>5.9893000000000002E-2</c:v>
                </c:pt>
                <c:pt idx="3">
                  <c:v>3.8099000000000001E-2</c:v>
                </c:pt>
                <c:pt idx="4">
                  <c:v>1.4256E-2</c:v>
                </c:pt>
                <c:pt idx="5">
                  <c:v>1.3355000000000001E-2</c:v>
                </c:pt>
                <c:pt idx="6">
                  <c:v>1.1061E-2</c:v>
                </c:pt>
                <c:pt idx="7">
                  <c:v>8.6029999999999995E-3</c:v>
                </c:pt>
                <c:pt idx="8">
                  <c:v>4.5880000000000001E-3</c:v>
                </c:pt>
                <c:pt idx="9">
                  <c:v>4.0150000000000003E-3</c:v>
                </c:pt>
                <c:pt idx="10">
                  <c:v>8.1899999999999996E-4</c:v>
                </c:pt>
                <c:pt idx="11">
                  <c:v>4.9200000000000003E-4</c:v>
                </c:pt>
                <c:pt idx="12">
                  <c:v>8.2000000000000001E-5</c:v>
                </c:pt>
              </c:numCache>
            </c:numRef>
          </c:val>
          <c:extLst>
            <c:ext xmlns:c16="http://schemas.microsoft.com/office/drawing/2014/chart" uri="{C3380CC4-5D6E-409C-BE32-E72D297353CC}">
              <c16:uniqueId val="{00000000-F454-9F47-8749-1A4385B62BB3}"/>
            </c:ext>
          </c:extLst>
        </c:ser>
        <c:dLbls>
          <c:showLegendKey val="0"/>
          <c:showVal val="0"/>
          <c:showCatName val="0"/>
          <c:showSerName val="0"/>
          <c:showPercent val="0"/>
          <c:showBubbleSize val="0"/>
        </c:dLbls>
        <c:gapWidth val="150"/>
        <c:shape val="box"/>
        <c:axId val="527293504"/>
        <c:axId val="527305568"/>
        <c:axId val="0"/>
      </c:bar3DChart>
      <c:catAx>
        <c:axId val="5272935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305568"/>
        <c:crosses val="autoZero"/>
        <c:auto val="1"/>
        <c:lblAlgn val="ctr"/>
        <c:lblOffset val="100"/>
        <c:noMultiLvlLbl val="0"/>
      </c:catAx>
      <c:valAx>
        <c:axId val="52730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293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t>Revenue                           Generation</a:t>
            </a:r>
          </a:p>
        </c:rich>
      </c:tx>
      <c:layout>
        <c:manualLayout>
          <c:xMode val="edge"/>
          <c:yMode val="edge"/>
          <c:x val="0.14655335547807399"/>
          <c:y val="5.547102048660533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9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Revenue</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1C30-0B4B-BE17-B9EE9E92125F}"/>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1C30-0B4B-BE17-B9EE9E92125F}"/>
              </c:ext>
            </c:extLst>
          </c:dPt>
          <c:dLbls>
            <c:numFmt formatCode="0.00%" sourceLinked="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Revenue Generated</c:v>
                </c:pt>
                <c:pt idx="1">
                  <c:v>Revenue Not Generated</c:v>
                </c:pt>
              </c:strCache>
            </c:strRef>
          </c:cat>
          <c:val>
            <c:numRef>
              <c:f>Sheet1!$B$2:$B$3</c:f>
              <c:numCache>
                <c:formatCode>General</c:formatCode>
                <c:ptCount val="2"/>
                <c:pt idx="0">
                  <c:v>1908</c:v>
                </c:pt>
                <c:pt idx="1">
                  <c:v>10297</c:v>
                </c:pt>
              </c:numCache>
            </c:numRef>
          </c:val>
          <c:extLst>
            <c:ext xmlns:c16="http://schemas.microsoft.com/office/drawing/2014/chart" uri="{C3380CC4-5D6E-409C-BE32-E72D297353CC}">
              <c16:uniqueId val="{00000004-1C30-0B4B-BE17-B9EE9E92125F}"/>
            </c:ext>
          </c:extLst>
        </c:ser>
        <c:dLbls>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GB"/>
              <a:t>Revenue Generation via Different Visitor Types</a:t>
            </a:r>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Sheet1!$C$1</c:f>
              <c:strCache>
                <c:ptCount val="1"/>
                <c:pt idx="0">
                  <c:v>Revenue Generated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7200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Returning Visitors</c:v>
                </c:pt>
                <c:pt idx="1">
                  <c:v>New Vistors</c:v>
                </c:pt>
                <c:pt idx="2">
                  <c:v>Others</c:v>
                </c:pt>
              </c:strCache>
            </c:strRef>
          </c:cat>
          <c:val>
            <c:numRef>
              <c:f>Sheet1!$C$2:$C$4</c:f>
              <c:numCache>
                <c:formatCode>General</c:formatCode>
                <c:ptCount val="3"/>
                <c:pt idx="0">
                  <c:v>0.14092608570606846</c:v>
                </c:pt>
                <c:pt idx="1">
                  <c:v>0.24926166568222091</c:v>
                </c:pt>
                <c:pt idx="2">
                  <c:v>0.19753086419753085</c:v>
                </c:pt>
              </c:numCache>
            </c:numRef>
          </c:val>
          <c:extLst>
            <c:ext xmlns:c16="http://schemas.microsoft.com/office/drawing/2014/chart" uri="{C3380CC4-5D6E-409C-BE32-E72D297353CC}">
              <c16:uniqueId val="{00000000-E18D-9F44-B51C-6A88F33F023E}"/>
            </c:ext>
          </c:extLst>
        </c:ser>
        <c:ser>
          <c:idx val="1"/>
          <c:order val="1"/>
          <c:tx>
            <c:strRef>
              <c:f>Sheet1!$B$1</c:f>
              <c:strCache>
                <c:ptCount val="1"/>
                <c:pt idx="0">
                  <c:v>Revenue Not Generated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numFmt formatCode="0.00%" sourceLinked="0"/>
            <c:spPr>
              <a:noFill/>
              <a:ln>
                <a:noFill/>
              </a:ln>
              <a:effectLst/>
            </c:spPr>
            <c:txPr>
              <a:bodyPr rot="0" spcFirstLastPara="1" vertOverflow="ellipsis" vert="horz" wrap="square" lIns="38100" tIns="7200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Returning Visitors</c:v>
                </c:pt>
                <c:pt idx="1">
                  <c:v>New Vistors</c:v>
                </c:pt>
                <c:pt idx="2">
                  <c:v>Others</c:v>
                </c:pt>
              </c:strCache>
            </c:strRef>
          </c:cat>
          <c:val>
            <c:numRef>
              <c:f>Sheet1!$B$2:$B$4</c:f>
              <c:numCache>
                <c:formatCode>General</c:formatCode>
                <c:ptCount val="3"/>
                <c:pt idx="0">
                  <c:v>0.85907391429393154</c:v>
                </c:pt>
                <c:pt idx="1">
                  <c:v>0.75073833431777914</c:v>
                </c:pt>
                <c:pt idx="2">
                  <c:v>0.80246913580246915</c:v>
                </c:pt>
              </c:numCache>
            </c:numRef>
          </c:val>
          <c:extLst>
            <c:ext xmlns:c16="http://schemas.microsoft.com/office/drawing/2014/chart" uri="{C3380CC4-5D6E-409C-BE32-E72D297353CC}">
              <c16:uniqueId val="{00000001-E18D-9F44-B51C-6A88F33F023E}"/>
            </c:ext>
          </c:extLst>
        </c:ser>
        <c:dLbls>
          <c:showLegendKey val="0"/>
          <c:showVal val="0"/>
          <c:showCatName val="0"/>
          <c:showSerName val="0"/>
          <c:showPercent val="0"/>
          <c:showBubbleSize val="0"/>
        </c:dLbls>
        <c:gapWidth val="75"/>
        <c:shape val="box"/>
        <c:axId val="200113503"/>
        <c:axId val="243713535"/>
        <c:axId val="0"/>
      </c:bar3DChart>
      <c:catAx>
        <c:axId val="2001135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3713535"/>
        <c:crosses val="autoZero"/>
        <c:auto val="1"/>
        <c:lblAlgn val="ctr"/>
        <c:lblOffset val="100"/>
        <c:noMultiLvlLbl val="0"/>
      </c:catAx>
      <c:valAx>
        <c:axId val="243713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113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Visitor Types</a:t>
            </a:r>
            <a:r>
              <a:rPr lang="en-US" baseline="0" dirty="0"/>
              <a:t> Distribution</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Visitor Types Count</c:v>
                </c:pt>
              </c:strCache>
            </c:strRef>
          </c:tx>
          <c:spPr>
            <a:solidFill>
              <a:schemeClr val="tx1">
                <a:lumMod val="75000"/>
                <a:lumOff val="25000"/>
              </a:schemeClr>
            </a:solidFill>
            <a:ln>
              <a:noFill/>
            </a:ln>
            <a:effectLst>
              <a:outerShdw blurRad="57150" dist="19050" dir="5400000" algn="ctr" rotWithShape="0">
                <a:srgbClr val="000000">
                  <a:alpha val="63000"/>
                </a:srgbClr>
              </a:outerShdw>
            </a:effectLst>
            <a:sp3d/>
          </c:spPr>
          <c:invertIfNegative val="0"/>
          <c:dPt>
            <c:idx val="0"/>
            <c:invertIfNegative val="0"/>
            <c:bubble3D val="0"/>
            <c:spPr>
              <a:solidFill>
                <a:schemeClr val="accent6"/>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5F50-1544-ABAD-93D3F213880F}"/>
              </c:ext>
            </c:extLst>
          </c:dPt>
          <c:dPt>
            <c:idx val="1"/>
            <c:invertIfNegative val="0"/>
            <c:bubble3D val="0"/>
            <c:spPr>
              <a:solidFill>
                <a:schemeClr val="accent1"/>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5F50-1544-ABAD-93D3F213880F}"/>
              </c:ext>
            </c:extLst>
          </c:dPt>
          <c:dPt>
            <c:idx val="2"/>
            <c:invertIfNegative val="0"/>
            <c:bubble3D val="0"/>
            <c:spPr>
              <a:solidFill>
                <a:schemeClr val="accent4"/>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5F50-1544-ABAD-93D3F213880F}"/>
              </c:ext>
            </c:extLst>
          </c:dPt>
          <c:dLbls>
            <c:numFmt formatCode="0.00%" sourceLinked="0"/>
            <c:spPr>
              <a:noFill/>
              <a:ln>
                <a:noFill/>
              </a:ln>
              <a:effectLst/>
            </c:spPr>
            <c:txPr>
              <a:bodyPr rot="0" spcFirstLastPara="1" vertOverflow="ellipsis" vert="horz" wrap="square" lIns="38100" tIns="7200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Returning Visitors</c:v>
                </c:pt>
                <c:pt idx="1">
                  <c:v>New Vistors</c:v>
                </c:pt>
                <c:pt idx="2">
                  <c:v>Others</c:v>
                </c:pt>
              </c:strCache>
            </c:strRef>
          </c:cat>
          <c:val>
            <c:numRef>
              <c:f>Sheet1!$B$2:$B$4</c:f>
              <c:numCache>
                <c:formatCode>General</c:formatCode>
                <c:ptCount val="3"/>
                <c:pt idx="0">
                  <c:v>0.85464973371569031</c:v>
                </c:pt>
                <c:pt idx="1">
                  <c:v>0.13871364195002048</c:v>
                </c:pt>
                <c:pt idx="2">
                  <c:v>6.6366243342892255E-3</c:v>
                </c:pt>
              </c:numCache>
            </c:numRef>
          </c:val>
          <c:extLst>
            <c:ext xmlns:c16="http://schemas.microsoft.com/office/drawing/2014/chart" uri="{C3380CC4-5D6E-409C-BE32-E72D297353CC}">
              <c16:uniqueId val="{00000006-5F50-1544-ABAD-93D3F213880F}"/>
            </c:ext>
          </c:extLst>
        </c:ser>
        <c:dLbls>
          <c:showLegendKey val="0"/>
          <c:showVal val="0"/>
          <c:showCatName val="0"/>
          <c:showSerName val="0"/>
          <c:showPercent val="0"/>
          <c:showBubbleSize val="0"/>
        </c:dLbls>
        <c:gapWidth val="150"/>
        <c:shape val="box"/>
        <c:axId val="236579503"/>
        <c:axId val="236384911"/>
        <c:axId val="0"/>
      </c:bar3DChart>
      <c:catAx>
        <c:axId val="2365795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384911"/>
        <c:crosses val="autoZero"/>
        <c:auto val="1"/>
        <c:lblAlgn val="ctr"/>
        <c:lblOffset val="100"/>
        <c:noMultiLvlLbl val="0"/>
      </c:catAx>
      <c:valAx>
        <c:axId val="236384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579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2">
          <a:lumMod val="90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Monthly Conversion Rate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Revenue Not Generated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cat>
            <c:strRef>
              <c:f>Sheet1!$A$2:$A$11</c:f>
              <c:strCache>
                <c:ptCount val="10"/>
                <c:pt idx="0">
                  <c:v>February</c:v>
                </c:pt>
                <c:pt idx="1">
                  <c:v>March</c:v>
                </c:pt>
                <c:pt idx="2">
                  <c:v>May</c:v>
                </c:pt>
                <c:pt idx="3">
                  <c:v>June</c:v>
                </c:pt>
                <c:pt idx="4">
                  <c:v>July</c:v>
                </c:pt>
                <c:pt idx="5">
                  <c:v>August</c:v>
                </c:pt>
                <c:pt idx="6">
                  <c:v>September</c:v>
                </c:pt>
                <c:pt idx="7">
                  <c:v>October</c:v>
                </c:pt>
                <c:pt idx="8">
                  <c:v>November</c:v>
                </c:pt>
                <c:pt idx="9">
                  <c:v>December</c:v>
                </c:pt>
              </c:strCache>
            </c:strRef>
          </c:cat>
          <c:val>
            <c:numRef>
              <c:f>Sheet1!$B$2:$B$11</c:f>
              <c:numCache>
                <c:formatCode>General</c:formatCode>
                <c:ptCount val="10"/>
                <c:pt idx="0">
                  <c:v>1.4584186808684899E-2</c:v>
                </c:pt>
                <c:pt idx="1">
                  <c:v>0.136665301106104</c:v>
                </c:pt>
                <c:pt idx="2">
                  <c:v>0.242851290454731</c:v>
                </c:pt>
                <c:pt idx="3">
                  <c:v>2.0975010241704201E-2</c:v>
                </c:pt>
                <c:pt idx="4">
                  <c:v>2.9987709954936499E-2</c:v>
                </c:pt>
                <c:pt idx="5">
                  <c:v>2.9250307251126501E-2</c:v>
                </c:pt>
                <c:pt idx="6">
                  <c:v>2.96599754199098E-2</c:v>
                </c:pt>
                <c:pt idx="7">
                  <c:v>3.5559197050389103E-2</c:v>
                </c:pt>
                <c:pt idx="8">
                  <c:v>0.18205653420729201</c:v>
                </c:pt>
                <c:pt idx="9">
                  <c:v>0.122081114297419</c:v>
                </c:pt>
              </c:numCache>
            </c:numRef>
          </c:val>
          <c:extLst>
            <c:ext xmlns:c16="http://schemas.microsoft.com/office/drawing/2014/chart" uri="{C3380CC4-5D6E-409C-BE32-E72D297353CC}">
              <c16:uniqueId val="{00000000-A3A5-F34C-A213-56842D231AEE}"/>
            </c:ext>
          </c:extLst>
        </c:ser>
        <c:ser>
          <c:idx val="1"/>
          <c:order val="1"/>
          <c:tx>
            <c:strRef>
              <c:f>Sheet1!$C$1</c:f>
              <c:strCache>
                <c:ptCount val="1"/>
                <c:pt idx="0">
                  <c:v>Revenue Generated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cat>
            <c:strRef>
              <c:f>Sheet1!$A$2:$A$11</c:f>
              <c:strCache>
                <c:ptCount val="10"/>
                <c:pt idx="0">
                  <c:v>February</c:v>
                </c:pt>
                <c:pt idx="1">
                  <c:v>March</c:v>
                </c:pt>
                <c:pt idx="2">
                  <c:v>May</c:v>
                </c:pt>
                <c:pt idx="3">
                  <c:v>June</c:v>
                </c:pt>
                <c:pt idx="4">
                  <c:v>July</c:v>
                </c:pt>
                <c:pt idx="5">
                  <c:v>August</c:v>
                </c:pt>
                <c:pt idx="6">
                  <c:v>September</c:v>
                </c:pt>
                <c:pt idx="7">
                  <c:v>October</c:v>
                </c:pt>
                <c:pt idx="8">
                  <c:v>November</c:v>
                </c:pt>
                <c:pt idx="9">
                  <c:v>December</c:v>
                </c:pt>
              </c:strCache>
            </c:strRef>
          </c:cat>
          <c:val>
            <c:numRef>
              <c:f>Sheet1!$C$2:$C$11</c:f>
              <c:numCache>
                <c:formatCode>General</c:formatCode>
                <c:ptCount val="10"/>
                <c:pt idx="0">
                  <c:v>2.4580090126997099E-4</c:v>
                </c:pt>
                <c:pt idx="1">
                  <c:v>1.5731257681278098E-2</c:v>
                </c:pt>
                <c:pt idx="2">
                  <c:v>2.99057763211798E-2</c:v>
                </c:pt>
                <c:pt idx="3">
                  <c:v>2.3760753789430502E-3</c:v>
                </c:pt>
                <c:pt idx="4">
                  <c:v>5.4076198279393601E-3</c:v>
                </c:pt>
                <c:pt idx="5">
                  <c:v>6.2269561655059402E-3</c:v>
                </c:pt>
                <c:pt idx="6">
                  <c:v>7.0462925030725099E-3</c:v>
                </c:pt>
                <c:pt idx="7">
                  <c:v>9.4223678820155605E-3</c:v>
                </c:pt>
                <c:pt idx="8">
                  <c:v>6.2269561655059397E-2</c:v>
                </c:pt>
                <c:pt idx="9">
                  <c:v>1.7697664891437901E-2</c:v>
                </c:pt>
              </c:numCache>
            </c:numRef>
          </c:val>
          <c:extLst>
            <c:ext xmlns:c16="http://schemas.microsoft.com/office/drawing/2014/chart" uri="{C3380CC4-5D6E-409C-BE32-E72D297353CC}">
              <c16:uniqueId val="{00000003-A3A5-F34C-A213-56842D231AEE}"/>
            </c:ext>
          </c:extLst>
        </c:ser>
        <c:dLbls>
          <c:showLegendKey val="0"/>
          <c:showVal val="0"/>
          <c:showCatName val="0"/>
          <c:showSerName val="0"/>
          <c:showPercent val="0"/>
          <c:showBubbleSize val="0"/>
        </c:dLbls>
        <c:gapWidth val="150"/>
        <c:shape val="box"/>
        <c:axId val="50013983"/>
        <c:axId val="50015615"/>
        <c:axId val="0"/>
      </c:bar3DChart>
      <c:catAx>
        <c:axId val="50013983"/>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0015615"/>
        <c:crosses val="autoZero"/>
        <c:auto val="1"/>
        <c:lblAlgn val="ctr"/>
        <c:lblOffset val="100"/>
        <c:noMultiLvlLbl val="0"/>
      </c:catAx>
      <c:valAx>
        <c:axId val="50015615"/>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0013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2">
          <a:lumMod val="90000"/>
        </a:schemeClr>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Weekend Frequency</c:v>
                </c:pt>
              </c:strCache>
            </c:strRef>
          </c:tx>
          <c:spPr>
            <a:solidFill>
              <a:schemeClr val="accent1"/>
            </a:solidFill>
            <a:ln>
              <a:noFill/>
            </a:ln>
            <a:effectLst/>
            <a:sp3d/>
          </c:spPr>
          <c:invertIfNegative val="0"/>
          <c:dPt>
            <c:idx val="1"/>
            <c:invertIfNegative val="0"/>
            <c:bubble3D val="0"/>
            <c:spPr>
              <a:solidFill>
                <a:schemeClr val="accent2"/>
              </a:solidFill>
              <a:ln>
                <a:noFill/>
              </a:ln>
              <a:effectLst/>
              <a:sp3d/>
            </c:spPr>
            <c:extLst>
              <c:ext xmlns:c16="http://schemas.microsoft.com/office/drawing/2014/chart" uri="{C3380CC4-5D6E-409C-BE32-E72D297353CC}">
                <c16:uniqueId val="{00000001-8760-6E4E-AEBC-C90FB4D93ABC}"/>
              </c:ext>
            </c:extLst>
          </c:dPt>
          <c:dLbls>
            <c:numFmt formatCode="0.00%" sourceLinked="0"/>
            <c:spPr>
              <a:noFill/>
              <a:ln>
                <a:noFill/>
              </a:ln>
              <a:effectLst/>
            </c:spPr>
            <c:txPr>
              <a:bodyPr rot="0" spcFirstLastPara="1" vertOverflow="ellipsis" horzOverflow="clip" vert="horz" wrap="square" lIns="38100" tIns="14400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Non-Weekend Days</c:v>
                </c:pt>
                <c:pt idx="1">
                  <c:v>Weekend Days</c:v>
                </c:pt>
              </c:strCache>
            </c:strRef>
          </c:cat>
          <c:val>
            <c:numRef>
              <c:f>Sheet1!$B$2:$B$3</c:f>
              <c:numCache>
                <c:formatCode>General</c:formatCode>
                <c:ptCount val="2"/>
                <c:pt idx="0">
                  <c:v>0.76575199999999999</c:v>
                </c:pt>
                <c:pt idx="1">
                  <c:v>0.23424800000000001</c:v>
                </c:pt>
              </c:numCache>
            </c:numRef>
          </c:val>
          <c:extLst>
            <c:ext xmlns:c16="http://schemas.microsoft.com/office/drawing/2014/chart" uri="{C3380CC4-5D6E-409C-BE32-E72D297353CC}">
              <c16:uniqueId val="{00000002-8760-6E4E-AEBC-C90FB4D93ABC}"/>
            </c:ext>
          </c:extLst>
        </c:ser>
        <c:dLbls>
          <c:showLegendKey val="0"/>
          <c:showVal val="0"/>
          <c:showCatName val="0"/>
          <c:showSerName val="0"/>
          <c:showPercent val="0"/>
          <c:showBubbleSize val="0"/>
        </c:dLbls>
        <c:gapWidth val="150"/>
        <c:shape val="box"/>
        <c:axId val="524575232"/>
        <c:axId val="524576864"/>
        <c:axId val="0"/>
      </c:bar3DChart>
      <c:catAx>
        <c:axId val="5245752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4576864"/>
        <c:crosses val="autoZero"/>
        <c:auto val="1"/>
        <c:lblAlgn val="ctr"/>
        <c:lblOffset val="100"/>
        <c:noMultiLvlLbl val="0"/>
      </c:catAx>
      <c:valAx>
        <c:axId val="524576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4575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bg2">
          <a:lumMod val="90000"/>
        </a:schemeClr>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OS Percentage</c:v>
                </c:pt>
              </c:strCache>
            </c:strRef>
          </c:tx>
          <c:spPr>
            <a:solidFill>
              <a:schemeClr val="accent1"/>
            </a:solidFill>
            <a:ln>
              <a:noFill/>
            </a:ln>
            <a:effectLst/>
            <a:sp3d/>
          </c:spPr>
          <c:invertIfNegative val="0"/>
          <c:dPt>
            <c:idx val="0"/>
            <c:invertIfNegative val="0"/>
            <c:bubble3D val="0"/>
            <c:spPr>
              <a:solidFill>
                <a:schemeClr val="tx2"/>
              </a:solidFill>
              <a:ln>
                <a:noFill/>
              </a:ln>
              <a:effectLst/>
              <a:sp3d/>
            </c:spPr>
            <c:extLst>
              <c:ext xmlns:c16="http://schemas.microsoft.com/office/drawing/2014/chart" uri="{C3380CC4-5D6E-409C-BE32-E72D297353CC}">
                <c16:uniqueId val="{00000001-51E7-A440-9ABD-487E10E84FCF}"/>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2-51E7-A440-9ABD-487E10E84FCF}"/>
              </c:ext>
            </c:extLst>
          </c:dPt>
          <c:dPt>
            <c:idx val="3"/>
            <c:invertIfNegative val="0"/>
            <c:bubble3D val="0"/>
            <c:spPr>
              <a:solidFill>
                <a:schemeClr val="accent4"/>
              </a:solidFill>
              <a:ln>
                <a:noFill/>
              </a:ln>
              <a:effectLst/>
              <a:sp3d/>
            </c:spPr>
            <c:extLst>
              <c:ext xmlns:c16="http://schemas.microsoft.com/office/drawing/2014/chart" uri="{C3380CC4-5D6E-409C-BE32-E72D297353CC}">
                <c16:uniqueId val="{00000003-51E7-A440-9ABD-487E10E84FCF}"/>
              </c:ext>
            </c:extLst>
          </c:dPt>
          <c:dPt>
            <c:idx val="4"/>
            <c:invertIfNegative val="0"/>
            <c:bubble3D val="0"/>
            <c:spPr>
              <a:solidFill>
                <a:schemeClr val="accent6"/>
              </a:solidFill>
              <a:ln>
                <a:noFill/>
              </a:ln>
              <a:effectLst/>
              <a:sp3d/>
            </c:spPr>
            <c:extLst>
              <c:ext xmlns:c16="http://schemas.microsoft.com/office/drawing/2014/chart" uri="{C3380CC4-5D6E-409C-BE32-E72D297353CC}">
                <c16:uniqueId val="{00000004-51E7-A440-9ABD-487E10E84FCF}"/>
              </c:ext>
            </c:extLst>
          </c:dPt>
          <c:dPt>
            <c:idx val="5"/>
            <c:invertIfNegative val="0"/>
            <c:bubble3D val="0"/>
            <c:spPr>
              <a:solidFill>
                <a:srgbClr val="C00000"/>
              </a:solidFill>
              <a:ln>
                <a:noFill/>
              </a:ln>
              <a:effectLst/>
              <a:sp3d/>
            </c:spPr>
            <c:extLst>
              <c:ext xmlns:c16="http://schemas.microsoft.com/office/drawing/2014/chart" uri="{C3380CC4-5D6E-409C-BE32-E72D297353CC}">
                <c16:uniqueId val="{00000005-51E7-A440-9ABD-487E10E84FCF}"/>
              </c:ext>
            </c:extLst>
          </c:dPt>
          <c:dPt>
            <c:idx val="6"/>
            <c:invertIfNegative val="0"/>
            <c:bubble3D val="0"/>
            <c:spPr>
              <a:solidFill>
                <a:srgbClr val="7030A0"/>
              </a:solidFill>
              <a:ln>
                <a:noFill/>
              </a:ln>
              <a:effectLst/>
              <a:sp3d/>
            </c:spPr>
            <c:extLst>
              <c:ext xmlns:c16="http://schemas.microsoft.com/office/drawing/2014/chart" uri="{C3380CC4-5D6E-409C-BE32-E72D297353CC}">
                <c16:uniqueId val="{00000006-51E7-A440-9ABD-487E10E84FCF}"/>
              </c:ext>
            </c:extLst>
          </c:dPt>
          <c:dPt>
            <c:idx val="7"/>
            <c:invertIfNegative val="0"/>
            <c:bubble3D val="0"/>
            <c:spPr>
              <a:solidFill>
                <a:srgbClr val="00B0F0"/>
              </a:solidFill>
              <a:ln>
                <a:noFill/>
              </a:ln>
              <a:effectLst/>
              <a:sp3d/>
            </c:spPr>
            <c:extLst>
              <c:ext xmlns:c16="http://schemas.microsoft.com/office/drawing/2014/chart" uri="{C3380CC4-5D6E-409C-BE32-E72D297353CC}">
                <c16:uniqueId val="{00000007-51E7-A440-9ABD-487E10E84FCF}"/>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c:v>
                </c:pt>
                <c:pt idx="1">
                  <c:v>1</c:v>
                </c:pt>
                <c:pt idx="2">
                  <c:v>3</c:v>
                </c:pt>
                <c:pt idx="3">
                  <c:v>4</c:v>
                </c:pt>
                <c:pt idx="4">
                  <c:v>8</c:v>
                </c:pt>
                <c:pt idx="5">
                  <c:v>6</c:v>
                </c:pt>
                <c:pt idx="6">
                  <c:v>7</c:v>
                </c:pt>
                <c:pt idx="7">
                  <c:v>5</c:v>
                </c:pt>
              </c:numCache>
            </c:numRef>
          </c:cat>
          <c:val>
            <c:numRef>
              <c:f>Sheet1!$B$2:$B$9</c:f>
              <c:numCache>
                <c:formatCode>General</c:formatCode>
                <c:ptCount val="8"/>
                <c:pt idx="0">
                  <c:v>0.53592789840229416</c:v>
                </c:pt>
                <c:pt idx="1">
                  <c:v>0.20884883244571897</c:v>
                </c:pt>
                <c:pt idx="2">
                  <c:v>0.20729209340434249</c:v>
                </c:pt>
                <c:pt idx="3">
                  <c:v>3.9164276935682099E-2</c:v>
                </c:pt>
                <c:pt idx="4">
                  <c:v>6.1450225317492835E-3</c:v>
                </c:pt>
                <c:pt idx="5">
                  <c:v>1.556739041376485E-3</c:v>
                </c:pt>
                <c:pt idx="6">
                  <c:v>5.7353543629659978E-4</c:v>
                </c:pt>
                <c:pt idx="7">
                  <c:v>4.9160180253994263E-4</c:v>
                </c:pt>
              </c:numCache>
            </c:numRef>
          </c:val>
          <c:extLst>
            <c:ext xmlns:c16="http://schemas.microsoft.com/office/drawing/2014/chart" uri="{C3380CC4-5D6E-409C-BE32-E72D297353CC}">
              <c16:uniqueId val="{00000000-51E7-A440-9ABD-487E10E84FCF}"/>
            </c:ext>
          </c:extLst>
        </c:ser>
        <c:dLbls>
          <c:showLegendKey val="0"/>
          <c:showVal val="0"/>
          <c:showCatName val="0"/>
          <c:showSerName val="0"/>
          <c:showPercent val="0"/>
          <c:showBubbleSize val="0"/>
        </c:dLbls>
        <c:gapWidth val="150"/>
        <c:shape val="box"/>
        <c:axId val="511150048"/>
        <c:axId val="511053168"/>
        <c:axId val="0"/>
      </c:bar3DChart>
      <c:catAx>
        <c:axId val="5111500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053168"/>
        <c:crosses val="autoZero"/>
        <c:auto val="1"/>
        <c:lblAlgn val="ctr"/>
        <c:lblOffset val="100"/>
        <c:noMultiLvlLbl val="0"/>
      </c:catAx>
      <c:valAx>
        <c:axId val="511053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150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bg2">
          <a:lumMod val="90000"/>
        </a:schemeClr>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Region Types Percentage</c:v>
                </c:pt>
              </c:strCache>
            </c:strRef>
          </c:tx>
          <c:spPr>
            <a:solidFill>
              <a:schemeClr val="accent1"/>
            </a:solidFill>
            <a:ln>
              <a:noFill/>
            </a:ln>
            <a:effectLst/>
            <a:sp3d/>
          </c:spPr>
          <c:invertIfNegative val="0"/>
          <c:dPt>
            <c:idx val="0"/>
            <c:invertIfNegative val="0"/>
            <c:bubble3D val="0"/>
            <c:spPr>
              <a:solidFill>
                <a:schemeClr val="accent2"/>
              </a:solidFill>
              <a:ln>
                <a:noFill/>
              </a:ln>
              <a:effectLst/>
              <a:sp3d/>
            </c:spPr>
            <c:extLst>
              <c:ext xmlns:c16="http://schemas.microsoft.com/office/drawing/2014/chart" uri="{C3380CC4-5D6E-409C-BE32-E72D297353CC}">
                <c16:uniqueId val="{00000001-34F4-7E47-8315-1F2301974640}"/>
              </c:ext>
            </c:extLst>
          </c:dPt>
          <c:dPt>
            <c:idx val="2"/>
            <c:invertIfNegative val="0"/>
            <c:bubble3D val="0"/>
            <c:spPr>
              <a:solidFill>
                <a:schemeClr val="accent4"/>
              </a:solidFill>
              <a:ln>
                <a:noFill/>
              </a:ln>
              <a:effectLst/>
              <a:sp3d/>
            </c:spPr>
            <c:extLst>
              <c:ext xmlns:c16="http://schemas.microsoft.com/office/drawing/2014/chart" uri="{C3380CC4-5D6E-409C-BE32-E72D297353CC}">
                <c16:uniqueId val="{00000002-34F4-7E47-8315-1F2301974640}"/>
              </c:ext>
            </c:extLst>
          </c:dPt>
          <c:dPt>
            <c:idx val="3"/>
            <c:invertIfNegative val="0"/>
            <c:bubble3D val="0"/>
            <c:spPr>
              <a:solidFill>
                <a:schemeClr val="tx2"/>
              </a:solidFill>
              <a:ln>
                <a:noFill/>
              </a:ln>
              <a:effectLst/>
              <a:sp3d/>
            </c:spPr>
            <c:extLst>
              <c:ext xmlns:c16="http://schemas.microsoft.com/office/drawing/2014/chart" uri="{C3380CC4-5D6E-409C-BE32-E72D297353CC}">
                <c16:uniqueId val="{00000003-34F4-7E47-8315-1F2301974640}"/>
              </c:ext>
            </c:extLst>
          </c:dPt>
          <c:dPt>
            <c:idx val="4"/>
            <c:invertIfNegative val="0"/>
            <c:bubble3D val="0"/>
            <c:spPr>
              <a:solidFill>
                <a:srgbClr val="C00000"/>
              </a:solidFill>
              <a:ln>
                <a:noFill/>
              </a:ln>
              <a:effectLst/>
              <a:sp3d/>
            </c:spPr>
            <c:extLst>
              <c:ext xmlns:c16="http://schemas.microsoft.com/office/drawing/2014/chart" uri="{C3380CC4-5D6E-409C-BE32-E72D297353CC}">
                <c16:uniqueId val="{00000004-34F4-7E47-8315-1F2301974640}"/>
              </c:ext>
            </c:extLst>
          </c:dPt>
          <c:dPt>
            <c:idx val="5"/>
            <c:invertIfNegative val="0"/>
            <c:bubble3D val="0"/>
            <c:spPr>
              <a:solidFill>
                <a:srgbClr val="7030A0"/>
              </a:solidFill>
              <a:ln>
                <a:noFill/>
              </a:ln>
              <a:effectLst/>
              <a:sp3d/>
            </c:spPr>
            <c:extLst>
              <c:ext xmlns:c16="http://schemas.microsoft.com/office/drawing/2014/chart" uri="{C3380CC4-5D6E-409C-BE32-E72D297353CC}">
                <c16:uniqueId val="{00000005-34F4-7E47-8315-1F2301974640}"/>
              </c:ext>
            </c:extLst>
          </c:dPt>
          <c:dPt>
            <c:idx val="6"/>
            <c:invertIfNegative val="0"/>
            <c:bubble3D val="0"/>
            <c:spPr>
              <a:solidFill>
                <a:srgbClr val="002060"/>
              </a:solidFill>
              <a:ln>
                <a:noFill/>
              </a:ln>
              <a:effectLst/>
              <a:sp3d/>
            </c:spPr>
            <c:extLst>
              <c:ext xmlns:c16="http://schemas.microsoft.com/office/drawing/2014/chart" uri="{C3380CC4-5D6E-409C-BE32-E72D297353CC}">
                <c16:uniqueId val="{00000008-34F4-7E47-8315-1F2301974640}"/>
              </c:ext>
            </c:extLst>
          </c:dPt>
          <c:dPt>
            <c:idx val="7"/>
            <c:invertIfNegative val="0"/>
            <c:bubble3D val="0"/>
            <c:spPr>
              <a:solidFill>
                <a:schemeClr val="accent6"/>
              </a:solidFill>
              <a:ln>
                <a:noFill/>
              </a:ln>
              <a:effectLst/>
              <a:sp3d/>
            </c:spPr>
            <c:extLst>
              <c:ext xmlns:c16="http://schemas.microsoft.com/office/drawing/2014/chart" uri="{C3380CC4-5D6E-409C-BE32-E72D297353CC}">
                <c16:uniqueId val="{00000006-34F4-7E47-8315-1F2301974640}"/>
              </c:ext>
            </c:extLst>
          </c:dPt>
          <c:dPt>
            <c:idx val="8"/>
            <c:invertIfNegative val="0"/>
            <c:bubble3D val="0"/>
            <c:spPr>
              <a:solidFill>
                <a:srgbClr val="00B0F0"/>
              </a:solidFill>
              <a:ln>
                <a:noFill/>
              </a:ln>
              <a:effectLst/>
              <a:sp3d/>
            </c:spPr>
            <c:extLst>
              <c:ext xmlns:c16="http://schemas.microsoft.com/office/drawing/2014/chart" uri="{C3380CC4-5D6E-409C-BE32-E72D297353CC}">
                <c16:uniqueId val="{00000007-34F4-7E47-8315-1F2301974640}"/>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c:v>
                </c:pt>
                <c:pt idx="1">
                  <c:v>3</c:v>
                </c:pt>
                <c:pt idx="2">
                  <c:v>4</c:v>
                </c:pt>
                <c:pt idx="3">
                  <c:v>2</c:v>
                </c:pt>
                <c:pt idx="4">
                  <c:v>6</c:v>
                </c:pt>
                <c:pt idx="5">
                  <c:v>7</c:v>
                </c:pt>
                <c:pt idx="6">
                  <c:v>9</c:v>
                </c:pt>
                <c:pt idx="7">
                  <c:v>8</c:v>
                </c:pt>
                <c:pt idx="8">
                  <c:v>5</c:v>
                </c:pt>
              </c:numCache>
            </c:numRef>
          </c:cat>
          <c:val>
            <c:numRef>
              <c:f>Sheet1!$B$2:$B$10</c:f>
              <c:numCache>
                <c:formatCode>General</c:formatCode>
                <c:ptCount val="9"/>
                <c:pt idx="0">
                  <c:v>0.38623514952888161</c:v>
                </c:pt>
                <c:pt idx="1">
                  <c:v>0.19492011470708726</c:v>
                </c:pt>
                <c:pt idx="2">
                  <c:v>9.5944285129045473E-2</c:v>
                </c:pt>
                <c:pt idx="3">
                  <c:v>9.2421138877509218E-2</c:v>
                </c:pt>
                <c:pt idx="4">
                  <c:v>6.5628840639082336E-2</c:v>
                </c:pt>
                <c:pt idx="5">
                  <c:v>6.2105694387546088E-2</c:v>
                </c:pt>
                <c:pt idx="6">
                  <c:v>4.137648504711184E-2</c:v>
                </c:pt>
                <c:pt idx="7">
                  <c:v>3.5313396149119214E-2</c:v>
                </c:pt>
                <c:pt idx="8">
                  <c:v>2.605489553461696E-2</c:v>
                </c:pt>
              </c:numCache>
            </c:numRef>
          </c:val>
          <c:extLst>
            <c:ext xmlns:c16="http://schemas.microsoft.com/office/drawing/2014/chart" uri="{C3380CC4-5D6E-409C-BE32-E72D297353CC}">
              <c16:uniqueId val="{00000000-34F4-7E47-8315-1F2301974640}"/>
            </c:ext>
          </c:extLst>
        </c:ser>
        <c:dLbls>
          <c:showLegendKey val="0"/>
          <c:showVal val="0"/>
          <c:showCatName val="0"/>
          <c:showSerName val="0"/>
          <c:showPercent val="0"/>
          <c:showBubbleSize val="0"/>
        </c:dLbls>
        <c:gapWidth val="150"/>
        <c:shape val="box"/>
        <c:axId val="508228816"/>
        <c:axId val="508416592"/>
        <c:axId val="0"/>
      </c:bar3DChart>
      <c:catAx>
        <c:axId val="5082288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416592"/>
        <c:crosses val="autoZero"/>
        <c:auto val="1"/>
        <c:lblAlgn val="ctr"/>
        <c:lblOffset val="100"/>
        <c:noMultiLvlLbl val="0"/>
      </c:catAx>
      <c:valAx>
        <c:axId val="508416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228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19:59:32.518"/>
    </inkml:context>
    <inkml:brush xml:id="br0">
      <inkml:brushProperty name="width" value="0.05" units="cm"/>
      <inkml:brushProperty name="height" value="0.05" units="cm"/>
      <inkml:brushProperty name="color" value="#F6630D"/>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4T20:00:12.447"/>
    </inkml:context>
    <inkml:brush xml:id="br0">
      <inkml:brushProperty name="width" value="0.05" units="cm"/>
      <inkml:brushProperty name="height" value="0.05" units="cm"/>
      <inkml:brushProperty name="color" value="#F6630D"/>
    </inkml:brush>
  </inkml:definitions>
  <inkml:trace contextRef="#ctx0" brushRef="#br0">277 18 24575,'0'5'0,"0"-1"0,0-2 0,0 1 0,0-1 0,0 0 0,0 0 0,0 1 0,0-1 0,0 0 0,0 1 0,0-1 0,0 0 0,0 0 0,-1 0 0,1 0 0,-1-1 0,1 1 0,0 0 0,-1 0 0,1 0 0,-1-1 0,1 1 0,0 1 0,0-1 0,0 0 0,0 0 0,0 1 0,0-1 0,-1 0 0,1 0 0,-1 1 0,1-1 0,0 0 0,-1 0 0,-1-1 0,0-1 0,0 0 0,0-1 0,0 0 0,1 0 0,-1 0 0,-1 0 0,1 0 0,0 0 0,1 0 0,-2 0 0,2 0 0,-1 1 0,1-1 0,-1 1 0,0-1 0,0 1 0,0 0 0,-1 0 0,1 0 0,0 0 0,-1 0 0,1 0 0,0-1 0,-1 1 0,1-1 0,0 1 0,0 0 0,-1 0 0,1 0 0,0-1 0,-1 0 0,1 0 0,0 1 0,-1 0 0,1 0 0,0 0 0,-1 0 0,1 0 0,0 0 0,0 0 0,-1 0 0,1 0 0,0 0 0,-1 0 0,1 0 0,0 0 0,-1 0 0,1 0 0,0 0 0,-1 0 0,1 0 0,0 0 0,0 0 0,-1 0 0,1 0 0,0 0 0,-1 0 0,1 0 0,0 0 0,-1 0 0,1 0 0,0 0 0,-1 0 0,1 0 0,0 0 0,0 0 0,-1 0 0,1 0 0,0 0 0,-1 0 0,1 0 0,0 0 0,-1 0 0,1 0 0,1 1 0,-1 0 0,0 0 0,1 0 0,-1-1 0,2 2 0,-1-1 0,0 1 0,1 0 0,-2-2 0,0 2 0,0-2 0,0 1 0,-1-1 0,1 0 0,0 0 0,0-1 0,0 1 0,1-2 0,-1 0 0,-1 1 0,1 0 0,1 0 0,-1 1 0,1-1 0,-2 1 0,1 0 0,0 0 0,-1 0 0,1 0 0,0 0 0,-1 0 0,1 0 0,0 0 0,-1 0 0,1 0 0,0 0 0,0 0 0,-1 0 0,1 0 0,0 0 0,-1 0 0,1 0 0,0 0 0,-1 0 0,1 0 0,0 0 0,0-1 0,1 0 0,0-1 0,1 0 0,-1 1 0,1-1 0,0-1 0,-1 2 0,1-1 0,-1 1 0,1-2 0,0 1 0,-1 1 0,3 0 0,-2 1 0,3 0 0,0 0 0,-1 0 0,0 0 0,0 0 0,1 0 0,-1 0 0,0 0 0,1 0 0,-1 0 0,0 0 0,0 0 0,1-1 0,-1 0 0,0-1 0,0 2 0,1-2 0,-1 1 0,1 0 0,0-2 0,1 2 0,-1 0 0,0 0 0,0 0 0,1 1 0,-2-1 0,2 0 0,-2-1 0,1 1 0,0 0 0,2 1 0,-4-1 0,4 1 0,-4-1 0,3 1 0,-1 0 0,0 0 0,-1-1 0,0 0 0,0 0 0,0 1 0,0 0 0,1 0 0,-1 0 0,0 0 0,0 0 0,1 0 0,-1 0 0,0 0 0,0 0 0,1 0 0,-1 0 0,0 0 0,1 0 0,-1 0 0,0 0 0,0 0 0,1 0 0,-1 0 0,0 0 0,0 0 0,1 0 0,-1 0 0,0 0 0,1 0 0,-1 0 0,0 0 0,0 0 0,1-1 0,-1 1 0,0-1 0,1 1 0,-1 0 0,0 0 0,0 0 0,1 0 0,-1 0 0,0 0 0,0 0 0,1 0 0,-1 0 0,0 0 0,1 0 0,-1 0 0,0 0 0,0 0 0,1 0 0,-1 0 0,0 0 0,0 0 0,1 0 0,-2 1 0,0 0 0,-1 2 0,0-1 0,0 0 0,0 0 0,0 1 0,0-1 0,0 0 0,-1 0 0,0 0 0,-2-2 0,1 1 0,0 0 0,-1-1 0,1 1 0,0-1 0,0 0 0,-2 0 0,1 0 0,0 0 0,1 0 0,-1 0 0,1 0 0,0 0 0,-1 0 0,1 0 0,0 0 0,-1 0 0,1-1 0,0 1 0,0-2 0,0 1 0,2-1 0,-2 2 0,1-2 0,-1 1 0,0-1 0,0-1 0,1 1 0,0 0 0,-1 0 0,1 0 0,-1 2 0,1-1 0,0 0 0,-1 1 0,0-1 0,1 0 0,-1 0 0,2-1 0,-2 2 0,0-1 0,0 1 0,1-1 0,-1 1 0,1-1 0,-2 1 0,1 0 0,1-1 0,-1 0 0,0 0 0,0 0 0,0 1 0,-1-1 0,1 1 0,1-1 0,-1 1 0,0-1 0,1 0 0,-1 1 0,1-1 0,-1 1 0,-1-2 0,1 2 0,0-2 0,0 1 0,1-1 0,1-1 0,0 1 0,0 0 0,0-1 0,1 2 0,1 0 0,0 1 0,0 0 0,0 0 0,1 0 0,-1 0 0,0 0 0,0 0 0,1 0 0,-1 0 0,-1 1 0,1-1 0,0 2 0,-1 0 0,1-1 0,-1 0 0,1-1 0,1 0 0,-1 0 0,-1 1 0,1-1 0,-1 1 0,2-1 0,-1 0 0,0 0 0,1 0 0,-1 0 0,0 0 0,0 0 0,1 0 0,-8 0 0,3 0 0,-5 1 0,4-1 0,1 1 0,-1-1 0,0 1 0,-1 0 0,2 0 0,0-1 0,0 0 0,-2 0 0,1 0 0,0 0 0,1 0 0,-1 0 0,1 0 0,0 0 0,-1 0 0,1 0 0,0 0 0,-1 0 0,1 0 0,0 0 0,-1 0 0,2 1 0,-1-1 0,2 2 0,-2-2 0,1 1 0,-1 0 0,0 0 0,1 0 0,-1-1 0,-1 0 0,2 1 0,-1-1 0,1 1 0,-2-1 0,1 0 0,0 1 0,-1-1 0,1 1 0,0-1 0,0 0 0,-1 0 0,1 0 0,0 0 0,-1 0 0,1 0 0,0 0 0,-1 0 0,1 0 0,0 0 0,-1 0 0,1 0 0,0 0 0,1 1 0,-1-1 0,1 2 0,0 0 0,1 0 0,0 0 0,0 0 0,-1 0 0,0-1 0,0 0 0,0 0 0,0 0 0,-1 0 0,1 0 0,-1 0 0,2 1 0,-2-2 0,0 2 0,1-1 0,-1 0 0,2 1 0,-1 0 0,0-1 0,0 1 0,0-1 0,1 1 0,0 1 0,0-1 0,0 0 0,0 1 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5E721-3D4B-A144-8919-6A047AA2706B}" type="datetimeFigureOut">
              <a:rPr lang="en-US" smtClean="0"/>
              <a:t>11/21/19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08C81-8286-3A46-BC67-37CDF94047C1}" type="slidenum">
              <a:rPr lang="en-US" smtClean="0"/>
              <a:t>‹#›</a:t>
            </a:fld>
            <a:endParaRPr lang="en-US"/>
          </a:p>
        </p:txBody>
      </p:sp>
    </p:spTree>
    <p:extLst>
      <p:ext uri="{BB962C8B-B14F-4D97-AF65-F5344CB8AC3E}">
        <p14:creationId xmlns:p14="http://schemas.microsoft.com/office/powerpoint/2010/main" val="330257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F08C81-8286-3A46-BC67-37CDF94047C1}" type="slidenum">
              <a:rPr lang="en-US" smtClean="0"/>
              <a:t>13</a:t>
            </a:fld>
            <a:endParaRPr lang="en-US"/>
          </a:p>
        </p:txBody>
      </p:sp>
    </p:spTree>
    <p:extLst>
      <p:ext uri="{BB962C8B-B14F-4D97-AF65-F5344CB8AC3E}">
        <p14:creationId xmlns:p14="http://schemas.microsoft.com/office/powerpoint/2010/main" val="301921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C0C0-AC8C-6E43-99BF-68ADA8B5930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38EAF0-EAC1-1547-8102-730D215508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C25C2AB-B723-4D49-BB73-A0C9C2743FF3}"/>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5" name="Footer Placeholder 4">
            <a:extLst>
              <a:ext uri="{FF2B5EF4-FFF2-40B4-BE49-F238E27FC236}">
                <a16:creationId xmlns:a16="http://schemas.microsoft.com/office/drawing/2014/main" id="{58690719-F659-AF45-9604-90EAF7F8D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5FBB-842B-9543-A43B-334333125F4E}"/>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291594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2C6E-3D3C-8F4A-8F65-3A92DDCF19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9CA5B5-EC96-7F4A-B5E5-8DF07ABD33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A4494D-127A-AE42-810C-D2F0D0D8D4B9}"/>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5" name="Footer Placeholder 4">
            <a:extLst>
              <a:ext uri="{FF2B5EF4-FFF2-40B4-BE49-F238E27FC236}">
                <a16:creationId xmlns:a16="http://schemas.microsoft.com/office/drawing/2014/main" id="{55C8AB20-6AAD-BB49-87C9-5B8DDF989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AD8B1-676E-A044-8FB4-04F16E1DA4DA}"/>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241934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8707E-48BA-9F40-AC77-123E447AD61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D9049E-62E5-FF43-A194-FFAC4E76D5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CB512E-2238-5247-AEA4-5168360E70AD}"/>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5" name="Footer Placeholder 4">
            <a:extLst>
              <a:ext uri="{FF2B5EF4-FFF2-40B4-BE49-F238E27FC236}">
                <a16:creationId xmlns:a16="http://schemas.microsoft.com/office/drawing/2014/main" id="{51E3EA52-A989-B642-B916-82393CA04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9086B-6F6F-384F-9DC5-74E7FAFDE807}"/>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42340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612D-1597-A24D-BF0F-3CD4E9C8C9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9B110D-9ECA-1A4F-8A75-67584767D0D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D1AF0D-BE4D-4146-A283-33B31C571418}"/>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5" name="Footer Placeholder 4">
            <a:extLst>
              <a:ext uri="{FF2B5EF4-FFF2-40B4-BE49-F238E27FC236}">
                <a16:creationId xmlns:a16="http://schemas.microsoft.com/office/drawing/2014/main" id="{224EAEA5-13D2-5D4F-8928-8DBFA74BC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B4A08-D158-A24E-B8CB-3F1686E5CE46}"/>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292461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E928-AB71-0D45-9C4A-87415F17F1A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FA9034F-37EE-274D-A462-0410DCA37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B995E-C2F8-7749-BFC4-BDDBCA548E92}"/>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5" name="Footer Placeholder 4">
            <a:extLst>
              <a:ext uri="{FF2B5EF4-FFF2-40B4-BE49-F238E27FC236}">
                <a16:creationId xmlns:a16="http://schemas.microsoft.com/office/drawing/2014/main" id="{7BB06409-E648-644F-A76E-778278DE9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42EA3-8848-0648-9F65-58782F0B155D}"/>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255793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B53D-48F5-FA4F-8FE1-2A610E1A26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DD8C365-60E9-8340-81DB-67445B8D9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BC084CC-005D-9346-9B7B-5281C1B9CDF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CB03369-AC19-1C45-816C-B667EEA3DA6B}"/>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6" name="Footer Placeholder 5">
            <a:extLst>
              <a:ext uri="{FF2B5EF4-FFF2-40B4-BE49-F238E27FC236}">
                <a16:creationId xmlns:a16="http://schemas.microsoft.com/office/drawing/2014/main" id="{7A54E4A7-10E2-AE41-9760-560FBFE6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AB497-2636-B84B-95D0-D3F4CFC7671B}"/>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75349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45F-B616-774B-BA68-A3DD30AB929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DEFBA81-D458-5B41-A721-406B13BEC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48F532-33D7-2D48-A63A-6C5173382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1822915-26F4-3740-B637-099AD605B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06AAFD9-5A22-1B40-AD06-493A5EA0276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519A121-CF47-2A41-BA61-4C9C6C2171F7}"/>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8" name="Footer Placeholder 7">
            <a:extLst>
              <a:ext uri="{FF2B5EF4-FFF2-40B4-BE49-F238E27FC236}">
                <a16:creationId xmlns:a16="http://schemas.microsoft.com/office/drawing/2014/main" id="{ED27D0D7-B2CA-2147-AC7E-B3DE98D7A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93DD63-6F96-034A-BEBE-BC2BAFC4F2A2}"/>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235306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7FA3-A916-E24E-A9ED-8F26B25D09D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A0E4244-751E-474E-9D4A-C9436C8AD030}"/>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4" name="Footer Placeholder 3">
            <a:extLst>
              <a:ext uri="{FF2B5EF4-FFF2-40B4-BE49-F238E27FC236}">
                <a16:creationId xmlns:a16="http://schemas.microsoft.com/office/drawing/2014/main" id="{C7031191-E0F6-2D4E-B06A-AEDFBAE63F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03CCE-A4AD-F04A-81B4-318CD6E8065E}"/>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236978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AF294-F91A-ED41-AF3E-205C35B485A7}"/>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3" name="Footer Placeholder 2">
            <a:extLst>
              <a:ext uri="{FF2B5EF4-FFF2-40B4-BE49-F238E27FC236}">
                <a16:creationId xmlns:a16="http://schemas.microsoft.com/office/drawing/2014/main" id="{2B96716A-A82F-1D4A-BAC6-E09A494C9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192494-7EA1-4248-AB9B-7FB4E348FFEE}"/>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344524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FC1A-98FB-A242-B34A-419450B7EF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80D4504-384C-4144-AAA4-F0122F10F9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C5F08F5-873B-C645-9B61-81FF91BF1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55FB12-55C5-A14E-8E5D-37737CAB3A3E}"/>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6" name="Footer Placeholder 5">
            <a:extLst>
              <a:ext uri="{FF2B5EF4-FFF2-40B4-BE49-F238E27FC236}">
                <a16:creationId xmlns:a16="http://schemas.microsoft.com/office/drawing/2014/main" id="{90403A7F-5ED2-1248-9318-695914A40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21A466-1493-AE4C-B419-89FAE10B443C}"/>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212673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2991-D1DC-834F-8DFC-116499E023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6F954E6-5037-EE47-B7C5-5E234BE4F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7D5315-062D-2E45-86B2-0378D09B3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D2B1DA-3FAE-E64B-BF09-397BAB477D62}"/>
              </a:ext>
            </a:extLst>
          </p:cNvPr>
          <p:cNvSpPr>
            <a:spLocks noGrp="1"/>
          </p:cNvSpPr>
          <p:nvPr>
            <p:ph type="dt" sz="half" idx="10"/>
          </p:nvPr>
        </p:nvSpPr>
        <p:spPr/>
        <p:txBody>
          <a:bodyPr/>
          <a:lstStyle/>
          <a:p>
            <a:fld id="{BB567AD1-0085-A94D-B68A-C4D914B7B76A}" type="datetimeFigureOut">
              <a:rPr lang="en-US" smtClean="0"/>
              <a:t>11/20/19</a:t>
            </a:fld>
            <a:endParaRPr lang="en-US"/>
          </a:p>
        </p:txBody>
      </p:sp>
      <p:sp>
        <p:nvSpPr>
          <p:cNvPr id="6" name="Footer Placeholder 5">
            <a:extLst>
              <a:ext uri="{FF2B5EF4-FFF2-40B4-BE49-F238E27FC236}">
                <a16:creationId xmlns:a16="http://schemas.microsoft.com/office/drawing/2014/main" id="{F784BBCC-9E5D-F34D-9CC7-3E1C4D70A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63C15-8367-8740-94E5-23A0E91A0426}"/>
              </a:ext>
            </a:extLst>
          </p:cNvPr>
          <p:cNvSpPr>
            <a:spLocks noGrp="1"/>
          </p:cNvSpPr>
          <p:nvPr>
            <p:ph type="sldNum" sz="quarter" idx="12"/>
          </p:nvPr>
        </p:nvSpPr>
        <p:spPr/>
        <p:txBody>
          <a:bodyPr/>
          <a:lstStyle/>
          <a:p>
            <a:fld id="{4B653891-8933-4E42-8B81-5A9C0A3FEF0C}" type="slidenum">
              <a:rPr lang="en-US" smtClean="0"/>
              <a:t>‹#›</a:t>
            </a:fld>
            <a:endParaRPr lang="en-US"/>
          </a:p>
        </p:txBody>
      </p:sp>
    </p:spTree>
    <p:extLst>
      <p:ext uri="{BB962C8B-B14F-4D97-AF65-F5344CB8AC3E}">
        <p14:creationId xmlns:p14="http://schemas.microsoft.com/office/powerpoint/2010/main" val="337312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7880C-3779-0747-A165-E14E45A55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743D04-29C7-B149-B023-B0C1FDAAF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5BF906-60F5-FB48-BC6F-B02754193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67AD1-0085-A94D-B68A-C4D914B7B76A}" type="datetimeFigureOut">
              <a:rPr lang="en-US" smtClean="0"/>
              <a:t>11/20/19</a:t>
            </a:fld>
            <a:endParaRPr lang="en-US"/>
          </a:p>
        </p:txBody>
      </p:sp>
      <p:sp>
        <p:nvSpPr>
          <p:cNvPr id="5" name="Footer Placeholder 4">
            <a:extLst>
              <a:ext uri="{FF2B5EF4-FFF2-40B4-BE49-F238E27FC236}">
                <a16:creationId xmlns:a16="http://schemas.microsoft.com/office/drawing/2014/main" id="{E6348504-5C3A-DC4D-BE0C-65F264E36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2E5E66-0201-8040-B550-342BF0F26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53891-8933-4E42-8B81-5A9C0A3FEF0C}" type="slidenum">
              <a:rPr lang="en-US" smtClean="0"/>
              <a:t>‹#›</a:t>
            </a:fld>
            <a:endParaRPr lang="en-US"/>
          </a:p>
        </p:txBody>
      </p:sp>
    </p:spTree>
    <p:extLst>
      <p:ext uri="{BB962C8B-B14F-4D97-AF65-F5344CB8AC3E}">
        <p14:creationId xmlns:p14="http://schemas.microsoft.com/office/powerpoint/2010/main" val="416921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hart" Target="../charts/chart3.xml"/><Relationship Id="rId3" Type="http://schemas.microsoft.com/office/2007/relationships/hdphoto" Target="../media/hdphoto1.wdp"/><Relationship Id="rId7" Type="http://schemas.openxmlformats.org/officeDocument/2006/relationships/image" Target="../media/image6.png"/><Relationship Id="rId12"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50.png"/><Relationship Id="rId10" Type="http://schemas.microsoft.com/office/2007/relationships/hdphoto" Target="../media/hdphoto2.wdp"/><Relationship Id="rId4" Type="http://schemas.openxmlformats.org/officeDocument/2006/relationships/customXml" Target="../ink/ink1.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1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0D39BF-1365-4396-85E4-B282C97F2348}"/>
              </a:ext>
            </a:extLst>
          </p:cNvPr>
          <p:cNvSpPr/>
          <p:nvPr/>
        </p:nvSpPr>
        <p:spPr>
          <a:xfrm>
            <a:off x="0" y="1485692"/>
            <a:ext cx="12192000" cy="3887031"/>
          </a:xfrm>
          <a:prstGeom prst="rect">
            <a:avLst/>
          </a:prstGeom>
          <a:pattFill prst="dkUpDiag">
            <a:fgClr>
              <a:schemeClr val="tx2"/>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54DE71-EDF1-454A-98CB-6A5B30AE1215}"/>
              </a:ext>
            </a:extLst>
          </p:cNvPr>
          <p:cNvSpPr/>
          <p:nvPr/>
        </p:nvSpPr>
        <p:spPr>
          <a:xfrm>
            <a:off x="863600" y="1028492"/>
            <a:ext cx="3949700" cy="4800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0F414CA8-9AAD-4C2C-A88A-8A74E8E805B8}"/>
              </a:ext>
            </a:extLst>
          </p:cNvPr>
          <p:cNvSpPr/>
          <p:nvPr/>
        </p:nvSpPr>
        <p:spPr>
          <a:xfrm flipV="1">
            <a:off x="4813300" y="5372308"/>
            <a:ext cx="228600" cy="4572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2C375972-9C28-4C3B-94C7-BDAC3A5EB1C4}"/>
              </a:ext>
            </a:extLst>
          </p:cNvPr>
          <p:cNvSpPr/>
          <p:nvPr/>
        </p:nvSpPr>
        <p:spPr>
          <a:xfrm>
            <a:off x="4813300" y="1028492"/>
            <a:ext cx="228600" cy="4572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32DB6D3-732C-4FB9-AA9C-FCB2162A76E6}"/>
              </a:ext>
            </a:extLst>
          </p:cNvPr>
          <p:cNvSpPr txBox="1"/>
          <p:nvPr/>
        </p:nvSpPr>
        <p:spPr>
          <a:xfrm>
            <a:off x="5308600" y="1692020"/>
            <a:ext cx="6388100" cy="1107996"/>
          </a:xfrm>
          <a:prstGeom prst="rect">
            <a:avLst/>
          </a:prstGeom>
          <a:noFill/>
        </p:spPr>
        <p:txBody>
          <a:bodyPr wrap="square" lIns="0" tIns="0" rIns="0" bIns="0" rtlCol="0">
            <a:spAutoFit/>
          </a:bodyPr>
          <a:lstStyle/>
          <a:p>
            <a:r>
              <a:rPr lang="id-ID" sz="3600" b="1" dirty="0">
                <a:solidFill>
                  <a:schemeClr val="bg1"/>
                </a:solidFill>
                <a:latin typeface="+mj-lt"/>
              </a:rPr>
              <a:t>GROUP </a:t>
            </a:r>
            <a:r>
              <a:rPr lang="id-ID" sz="3600" b="1" dirty="0" err="1">
                <a:solidFill>
                  <a:schemeClr val="bg1"/>
                </a:solidFill>
                <a:latin typeface="+mj-lt"/>
              </a:rPr>
              <a:t>F</a:t>
            </a:r>
            <a:r>
              <a:rPr lang="id-ID" sz="3600" b="1" dirty="0">
                <a:solidFill>
                  <a:schemeClr val="bg1"/>
                </a:solidFill>
                <a:latin typeface="+mj-lt"/>
              </a:rPr>
              <a:t> – CAPSTONE PROJECT PRESENTATION</a:t>
            </a:r>
          </a:p>
        </p:txBody>
      </p:sp>
      <p:sp>
        <p:nvSpPr>
          <p:cNvPr id="8" name="TextBox 7">
            <a:extLst>
              <a:ext uri="{FF2B5EF4-FFF2-40B4-BE49-F238E27FC236}">
                <a16:creationId xmlns:a16="http://schemas.microsoft.com/office/drawing/2014/main" id="{FBA01745-9969-4F40-88EA-CE12D0423906}"/>
              </a:ext>
            </a:extLst>
          </p:cNvPr>
          <p:cNvSpPr txBox="1"/>
          <p:nvPr/>
        </p:nvSpPr>
        <p:spPr>
          <a:xfrm>
            <a:off x="5308600" y="3129454"/>
            <a:ext cx="6388100" cy="861774"/>
          </a:xfrm>
          <a:prstGeom prst="rect">
            <a:avLst/>
          </a:prstGeom>
          <a:noFill/>
        </p:spPr>
        <p:txBody>
          <a:bodyPr wrap="square" lIns="0" tIns="0" rIns="0" bIns="0" rtlCol="0">
            <a:spAutoFit/>
          </a:bodyPr>
          <a:lstStyle/>
          <a:p>
            <a:r>
              <a:rPr lang="en-US" sz="2800" dirty="0">
                <a:solidFill>
                  <a:schemeClr val="bg1"/>
                </a:solidFill>
                <a:latin typeface="+mj-lt"/>
              </a:rPr>
              <a:t>Online Shoppers Purchasing Intention Prediction</a:t>
            </a:r>
            <a:endParaRPr lang="id-ID" sz="2800" dirty="0">
              <a:solidFill>
                <a:schemeClr val="bg1"/>
              </a:solidFill>
              <a:latin typeface="+mj-lt"/>
            </a:endParaRPr>
          </a:p>
        </p:txBody>
      </p:sp>
      <p:pic>
        <p:nvPicPr>
          <p:cNvPr id="3" name="Picture 2">
            <a:extLst>
              <a:ext uri="{FF2B5EF4-FFF2-40B4-BE49-F238E27FC236}">
                <a16:creationId xmlns:a16="http://schemas.microsoft.com/office/drawing/2014/main" id="{B4E72CC0-DFF5-124F-9918-A0E6C7D1A96F}"/>
              </a:ext>
            </a:extLst>
          </p:cNvPr>
          <p:cNvPicPr>
            <a:picLocks noChangeAspect="1"/>
          </p:cNvPicPr>
          <p:nvPr/>
        </p:nvPicPr>
        <p:blipFill>
          <a:blip r:embed="rId2">
            <a:alphaModFix amt="70000"/>
          </a:blip>
          <a:stretch>
            <a:fillRect/>
          </a:stretch>
        </p:blipFill>
        <p:spPr>
          <a:xfrm>
            <a:off x="784262" y="1606353"/>
            <a:ext cx="4108376" cy="3645293"/>
          </a:xfrm>
          <a:prstGeom prst="rect">
            <a:avLst/>
          </a:prstGeom>
        </p:spPr>
      </p:pic>
      <p:sp>
        <p:nvSpPr>
          <p:cNvPr id="149" name="TextBox 148">
            <a:extLst>
              <a:ext uri="{FF2B5EF4-FFF2-40B4-BE49-F238E27FC236}">
                <a16:creationId xmlns:a16="http://schemas.microsoft.com/office/drawing/2014/main" id="{30C77416-C1E2-F94D-A623-390DB4DEF5FF}"/>
              </a:ext>
            </a:extLst>
          </p:cNvPr>
          <p:cNvSpPr txBox="1"/>
          <p:nvPr/>
        </p:nvSpPr>
        <p:spPr>
          <a:xfrm>
            <a:off x="7998810" y="4197556"/>
            <a:ext cx="1848945" cy="1107996"/>
          </a:xfrm>
          <a:prstGeom prst="rect">
            <a:avLst/>
          </a:prstGeom>
          <a:noFill/>
        </p:spPr>
        <p:txBody>
          <a:bodyPr wrap="square" lIns="0" tIns="0" rIns="0" bIns="0" rtlCol="0">
            <a:spAutoFit/>
          </a:bodyPr>
          <a:lstStyle/>
          <a:p>
            <a:r>
              <a:rPr lang="id-ID" sz="1200" b="1" dirty="0" err="1">
                <a:solidFill>
                  <a:schemeClr val="bg1"/>
                </a:solidFill>
                <a:latin typeface="+mj-lt"/>
              </a:rPr>
              <a:t>Submitted</a:t>
            </a:r>
            <a:r>
              <a:rPr lang="id-ID" sz="1200" b="1" dirty="0">
                <a:solidFill>
                  <a:schemeClr val="bg1"/>
                </a:solidFill>
                <a:latin typeface="+mj-lt"/>
              </a:rPr>
              <a:t> By:</a:t>
            </a:r>
          </a:p>
          <a:p>
            <a:r>
              <a:rPr lang="id-ID" sz="1200" dirty="0" err="1">
                <a:solidFill>
                  <a:schemeClr val="bg1"/>
                </a:solidFill>
                <a:latin typeface="+mj-lt"/>
              </a:rPr>
              <a:t>Surbhi</a:t>
            </a:r>
            <a:r>
              <a:rPr lang="id-ID" sz="1200" dirty="0">
                <a:solidFill>
                  <a:schemeClr val="bg1"/>
                </a:solidFill>
                <a:latin typeface="+mj-lt"/>
              </a:rPr>
              <a:t> </a:t>
            </a:r>
            <a:r>
              <a:rPr lang="id-ID" sz="1200" dirty="0" err="1">
                <a:solidFill>
                  <a:schemeClr val="bg1"/>
                </a:solidFill>
                <a:latin typeface="+mj-lt"/>
              </a:rPr>
              <a:t>Bhatia</a:t>
            </a:r>
            <a:endParaRPr lang="id-ID" sz="1200" dirty="0">
              <a:solidFill>
                <a:schemeClr val="bg1"/>
              </a:solidFill>
              <a:latin typeface="+mj-lt"/>
            </a:endParaRPr>
          </a:p>
          <a:p>
            <a:r>
              <a:rPr lang="id-ID" sz="1200" dirty="0">
                <a:solidFill>
                  <a:schemeClr val="bg1"/>
                </a:solidFill>
                <a:latin typeface="+mj-lt"/>
              </a:rPr>
              <a:t>Siddharth Shankar</a:t>
            </a:r>
          </a:p>
          <a:p>
            <a:r>
              <a:rPr lang="id-ID" sz="1200" dirty="0">
                <a:solidFill>
                  <a:schemeClr val="bg1"/>
                </a:solidFill>
                <a:latin typeface="+mj-lt"/>
              </a:rPr>
              <a:t>Rahul Das</a:t>
            </a:r>
          </a:p>
          <a:p>
            <a:r>
              <a:rPr lang="id-ID" sz="1200" dirty="0" err="1">
                <a:solidFill>
                  <a:schemeClr val="bg1"/>
                </a:solidFill>
                <a:latin typeface="+mj-lt"/>
              </a:rPr>
              <a:t>Vaibhav</a:t>
            </a:r>
            <a:r>
              <a:rPr lang="id-ID" sz="1200" dirty="0">
                <a:solidFill>
                  <a:schemeClr val="bg1"/>
                </a:solidFill>
                <a:latin typeface="+mj-lt"/>
              </a:rPr>
              <a:t> </a:t>
            </a:r>
            <a:r>
              <a:rPr lang="id-ID" sz="1200" dirty="0" err="1">
                <a:solidFill>
                  <a:schemeClr val="bg1"/>
                </a:solidFill>
                <a:latin typeface="+mj-lt"/>
              </a:rPr>
              <a:t>Bhatnagar</a:t>
            </a:r>
            <a:endParaRPr lang="id-ID" sz="1200" dirty="0">
              <a:solidFill>
                <a:schemeClr val="bg1"/>
              </a:solidFill>
              <a:latin typeface="+mj-lt"/>
            </a:endParaRPr>
          </a:p>
          <a:p>
            <a:r>
              <a:rPr lang="id-ID" sz="1200" dirty="0" err="1">
                <a:solidFill>
                  <a:schemeClr val="bg1"/>
                </a:solidFill>
                <a:latin typeface="+mj-lt"/>
              </a:rPr>
              <a:t>Jalaj</a:t>
            </a:r>
            <a:r>
              <a:rPr lang="id-ID" sz="1200" dirty="0">
                <a:solidFill>
                  <a:schemeClr val="bg1"/>
                </a:solidFill>
                <a:latin typeface="+mj-lt"/>
              </a:rPr>
              <a:t> </a:t>
            </a:r>
            <a:r>
              <a:rPr lang="id-ID" sz="1200" dirty="0" err="1">
                <a:solidFill>
                  <a:schemeClr val="bg1"/>
                </a:solidFill>
                <a:latin typeface="+mj-lt"/>
              </a:rPr>
              <a:t>Tripathi</a:t>
            </a:r>
            <a:endParaRPr lang="id-ID" sz="1200" dirty="0">
              <a:solidFill>
                <a:schemeClr val="bg1"/>
              </a:solidFill>
              <a:latin typeface="+mj-lt"/>
            </a:endParaRPr>
          </a:p>
        </p:txBody>
      </p:sp>
      <p:sp>
        <p:nvSpPr>
          <p:cNvPr id="150" name="TextBox 149">
            <a:extLst>
              <a:ext uri="{FF2B5EF4-FFF2-40B4-BE49-F238E27FC236}">
                <a16:creationId xmlns:a16="http://schemas.microsoft.com/office/drawing/2014/main" id="{2EEACC75-3FAE-BF49-ACA8-47EA86A98FCF}"/>
              </a:ext>
            </a:extLst>
          </p:cNvPr>
          <p:cNvSpPr txBox="1"/>
          <p:nvPr/>
        </p:nvSpPr>
        <p:spPr>
          <a:xfrm>
            <a:off x="10343055" y="4152834"/>
            <a:ext cx="1848945" cy="369332"/>
          </a:xfrm>
          <a:prstGeom prst="rect">
            <a:avLst/>
          </a:prstGeom>
          <a:noFill/>
        </p:spPr>
        <p:txBody>
          <a:bodyPr wrap="square" lIns="0" tIns="0" rIns="0" bIns="0" rtlCol="0">
            <a:spAutoFit/>
          </a:bodyPr>
          <a:lstStyle/>
          <a:p>
            <a:r>
              <a:rPr lang="id-ID" sz="1200" b="1" dirty="0" err="1">
                <a:solidFill>
                  <a:schemeClr val="bg1"/>
                </a:solidFill>
                <a:latin typeface="+mj-lt"/>
              </a:rPr>
              <a:t>Mentored</a:t>
            </a:r>
            <a:r>
              <a:rPr lang="id-ID" sz="1200" b="1" dirty="0">
                <a:solidFill>
                  <a:schemeClr val="bg1"/>
                </a:solidFill>
                <a:latin typeface="+mj-lt"/>
              </a:rPr>
              <a:t> By:</a:t>
            </a:r>
          </a:p>
          <a:p>
            <a:r>
              <a:rPr lang="id-ID" sz="1200" dirty="0">
                <a:solidFill>
                  <a:schemeClr val="bg1"/>
                </a:solidFill>
                <a:latin typeface="+mj-lt"/>
              </a:rPr>
              <a:t>Mr. </a:t>
            </a:r>
            <a:r>
              <a:rPr lang="id-ID" sz="1200" dirty="0" err="1">
                <a:solidFill>
                  <a:schemeClr val="bg1"/>
                </a:solidFill>
                <a:latin typeface="+mj-lt"/>
              </a:rPr>
              <a:t>Romil</a:t>
            </a:r>
            <a:r>
              <a:rPr lang="id-ID" sz="1200" dirty="0">
                <a:solidFill>
                  <a:schemeClr val="bg1"/>
                </a:solidFill>
                <a:latin typeface="+mj-lt"/>
              </a:rPr>
              <a:t> Gupta</a:t>
            </a:r>
          </a:p>
        </p:txBody>
      </p:sp>
    </p:spTree>
    <p:extLst>
      <p:ext uri="{BB962C8B-B14F-4D97-AF65-F5344CB8AC3E}">
        <p14:creationId xmlns:p14="http://schemas.microsoft.com/office/powerpoint/2010/main" val="1341805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en-US" dirty="0"/>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a:xfrm>
            <a:off x="8610602" y="6412147"/>
            <a:ext cx="2743200" cy="365125"/>
          </a:xfrm>
        </p:spPr>
        <p:txBody>
          <a:bodyPr/>
          <a:lstStyle/>
          <a:p>
            <a:fld id="{E08D205E-34E0-4D4E-B6CF-D546C54444F4}" type="slidenum">
              <a:rPr lang="en-US" smtClean="0"/>
              <a:t>10</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EXPLORATORY DATA ANALYSIS – MULTIVARIATE I</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pic>
        <p:nvPicPr>
          <p:cNvPr id="26" name="Picture 25">
            <a:extLst>
              <a:ext uri="{FF2B5EF4-FFF2-40B4-BE49-F238E27FC236}">
                <a16:creationId xmlns:a16="http://schemas.microsoft.com/office/drawing/2014/main" id="{67F03A17-F6DA-974C-9FB3-DC068F88C307}"/>
              </a:ext>
            </a:extLst>
          </p:cNvPr>
          <p:cNvPicPr/>
          <p:nvPr/>
        </p:nvPicPr>
        <p:blipFill>
          <a:blip r:embed="rId4">
            <a:extLst>
              <a:ext uri="{28A0092B-C50C-407E-A947-70E740481C1C}">
                <a14:useLocalDpi xmlns:a14="http://schemas.microsoft.com/office/drawing/2010/main" val="0"/>
              </a:ext>
            </a:extLst>
          </a:blip>
          <a:stretch>
            <a:fillRect/>
          </a:stretch>
        </p:blipFill>
        <p:spPr>
          <a:xfrm>
            <a:off x="3243874" y="1211496"/>
            <a:ext cx="2658332" cy="2357776"/>
          </a:xfrm>
          <a:prstGeom prst="rect">
            <a:avLst/>
          </a:prstGeom>
          <a:ln>
            <a:solidFill>
              <a:schemeClr val="accent1"/>
            </a:solidFill>
          </a:ln>
        </p:spPr>
      </p:pic>
      <p:pic>
        <p:nvPicPr>
          <p:cNvPr id="28" name="Picture 27">
            <a:extLst>
              <a:ext uri="{FF2B5EF4-FFF2-40B4-BE49-F238E27FC236}">
                <a16:creationId xmlns:a16="http://schemas.microsoft.com/office/drawing/2014/main" id="{584484B9-7D77-8647-B4FD-8A1A7E33A057}"/>
              </a:ext>
            </a:extLst>
          </p:cNvPr>
          <p:cNvPicPr/>
          <p:nvPr/>
        </p:nvPicPr>
        <p:blipFill>
          <a:blip r:embed="rId5">
            <a:extLst>
              <a:ext uri="{28A0092B-C50C-407E-A947-70E740481C1C}">
                <a14:useLocalDpi xmlns:a14="http://schemas.microsoft.com/office/drawing/2010/main" val="0"/>
              </a:ext>
            </a:extLst>
          </a:blip>
          <a:stretch>
            <a:fillRect/>
          </a:stretch>
        </p:blipFill>
        <p:spPr>
          <a:xfrm>
            <a:off x="271463" y="1211495"/>
            <a:ext cx="2700948" cy="2357773"/>
          </a:xfrm>
          <a:prstGeom prst="rect">
            <a:avLst/>
          </a:prstGeom>
          <a:ln>
            <a:solidFill>
              <a:schemeClr val="accent1"/>
            </a:solidFill>
          </a:ln>
        </p:spPr>
      </p:pic>
      <p:pic>
        <p:nvPicPr>
          <p:cNvPr id="29" name="Picture 28">
            <a:extLst>
              <a:ext uri="{FF2B5EF4-FFF2-40B4-BE49-F238E27FC236}">
                <a16:creationId xmlns:a16="http://schemas.microsoft.com/office/drawing/2014/main" id="{448BCBCA-4132-D44A-93B7-825CC2EACD1A}"/>
              </a:ext>
            </a:extLst>
          </p:cNvPr>
          <p:cNvPicPr/>
          <p:nvPr/>
        </p:nvPicPr>
        <p:blipFill>
          <a:blip r:embed="rId6">
            <a:extLst>
              <a:ext uri="{28A0092B-C50C-407E-A947-70E740481C1C}">
                <a14:useLocalDpi xmlns:a14="http://schemas.microsoft.com/office/drawing/2010/main" val="0"/>
              </a:ext>
            </a:extLst>
          </a:blip>
          <a:stretch>
            <a:fillRect/>
          </a:stretch>
        </p:blipFill>
        <p:spPr>
          <a:xfrm>
            <a:off x="271463" y="3783921"/>
            <a:ext cx="2700948" cy="2370583"/>
          </a:xfrm>
          <a:prstGeom prst="rect">
            <a:avLst/>
          </a:prstGeom>
          <a:ln>
            <a:solidFill>
              <a:schemeClr val="accent1"/>
            </a:solidFill>
          </a:ln>
        </p:spPr>
      </p:pic>
      <p:pic>
        <p:nvPicPr>
          <p:cNvPr id="33" name="Picture 32">
            <a:extLst>
              <a:ext uri="{FF2B5EF4-FFF2-40B4-BE49-F238E27FC236}">
                <a16:creationId xmlns:a16="http://schemas.microsoft.com/office/drawing/2014/main" id="{F7CB1D01-C544-514F-BA20-E941770EF74D}"/>
              </a:ext>
            </a:extLst>
          </p:cNvPr>
          <p:cNvPicPr/>
          <p:nvPr/>
        </p:nvPicPr>
        <p:blipFill>
          <a:blip r:embed="rId7">
            <a:extLst>
              <a:ext uri="{28A0092B-C50C-407E-A947-70E740481C1C}">
                <a14:useLocalDpi xmlns:a14="http://schemas.microsoft.com/office/drawing/2010/main" val="0"/>
              </a:ext>
            </a:extLst>
          </a:blip>
          <a:stretch>
            <a:fillRect/>
          </a:stretch>
        </p:blipFill>
        <p:spPr>
          <a:xfrm>
            <a:off x="3243874" y="3783921"/>
            <a:ext cx="2658332" cy="2370583"/>
          </a:xfrm>
          <a:prstGeom prst="rect">
            <a:avLst/>
          </a:prstGeom>
          <a:ln>
            <a:solidFill>
              <a:schemeClr val="accent1"/>
            </a:solidFill>
          </a:ln>
        </p:spPr>
      </p:pic>
      <p:grpSp>
        <p:nvGrpSpPr>
          <p:cNvPr id="34" name="Group 33">
            <a:extLst>
              <a:ext uri="{FF2B5EF4-FFF2-40B4-BE49-F238E27FC236}">
                <a16:creationId xmlns:a16="http://schemas.microsoft.com/office/drawing/2014/main" id="{1CA5A89F-1CB1-C148-B04A-E3E7080B641E}"/>
              </a:ext>
            </a:extLst>
          </p:cNvPr>
          <p:cNvGrpSpPr/>
          <p:nvPr/>
        </p:nvGrpSpPr>
        <p:grpSpPr>
          <a:xfrm>
            <a:off x="6350234" y="1116246"/>
            <a:ext cx="5393738" cy="1140792"/>
            <a:chOff x="304800" y="4060864"/>
            <a:chExt cx="3419021" cy="2214588"/>
          </a:xfrm>
          <a:effectLst>
            <a:outerShdw blurRad="50800" dist="38100" dir="2700000" algn="tl" rotWithShape="0">
              <a:prstClr val="black">
                <a:alpha val="20000"/>
              </a:prstClr>
            </a:outerShdw>
          </a:effectLst>
        </p:grpSpPr>
        <p:sp>
          <p:nvSpPr>
            <p:cNvPr id="35" name="Rectangle 34">
              <a:extLst>
                <a:ext uri="{FF2B5EF4-FFF2-40B4-BE49-F238E27FC236}">
                  <a16:creationId xmlns:a16="http://schemas.microsoft.com/office/drawing/2014/main" id="{69B86126-63EB-E045-A1EA-282B38E2A134}"/>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pPr>
              <a:r>
                <a:rPr lang="en-IN" dirty="0">
                  <a:solidFill>
                    <a:schemeClr val="tx1">
                      <a:lumMod val="85000"/>
                      <a:lumOff val="15000"/>
                    </a:schemeClr>
                  </a:solidFill>
                </a:rPr>
                <a:t>Exit Rates &amp; Bounce Rates are positively correlated with the correlation coefficient of 0.90</a:t>
              </a:r>
              <a:r>
                <a:rPr lang="en-IN" sz="1400" dirty="0">
                  <a:solidFill>
                    <a:schemeClr val="tx1">
                      <a:lumMod val="85000"/>
                      <a:lumOff val="15000"/>
                    </a:schemeClr>
                  </a:solidFill>
                </a:rPr>
                <a:t> </a:t>
              </a:r>
              <a:endParaRPr lang="en-US" sz="1400" b="1" dirty="0">
                <a:solidFill>
                  <a:schemeClr val="tx1">
                    <a:lumMod val="85000"/>
                    <a:lumOff val="15000"/>
                  </a:schemeClr>
                </a:solidFill>
                <a:latin typeface="+mj-lt"/>
              </a:endParaRPr>
            </a:p>
          </p:txBody>
        </p:sp>
        <p:sp>
          <p:nvSpPr>
            <p:cNvPr id="36" name="Rectangle 35">
              <a:extLst>
                <a:ext uri="{FF2B5EF4-FFF2-40B4-BE49-F238E27FC236}">
                  <a16:creationId xmlns:a16="http://schemas.microsoft.com/office/drawing/2014/main" id="{33B16C01-AA7C-DA48-843B-FFADBBADBE47}"/>
                </a:ext>
              </a:extLst>
            </p:cNvPr>
            <p:cNvSpPr/>
            <p:nvPr/>
          </p:nvSpPr>
          <p:spPr>
            <a:xfrm>
              <a:off x="304800" y="4060864"/>
              <a:ext cx="3419021" cy="4191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FIG 1: Exit Rates vs Bounce Rates vs Revenue</a:t>
              </a:r>
            </a:p>
          </p:txBody>
        </p:sp>
      </p:grpSp>
      <p:grpSp>
        <p:nvGrpSpPr>
          <p:cNvPr id="39" name="Group 38">
            <a:extLst>
              <a:ext uri="{FF2B5EF4-FFF2-40B4-BE49-F238E27FC236}">
                <a16:creationId xmlns:a16="http://schemas.microsoft.com/office/drawing/2014/main" id="{615B8365-960C-524E-9C63-52DE96D744C2}"/>
              </a:ext>
            </a:extLst>
          </p:cNvPr>
          <p:cNvGrpSpPr/>
          <p:nvPr/>
        </p:nvGrpSpPr>
        <p:grpSpPr>
          <a:xfrm>
            <a:off x="6350234" y="2478765"/>
            <a:ext cx="5393738" cy="1140792"/>
            <a:chOff x="304800" y="4060864"/>
            <a:chExt cx="3419021" cy="2214588"/>
          </a:xfrm>
          <a:effectLst>
            <a:outerShdw blurRad="50800" dist="38100" dir="2700000" algn="tl" rotWithShape="0">
              <a:prstClr val="black">
                <a:alpha val="20000"/>
              </a:prstClr>
            </a:outerShdw>
          </a:effectLst>
        </p:grpSpPr>
        <p:sp>
          <p:nvSpPr>
            <p:cNvPr id="40" name="Rectangle 39">
              <a:extLst>
                <a:ext uri="{FF2B5EF4-FFF2-40B4-BE49-F238E27FC236}">
                  <a16:creationId xmlns:a16="http://schemas.microsoft.com/office/drawing/2014/main" id="{ECE18C82-5427-164B-AD1F-9EA090D7F76F}"/>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pPr>
              <a:r>
                <a:rPr lang="en-IN" dirty="0">
                  <a:solidFill>
                    <a:schemeClr val="tx1">
                      <a:lumMod val="85000"/>
                      <a:lumOff val="15000"/>
                    </a:schemeClr>
                  </a:solidFill>
                </a:rPr>
                <a:t>Page Values &amp; Exit Rates are negatively correlated. As the page value increases, exit rates decreases.</a:t>
              </a:r>
            </a:p>
          </p:txBody>
        </p:sp>
        <p:sp>
          <p:nvSpPr>
            <p:cNvPr id="41" name="Rectangle 40">
              <a:extLst>
                <a:ext uri="{FF2B5EF4-FFF2-40B4-BE49-F238E27FC236}">
                  <a16:creationId xmlns:a16="http://schemas.microsoft.com/office/drawing/2014/main" id="{46302184-94BD-EE4E-904D-CE1E376E0AD9}"/>
                </a:ext>
              </a:extLst>
            </p:cNvPr>
            <p:cNvSpPr/>
            <p:nvPr/>
          </p:nvSpPr>
          <p:spPr>
            <a:xfrm>
              <a:off x="304800" y="4060864"/>
              <a:ext cx="3419021" cy="4191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FIG 2: Page Values vs Exit Rates vs Revenue</a:t>
              </a:r>
            </a:p>
          </p:txBody>
        </p:sp>
      </p:grpSp>
      <p:grpSp>
        <p:nvGrpSpPr>
          <p:cNvPr id="42" name="Group 41">
            <a:extLst>
              <a:ext uri="{FF2B5EF4-FFF2-40B4-BE49-F238E27FC236}">
                <a16:creationId xmlns:a16="http://schemas.microsoft.com/office/drawing/2014/main" id="{13320F46-C24D-8F41-A598-78E1E32B8EEC}"/>
              </a:ext>
            </a:extLst>
          </p:cNvPr>
          <p:cNvGrpSpPr/>
          <p:nvPr/>
        </p:nvGrpSpPr>
        <p:grpSpPr>
          <a:xfrm>
            <a:off x="6350234" y="3841284"/>
            <a:ext cx="5393738" cy="1140792"/>
            <a:chOff x="304800" y="4060864"/>
            <a:chExt cx="3419021" cy="2214588"/>
          </a:xfrm>
          <a:effectLst>
            <a:outerShdw blurRad="50800" dist="38100" dir="2700000" algn="tl" rotWithShape="0">
              <a:prstClr val="black">
                <a:alpha val="20000"/>
              </a:prstClr>
            </a:outerShdw>
          </a:effectLst>
        </p:grpSpPr>
        <p:sp>
          <p:nvSpPr>
            <p:cNvPr id="43" name="Rectangle 42">
              <a:extLst>
                <a:ext uri="{FF2B5EF4-FFF2-40B4-BE49-F238E27FC236}">
                  <a16:creationId xmlns:a16="http://schemas.microsoft.com/office/drawing/2014/main" id="{1B5CF80B-23E1-7A47-9D49-6115BBB8145E}"/>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pPr>
              <a:r>
                <a:rPr lang="en-IN" dirty="0">
                  <a:solidFill>
                    <a:schemeClr val="tx1">
                      <a:lumMod val="85000"/>
                      <a:lumOff val="15000"/>
                    </a:schemeClr>
                  </a:solidFill>
                </a:rPr>
                <a:t>Page Values &amp; Bounce Rates are negatively correlated. As the page value increases, bounce rates decreases.</a:t>
              </a:r>
            </a:p>
          </p:txBody>
        </p:sp>
        <p:sp>
          <p:nvSpPr>
            <p:cNvPr id="44" name="Rectangle 43">
              <a:extLst>
                <a:ext uri="{FF2B5EF4-FFF2-40B4-BE49-F238E27FC236}">
                  <a16:creationId xmlns:a16="http://schemas.microsoft.com/office/drawing/2014/main" id="{778708EF-60D8-1D45-8D8C-43E66FA8FA27}"/>
                </a:ext>
              </a:extLst>
            </p:cNvPr>
            <p:cNvSpPr/>
            <p:nvPr/>
          </p:nvSpPr>
          <p:spPr>
            <a:xfrm>
              <a:off x="304800" y="4060864"/>
              <a:ext cx="3419021" cy="4191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FIG 3: Page Values vs Bounce Rates vs Revenue</a:t>
              </a:r>
            </a:p>
          </p:txBody>
        </p:sp>
      </p:grpSp>
      <p:grpSp>
        <p:nvGrpSpPr>
          <p:cNvPr id="48" name="Group 47">
            <a:extLst>
              <a:ext uri="{FF2B5EF4-FFF2-40B4-BE49-F238E27FC236}">
                <a16:creationId xmlns:a16="http://schemas.microsoft.com/office/drawing/2014/main" id="{9BE70B5B-B44C-6F4B-A513-FE2E2212770E}"/>
              </a:ext>
            </a:extLst>
          </p:cNvPr>
          <p:cNvGrpSpPr/>
          <p:nvPr/>
        </p:nvGrpSpPr>
        <p:grpSpPr>
          <a:xfrm>
            <a:off x="6350234" y="5203803"/>
            <a:ext cx="5393738" cy="1140792"/>
            <a:chOff x="304800" y="4060864"/>
            <a:chExt cx="3419021" cy="2214588"/>
          </a:xfrm>
          <a:effectLst>
            <a:outerShdw blurRad="50800" dist="38100" dir="2700000" algn="tl" rotWithShape="0">
              <a:prstClr val="black">
                <a:alpha val="20000"/>
              </a:prstClr>
            </a:outerShdw>
          </a:effectLst>
        </p:grpSpPr>
        <p:sp>
          <p:nvSpPr>
            <p:cNvPr id="49" name="Rectangle 48">
              <a:extLst>
                <a:ext uri="{FF2B5EF4-FFF2-40B4-BE49-F238E27FC236}">
                  <a16:creationId xmlns:a16="http://schemas.microsoft.com/office/drawing/2014/main" id="{2A22BDA3-BEAC-004B-8F9F-3969FF005C0D}"/>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 algn="just">
                <a:spcBef>
                  <a:spcPts val="600"/>
                </a:spcBef>
              </a:pPr>
              <a:endParaRPr lang="en-IN" sz="1600" dirty="0">
                <a:solidFill>
                  <a:schemeClr val="tx1">
                    <a:lumMod val="85000"/>
                    <a:lumOff val="15000"/>
                  </a:schemeClr>
                </a:solidFill>
              </a:endParaRPr>
            </a:p>
            <a:p>
              <a:pPr marL="36000" algn="just">
                <a:spcBef>
                  <a:spcPts val="600"/>
                </a:spcBef>
              </a:pPr>
              <a:r>
                <a:rPr lang="en-IN" sz="1600" dirty="0">
                  <a:solidFill>
                    <a:schemeClr val="tx1">
                      <a:lumMod val="85000"/>
                      <a:lumOff val="15000"/>
                    </a:schemeClr>
                  </a:solidFill>
                </a:rPr>
                <a:t>With increasing Page Values, the revenue generation is more. There are certain pages which have very less page values which need to be improved in order to generate revenue.</a:t>
              </a:r>
              <a:endParaRPr lang="en-US" sz="1200" b="1" dirty="0">
                <a:solidFill>
                  <a:schemeClr val="tx1">
                    <a:lumMod val="85000"/>
                    <a:lumOff val="15000"/>
                  </a:schemeClr>
                </a:solidFill>
                <a:latin typeface="+mj-lt"/>
              </a:endParaRPr>
            </a:p>
          </p:txBody>
        </p:sp>
        <p:sp>
          <p:nvSpPr>
            <p:cNvPr id="50" name="Rectangle 49">
              <a:extLst>
                <a:ext uri="{FF2B5EF4-FFF2-40B4-BE49-F238E27FC236}">
                  <a16:creationId xmlns:a16="http://schemas.microsoft.com/office/drawing/2014/main" id="{2655CA52-395C-D643-B87F-9BC385B88FC3}"/>
                </a:ext>
              </a:extLst>
            </p:cNvPr>
            <p:cNvSpPr/>
            <p:nvPr/>
          </p:nvSpPr>
          <p:spPr>
            <a:xfrm>
              <a:off x="304800" y="4060864"/>
              <a:ext cx="3419021" cy="419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FIG 4: Product Related vs Page Values vs Revenue</a:t>
              </a:r>
            </a:p>
          </p:txBody>
        </p:sp>
      </p:grpSp>
    </p:spTree>
    <p:extLst>
      <p:ext uri="{BB962C8B-B14F-4D97-AF65-F5344CB8AC3E}">
        <p14:creationId xmlns:p14="http://schemas.microsoft.com/office/powerpoint/2010/main" val="86307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en-US" dirty="0"/>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11</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EXPLORATORY DATA ANALYSIS – MULTIVARIATE II</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pic>
        <p:nvPicPr>
          <p:cNvPr id="21" name="Picture 20">
            <a:extLst>
              <a:ext uri="{FF2B5EF4-FFF2-40B4-BE49-F238E27FC236}">
                <a16:creationId xmlns:a16="http://schemas.microsoft.com/office/drawing/2014/main" id="{CC4F9C2D-B666-C243-BA47-D7E31C00918B}"/>
              </a:ext>
            </a:extLst>
          </p:cNvPr>
          <p:cNvPicPr/>
          <p:nvPr/>
        </p:nvPicPr>
        <p:blipFill>
          <a:blip r:embed="rId4">
            <a:extLst>
              <a:ext uri="{28A0092B-C50C-407E-A947-70E740481C1C}">
                <a14:useLocalDpi xmlns:a14="http://schemas.microsoft.com/office/drawing/2010/main" val="0"/>
              </a:ext>
            </a:extLst>
          </a:blip>
          <a:stretch>
            <a:fillRect/>
          </a:stretch>
        </p:blipFill>
        <p:spPr>
          <a:xfrm>
            <a:off x="642938" y="1334715"/>
            <a:ext cx="2938462" cy="2612771"/>
          </a:xfrm>
          <a:prstGeom prst="rect">
            <a:avLst/>
          </a:prstGeom>
          <a:ln>
            <a:solidFill>
              <a:schemeClr val="accent1"/>
            </a:solidFill>
          </a:ln>
        </p:spPr>
      </p:pic>
      <p:pic>
        <p:nvPicPr>
          <p:cNvPr id="26" name="Picture 25">
            <a:extLst>
              <a:ext uri="{FF2B5EF4-FFF2-40B4-BE49-F238E27FC236}">
                <a16:creationId xmlns:a16="http://schemas.microsoft.com/office/drawing/2014/main" id="{7A743505-4B69-5144-97C2-8C652BFBFA45}"/>
              </a:ext>
            </a:extLst>
          </p:cNvPr>
          <p:cNvPicPr/>
          <p:nvPr/>
        </p:nvPicPr>
        <p:blipFill>
          <a:blip r:embed="rId5">
            <a:extLst>
              <a:ext uri="{28A0092B-C50C-407E-A947-70E740481C1C}">
                <a14:useLocalDpi xmlns:a14="http://schemas.microsoft.com/office/drawing/2010/main" val="0"/>
              </a:ext>
            </a:extLst>
          </a:blip>
          <a:stretch>
            <a:fillRect/>
          </a:stretch>
        </p:blipFill>
        <p:spPr>
          <a:xfrm>
            <a:off x="4389255" y="1334715"/>
            <a:ext cx="2938462" cy="2612771"/>
          </a:xfrm>
          <a:prstGeom prst="rect">
            <a:avLst/>
          </a:prstGeom>
          <a:ln>
            <a:solidFill>
              <a:schemeClr val="accent1"/>
            </a:solidFill>
          </a:ln>
        </p:spPr>
      </p:pic>
      <p:pic>
        <p:nvPicPr>
          <p:cNvPr id="28" name="Picture 27">
            <a:extLst>
              <a:ext uri="{FF2B5EF4-FFF2-40B4-BE49-F238E27FC236}">
                <a16:creationId xmlns:a16="http://schemas.microsoft.com/office/drawing/2014/main" id="{14E9FAA4-52B4-4046-9491-7C56027DC673}"/>
              </a:ext>
            </a:extLst>
          </p:cNvPr>
          <p:cNvPicPr/>
          <p:nvPr/>
        </p:nvPicPr>
        <p:blipFill>
          <a:blip r:embed="rId6">
            <a:extLst>
              <a:ext uri="{28A0092B-C50C-407E-A947-70E740481C1C}">
                <a14:useLocalDpi xmlns:a14="http://schemas.microsoft.com/office/drawing/2010/main" val="0"/>
              </a:ext>
            </a:extLst>
          </a:blip>
          <a:stretch>
            <a:fillRect/>
          </a:stretch>
        </p:blipFill>
        <p:spPr>
          <a:xfrm>
            <a:off x="8373918" y="1334715"/>
            <a:ext cx="2938462" cy="2611967"/>
          </a:xfrm>
          <a:prstGeom prst="rect">
            <a:avLst/>
          </a:prstGeom>
          <a:ln>
            <a:solidFill>
              <a:schemeClr val="accent1"/>
            </a:solidFill>
          </a:ln>
        </p:spPr>
      </p:pic>
      <p:sp>
        <p:nvSpPr>
          <p:cNvPr id="9" name="TextBox 8">
            <a:extLst>
              <a:ext uri="{FF2B5EF4-FFF2-40B4-BE49-F238E27FC236}">
                <a16:creationId xmlns:a16="http://schemas.microsoft.com/office/drawing/2014/main" id="{5FA4F1DE-B4E5-7843-897D-6AEC409FC6E7}"/>
              </a:ext>
            </a:extLst>
          </p:cNvPr>
          <p:cNvSpPr txBox="1"/>
          <p:nvPr/>
        </p:nvSpPr>
        <p:spPr>
          <a:xfrm>
            <a:off x="642938" y="4163752"/>
            <a:ext cx="10669442" cy="2031325"/>
          </a:xfrm>
          <a:prstGeom prst="rect">
            <a:avLst/>
          </a:prstGeom>
          <a:solidFill>
            <a:schemeClr val="bg1"/>
          </a:solidFill>
        </p:spPr>
        <p:txBody>
          <a:bodyPr wrap="square" rtlCol="0">
            <a:spAutoFit/>
          </a:bodyPr>
          <a:lstStyle/>
          <a:p>
            <a:pPr algn="just"/>
            <a:r>
              <a:rPr lang="en-IN" sz="1400" dirty="0"/>
              <a:t>Administrative Pages and Administrative Duration, Informational and Informational Duration, Product Related and Product Related Duration are positively correlated.</a:t>
            </a:r>
          </a:p>
          <a:p>
            <a:pPr algn="just"/>
            <a:r>
              <a:rPr lang="en-IN" sz="1400" dirty="0"/>
              <a:t> </a:t>
            </a:r>
          </a:p>
          <a:p>
            <a:pPr algn="just"/>
            <a:r>
              <a:rPr lang="en-IN" sz="1400" dirty="0"/>
              <a:t>On administrative pages 2 to 15 such as </a:t>
            </a:r>
            <a:r>
              <a:rPr lang="en-US" sz="1400" dirty="0"/>
              <a:t>login, logout, password recovery, profile, email wish list etc.</a:t>
            </a:r>
            <a:r>
              <a:rPr lang="en-IN" sz="1400" dirty="0"/>
              <a:t>, visitors have spent more than 500 seconds (approx. 8 minutes) which is generally quite higher than normal. It suggests that visitors are having trouble logging in or it’s taking too much time to process the request.</a:t>
            </a:r>
          </a:p>
          <a:p>
            <a:pPr algn="just"/>
            <a:r>
              <a:rPr lang="en-IN" sz="1400" dirty="0"/>
              <a:t> </a:t>
            </a:r>
          </a:p>
          <a:p>
            <a:pPr algn="just"/>
            <a:r>
              <a:rPr lang="en-IN" sz="1400" dirty="0"/>
              <a:t>Even though customers/visitors have spent a large amount of time on product related pages but the revenue generation is very low. There are certain outliers who did spent more than 60000 seconds (approx. 17 Hours) but still didn’t make any transaction.</a:t>
            </a:r>
            <a:endParaRPr lang="en-US" sz="1400" dirty="0"/>
          </a:p>
        </p:txBody>
      </p:sp>
    </p:spTree>
    <p:extLst>
      <p:ext uri="{BB962C8B-B14F-4D97-AF65-F5344CB8AC3E}">
        <p14:creationId xmlns:p14="http://schemas.microsoft.com/office/powerpoint/2010/main" val="221524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12</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EXPLORATORY DATA ANALYSIS – </a:t>
            </a:r>
            <a:r>
              <a:rPr lang="id-ID" sz="2800" b="1" dirty="0" err="1">
                <a:solidFill>
                  <a:schemeClr val="bg1"/>
                </a:solidFill>
                <a:latin typeface="+mj-lt"/>
              </a:rPr>
              <a:t>Q</a:t>
            </a:r>
            <a:r>
              <a:rPr lang="id-ID" sz="2800" b="1" dirty="0">
                <a:solidFill>
                  <a:schemeClr val="bg1"/>
                </a:solidFill>
                <a:latin typeface="+mj-lt"/>
              </a:rPr>
              <a:t>/</a:t>
            </a:r>
            <a:r>
              <a:rPr lang="id-ID" sz="2800" b="1" dirty="0" err="1">
                <a:solidFill>
                  <a:schemeClr val="bg1"/>
                </a:solidFill>
                <a:latin typeface="+mj-lt"/>
              </a:rPr>
              <a:t>A</a:t>
            </a:r>
            <a:endParaRPr lang="id-ID" sz="2800" b="1" dirty="0">
              <a:solidFill>
                <a:schemeClr val="bg1"/>
              </a:solidFill>
              <a:latin typeface="+mj-lt"/>
            </a:endParaRP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sp>
        <p:nvSpPr>
          <p:cNvPr id="4" name="Rectangle 3">
            <a:extLst>
              <a:ext uri="{FF2B5EF4-FFF2-40B4-BE49-F238E27FC236}">
                <a16:creationId xmlns:a16="http://schemas.microsoft.com/office/drawing/2014/main" id="{16789143-E347-B24B-AFD8-F24095A7FBBB}"/>
              </a:ext>
            </a:extLst>
          </p:cNvPr>
          <p:cNvSpPr/>
          <p:nvPr/>
        </p:nvSpPr>
        <p:spPr>
          <a:xfrm>
            <a:off x="271463" y="1141356"/>
            <a:ext cx="11441076" cy="4801314"/>
          </a:xfrm>
          <a:prstGeom prst="rect">
            <a:avLst/>
          </a:prstGeom>
        </p:spPr>
        <p:txBody>
          <a:bodyPr wrap="square">
            <a:spAutoFit/>
          </a:bodyPr>
          <a:lstStyle/>
          <a:p>
            <a:pPr algn="just">
              <a:spcAft>
                <a:spcPts val="0"/>
              </a:spcAft>
            </a:pPr>
            <a:r>
              <a:rPr lang="en-IN" b="1" dirty="0">
                <a:latin typeface="Arial" panose="020B0604020202020204" pitchFamily="34" charset="0"/>
                <a:ea typeface="Calibri" panose="020F0502020204030204" pitchFamily="34" charset="0"/>
                <a:cs typeface="Mangal" panose="02040503050203030202" pitchFamily="18" charset="0"/>
              </a:rPr>
              <a:t>Q. Which Traffic Types have generated no Revenue?</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A. Traffic Types: 12, 15, 17, &amp; 18</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b="1" dirty="0">
                <a:latin typeface="Arial" panose="020B0604020202020204" pitchFamily="34" charset="0"/>
                <a:ea typeface="Calibri" panose="020F0502020204030204" pitchFamily="34" charset="0"/>
                <a:cs typeface="Mangal" panose="02040503050203030202" pitchFamily="18" charset="0"/>
              </a:rPr>
              <a:t>Q. Which Traffic Type(s) has generated maximum Revenue?</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A. Traffic Type: 2 </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b="1" dirty="0">
                <a:latin typeface="Arial" panose="020B0604020202020204" pitchFamily="34" charset="0"/>
                <a:ea typeface="Calibri" panose="020F0502020204030204" pitchFamily="34" charset="0"/>
                <a:cs typeface="Mangal" panose="02040503050203030202" pitchFamily="18" charset="0"/>
              </a:rPr>
              <a:t>Q. Which Traffic Types have generated high bounce rate and what is the overall Revenue generation from those Traffic Types?</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A. Traffic Types: 11 (2), 20 (1), and 8 (1)</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Traffic types 11, 20, and 8 accounts for 24.52% of the overall revenue generation. </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0"/>
              </a:spcAft>
            </a:pPr>
            <a:r>
              <a:rPr lang="en-IN" dirty="0">
                <a:latin typeface="Arial" panose="020B0604020202020204" pitchFamily="34" charset="0"/>
                <a:ea typeface="Calibri" panose="020F0502020204030204" pitchFamily="34" charset="0"/>
                <a:cs typeface="Mangal" panose="02040503050203030202" pitchFamily="18" charset="0"/>
              </a:rPr>
              <a:t>Bounce rate can be wildly different depending on the source of traffic. For example, it’s likely that search traffic will produce a low bounce rate while social and display traffic might produce a high bounce rate.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83287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13</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EXPLORATORY DATA ANALYSIS – </a:t>
            </a:r>
            <a:r>
              <a:rPr lang="id-ID" sz="2800" b="1" dirty="0" err="1">
                <a:solidFill>
                  <a:schemeClr val="bg1"/>
                </a:solidFill>
                <a:latin typeface="+mj-lt"/>
              </a:rPr>
              <a:t>Q</a:t>
            </a:r>
            <a:r>
              <a:rPr lang="id-ID" sz="2800" b="1" dirty="0">
                <a:solidFill>
                  <a:schemeClr val="bg1"/>
                </a:solidFill>
                <a:latin typeface="+mj-lt"/>
              </a:rPr>
              <a:t>/</a:t>
            </a:r>
            <a:r>
              <a:rPr lang="id-ID" sz="2800" b="1" dirty="0" err="1">
                <a:solidFill>
                  <a:schemeClr val="bg1"/>
                </a:solidFill>
                <a:latin typeface="+mj-lt"/>
              </a:rPr>
              <a:t>A</a:t>
            </a:r>
            <a:endParaRPr lang="id-ID" sz="2800" b="1" dirty="0">
              <a:solidFill>
                <a:schemeClr val="bg1"/>
              </a:solidFill>
              <a:latin typeface="+mj-lt"/>
            </a:endParaRP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sp>
        <p:nvSpPr>
          <p:cNvPr id="4" name="Rectangle 3">
            <a:extLst>
              <a:ext uri="{FF2B5EF4-FFF2-40B4-BE49-F238E27FC236}">
                <a16:creationId xmlns:a16="http://schemas.microsoft.com/office/drawing/2014/main" id="{16789143-E347-B24B-AFD8-F24095A7FBBB}"/>
              </a:ext>
            </a:extLst>
          </p:cNvPr>
          <p:cNvSpPr/>
          <p:nvPr/>
        </p:nvSpPr>
        <p:spPr>
          <a:xfrm>
            <a:off x="271463" y="1141356"/>
            <a:ext cx="11441076" cy="5047536"/>
          </a:xfrm>
          <a:prstGeom prst="rect">
            <a:avLst/>
          </a:prstGeom>
        </p:spPr>
        <p:txBody>
          <a:bodyPr wrap="square">
            <a:spAutoFit/>
          </a:bodyPr>
          <a:lstStyle/>
          <a:p>
            <a:r>
              <a:rPr lang="en-IN" b="1" dirty="0"/>
              <a:t>Which Traffic Types generate high exit rate and what is the overall Revenue generation from those </a:t>
            </a:r>
            <a:r>
              <a:rPr lang="en-IN" b="1" dirty="0" err="1"/>
              <a:t>TrafficTypes</a:t>
            </a:r>
            <a:r>
              <a:rPr lang="en-IN" b="1" dirty="0"/>
              <a:t>?</a:t>
            </a:r>
          </a:p>
          <a:p>
            <a:endParaRPr lang="en-IN" sz="1200" dirty="0"/>
          </a:p>
          <a:p>
            <a:r>
              <a:rPr lang="en-IN" dirty="0"/>
              <a:t>A. Traffic Types: 11 (1), 20 (1), and 8 (1)</a:t>
            </a:r>
          </a:p>
          <a:p>
            <a:r>
              <a:rPr lang="en-IN" dirty="0"/>
              <a:t>Traffic types 11, 20, and 8 accounts for 24.52% of the overall revenue generation. </a:t>
            </a:r>
          </a:p>
          <a:p>
            <a:endParaRPr lang="en-IN" sz="1200" dirty="0"/>
          </a:p>
          <a:p>
            <a:r>
              <a:rPr lang="en-IN" b="1" dirty="0"/>
              <a:t>Q. Which Region generates high bounce rate?</a:t>
            </a:r>
            <a:endParaRPr lang="en-IN" dirty="0"/>
          </a:p>
          <a:p>
            <a:endParaRPr lang="en-IN" sz="1200" dirty="0"/>
          </a:p>
          <a:p>
            <a:r>
              <a:rPr lang="en-IN" dirty="0"/>
              <a:t>A. Region 1 and 3. </a:t>
            </a:r>
          </a:p>
          <a:p>
            <a:endParaRPr lang="en-IN" sz="1200" dirty="0"/>
          </a:p>
          <a:p>
            <a:r>
              <a:rPr lang="en-IN" b="1" dirty="0"/>
              <a:t>Q. What are the top 3 Traffic Types of New visitors?</a:t>
            </a:r>
            <a:endParaRPr lang="en-IN" dirty="0"/>
          </a:p>
          <a:p>
            <a:endParaRPr lang="en-IN" sz="1200" dirty="0"/>
          </a:p>
          <a:p>
            <a:r>
              <a:rPr lang="en-IN" dirty="0"/>
              <a:t>A. Traffic Types 2, 8 and 5.</a:t>
            </a:r>
          </a:p>
          <a:p>
            <a:endParaRPr lang="en-IN" sz="1200" dirty="0"/>
          </a:p>
          <a:p>
            <a:r>
              <a:rPr lang="en-IN" b="1" dirty="0"/>
              <a:t>Q. What are the maximum time spent on Administrative, Informational and </a:t>
            </a:r>
            <a:r>
              <a:rPr lang="en-IN" b="1" dirty="0" err="1"/>
              <a:t>ProductRelated</a:t>
            </a:r>
            <a:r>
              <a:rPr lang="en-IN" b="1" dirty="0"/>
              <a:t> pages and what are the page numbers?</a:t>
            </a:r>
            <a:endParaRPr lang="en-IN" dirty="0"/>
          </a:p>
          <a:p>
            <a:endParaRPr lang="en-IN" sz="1200" dirty="0"/>
          </a:p>
          <a:p>
            <a:r>
              <a:rPr lang="en-IN" dirty="0"/>
              <a:t>A. 17.48 Hours were spent on the product related page number 449. </a:t>
            </a:r>
          </a:p>
          <a:p>
            <a:r>
              <a:rPr lang="en-IN" dirty="0"/>
              <a:t>56.65 Minutes were spent on administrative page number 5. </a:t>
            </a:r>
          </a:p>
          <a:p>
            <a:r>
              <a:rPr lang="en-IN" dirty="0"/>
              <a:t>42.49 Minutes were spent on informational page number 6.</a:t>
            </a:r>
          </a:p>
          <a:p>
            <a:r>
              <a:rPr lang="en-IN" dirty="0"/>
              <a:t>Even though the revenue was not generated in the above case.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01756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en-US" dirty="0"/>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14</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MODELLING – BEFORE SAMPLING </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sp>
        <p:nvSpPr>
          <p:cNvPr id="53" name="Rectangle: Top Corners Rounded 6">
            <a:extLst>
              <a:ext uri="{FF2B5EF4-FFF2-40B4-BE49-F238E27FC236}">
                <a16:creationId xmlns:a16="http://schemas.microsoft.com/office/drawing/2014/main" id="{D2F193F4-E963-8845-97D8-2D9D237D3A3D}"/>
              </a:ext>
            </a:extLst>
          </p:cNvPr>
          <p:cNvSpPr/>
          <p:nvPr/>
        </p:nvSpPr>
        <p:spPr>
          <a:xfrm>
            <a:off x="914400" y="1693248"/>
            <a:ext cx="10363200" cy="4663102"/>
          </a:xfrm>
          <a:prstGeom prst="round2SameRect">
            <a:avLst>
              <a:gd name="adj1" fmla="val 1543"/>
              <a:gd name="adj2" fmla="val 2161"/>
            </a:avLst>
          </a:prstGeom>
          <a:gradFill flip="none" rotWithShape="1">
            <a:gsLst>
              <a:gs pos="10000">
                <a:srgbClr val="FF66FF"/>
              </a:gs>
              <a:gs pos="93000">
                <a:srgbClr val="00CCFF"/>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Top Corners Rounded 9">
            <a:extLst>
              <a:ext uri="{FF2B5EF4-FFF2-40B4-BE49-F238E27FC236}">
                <a16:creationId xmlns:a16="http://schemas.microsoft.com/office/drawing/2014/main" id="{A4962EA8-AF22-7E48-AF8C-B00BF81E7E45}"/>
              </a:ext>
            </a:extLst>
          </p:cNvPr>
          <p:cNvSpPr/>
          <p:nvPr/>
        </p:nvSpPr>
        <p:spPr>
          <a:xfrm>
            <a:off x="914400" y="1693697"/>
            <a:ext cx="10363200" cy="710999"/>
          </a:xfrm>
          <a:prstGeom prst="round2SameRect">
            <a:avLst>
              <a:gd name="adj1" fmla="val 6752"/>
              <a:gd name="adj2" fmla="val 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lowchart: Delay 8">
            <a:extLst>
              <a:ext uri="{FF2B5EF4-FFF2-40B4-BE49-F238E27FC236}">
                <a16:creationId xmlns:a16="http://schemas.microsoft.com/office/drawing/2014/main" id="{7017E4BC-DB8E-1D43-A401-E3C2B9231D96}"/>
              </a:ext>
            </a:extLst>
          </p:cNvPr>
          <p:cNvSpPr/>
          <p:nvPr/>
        </p:nvSpPr>
        <p:spPr>
          <a:xfrm rot="16200000">
            <a:off x="5280665" y="1121931"/>
            <a:ext cx="308112" cy="326214"/>
          </a:xfrm>
          <a:prstGeom prst="flowChartDelay">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lowchart: Delay 2">
            <a:extLst>
              <a:ext uri="{FF2B5EF4-FFF2-40B4-BE49-F238E27FC236}">
                <a16:creationId xmlns:a16="http://schemas.microsoft.com/office/drawing/2014/main" id="{848CA3FF-205C-A744-AD32-83E782768CC8}"/>
              </a:ext>
            </a:extLst>
          </p:cNvPr>
          <p:cNvSpPr/>
          <p:nvPr/>
        </p:nvSpPr>
        <p:spPr>
          <a:xfrm rot="16200000">
            <a:off x="3835337" y="1121931"/>
            <a:ext cx="308112" cy="326214"/>
          </a:xfrm>
          <a:prstGeom prst="flowChartDelay">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Rounded Corners 3">
            <a:extLst>
              <a:ext uri="{FF2B5EF4-FFF2-40B4-BE49-F238E27FC236}">
                <a16:creationId xmlns:a16="http://schemas.microsoft.com/office/drawing/2014/main" id="{6725D470-9DA6-5248-B3A2-62C13780C928}"/>
              </a:ext>
            </a:extLst>
          </p:cNvPr>
          <p:cNvSpPr/>
          <p:nvPr/>
        </p:nvSpPr>
        <p:spPr>
          <a:xfrm>
            <a:off x="3598227" y="1332824"/>
            <a:ext cx="2178302" cy="4869470"/>
          </a:xfrm>
          <a:prstGeom prst="roundRect">
            <a:avLst>
              <a:gd name="adj" fmla="val 6604"/>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Shape 4">
            <a:extLst>
              <a:ext uri="{FF2B5EF4-FFF2-40B4-BE49-F238E27FC236}">
                <a16:creationId xmlns:a16="http://schemas.microsoft.com/office/drawing/2014/main" id="{AD656011-704F-C647-BE89-376F2A4E56D2}"/>
              </a:ext>
            </a:extLst>
          </p:cNvPr>
          <p:cNvSpPr/>
          <p:nvPr/>
        </p:nvSpPr>
        <p:spPr>
          <a:xfrm rot="16200000">
            <a:off x="4194067" y="920426"/>
            <a:ext cx="1035981" cy="1445326"/>
          </a:xfrm>
          <a:custGeom>
            <a:avLst/>
            <a:gdLst>
              <a:gd name="connsiteX0" fmla="*/ 1179443 w 1179443"/>
              <a:gd name="connsiteY0" fmla="*/ 0 h 1331844"/>
              <a:gd name="connsiteX1" fmla="*/ 1179443 w 1179443"/>
              <a:gd name="connsiteY1" fmla="*/ 1331844 h 1331844"/>
              <a:gd name="connsiteX2" fmla="*/ 665922 w 1179443"/>
              <a:gd name="connsiteY2" fmla="*/ 1331844 h 1331844"/>
              <a:gd name="connsiteX3" fmla="*/ 0 w 1179443"/>
              <a:gd name="connsiteY3" fmla="*/ 665922 h 1331844"/>
              <a:gd name="connsiteX4" fmla="*/ 665922 w 1179443"/>
              <a:gd name="connsiteY4" fmla="*/ 0 h 1331844"/>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5326"/>
              <a:gd name="connsiteX1" fmla="*/ 1179447 w 1182854"/>
              <a:gd name="connsiteY1" fmla="*/ 1445326 h 1445326"/>
              <a:gd name="connsiteX2" fmla="*/ 665922 w 1182854"/>
              <a:gd name="connsiteY2" fmla="*/ 1393255 h 1445326"/>
              <a:gd name="connsiteX3" fmla="*/ 0 w 1182854"/>
              <a:gd name="connsiteY3" fmla="*/ 727333 h 1445326"/>
              <a:gd name="connsiteX4" fmla="*/ 665922 w 1182854"/>
              <a:gd name="connsiteY4" fmla="*/ 61411 h 1445326"/>
              <a:gd name="connsiteX5" fmla="*/ 1182854 w 1182854"/>
              <a:gd name="connsiteY5" fmla="*/ 0 h 14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854" h="1445326">
                <a:moveTo>
                  <a:pt x="1182854" y="0"/>
                </a:moveTo>
                <a:cubicBezTo>
                  <a:pt x="1181718" y="480839"/>
                  <a:pt x="1180583" y="964487"/>
                  <a:pt x="1179447" y="1445326"/>
                </a:cubicBezTo>
                <a:cubicBezTo>
                  <a:pt x="1005194" y="1348857"/>
                  <a:pt x="837096" y="1409676"/>
                  <a:pt x="665922" y="1393255"/>
                </a:cubicBezTo>
                <a:cubicBezTo>
                  <a:pt x="298143" y="1393255"/>
                  <a:pt x="0" y="1095112"/>
                  <a:pt x="0" y="727333"/>
                </a:cubicBezTo>
                <a:cubicBezTo>
                  <a:pt x="0" y="359554"/>
                  <a:pt x="298143" y="61411"/>
                  <a:pt x="665922" y="61411"/>
                </a:cubicBezTo>
                <a:cubicBezTo>
                  <a:pt x="837096" y="61411"/>
                  <a:pt x="1049211" y="102367"/>
                  <a:pt x="1182854" y="0"/>
                </a:cubicBezTo>
                <a:close/>
              </a:path>
            </a:pathLst>
          </a:custGeom>
          <a:gradFill flip="none" rotWithShape="1">
            <a:gsLst>
              <a:gs pos="100000">
                <a:schemeClr val="accent4"/>
              </a:gs>
              <a:gs pos="100000">
                <a:srgbClr val="FFFF00"/>
              </a:gs>
            </a:gsLst>
            <a:lin ang="0" scaled="1"/>
            <a:tileRect/>
          </a:gradFill>
          <a:ln>
            <a:noFill/>
          </a:ln>
          <a:effectLst>
            <a:outerShdw blurRad="25400" dist="76200" dir="30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5DE906E3-4381-1A4B-817E-3B0A4F284DA4}"/>
              </a:ext>
            </a:extLst>
          </p:cNvPr>
          <p:cNvSpPr txBox="1"/>
          <p:nvPr/>
        </p:nvSpPr>
        <p:spPr>
          <a:xfrm>
            <a:off x="4262533" y="5688123"/>
            <a:ext cx="8771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swald" panose="02000503000000000000" pitchFamily="2" charset="0"/>
                <a:ea typeface="+mn-ea"/>
                <a:cs typeface="+mn-cs"/>
              </a:rPr>
              <a:t>BU NOW</a:t>
            </a:r>
          </a:p>
        </p:txBody>
      </p:sp>
      <p:sp>
        <p:nvSpPr>
          <p:cNvPr id="60" name="TextBox 59">
            <a:extLst>
              <a:ext uri="{FF2B5EF4-FFF2-40B4-BE49-F238E27FC236}">
                <a16:creationId xmlns:a16="http://schemas.microsoft.com/office/drawing/2014/main" id="{4FEE0EE7-55E6-454B-AE95-A04334945635}"/>
              </a:ext>
            </a:extLst>
          </p:cNvPr>
          <p:cNvSpPr txBox="1"/>
          <p:nvPr/>
        </p:nvSpPr>
        <p:spPr>
          <a:xfrm>
            <a:off x="4280889" y="2952601"/>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p:txBody>
      </p:sp>
      <p:sp>
        <p:nvSpPr>
          <p:cNvPr id="61" name="TextBox 60">
            <a:extLst>
              <a:ext uri="{FF2B5EF4-FFF2-40B4-BE49-F238E27FC236}">
                <a16:creationId xmlns:a16="http://schemas.microsoft.com/office/drawing/2014/main" id="{F9A43D2D-A2D8-DE48-90D8-7407243F4C01}"/>
              </a:ext>
            </a:extLst>
          </p:cNvPr>
          <p:cNvSpPr txBox="1"/>
          <p:nvPr/>
        </p:nvSpPr>
        <p:spPr>
          <a:xfrm>
            <a:off x="4109944" y="3498034"/>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p:txBody>
      </p:sp>
      <p:sp>
        <p:nvSpPr>
          <p:cNvPr id="62" name="TextBox 61">
            <a:extLst>
              <a:ext uri="{FF2B5EF4-FFF2-40B4-BE49-F238E27FC236}">
                <a16:creationId xmlns:a16="http://schemas.microsoft.com/office/drawing/2014/main" id="{83990313-91A9-2241-A291-27581051CDC6}"/>
              </a:ext>
            </a:extLst>
          </p:cNvPr>
          <p:cNvSpPr txBox="1"/>
          <p:nvPr/>
        </p:nvSpPr>
        <p:spPr>
          <a:xfrm>
            <a:off x="4151045" y="3976656"/>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p:txBody>
      </p:sp>
      <p:sp>
        <p:nvSpPr>
          <p:cNvPr id="63" name="TextBox 62">
            <a:extLst>
              <a:ext uri="{FF2B5EF4-FFF2-40B4-BE49-F238E27FC236}">
                <a16:creationId xmlns:a16="http://schemas.microsoft.com/office/drawing/2014/main" id="{04E4E7C0-2A6C-9C44-A356-16D50B33C0EF}"/>
              </a:ext>
            </a:extLst>
          </p:cNvPr>
          <p:cNvSpPr txBox="1"/>
          <p:nvPr/>
        </p:nvSpPr>
        <p:spPr>
          <a:xfrm>
            <a:off x="4079385" y="1195196"/>
            <a:ext cx="14308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latin typeface="Calibri" panose="020F0502020204030204"/>
              </a:rPr>
              <a:t>F1 Score</a:t>
            </a:r>
            <a:endPar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64" name="Table 63">
            <a:extLst>
              <a:ext uri="{FF2B5EF4-FFF2-40B4-BE49-F238E27FC236}">
                <a16:creationId xmlns:a16="http://schemas.microsoft.com/office/drawing/2014/main" id="{4D030680-FDAA-CF4C-9873-9F365EE945A4}"/>
              </a:ext>
            </a:extLst>
          </p:cNvPr>
          <p:cNvGraphicFramePr>
            <a:graphicFrameLocks noGrp="1"/>
          </p:cNvGraphicFramePr>
          <p:nvPr>
            <p:extLst>
              <p:ext uri="{D42A27DB-BD31-4B8C-83A1-F6EECF244321}">
                <p14:modId xmlns:p14="http://schemas.microsoft.com/office/powerpoint/2010/main" val="2278081792"/>
              </p:ext>
            </p:extLst>
          </p:nvPr>
        </p:nvGraphicFramePr>
        <p:xfrm>
          <a:off x="1095583" y="2547384"/>
          <a:ext cx="2367722" cy="3525725"/>
        </p:xfrm>
        <a:graphic>
          <a:graphicData uri="http://schemas.openxmlformats.org/drawingml/2006/table">
            <a:tbl>
              <a:tblPr>
                <a:tableStyleId>{2D5ABB26-0587-4C30-8999-92F81FD0307C}</a:tableStyleId>
              </a:tblPr>
              <a:tblGrid>
                <a:gridCol w="2367722">
                  <a:extLst>
                    <a:ext uri="{9D8B030D-6E8A-4147-A177-3AD203B41FA5}">
                      <a16:colId xmlns:a16="http://schemas.microsoft.com/office/drawing/2014/main" val="2476001877"/>
                    </a:ext>
                  </a:extLst>
                </a:gridCol>
              </a:tblGrid>
              <a:tr h="503675">
                <a:tc>
                  <a:txBody>
                    <a:bodyPr/>
                    <a:lstStyle/>
                    <a:p>
                      <a:endParaRPr lang="en-US" dirty="0"/>
                    </a:p>
                  </a:txBody>
                  <a:tcPr>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173545421"/>
                  </a:ext>
                </a:extLst>
              </a:tr>
              <a:tr h="503675">
                <a:tc>
                  <a:txBody>
                    <a:bodyPr/>
                    <a:lstStyle/>
                    <a:p>
                      <a:endParaRPr lang="en-US"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963125985"/>
                  </a:ext>
                </a:extLst>
              </a:tr>
              <a:tr h="503675">
                <a:tc>
                  <a:txBody>
                    <a:bodyPr/>
                    <a:lstStyle/>
                    <a:p>
                      <a:endParaRPr lang="en-US"/>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332141495"/>
                  </a:ext>
                </a:extLst>
              </a:tr>
              <a:tr h="503675">
                <a:tc>
                  <a:txBody>
                    <a:bodyPr/>
                    <a:lstStyle/>
                    <a:p>
                      <a:endParaRPr lang="en-US"/>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10859348"/>
                  </a:ext>
                </a:extLst>
              </a:tr>
              <a:tr h="503675">
                <a:tc>
                  <a:txBody>
                    <a:bodyPr/>
                    <a:lstStyle/>
                    <a:p>
                      <a:endParaRPr lang="en-US"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39937407"/>
                  </a:ext>
                </a:extLst>
              </a:tr>
              <a:tr h="1007350">
                <a:tc>
                  <a:txBody>
                    <a:bodyPr/>
                    <a:lstStyle/>
                    <a:p>
                      <a:endParaRPr lang="en-US" dirty="0"/>
                    </a:p>
                  </a:txBody>
                  <a:tcPr>
                    <a:lnT w="12700" cap="flat" cmpd="sng" algn="ctr">
                      <a:solidFill>
                        <a:schemeClr val="bg1">
                          <a:lumMod val="85000"/>
                        </a:schemeClr>
                      </a:solidFill>
                      <a:prstDash val="solid"/>
                      <a:round/>
                      <a:headEnd type="none" w="med" len="med"/>
                      <a:tailEnd type="none" w="med" len="med"/>
                    </a:lnT>
                    <a:noFill/>
                  </a:tcPr>
                </a:tc>
                <a:extLst>
                  <a:ext uri="{0D108BD9-81ED-4DB2-BD59-A6C34878D82A}">
                    <a16:rowId xmlns:a16="http://schemas.microsoft.com/office/drawing/2014/main" val="3192364546"/>
                  </a:ext>
                </a:extLst>
              </a:tr>
            </a:tbl>
          </a:graphicData>
        </a:graphic>
      </p:graphicFrame>
      <p:sp>
        <p:nvSpPr>
          <p:cNvPr id="65" name="Flowchart: Delay 22">
            <a:extLst>
              <a:ext uri="{FF2B5EF4-FFF2-40B4-BE49-F238E27FC236}">
                <a16:creationId xmlns:a16="http://schemas.microsoft.com/office/drawing/2014/main" id="{6D90F585-1728-C54D-99D3-5F30B885171C}"/>
              </a:ext>
            </a:extLst>
          </p:cNvPr>
          <p:cNvSpPr/>
          <p:nvPr/>
        </p:nvSpPr>
        <p:spPr>
          <a:xfrm rot="16200000">
            <a:off x="7726274" y="1136279"/>
            <a:ext cx="308112" cy="326214"/>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Flowchart: Delay 23">
            <a:extLst>
              <a:ext uri="{FF2B5EF4-FFF2-40B4-BE49-F238E27FC236}">
                <a16:creationId xmlns:a16="http://schemas.microsoft.com/office/drawing/2014/main" id="{F76BD56D-6672-5142-92F0-D92F7309CF83}"/>
              </a:ext>
            </a:extLst>
          </p:cNvPr>
          <p:cNvSpPr/>
          <p:nvPr/>
        </p:nvSpPr>
        <p:spPr>
          <a:xfrm rot="16200000">
            <a:off x="6280946" y="1136279"/>
            <a:ext cx="308112" cy="326214"/>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Rounded Corners 24">
            <a:extLst>
              <a:ext uri="{FF2B5EF4-FFF2-40B4-BE49-F238E27FC236}">
                <a16:creationId xmlns:a16="http://schemas.microsoft.com/office/drawing/2014/main" id="{BE504930-C653-2F46-AEBF-604CF18EF114}"/>
              </a:ext>
            </a:extLst>
          </p:cNvPr>
          <p:cNvSpPr/>
          <p:nvPr/>
        </p:nvSpPr>
        <p:spPr>
          <a:xfrm>
            <a:off x="6043836" y="1347172"/>
            <a:ext cx="2178302" cy="4869470"/>
          </a:xfrm>
          <a:prstGeom prst="roundRect">
            <a:avLst>
              <a:gd name="adj" fmla="val 6604"/>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Freeform: Shape 25">
            <a:extLst>
              <a:ext uri="{FF2B5EF4-FFF2-40B4-BE49-F238E27FC236}">
                <a16:creationId xmlns:a16="http://schemas.microsoft.com/office/drawing/2014/main" id="{80F43128-8CF1-B042-9645-7154AACD8086}"/>
              </a:ext>
            </a:extLst>
          </p:cNvPr>
          <p:cNvSpPr/>
          <p:nvPr/>
        </p:nvSpPr>
        <p:spPr>
          <a:xfrm rot="16200000">
            <a:off x="6639675" y="934775"/>
            <a:ext cx="1035983" cy="1445326"/>
          </a:xfrm>
          <a:custGeom>
            <a:avLst/>
            <a:gdLst>
              <a:gd name="connsiteX0" fmla="*/ 1179443 w 1179443"/>
              <a:gd name="connsiteY0" fmla="*/ 0 h 1331844"/>
              <a:gd name="connsiteX1" fmla="*/ 1179443 w 1179443"/>
              <a:gd name="connsiteY1" fmla="*/ 1331844 h 1331844"/>
              <a:gd name="connsiteX2" fmla="*/ 665922 w 1179443"/>
              <a:gd name="connsiteY2" fmla="*/ 1331844 h 1331844"/>
              <a:gd name="connsiteX3" fmla="*/ 0 w 1179443"/>
              <a:gd name="connsiteY3" fmla="*/ 665922 h 1331844"/>
              <a:gd name="connsiteX4" fmla="*/ 665922 w 1179443"/>
              <a:gd name="connsiteY4" fmla="*/ 0 h 1331844"/>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5326"/>
              <a:gd name="connsiteX1" fmla="*/ 1179447 w 1182854"/>
              <a:gd name="connsiteY1" fmla="*/ 1445326 h 1445326"/>
              <a:gd name="connsiteX2" fmla="*/ 665922 w 1182854"/>
              <a:gd name="connsiteY2" fmla="*/ 1393255 h 1445326"/>
              <a:gd name="connsiteX3" fmla="*/ 0 w 1182854"/>
              <a:gd name="connsiteY3" fmla="*/ 727333 h 1445326"/>
              <a:gd name="connsiteX4" fmla="*/ 665922 w 1182854"/>
              <a:gd name="connsiteY4" fmla="*/ 61411 h 1445326"/>
              <a:gd name="connsiteX5" fmla="*/ 1182854 w 1182854"/>
              <a:gd name="connsiteY5" fmla="*/ 0 h 14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854" h="1445326">
                <a:moveTo>
                  <a:pt x="1182854" y="0"/>
                </a:moveTo>
                <a:cubicBezTo>
                  <a:pt x="1181718" y="480839"/>
                  <a:pt x="1180583" y="964487"/>
                  <a:pt x="1179447" y="1445326"/>
                </a:cubicBezTo>
                <a:cubicBezTo>
                  <a:pt x="1005194" y="1348857"/>
                  <a:pt x="837096" y="1409676"/>
                  <a:pt x="665922" y="1393255"/>
                </a:cubicBezTo>
                <a:cubicBezTo>
                  <a:pt x="298143" y="1393255"/>
                  <a:pt x="0" y="1095112"/>
                  <a:pt x="0" y="727333"/>
                </a:cubicBezTo>
                <a:cubicBezTo>
                  <a:pt x="0" y="359554"/>
                  <a:pt x="298143" y="61411"/>
                  <a:pt x="665922" y="61411"/>
                </a:cubicBezTo>
                <a:cubicBezTo>
                  <a:pt x="837096" y="61411"/>
                  <a:pt x="1049211" y="102367"/>
                  <a:pt x="1182854" y="0"/>
                </a:cubicBezTo>
                <a:close/>
              </a:path>
            </a:pathLst>
          </a:custGeom>
          <a:gradFill>
            <a:gsLst>
              <a:gs pos="24000">
                <a:srgbClr val="008080"/>
              </a:gs>
              <a:gs pos="100000">
                <a:srgbClr val="2A7A9A"/>
              </a:gs>
            </a:gsLst>
            <a:lin ang="0" scaled="1"/>
          </a:gradFill>
          <a:ln>
            <a:noFill/>
          </a:ln>
          <a:effectLst>
            <a:outerShdw blurRad="25400" dist="76200" dir="30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TextBox 68">
            <a:extLst>
              <a:ext uri="{FF2B5EF4-FFF2-40B4-BE49-F238E27FC236}">
                <a16:creationId xmlns:a16="http://schemas.microsoft.com/office/drawing/2014/main" id="{76E0AB88-9307-AE4C-94F2-4CAEC6506188}"/>
              </a:ext>
            </a:extLst>
          </p:cNvPr>
          <p:cNvSpPr txBox="1"/>
          <p:nvPr/>
        </p:nvSpPr>
        <p:spPr>
          <a:xfrm>
            <a:off x="6706260" y="5672157"/>
            <a:ext cx="95891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swald" panose="02000503000000000000" pitchFamily="2" charset="0"/>
                <a:ea typeface="+mn-ea"/>
                <a:cs typeface="+mn-cs"/>
              </a:rPr>
              <a:t>BUY NOW</a:t>
            </a:r>
          </a:p>
        </p:txBody>
      </p:sp>
      <p:sp>
        <p:nvSpPr>
          <p:cNvPr id="70" name="Flowchart: Delay 38">
            <a:extLst>
              <a:ext uri="{FF2B5EF4-FFF2-40B4-BE49-F238E27FC236}">
                <a16:creationId xmlns:a16="http://schemas.microsoft.com/office/drawing/2014/main" id="{A2B2C484-52FD-0D4D-966B-2013CFFAA9DE}"/>
              </a:ext>
            </a:extLst>
          </p:cNvPr>
          <p:cNvSpPr/>
          <p:nvPr/>
        </p:nvSpPr>
        <p:spPr>
          <a:xfrm rot="16200000">
            <a:off x="10171883" y="1135830"/>
            <a:ext cx="308112" cy="326214"/>
          </a:xfrm>
          <a:prstGeom prst="flowChartDelay">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Flowchart: Delay 39">
            <a:extLst>
              <a:ext uri="{FF2B5EF4-FFF2-40B4-BE49-F238E27FC236}">
                <a16:creationId xmlns:a16="http://schemas.microsoft.com/office/drawing/2014/main" id="{BBAAE7E5-E472-D34D-BCFC-A88C2C486C55}"/>
              </a:ext>
            </a:extLst>
          </p:cNvPr>
          <p:cNvSpPr/>
          <p:nvPr/>
        </p:nvSpPr>
        <p:spPr>
          <a:xfrm rot="16200000">
            <a:off x="8726555" y="1135830"/>
            <a:ext cx="308112" cy="326214"/>
          </a:xfrm>
          <a:prstGeom prst="flowChartDelay">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Rounded Corners 40">
            <a:extLst>
              <a:ext uri="{FF2B5EF4-FFF2-40B4-BE49-F238E27FC236}">
                <a16:creationId xmlns:a16="http://schemas.microsoft.com/office/drawing/2014/main" id="{B4B13940-4AB2-594D-A0B1-C0C0B7971D9B}"/>
              </a:ext>
            </a:extLst>
          </p:cNvPr>
          <p:cNvSpPr/>
          <p:nvPr/>
        </p:nvSpPr>
        <p:spPr>
          <a:xfrm>
            <a:off x="8489445" y="1346723"/>
            <a:ext cx="2178302" cy="4869470"/>
          </a:xfrm>
          <a:prstGeom prst="roundRect">
            <a:avLst>
              <a:gd name="adj" fmla="val 6604"/>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41">
            <a:extLst>
              <a:ext uri="{FF2B5EF4-FFF2-40B4-BE49-F238E27FC236}">
                <a16:creationId xmlns:a16="http://schemas.microsoft.com/office/drawing/2014/main" id="{E9DDF8D6-B3DD-BC42-BE5B-DBAE84AE90E2}"/>
              </a:ext>
            </a:extLst>
          </p:cNvPr>
          <p:cNvSpPr/>
          <p:nvPr/>
        </p:nvSpPr>
        <p:spPr>
          <a:xfrm rot="16200000">
            <a:off x="9085285" y="934325"/>
            <a:ext cx="1035981" cy="1445326"/>
          </a:xfrm>
          <a:custGeom>
            <a:avLst/>
            <a:gdLst>
              <a:gd name="connsiteX0" fmla="*/ 1179443 w 1179443"/>
              <a:gd name="connsiteY0" fmla="*/ 0 h 1331844"/>
              <a:gd name="connsiteX1" fmla="*/ 1179443 w 1179443"/>
              <a:gd name="connsiteY1" fmla="*/ 1331844 h 1331844"/>
              <a:gd name="connsiteX2" fmla="*/ 665922 w 1179443"/>
              <a:gd name="connsiteY2" fmla="*/ 1331844 h 1331844"/>
              <a:gd name="connsiteX3" fmla="*/ 0 w 1179443"/>
              <a:gd name="connsiteY3" fmla="*/ 665922 h 1331844"/>
              <a:gd name="connsiteX4" fmla="*/ 665922 w 1179443"/>
              <a:gd name="connsiteY4" fmla="*/ 0 h 1331844"/>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5326"/>
              <a:gd name="connsiteX1" fmla="*/ 1179447 w 1182854"/>
              <a:gd name="connsiteY1" fmla="*/ 1445326 h 1445326"/>
              <a:gd name="connsiteX2" fmla="*/ 665922 w 1182854"/>
              <a:gd name="connsiteY2" fmla="*/ 1393255 h 1445326"/>
              <a:gd name="connsiteX3" fmla="*/ 0 w 1182854"/>
              <a:gd name="connsiteY3" fmla="*/ 727333 h 1445326"/>
              <a:gd name="connsiteX4" fmla="*/ 665922 w 1182854"/>
              <a:gd name="connsiteY4" fmla="*/ 61411 h 1445326"/>
              <a:gd name="connsiteX5" fmla="*/ 1182854 w 1182854"/>
              <a:gd name="connsiteY5" fmla="*/ 0 h 14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854" h="1445326">
                <a:moveTo>
                  <a:pt x="1182854" y="0"/>
                </a:moveTo>
                <a:cubicBezTo>
                  <a:pt x="1181718" y="480839"/>
                  <a:pt x="1180583" y="964487"/>
                  <a:pt x="1179447" y="1445326"/>
                </a:cubicBezTo>
                <a:cubicBezTo>
                  <a:pt x="1005194" y="1348857"/>
                  <a:pt x="837096" y="1409676"/>
                  <a:pt x="665922" y="1393255"/>
                </a:cubicBezTo>
                <a:cubicBezTo>
                  <a:pt x="298143" y="1393255"/>
                  <a:pt x="0" y="1095112"/>
                  <a:pt x="0" y="727333"/>
                </a:cubicBezTo>
                <a:cubicBezTo>
                  <a:pt x="0" y="359554"/>
                  <a:pt x="298143" y="61411"/>
                  <a:pt x="665922" y="61411"/>
                </a:cubicBezTo>
                <a:cubicBezTo>
                  <a:pt x="837096" y="61411"/>
                  <a:pt x="1049211" y="102367"/>
                  <a:pt x="1182854" y="0"/>
                </a:cubicBezTo>
                <a:close/>
              </a:path>
            </a:pathLst>
          </a:custGeom>
          <a:gradFill>
            <a:gsLst>
              <a:gs pos="85000">
                <a:srgbClr val="339933"/>
              </a:gs>
              <a:gs pos="97000">
                <a:schemeClr val="accent6">
                  <a:lumMod val="50000"/>
                </a:schemeClr>
              </a:gs>
            </a:gsLst>
            <a:lin ang="0" scaled="1"/>
          </a:gradFill>
          <a:ln>
            <a:noFill/>
          </a:ln>
          <a:effectLst>
            <a:outerShdw blurRad="25400" dist="76200" dir="30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4" name="TextBox 73">
            <a:extLst>
              <a:ext uri="{FF2B5EF4-FFF2-40B4-BE49-F238E27FC236}">
                <a16:creationId xmlns:a16="http://schemas.microsoft.com/office/drawing/2014/main" id="{59DAD526-E1F9-C147-A976-E3C01305B22A}"/>
              </a:ext>
            </a:extLst>
          </p:cNvPr>
          <p:cNvSpPr txBox="1"/>
          <p:nvPr/>
        </p:nvSpPr>
        <p:spPr>
          <a:xfrm>
            <a:off x="9076316" y="1251426"/>
            <a:ext cx="106535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latin typeface="Calibri" panose="020F0502020204030204"/>
              </a:rPr>
              <a:t>Recall</a:t>
            </a:r>
            <a:endPar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TextBox 74">
            <a:extLst>
              <a:ext uri="{FF2B5EF4-FFF2-40B4-BE49-F238E27FC236}">
                <a16:creationId xmlns:a16="http://schemas.microsoft.com/office/drawing/2014/main" id="{43FFE69F-7402-6D44-BDEB-2CAA2E188A38}"/>
              </a:ext>
            </a:extLst>
          </p:cNvPr>
          <p:cNvSpPr txBox="1"/>
          <p:nvPr/>
        </p:nvSpPr>
        <p:spPr>
          <a:xfrm>
            <a:off x="1270837" y="2552915"/>
            <a:ext cx="217328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Logistic Regression </a:t>
            </a:r>
          </a:p>
        </p:txBody>
      </p:sp>
      <p:sp>
        <p:nvSpPr>
          <p:cNvPr id="76" name="TextBox 75">
            <a:extLst>
              <a:ext uri="{FF2B5EF4-FFF2-40B4-BE49-F238E27FC236}">
                <a16:creationId xmlns:a16="http://schemas.microsoft.com/office/drawing/2014/main" id="{6144C35A-8809-A442-81B9-94A34B8AB842}"/>
              </a:ext>
            </a:extLst>
          </p:cNvPr>
          <p:cNvSpPr txBox="1"/>
          <p:nvPr/>
        </p:nvSpPr>
        <p:spPr>
          <a:xfrm>
            <a:off x="1270837" y="3081295"/>
            <a:ext cx="161249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Decision Tree </a:t>
            </a:r>
          </a:p>
        </p:txBody>
      </p:sp>
      <p:sp>
        <p:nvSpPr>
          <p:cNvPr id="77" name="TextBox 76">
            <a:extLst>
              <a:ext uri="{FF2B5EF4-FFF2-40B4-BE49-F238E27FC236}">
                <a16:creationId xmlns:a16="http://schemas.microsoft.com/office/drawing/2014/main" id="{83BE605C-04FE-1D42-A9B2-226DAD27FE6E}"/>
              </a:ext>
            </a:extLst>
          </p:cNvPr>
          <p:cNvSpPr txBox="1"/>
          <p:nvPr/>
        </p:nvSpPr>
        <p:spPr>
          <a:xfrm>
            <a:off x="1270837" y="3554305"/>
            <a:ext cx="17994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Calibri Light" panose="020F0302020204030204"/>
              </a:rPr>
              <a:t>Random Forest </a:t>
            </a:r>
            <a:endPar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8" name="TextBox 77">
            <a:extLst>
              <a:ext uri="{FF2B5EF4-FFF2-40B4-BE49-F238E27FC236}">
                <a16:creationId xmlns:a16="http://schemas.microsoft.com/office/drawing/2014/main" id="{786B4B65-2795-334C-B3F6-357FB4DA38FE}"/>
              </a:ext>
            </a:extLst>
          </p:cNvPr>
          <p:cNvSpPr txBox="1"/>
          <p:nvPr/>
        </p:nvSpPr>
        <p:spPr>
          <a:xfrm>
            <a:off x="1270836" y="4049281"/>
            <a:ext cx="203190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Calibri Light" panose="020F0302020204030204"/>
              </a:rPr>
              <a:t>Gradient Boosting</a:t>
            </a:r>
            <a:endPar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9" name="TextBox 78">
            <a:extLst>
              <a:ext uri="{FF2B5EF4-FFF2-40B4-BE49-F238E27FC236}">
                <a16:creationId xmlns:a16="http://schemas.microsoft.com/office/drawing/2014/main" id="{775A25C7-4AE8-1E4F-9F6B-1EB83246A34B}"/>
              </a:ext>
            </a:extLst>
          </p:cNvPr>
          <p:cNvSpPr txBox="1"/>
          <p:nvPr/>
        </p:nvSpPr>
        <p:spPr>
          <a:xfrm>
            <a:off x="1270837" y="4558325"/>
            <a:ext cx="137159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Light GBM  </a:t>
            </a:r>
          </a:p>
        </p:txBody>
      </p:sp>
      <p:sp>
        <p:nvSpPr>
          <p:cNvPr id="80" name="TextBox 79">
            <a:extLst>
              <a:ext uri="{FF2B5EF4-FFF2-40B4-BE49-F238E27FC236}">
                <a16:creationId xmlns:a16="http://schemas.microsoft.com/office/drawing/2014/main" id="{E36087DA-C863-1541-87F0-4F1548241CEA}"/>
              </a:ext>
            </a:extLst>
          </p:cNvPr>
          <p:cNvSpPr txBox="1"/>
          <p:nvPr/>
        </p:nvSpPr>
        <p:spPr>
          <a:xfrm>
            <a:off x="1460089" y="1899257"/>
            <a:ext cx="17092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Calibri" panose="020F0502020204030204" pitchFamily="34" charset="0"/>
              </a:rPr>
              <a:t>Models</a:t>
            </a:r>
            <a:endParaRPr kumimoji="0" lang="en-US" sz="2000" b="0" i="0" u="none" strike="noStrike" kern="1200" cap="none" spc="0" normalizeH="0" baseline="0" noProof="0" dirty="0">
              <a:ln>
                <a:noFill/>
              </a:ln>
              <a:solidFill>
                <a:prstClr val="white"/>
              </a:solidFill>
              <a:effectLst/>
              <a:uLnTx/>
              <a:uFillTx/>
              <a:latin typeface="Calibri" panose="020F0502020204030204" pitchFamily="34" charset="0"/>
            </a:endParaRPr>
          </a:p>
        </p:txBody>
      </p:sp>
      <p:sp>
        <p:nvSpPr>
          <p:cNvPr id="81" name="TextBox 80">
            <a:extLst>
              <a:ext uri="{FF2B5EF4-FFF2-40B4-BE49-F238E27FC236}">
                <a16:creationId xmlns:a16="http://schemas.microsoft.com/office/drawing/2014/main" id="{B8F8AA26-A8DE-C54A-9A88-8BB185F7321D}"/>
              </a:ext>
            </a:extLst>
          </p:cNvPr>
          <p:cNvSpPr txBox="1"/>
          <p:nvPr/>
        </p:nvSpPr>
        <p:spPr>
          <a:xfrm>
            <a:off x="6435003" y="1237319"/>
            <a:ext cx="161789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pitchFamily="34" charset="0"/>
              </a:rPr>
              <a:t>Precision</a:t>
            </a:r>
          </a:p>
        </p:txBody>
      </p:sp>
      <p:sp>
        <p:nvSpPr>
          <p:cNvPr id="82" name="TextBox 81">
            <a:extLst>
              <a:ext uri="{FF2B5EF4-FFF2-40B4-BE49-F238E27FC236}">
                <a16:creationId xmlns:a16="http://schemas.microsoft.com/office/drawing/2014/main" id="{E7E5D0E6-642E-F041-AD0D-C53ABA148B80}"/>
              </a:ext>
            </a:extLst>
          </p:cNvPr>
          <p:cNvSpPr txBox="1"/>
          <p:nvPr/>
        </p:nvSpPr>
        <p:spPr>
          <a:xfrm>
            <a:off x="6895643" y="1237318"/>
            <a:ext cx="184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Oswald" panose="02000503000000000000" pitchFamily="2" charset="0"/>
              <a:ea typeface="+mn-ea"/>
              <a:cs typeface="+mn-cs"/>
            </a:endParaRPr>
          </a:p>
        </p:txBody>
      </p:sp>
      <p:graphicFrame>
        <p:nvGraphicFramePr>
          <p:cNvPr id="83" name="Table 82">
            <a:extLst>
              <a:ext uri="{FF2B5EF4-FFF2-40B4-BE49-F238E27FC236}">
                <a16:creationId xmlns:a16="http://schemas.microsoft.com/office/drawing/2014/main" id="{183A7892-377B-0740-B7D1-E0B0B80AE46C}"/>
              </a:ext>
            </a:extLst>
          </p:cNvPr>
          <p:cNvGraphicFramePr>
            <a:graphicFrameLocks noGrp="1"/>
          </p:cNvGraphicFramePr>
          <p:nvPr>
            <p:extLst>
              <p:ext uri="{D42A27DB-BD31-4B8C-83A1-F6EECF244321}">
                <p14:modId xmlns:p14="http://schemas.microsoft.com/office/powerpoint/2010/main" val="3018724970"/>
              </p:ext>
            </p:extLst>
          </p:nvPr>
        </p:nvGraphicFramePr>
        <p:xfrm>
          <a:off x="6247612" y="2462662"/>
          <a:ext cx="1721853" cy="3671339"/>
        </p:xfrm>
        <a:graphic>
          <a:graphicData uri="http://schemas.openxmlformats.org/drawingml/2006/table">
            <a:tbl>
              <a:tblPr>
                <a:tableStyleId>{2D5ABB26-0587-4C30-8999-92F81FD0307C}</a:tableStyleId>
              </a:tblPr>
              <a:tblGrid>
                <a:gridCol w="1721853">
                  <a:extLst>
                    <a:ext uri="{9D8B030D-6E8A-4147-A177-3AD203B41FA5}">
                      <a16:colId xmlns:a16="http://schemas.microsoft.com/office/drawing/2014/main" val="2476001877"/>
                    </a:ext>
                  </a:extLst>
                </a:gridCol>
              </a:tblGrid>
              <a:tr h="524477">
                <a:tc>
                  <a:txBody>
                    <a:bodyPr/>
                    <a:lstStyle/>
                    <a:p>
                      <a:pPr algn="ctr"/>
                      <a:r>
                        <a:rPr lang="en-US" dirty="0"/>
                        <a:t>0.904</a:t>
                      </a:r>
                    </a:p>
                  </a:txBody>
                  <a:tcP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3545421"/>
                  </a:ext>
                </a:extLst>
              </a:tr>
              <a:tr h="524477">
                <a:tc>
                  <a:txBody>
                    <a:bodyPr/>
                    <a:lstStyle/>
                    <a:p>
                      <a:pPr algn="ctr"/>
                      <a:r>
                        <a:rPr lang="en-US" dirty="0"/>
                        <a:t>0.853</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125985"/>
                  </a:ext>
                </a:extLst>
              </a:tr>
              <a:tr h="524477">
                <a:tc>
                  <a:txBody>
                    <a:bodyPr/>
                    <a:lstStyle/>
                    <a:p>
                      <a:pPr algn="ctr"/>
                      <a:r>
                        <a:rPr lang="en-US" dirty="0"/>
                        <a:t>0.915</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141495"/>
                  </a:ext>
                </a:extLst>
              </a:tr>
              <a:tr h="524477">
                <a:tc>
                  <a:txBody>
                    <a:bodyPr/>
                    <a:lstStyle/>
                    <a:p>
                      <a:pPr algn="ctr"/>
                      <a:r>
                        <a:rPr lang="en-US" dirty="0"/>
                        <a:t>0.908</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859348"/>
                  </a:ext>
                </a:extLst>
              </a:tr>
              <a:tr h="524477">
                <a:tc>
                  <a:txBody>
                    <a:bodyPr/>
                    <a:lstStyle/>
                    <a:p>
                      <a:pPr algn="ctr"/>
                      <a:r>
                        <a:rPr lang="en-US" dirty="0"/>
                        <a:t>0.908</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937407"/>
                  </a:ext>
                </a:extLst>
              </a:tr>
              <a:tr h="1048954">
                <a:tc>
                  <a:txBody>
                    <a:bodyPr/>
                    <a:lstStyle/>
                    <a:p>
                      <a:pPr algn="ctr"/>
                      <a:endParaRPr lang="en-US"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92364546"/>
                  </a:ext>
                </a:extLst>
              </a:tr>
            </a:tbl>
          </a:graphicData>
        </a:graphic>
      </p:graphicFrame>
      <p:graphicFrame>
        <p:nvGraphicFramePr>
          <p:cNvPr id="84" name="Table 83">
            <a:extLst>
              <a:ext uri="{FF2B5EF4-FFF2-40B4-BE49-F238E27FC236}">
                <a16:creationId xmlns:a16="http://schemas.microsoft.com/office/drawing/2014/main" id="{EFEFA13B-E2D3-7E41-8E79-DBEE31A804A1}"/>
              </a:ext>
            </a:extLst>
          </p:cNvPr>
          <p:cNvGraphicFramePr>
            <a:graphicFrameLocks noGrp="1"/>
          </p:cNvGraphicFramePr>
          <p:nvPr>
            <p:extLst>
              <p:ext uri="{D42A27DB-BD31-4B8C-83A1-F6EECF244321}">
                <p14:modId xmlns:p14="http://schemas.microsoft.com/office/powerpoint/2010/main" val="2594100077"/>
              </p:ext>
            </p:extLst>
          </p:nvPr>
        </p:nvGraphicFramePr>
        <p:xfrm>
          <a:off x="3766451" y="2448763"/>
          <a:ext cx="1721853" cy="3671339"/>
        </p:xfrm>
        <a:graphic>
          <a:graphicData uri="http://schemas.openxmlformats.org/drawingml/2006/table">
            <a:tbl>
              <a:tblPr>
                <a:tableStyleId>{2D5ABB26-0587-4C30-8999-92F81FD0307C}</a:tableStyleId>
              </a:tblPr>
              <a:tblGrid>
                <a:gridCol w="1721853">
                  <a:extLst>
                    <a:ext uri="{9D8B030D-6E8A-4147-A177-3AD203B41FA5}">
                      <a16:colId xmlns:a16="http://schemas.microsoft.com/office/drawing/2014/main" val="2476001877"/>
                    </a:ext>
                  </a:extLst>
                </a:gridCol>
              </a:tblGrid>
              <a:tr h="524477">
                <a:tc>
                  <a:txBody>
                    <a:bodyPr/>
                    <a:lstStyle/>
                    <a:p>
                      <a:pPr algn="ctr"/>
                      <a:r>
                        <a:rPr lang="en-US" dirty="0"/>
                        <a:t>89%</a:t>
                      </a:r>
                    </a:p>
                  </a:txBody>
                  <a:tcP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3545421"/>
                  </a:ext>
                </a:extLst>
              </a:tr>
              <a:tr h="524477">
                <a:tc>
                  <a:txBody>
                    <a:bodyPr/>
                    <a:lstStyle/>
                    <a:p>
                      <a:pPr algn="ctr"/>
                      <a:r>
                        <a:rPr lang="en-US" dirty="0"/>
                        <a:t>86%</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125985"/>
                  </a:ext>
                </a:extLst>
              </a:tr>
              <a:tr h="524477">
                <a:tc>
                  <a:txBody>
                    <a:bodyPr/>
                    <a:lstStyle/>
                    <a:p>
                      <a:pPr algn="ctr"/>
                      <a:r>
                        <a:rPr lang="en-US" dirty="0"/>
                        <a:t>90%</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141495"/>
                  </a:ext>
                </a:extLst>
              </a:tr>
              <a:tr h="524477">
                <a:tc>
                  <a:txBody>
                    <a:bodyPr/>
                    <a:lstStyle/>
                    <a:p>
                      <a:pPr algn="ctr"/>
                      <a:r>
                        <a:rPr lang="en-US" dirty="0"/>
                        <a:t>90%</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859348"/>
                  </a:ext>
                </a:extLst>
              </a:tr>
              <a:tr h="524477">
                <a:tc>
                  <a:txBody>
                    <a:bodyPr/>
                    <a:lstStyle/>
                    <a:p>
                      <a:pPr algn="ctr"/>
                      <a:r>
                        <a:rPr lang="en-US" dirty="0"/>
                        <a:t>90%</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937407"/>
                  </a:ext>
                </a:extLst>
              </a:tr>
              <a:tr h="1048954">
                <a:tc>
                  <a:txBody>
                    <a:bodyPr/>
                    <a:lstStyle/>
                    <a:p>
                      <a:endParaRPr lang="en-US" dirty="0"/>
                    </a:p>
                  </a:txBody>
                  <a:tcPr>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192364546"/>
                  </a:ext>
                </a:extLst>
              </a:tr>
            </a:tbl>
          </a:graphicData>
        </a:graphic>
      </p:graphicFrame>
      <p:graphicFrame>
        <p:nvGraphicFramePr>
          <p:cNvPr id="85" name="Table 84">
            <a:extLst>
              <a:ext uri="{FF2B5EF4-FFF2-40B4-BE49-F238E27FC236}">
                <a16:creationId xmlns:a16="http://schemas.microsoft.com/office/drawing/2014/main" id="{95868FEB-A337-CA46-A15B-93E4D6EA249E}"/>
              </a:ext>
            </a:extLst>
          </p:cNvPr>
          <p:cNvGraphicFramePr>
            <a:graphicFrameLocks noGrp="1"/>
          </p:cNvGraphicFramePr>
          <p:nvPr>
            <p:extLst>
              <p:ext uri="{D42A27DB-BD31-4B8C-83A1-F6EECF244321}">
                <p14:modId xmlns:p14="http://schemas.microsoft.com/office/powerpoint/2010/main" val="2351599863"/>
              </p:ext>
            </p:extLst>
          </p:nvPr>
        </p:nvGraphicFramePr>
        <p:xfrm>
          <a:off x="8692575" y="2474576"/>
          <a:ext cx="1721853" cy="3671339"/>
        </p:xfrm>
        <a:graphic>
          <a:graphicData uri="http://schemas.openxmlformats.org/drawingml/2006/table">
            <a:tbl>
              <a:tblPr>
                <a:tableStyleId>{2D5ABB26-0587-4C30-8999-92F81FD0307C}</a:tableStyleId>
              </a:tblPr>
              <a:tblGrid>
                <a:gridCol w="1721853">
                  <a:extLst>
                    <a:ext uri="{9D8B030D-6E8A-4147-A177-3AD203B41FA5}">
                      <a16:colId xmlns:a16="http://schemas.microsoft.com/office/drawing/2014/main" val="2476001877"/>
                    </a:ext>
                  </a:extLst>
                </a:gridCol>
              </a:tblGrid>
              <a:tr h="524477">
                <a:tc>
                  <a:txBody>
                    <a:bodyPr/>
                    <a:lstStyle/>
                    <a:p>
                      <a:pPr algn="ctr"/>
                      <a:r>
                        <a:rPr lang="en-US" dirty="0"/>
                        <a:t>0.900</a:t>
                      </a:r>
                    </a:p>
                  </a:txBody>
                  <a:tcP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3545421"/>
                  </a:ext>
                </a:extLst>
              </a:tr>
              <a:tr h="524477">
                <a:tc>
                  <a:txBody>
                    <a:bodyPr/>
                    <a:lstStyle/>
                    <a:p>
                      <a:pPr algn="ctr"/>
                      <a:r>
                        <a:rPr lang="en-US" dirty="0"/>
                        <a:t>0.589</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125985"/>
                  </a:ext>
                </a:extLst>
              </a:tr>
              <a:tr h="524477">
                <a:tc>
                  <a:txBody>
                    <a:bodyPr/>
                    <a:lstStyle/>
                    <a:p>
                      <a:pPr algn="ctr"/>
                      <a:r>
                        <a:rPr lang="en-US" dirty="0"/>
                        <a:t>0.906</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141495"/>
                  </a:ext>
                </a:extLst>
              </a:tr>
              <a:tr h="524477">
                <a:tc>
                  <a:txBody>
                    <a:bodyPr/>
                    <a:lstStyle/>
                    <a:p>
                      <a:pPr algn="ctr"/>
                      <a:r>
                        <a:rPr lang="en-US" dirty="0"/>
                        <a:t>0.904</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859348"/>
                  </a:ext>
                </a:extLst>
              </a:tr>
              <a:tr h="524477">
                <a:tc>
                  <a:txBody>
                    <a:bodyPr/>
                    <a:lstStyle/>
                    <a:p>
                      <a:pPr algn="ctr"/>
                      <a:r>
                        <a:rPr lang="en-US" dirty="0"/>
                        <a:t>0.902</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937407"/>
                  </a:ext>
                </a:extLst>
              </a:tr>
              <a:tr h="1048954">
                <a:tc>
                  <a:txBody>
                    <a:bodyPr/>
                    <a:lstStyle/>
                    <a:p>
                      <a:pPr algn="ctr"/>
                      <a:endParaRPr lang="en-US" dirty="0"/>
                    </a:p>
                  </a:txBody>
                  <a:tcPr>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192364546"/>
                  </a:ext>
                </a:extLst>
              </a:tr>
            </a:tbl>
          </a:graphicData>
        </a:graphic>
      </p:graphicFrame>
    </p:spTree>
    <p:extLst>
      <p:ext uri="{BB962C8B-B14F-4D97-AF65-F5344CB8AC3E}">
        <p14:creationId xmlns:p14="http://schemas.microsoft.com/office/powerpoint/2010/main" val="200075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en-US" dirty="0"/>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15</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MODELLING – AFTER SAMPLING – NEAR MISS </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sp>
        <p:nvSpPr>
          <p:cNvPr id="45" name="Rectangle: Top Corners Rounded 6">
            <a:extLst>
              <a:ext uri="{FF2B5EF4-FFF2-40B4-BE49-F238E27FC236}">
                <a16:creationId xmlns:a16="http://schemas.microsoft.com/office/drawing/2014/main" id="{BDB08AE9-BF0B-0541-93D4-796408A4C069}"/>
              </a:ext>
            </a:extLst>
          </p:cNvPr>
          <p:cNvSpPr/>
          <p:nvPr/>
        </p:nvSpPr>
        <p:spPr>
          <a:xfrm>
            <a:off x="934693" y="1693248"/>
            <a:ext cx="10363200" cy="4663102"/>
          </a:xfrm>
          <a:prstGeom prst="round2SameRect">
            <a:avLst>
              <a:gd name="adj1" fmla="val 1543"/>
              <a:gd name="adj2" fmla="val 2161"/>
            </a:avLst>
          </a:prstGeom>
          <a:gradFill flip="none" rotWithShape="1">
            <a:gsLst>
              <a:gs pos="10000">
                <a:srgbClr val="FF66FF"/>
              </a:gs>
              <a:gs pos="93000">
                <a:srgbClr val="00CCFF"/>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Top Corners Rounded 9">
            <a:extLst>
              <a:ext uri="{FF2B5EF4-FFF2-40B4-BE49-F238E27FC236}">
                <a16:creationId xmlns:a16="http://schemas.microsoft.com/office/drawing/2014/main" id="{522E11AF-E03B-5D4D-B288-521FD0ED709C}"/>
              </a:ext>
            </a:extLst>
          </p:cNvPr>
          <p:cNvSpPr/>
          <p:nvPr/>
        </p:nvSpPr>
        <p:spPr>
          <a:xfrm>
            <a:off x="934693" y="1693697"/>
            <a:ext cx="10363200" cy="710999"/>
          </a:xfrm>
          <a:prstGeom prst="round2SameRect">
            <a:avLst>
              <a:gd name="adj1" fmla="val 6752"/>
              <a:gd name="adj2" fmla="val 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lowchart: Delay 8">
            <a:extLst>
              <a:ext uri="{FF2B5EF4-FFF2-40B4-BE49-F238E27FC236}">
                <a16:creationId xmlns:a16="http://schemas.microsoft.com/office/drawing/2014/main" id="{325E8489-1FA5-A044-A032-90D68D917C24}"/>
              </a:ext>
            </a:extLst>
          </p:cNvPr>
          <p:cNvSpPr/>
          <p:nvPr/>
        </p:nvSpPr>
        <p:spPr>
          <a:xfrm rot="16200000">
            <a:off x="5300958" y="1121931"/>
            <a:ext cx="308112" cy="326214"/>
          </a:xfrm>
          <a:prstGeom prst="flowChartDelay">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lowchart: Delay 2">
            <a:extLst>
              <a:ext uri="{FF2B5EF4-FFF2-40B4-BE49-F238E27FC236}">
                <a16:creationId xmlns:a16="http://schemas.microsoft.com/office/drawing/2014/main" id="{C60C5249-CFD8-0746-A1EE-EB12DE5724E1}"/>
              </a:ext>
            </a:extLst>
          </p:cNvPr>
          <p:cNvSpPr/>
          <p:nvPr/>
        </p:nvSpPr>
        <p:spPr>
          <a:xfrm rot="16200000">
            <a:off x="3855630" y="1121931"/>
            <a:ext cx="308112" cy="326214"/>
          </a:xfrm>
          <a:prstGeom prst="flowChartDelay">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Rounded Corners 3">
            <a:extLst>
              <a:ext uri="{FF2B5EF4-FFF2-40B4-BE49-F238E27FC236}">
                <a16:creationId xmlns:a16="http://schemas.microsoft.com/office/drawing/2014/main" id="{4457D5B1-A846-8247-8BDD-C77125EEB7E5}"/>
              </a:ext>
            </a:extLst>
          </p:cNvPr>
          <p:cNvSpPr/>
          <p:nvPr/>
        </p:nvSpPr>
        <p:spPr>
          <a:xfrm>
            <a:off x="3618520" y="1332824"/>
            <a:ext cx="2178302" cy="4869470"/>
          </a:xfrm>
          <a:prstGeom prst="roundRect">
            <a:avLst>
              <a:gd name="adj" fmla="val 6604"/>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
            <a:extLst>
              <a:ext uri="{FF2B5EF4-FFF2-40B4-BE49-F238E27FC236}">
                <a16:creationId xmlns:a16="http://schemas.microsoft.com/office/drawing/2014/main" id="{061CC767-C53F-4B47-B36D-B3A6CF43C65B}"/>
              </a:ext>
            </a:extLst>
          </p:cNvPr>
          <p:cNvSpPr/>
          <p:nvPr/>
        </p:nvSpPr>
        <p:spPr>
          <a:xfrm rot="16200000">
            <a:off x="4214360" y="920426"/>
            <a:ext cx="1035981" cy="1445326"/>
          </a:xfrm>
          <a:custGeom>
            <a:avLst/>
            <a:gdLst>
              <a:gd name="connsiteX0" fmla="*/ 1179443 w 1179443"/>
              <a:gd name="connsiteY0" fmla="*/ 0 h 1331844"/>
              <a:gd name="connsiteX1" fmla="*/ 1179443 w 1179443"/>
              <a:gd name="connsiteY1" fmla="*/ 1331844 h 1331844"/>
              <a:gd name="connsiteX2" fmla="*/ 665922 w 1179443"/>
              <a:gd name="connsiteY2" fmla="*/ 1331844 h 1331844"/>
              <a:gd name="connsiteX3" fmla="*/ 0 w 1179443"/>
              <a:gd name="connsiteY3" fmla="*/ 665922 h 1331844"/>
              <a:gd name="connsiteX4" fmla="*/ 665922 w 1179443"/>
              <a:gd name="connsiteY4" fmla="*/ 0 h 1331844"/>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5326"/>
              <a:gd name="connsiteX1" fmla="*/ 1179447 w 1182854"/>
              <a:gd name="connsiteY1" fmla="*/ 1445326 h 1445326"/>
              <a:gd name="connsiteX2" fmla="*/ 665922 w 1182854"/>
              <a:gd name="connsiteY2" fmla="*/ 1393255 h 1445326"/>
              <a:gd name="connsiteX3" fmla="*/ 0 w 1182854"/>
              <a:gd name="connsiteY3" fmla="*/ 727333 h 1445326"/>
              <a:gd name="connsiteX4" fmla="*/ 665922 w 1182854"/>
              <a:gd name="connsiteY4" fmla="*/ 61411 h 1445326"/>
              <a:gd name="connsiteX5" fmla="*/ 1182854 w 1182854"/>
              <a:gd name="connsiteY5" fmla="*/ 0 h 14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854" h="1445326">
                <a:moveTo>
                  <a:pt x="1182854" y="0"/>
                </a:moveTo>
                <a:cubicBezTo>
                  <a:pt x="1181718" y="480839"/>
                  <a:pt x="1180583" y="964487"/>
                  <a:pt x="1179447" y="1445326"/>
                </a:cubicBezTo>
                <a:cubicBezTo>
                  <a:pt x="1005194" y="1348857"/>
                  <a:pt x="837096" y="1409676"/>
                  <a:pt x="665922" y="1393255"/>
                </a:cubicBezTo>
                <a:cubicBezTo>
                  <a:pt x="298143" y="1393255"/>
                  <a:pt x="0" y="1095112"/>
                  <a:pt x="0" y="727333"/>
                </a:cubicBezTo>
                <a:cubicBezTo>
                  <a:pt x="0" y="359554"/>
                  <a:pt x="298143" y="61411"/>
                  <a:pt x="665922" y="61411"/>
                </a:cubicBezTo>
                <a:cubicBezTo>
                  <a:pt x="837096" y="61411"/>
                  <a:pt x="1049211" y="102367"/>
                  <a:pt x="1182854" y="0"/>
                </a:cubicBezTo>
                <a:close/>
              </a:path>
            </a:pathLst>
          </a:custGeom>
          <a:gradFill flip="none" rotWithShape="1">
            <a:gsLst>
              <a:gs pos="100000">
                <a:schemeClr val="accent4"/>
              </a:gs>
              <a:gs pos="100000">
                <a:srgbClr val="FFFF00"/>
              </a:gs>
            </a:gsLst>
            <a:lin ang="0" scaled="1"/>
            <a:tileRect/>
          </a:gradFill>
          <a:ln>
            <a:noFill/>
          </a:ln>
          <a:effectLst>
            <a:outerShdw blurRad="25400" dist="76200" dir="30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891FB710-B427-5045-AEBF-373D89370A3B}"/>
              </a:ext>
            </a:extLst>
          </p:cNvPr>
          <p:cNvSpPr txBox="1"/>
          <p:nvPr/>
        </p:nvSpPr>
        <p:spPr>
          <a:xfrm>
            <a:off x="4282826" y="5688123"/>
            <a:ext cx="8771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swald" panose="02000503000000000000" pitchFamily="2" charset="0"/>
                <a:ea typeface="+mn-ea"/>
                <a:cs typeface="+mn-cs"/>
              </a:rPr>
              <a:t>BU NOW</a:t>
            </a:r>
          </a:p>
        </p:txBody>
      </p:sp>
      <p:sp>
        <p:nvSpPr>
          <p:cNvPr id="52" name="TextBox 51">
            <a:extLst>
              <a:ext uri="{FF2B5EF4-FFF2-40B4-BE49-F238E27FC236}">
                <a16:creationId xmlns:a16="http://schemas.microsoft.com/office/drawing/2014/main" id="{4642D577-01A7-084F-B13E-B1BC48874629}"/>
              </a:ext>
            </a:extLst>
          </p:cNvPr>
          <p:cNvSpPr txBox="1"/>
          <p:nvPr/>
        </p:nvSpPr>
        <p:spPr>
          <a:xfrm>
            <a:off x="4301182" y="2952601"/>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p:txBody>
      </p:sp>
      <p:sp>
        <p:nvSpPr>
          <p:cNvPr id="86" name="TextBox 85">
            <a:extLst>
              <a:ext uri="{FF2B5EF4-FFF2-40B4-BE49-F238E27FC236}">
                <a16:creationId xmlns:a16="http://schemas.microsoft.com/office/drawing/2014/main" id="{74ABA2AC-112A-A342-BCF6-F9DCE6E3645B}"/>
              </a:ext>
            </a:extLst>
          </p:cNvPr>
          <p:cNvSpPr txBox="1"/>
          <p:nvPr/>
        </p:nvSpPr>
        <p:spPr>
          <a:xfrm>
            <a:off x="4130237" y="3498034"/>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p:txBody>
      </p:sp>
      <p:sp>
        <p:nvSpPr>
          <p:cNvPr id="87" name="TextBox 86">
            <a:extLst>
              <a:ext uri="{FF2B5EF4-FFF2-40B4-BE49-F238E27FC236}">
                <a16:creationId xmlns:a16="http://schemas.microsoft.com/office/drawing/2014/main" id="{83A89D5C-6B63-1B4E-8214-281AEEEC5616}"/>
              </a:ext>
            </a:extLst>
          </p:cNvPr>
          <p:cNvSpPr txBox="1"/>
          <p:nvPr/>
        </p:nvSpPr>
        <p:spPr>
          <a:xfrm>
            <a:off x="4171338" y="3976656"/>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p:txBody>
      </p:sp>
      <p:sp>
        <p:nvSpPr>
          <p:cNvPr id="88" name="TextBox 87">
            <a:extLst>
              <a:ext uri="{FF2B5EF4-FFF2-40B4-BE49-F238E27FC236}">
                <a16:creationId xmlns:a16="http://schemas.microsoft.com/office/drawing/2014/main" id="{A89994C9-A3DF-8D4D-8F25-650EFE2BE4C9}"/>
              </a:ext>
            </a:extLst>
          </p:cNvPr>
          <p:cNvSpPr txBox="1"/>
          <p:nvPr/>
        </p:nvSpPr>
        <p:spPr>
          <a:xfrm>
            <a:off x="4099678" y="1195196"/>
            <a:ext cx="14308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latin typeface="Calibri" panose="020F0502020204030204"/>
              </a:rPr>
              <a:t>F1 Score</a:t>
            </a:r>
            <a:endPar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89" name="Table 88">
            <a:extLst>
              <a:ext uri="{FF2B5EF4-FFF2-40B4-BE49-F238E27FC236}">
                <a16:creationId xmlns:a16="http://schemas.microsoft.com/office/drawing/2014/main" id="{237D22B5-A4E6-FC44-A9DD-7C260A981764}"/>
              </a:ext>
            </a:extLst>
          </p:cNvPr>
          <p:cNvGraphicFramePr>
            <a:graphicFrameLocks noGrp="1"/>
          </p:cNvGraphicFramePr>
          <p:nvPr>
            <p:extLst>
              <p:ext uri="{D42A27DB-BD31-4B8C-83A1-F6EECF244321}">
                <p14:modId xmlns:p14="http://schemas.microsoft.com/office/powerpoint/2010/main" val="609864731"/>
              </p:ext>
            </p:extLst>
          </p:nvPr>
        </p:nvGraphicFramePr>
        <p:xfrm>
          <a:off x="1115876" y="2547384"/>
          <a:ext cx="2367722" cy="3525725"/>
        </p:xfrm>
        <a:graphic>
          <a:graphicData uri="http://schemas.openxmlformats.org/drawingml/2006/table">
            <a:tbl>
              <a:tblPr>
                <a:tableStyleId>{2D5ABB26-0587-4C30-8999-92F81FD0307C}</a:tableStyleId>
              </a:tblPr>
              <a:tblGrid>
                <a:gridCol w="2367722">
                  <a:extLst>
                    <a:ext uri="{9D8B030D-6E8A-4147-A177-3AD203B41FA5}">
                      <a16:colId xmlns:a16="http://schemas.microsoft.com/office/drawing/2014/main" val="2476001877"/>
                    </a:ext>
                  </a:extLst>
                </a:gridCol>
              </a:tblGrid>
              <a:tr h="503675">
                <a:tc>
                  <a:txBody>
                    <a:bodyPr/>
                    <a:lstStyle/>
                    <a:p>
                      <a:endParaRPr lang="en-US" dirty="0"/>
                    </a:p>
                  </a:txBody>
                  <a:tcPr>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173545421"/>
                  </a:ext>
                </a:extLst>
              </a:tr>
              <a:tr h="503675">
                <a:tc>
                  <a:txBody>
                    <a:bodyPr/>
                    <a:lstStyle/>
                    <a:p>
                      <a:endParaRPr lang="en-US"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963125985"/>
                  </a:ext>
                </a:extLst>
              </a:tr>
              <a:tr h="503675">
                <a:tc>
                  <a:txBody>
                    <a:bodyPr/>
                    <a:lstStyle/>
                    <a:p>
                      <a:endParaRPr lang="en-US"/>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332141495"/>
                  </a:ext>
                </a:extLst>
              </a:tr>
              <a:tr h="503675">
                <a:tc>
                  <a:txBody>
                    <a:bodyPr/>
                    <a:lstStyle/>
                    <a:p>
                      <a:endParaRPr lang="en-US"/>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10859348"/>
                  </a:ext>
                </a:extLst>
              </a:tr>
              <a:tr h="503675">
                <a:tc>
                  <a:txBody>
                    <a:bodyPr/>
                    <a:lstStyle/>
                    <a:p>
                      <a:endParaRPr lang="en-US"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39937407"/>
                  </a:ext>
                </a:extLst>
              </a:tr>
              <a:tr h="1007350">
                <a:tc>
                  <a:txBody>
                    <a:bodyPr/>
                    <a:lstStyle/>
                    <a:p>
                      <a:endParaRPr lang="en-US" dirty="0"/>
                    </a:p>
                  </a:txBody>
                  <a:tcPr>
                    <a:lnT w="12700" cap="flat" cmpd="sng" algn="ctr">
                      <a:solidFill>
                        <a:schemeClr val="bg1">
                          <a:lumMod val="85000"/>
                        </a:schemeClr>
                      </a:solidFill>
                      <a:prstDash val="solid"/>
                      <a:round/>
                      <a:headEnd type="none" w="med" len="med"/>
                      <a:tailEnd type="none" w="med" len="med"/>
                    </a:lnT>
                    <a:noFill/>
                  </a:tcPr>
                </a:tc>
                <a:extLst>
                  <a:ext uri="{0D108BD9-81ED-4DB2-BD59-A6C34878D82A}">
                    <a16:rowId xmlns:a16="http://schemas.microsoft.com/office/drawing/2014/main" val="3192364546"/>
                  </a:ext>
                </a:extLst>
              </a:tr>
            </a:tbl>
          </a:graphicData>
        </a:graphic>
      </p:graphicFrame>
      <p:sp>
        <p:nvSpPr>
          <p:cNvPr id="90" name="Flowchart: Delay 22">
            <a:extLst>
              <a:ext uri="{FF2B5EF4-FFF2-40B4-BE49-F238E27FC236}">
                <a16:creationId xmlns:a16="http://schemas.microsoft.com/office/drawing/2014/main" id="{9510F433-B91D-494B-B1B3-735669086665}"/>
              </a:ext>
            </a:extLst>
          </p:cNvPr>
          <p:cNvSpPr/>
          <p:nvPr/>
        </p:nvSpPr>
        <p:spPr>
          <a:xfrm rot="16200000">
            <a:off x="7746567" y="1136279"/>
            <a:ext cx="308112" cy="326214"/>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lowchart: Delay 23">
            <a:extLst>
              <a:ext uri="{FF2B5EF4-FFF2-40B4-BE49-F238E27FC236}">
                <a16:creationId xmlns:a16="http://schemas.microsoft.com/office/drawing/2014/main" id="{A3B14D53-D074-BE41-8922-9263063F4B80}"/>
              </a:ext>
            </a:extLst>
          </p:cNvPr>
          <p:cNvSpPr/>
          <p:nvPr/>
        </p:nvSpPr>
        <p:spPr>
          <a:xfrm rot="16200000">
            <a:off x="6301239" y="1136279"/>
            <a:ext cx="308112" cy="326214"/>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Rounded Corners 24">
            <a:extLst>
              <a:ext uri="{FF2B5EF4-FFF2-40B4-BE49-F238E27FC236}">
                <a16:creationId xmlns:a16="http://schemas.microsoft.com/office/drawing/2014/main" id="{31CC824F-1168-E04B-9DDD-967A1E635CDA}"/>
              </a:ext>
            </a:extLst>
          </p:cNvPr>
          <p:cNvSpPr/>
          <p:nvPr/>
        </p:nvSpPr>
        <p:spPr>
          <a:xfrm>
            <a:off x="6064129" y="1347172"/>
            <a:ext cx="2178302" cy="4869470"/>
          </a:xfrm>
          <a:prstGeom prst="roundRect">
            <a:avLst>
              <a:gd name="adj" fmla="val 6604"/>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25">
            <a:extLst>
              <a:ext uri="{FF2B5EF4-FFF2-40B4-BE49-F238E27FC236}">
                <a16:creationId xmlns:a16="http://schemas.microsoft.com/office/drawing/2014/main" id="{985C7E3B-D621-5E43-B70C-3E8A471E21D0}"/>
              </a:ext>
            </a:extLst>
          </p:cNvPr>
          <p:cNvSpPr/>
          <p:nvPr/>
        </p:nvSpPr>
        <p:spPr>
          <a:xfrm rot="16200000">
            <a:off x="6659968" y="934775"/>
            <a:ext cx="1035983" cy="1445326"/>
          </a:xfrm>
          <a:custGeom>
            <a:avLst/>
            <a:gdLst>
              <a:gd name="connsiteX0" fmla="*/ 1179443 w 1179443"/>
              <a:gd name="connsiteY0" fmla="*/ 0 h 1331844"/>
              <a:gd name="connsiteX1" fmla="*/ 1179443 w 1179443"/>
              <a:gd name="connsiteY1" fmla="*/ 1331844 h 1331844"/>
              <a:gd name="connsiteX2" fmla="*/ 665922 w 1179443"/>
              <a:gd name="connsiteY2" fmla="*/ 1331844 h 1331844"/>
              <a:gd name="connsiteX3" fmla="*/ 0 w 1179443"/>
              <a:gd name="connsiteY3" fmla="*/ 665922 h 1331844"/>
              <a:gd name="connsiteX4" fmla="*/ 665922 w 1179443"/>
              <a:gd name="connsiteY4" fmla="*/ 0 h 1331844"/>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5326"/>
              <a:gd name="connsiteX1" fmla="*/ 1179447 w 1182854"/>
              <a:gd name="connsiteY1" fmla="*/ 1445326 h 1445326"/>
              <a:gd name="connsiteX2" fmla="*/ 665922 w 1182854"/>
              <a:gd name="connsiteY2" fmla="*/ 1393255 h 1445326"/>
              <a:gd name="connsiteX3" fmla="*/ 0 w 1182854"/>
              <a:gd name="connsiteY3" fmla="*/ 727333 h 1445326"/>
              <a:gd name="connsiteX4" fmla="*/ 665922 w 1182854"/>
              <a:gd name="connsiteY4" fmla="*/ 61411 h 1445326"/>
              <a:gd name="connsiteX5" fmla="*/ 1182854 w 1182854"/>
              <a:gd name="connsiteY5" fmla="*/ 0 h 14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854" h="1445326">
                <a:moveTo>
                  <a:pt x="1182854" y="0"/>
                </a:moveTo>
                <a:cubicBezTo>
                  <a:pt x="1181718" y="480839"/>
                  <a:pt x="1180583" y="964487"/>
                  <a:pt x="1179447" y="1445326"/>
                </a:cubicBezTo>
                <a:cubicBezTo>
                  <a:pt x="1005194" y="1348857"/>
                  <a:pt x="837096" y="1409676"/>
                  <a:pt x="665922" y="1393255"/>
                </a:cubicBezTo>
                <a:cubicBezTo>
                  <a:pt x="298143" y="1393255"/>
                  <a:pt x="0" y="1095112"/>
                  <a:pt x="0" y="727333"/>
                </a:cubicBezTo>
                <a:cubicBezTo>
                  <a:pt x="0" y="359554"/>
                  <a:pt x="298143" y="61411"/>
                  <a:pt x="665922" y="61411"/>
                </a:cubicBezTo>
                <a:cubicBezTo>
                  <a:pt x="837096" y="61411"/>
                  <a:pt x="1049211" y="102367"/>
                  <a:pt x="1182854" y="0"/>
                </a:cubicBezTo>
                <a:close/>
              </a:path>
            </a:pathLst>
          </a:custGeom>
          <a:gradFill>
            <a:gsLst>
              <a:gs pos="24000">
                <a:srgbClr val="008080"/>
              </a:gs>
              <a:gs pos="100000">
                <a:srgbClr val="2A7A9A"/>
              </a:gs>
            </a:gsLst>
            <a:lin ang="0" scaled="1"/>
          </a:gradFill>
          <a:ln>
            <a:noFill/>
          </a:ln>
          <a:effectLst>
            <a:outerShdw blurRad="25400" dist="76200" dir="30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C8F6B9C7-C6F8-0B41-A888-011741A800E7}"/>
              </a:ext>
            </a:extLst>
          </p:cNvPr>
          <p:cNvSpPr txBox="1"/>
          <p:nvPr/>
        </p:nvSpPr>
        <p:spPr>
          <a:xfrm>
            <a:off x="6726553" y="5672157"/>
            <a:ext cx="95891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swald" panose="02000503000000000000" pitchFamily="2" charset="0"/>
                <a:ea typeface="+mn-ea"/>
                <a:cs typeface="+mn-cs"/>
              </a:rPr>
              <a:t>BUY NOW</a:t>
            </a:r>
          </a:p>
        </p:txBody>
      </p:sp>
      <p:sp>
        <p:nvSpPr>
          <p:cNvPr id="95" name="Flowchart: Delay 38">
            <a:extLst>
              <a:ext uri="{FF2B5EF4-FFF2-40B4-BE49-F238E27FC236}">
                <a16:creationId xmlns:a16="http://schemas.microsoft.com/office/drawing/2014/main" id="{C88E6D84-46F3-5B44-AEBD-BD52B98E58A5}"/>
              </a:ext>
            </a:extLst>
          </p:cNvPr>
          <p:cNvSpPr/>
          <p:nvPr/>
        </p:nvSpPr>
        <p:spPr>
          <a:xfrm rot="16200000">
            <a:off x="10192176" y="1135830"/>
            <a:ext cx="308112" cy="326214"/>
          </a:xfrm>
          <a:prstGeom prst="flowChartDelay">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lowchart: Delay 39">
            <a:extLst>
              <a:ext uri="{FF2B5EF4-FFF2-40B4-BE49-F238E27FC236}">
                <a16:creationId xmlns:a16="http://schemas.microsoft.com/office/drawing/2014/main" id="{E0F56C4D-2CB6-7C4B-A689-CE46757B6EB9}"/>
              </a:ext>
            </a:extLst>
          </p:cNvPr>
          <p:cNvSpPr/>
          <p:nvPr/>
        </p:nvSpPr>
        <p:spPr>
          <a:xfrm rot="16200000">
            <a:off x="8746848" y="1135830"/>
            <a:ext cx="308112" cy="326214"/>
          </a:xfrm>
          <a:prstGeom prst="flowChartDelay">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Rounded Corners 40">
            <a:extLst>
              <a:ext uri="{FF2B5EF4-FFF2-40B4-BE49-F238E27FC236}">
                <a16:creationId xmlns:a16="http://schemas.microsoft.com/office/drawing/2014/main" id="{3C799822-E2C0-C34C-9D9E-518CAD40B5B3}"/>
              </a:ext>
            </a:extLst>
          </p:cNvPr>
          <p:cNvSpPr/>
          <p:nvPr/>
        </p:nvSpPr>
        <p:spPr>
          <a:xfrm>
            <a:off x="8509738" y="1346723"/>
            <a:ext cx="2178302" cy="4869470"/>
          </a:xfrm>
          <a:prstGeom prst="roundRect">
            <a:avLst>
              <a:gd name="adj" fmla="val 6604"/>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Freeform: Shape 41">
            <a:extLst>
              <a:ext uri="{FF2B5EF4-FFF2-40B4-BE49-F238E27FC236}">
                <a16:creationId xmlns:a16="http://schemas.microsoft.com/office/drawing/2014/main" id="{3FB28435-9C49-3C41-9E35-D6F1EFEBB3BC}"/>
              </a:ext>
            </a:extLst>
          </p:cNvPr>
          <p:cNvSpPr/>
          <p:nvPr/>
        </p:nvSpPr>
        <p:spPr>
          <a:xfrm rot="16200000">
            <a:off x="9105578" y="934325"/>
            <a:ext cx="1035981" cy="1445326"/>
          </a:xfrm>
          <a:custGeom>
            <a:avLst/>
            <a:gdLst>
              <a:gd name="connsiteX0" fmla="*/ 1179443 w 1179443"/>
              <a:gd name="connsiteY0" fmla="*/ 0 h 1331844"/>
              <a:gd name="connsiteX1" fmla="*/ 1179443 w 1179443"/>
              <a:gd name="connsiteY1" fmla="*/ 1331844 h 1331844"/>
              <a:gd name="connsiteX2" fmla="*/ 665922 w 1179443"/>
              <a:gd name="connsiteY2" fmla="*/ 1331844 h 1331844"/>
              <a:gd name="connsiteX3" fmla="*/ 0 w 1179443"/>
              <a:gd name="connsiteY3" fmla="*/ 665922 h 1331844"/>
              <a:gd name="connsiteX4" fmla="*/ 665922 w 1179443"/>
              <a:gd name="connsiteY4" fmla="*/ 0 h 1331844"/>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5326"/>
              <a:gd name="connsiteX1" fmla="*/ 1179447 w 1182854"/>
              <a:gd name="connsiteY1" fmla="*/ 1445326 h 1445326"/>
              <a:gd name="connsiteX2" fmla="*/ 665922 w 1182854"/>
              <a:gd name="connsiteY2" fmla="*/ 1393255 h 1445326"/>
              <a:gd name="connsiteX3" fmla="*/ 0 w 1182854"/>
              <a:gd name="connsiteY3" fmla="*/ 727333 h 1445326"/>
              <a:gd name="connsiteX4" fmla="*/ 665922 w 1182854"/>
              <a:gd name="connsiteY4" fmla="*/ 61411 h 1445326"/>
              <a:gd name="connsiteX5" fmla="*/ 1182854 w 1182854"/>
              <a:gd name="connsiteY5" fmla="*/ 0 h 14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854" h="1445326">
                <a:moveTo>
                  <a:pt x="1182854" y="0"/>
                </a:moveTo>
                <a:cubicBezTo>
                  <a:pt x="1181718" y="480839"/>
                  <a:pt x="1180583" y="964487"/>
                  <a:pt x="1179447" y="1445326"/>
                </a:cubicBezTo>
                <a:cubicBezTo>
                  <a:pt x="1005194" y="1348857"/>
                  <a:pt x="837096" y="1409676"/>
                  <a:pt x="665922" y="1393255"/>
                </a:cubicBezTo>
                <a:cubicBezTo>
                  <a:pt x="298143" y="1393255"/>
                  <a:pt x="0" y="1095112"/>
                  <a:pt x="0" y="727333"/>
                </a:cubicBezTo>
                <a:cubicBezTo>
                  <a:pt x="0" y="359554"/>
                  <a:pt x="298143" y="61411"/>
                  <a:pt x="665922" y="61411"/>
                </a:cubicBezTo>
                <a:cubicBezTo>
                  <a:pt x="837096" y="61411"/>
                  <a:pt x="1049211" y="102367"/>
                  <a:pt x="1182854" y="0"/>
                </a:cubicBezTo>
                <a:close/>
              </a:path>
            </a:pathLst>
          </a:custGeom>
          <a:gradFill>
            <a:gsLst>
              <a:gs pos="85000">
                <a:srgbClr val="339933"/>
              </a:gs>
              <a:gs pos="97000">
                <a:schemeClr val="accent6">
                  <a:lumMod val="50000"/>
                </a:schemeClr>
              </a:gs>
            </a:gsLst>
            <a:lin ang="0" scaled="1"/>
          </a:gradFill>
          <a:ln>
            <a:noFill/>
          </a:ln>
          <a:effectLst>
            <a:outerShdw blurRad="25400" dist="76200" dir="30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9" name="TextBox 98">
            <a:extLst>
              <a:ext uri="{FF2B5EF4-FFF2-40B4-BE49-F238E27FC236}">
                <a16:creationId xmlns:a16="http://schemas.microsoft.com/office/drawing/2014/main" id="{D33D1B71-A345-8A47-AC75-D8E7B3B56EB4}"/>
              </a:ext>
            </a:extLst>
          </p:cNvPr>
          <p:cNvSpPr txBox="1"/>
          <p:nvPr/>
        </p:nvSpPr>
        <p:spPr>
          <a:xfrm>
            <a:off x="9096609" y="1251426"/>
            <a:ext cx="106535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latin typeface="Calibri" panose="020F0502020204030204"/>
              </a:rPr>
              <a:t>Recall</a:t>
            </a:r>
            <a:endPar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0" name="TextBox 99">
            <a:extLst>
              <a:ext uri="{FF2B5EF4-FFF2-40B4-BE49-F238E27FC236}">
                <a16:creationId xmlns:a16="http://schemas.microsoft.com/office/drawing/2014/main" id="{99DC3E9C-C0D8-344F-921B-D616829F26F2}"/>
              </a:ext>
            </a:extLst>
          </p:cNvPr>
          <p:cNvSpPr txBox="1"/>
          <p:nvPr/>
        </p:nvSpPr>
        <p:spPr>
          <a:xfrm>
            <a:off x="1291130" y="2552915"/>
            <a:ext cx="217328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Logistic Regression </a:t>
            </a:r>
          </a:p>
        </p:txBody>
      </p:sp>
      <p:sp>
        <p:nvSpPr>
          <p:cNvPr id="101" name="TextBox 100">
            <a:extLst>
              <a:ext uri="{FF2B5EF4-FFF2-40B4-BE49-F238E27FC236}">
                <a16:creationId xmlns:a16="http://schemas.microsoft.com/office/drawing/2014/main" id="{2EB5A4D9-8C44-E34B-A5D5-A0129BB80B02}"/>
              </a:ext>
            </a:extLst>
          </p:cNvPr>
          <p:cNvSpPr txBox="1"/>
          <p:nvPr/>
        </p:nvSpPr>
        <p:spPr>
          <a:xfrm>
            <a:off x="1291130" y="3081295"/>
            <a:ext cx="161249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Decision Tree </a:t>
            </a:r>
          </a:p>
        </p:txBody>
      </p:sp>
      <p:sp>
        <p:nvSpPr>
          <p:cNvPr id="102" name="TextBox 101">
            <a:extLst>
              <a:ext uri="{FF2B5EF4-FFF2-40B4-BE49-F238E27FC236}">
                <a16:creationId xmlns:a16="http://schemas.microsoft.com/office/drawing/2014/main" id="{D5AFE521-6CA1-7144-8078-C75B4345A4F5}"/>
              </a:ext>
            </a:extLst>
          </p:cNvPr>
          <p:cNvSpPr txBox="1"/>
          <p:nvPr/>
        </p:nvSpPr>
        <p:spPr>
          <a:xfrm>
            <a:off x="1291130" y="3554305"/>
            <a:ext cx="17994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Calibri Light" panose="020F0302020204030204"/>
              </a:rPr>
              <a:t>Random Forest </a:t>
            </a:r>
            <a:endPar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3" name="TextBox 102">
            <a:extLst>
              <a:ext uri="{FF2B5EF4-FFF2-40B4-BE49-F238E27FC236}">
                <a16:creationId xmlns:a16="http://schemas.microsoft.com/office/drawing/2014/main" id="{EB84ACF4-4DB8-8C4D-B0D5-E473BACAD483}"/>
              </a:ext>
            </a:extLst>
          </p:cNvPr>
          <p:cNvSpPr txBox="1"/>
          <p:nvPr/>
        </p:nvSpPr>
        <p:spPr>
          <a:xfrm>
            <a:off x="1291129" y="4049281"/>
            <a:ext cx="203190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Calibri Light" panose="020F0302020204030204"/>
              </a:rPr>
              <a:t>Gradient Boosting</a:t>
            </a:r>
            <a:endPar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4" name="TextBox 103">
            <a:extLst>
              <a:ext uri="{FF2B5EF4-FFF2-40B4-BE49-F238E27FC236}">
                <a16:creationId xmlns:a16="http://schemas.microsoft.com/office/drawing/2014/main" id="{DCA4CC1F-098C-A243-8FAE-5784BAB22FAD}"/>
              </a:ext>
            </a:extLst>
          </p:cNvPr>
          <p:cNvSpPr txBox="1"/>
          <p:nvPr/>
        </p:nvSpPr>
        <p:spPr>
          <a:xfrm>
            <a:off x="1291130" y="4558325"/>
            <a:ext cx="137159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Light GBM  </a:t>
            </a:r>
          </a:p>
        </p:txBody>
      </p:sp>
      <p:sp>
        <p:nvSpPr>
          <p:cNvPr id="105" name="TextBox 104">
            <a:extLst>
              <a:ext uri="{FF2B5EF4-FFF2-40B4-BE49-F238E27FC236}">
                <a16:creationId xmlns:a16="http://schemas.microsoft.com/office/drawing/2014/main" id="{C14A0BCF-B3F1-BE43-8E0A-3B50F5CABC40}"/>
              </a:ext>
            </a:extLst>
          </p:cNvPr>
          <p:cNvSpPr txBox="1"/>
          <p:nvPr/>
        </p:nvSpPr>
        <p:spPr>
          <a:xfrm>
            <a:off x="1480382" y="1899257"/>
            <a:ext cx="17092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Calibri" panose="020F0502020204030204" pitchFamily="34" charset="0"/>
              </a:rPr>
              <a:t>Models</a:t>
            </a:r>
            <a:endParaRPr kumimoji="0" lang="en-US" sz="2000" b="0" i="0" u="none" strike="noStrike" kern="1200" cap="none" spc="0" normalizeH="0" baseline="0" noProof="0" dirty="0">
              <a:ln>
                <a:noFill/>
              </a:ln>
              <a:solidFill>
                <a:prstClr val="white"/>
              </a:solidFill>
              <a:effectLst/>
              <a:uLnTx/>
              <a:uFillTx/>
              <a:latin typeface="Calibri" panose="020F0502020204030204" pitchFamily="34" charset="0"/>
            </a:endParaRPr>
          </a:p>
        </p:txBody>
      </p:sp>
      <p:sp>
        <p:nvSpPr>
          <p:cNvPr id="106" name="TextBox 105">
            <a:extLst>
              <a:ext uri="{FF2B5EF4-FFF2-40B4-BE49-F238E27FC236}">
                <a16:creationId xmlns:a16="http://schemas.microsoft.com/office/drawing/2014/main" id="{97FC9DC3-A3C4-E842-94ED-3BC8C65383DE}"/>
              </a:ext>
            </a:extLst>
          </p:cNvPr>
          <p:cNvSpPr txBox="1"/>
          <p:nvPr/>
        </p:nvSpPr>
        <p:spPr>
          <a:xfrm>
            <a:off x="6455296" y="1237319"/>
            <a:ext cx="161789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pitchFamily="34" charset="0"/>
              </a:rPr>
              <a:t>Precision</a:t>
            </a:r>
          </a:p>
        </p:txBody>
      </p:sp>
      <p:sp>
        <p:nvSpPr>
          <p:cNvPr id="107" name="TextBox 106">
            <a:extLst>
              <a:ext uri="{FF2B5EF4-FFF2-40B4-BE49-F238E27FC236}">
                <a16:creationId xmlns:a16="http://schemas.microsoft.com/office/drawing/2014/main" id="{8DF9CB8C-01E4-7549-BAFF-D093CF22EC4F}"/>
              </a:ext>
            </a:extLst>
          </p:cNvPr>
          <p:cNvSpPr txBox="1"/>
          <p:nvPr/>
        </p:nvSpPr>
        <p:spPr>
          <a:xfrm>
            <a:off x="6915936" y="1237318"/>
            <a:ext cx="184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Oswald" panose="02000503000000000000" pitchFamily="2" charset="0"/>
              <a:ea typeface="+mn-ea"/>
              <a:cs typeface="+mn-cs"/>
            </a:endParaRPr>
          </a:p>
        </p:txBody>
      </p:sp>
      <p:graphicFrame>
        <p:nvGraphicFramePr>
          <p:cNvPr id="108" name="Table 107">
            <a:extLst>
              <a:ext uri="{FF2B5EF4-FFF2-40B4-BE49-F238E27FC236}">
                <a16:creationId xmlns:a16="http://schemas.microsoft.com/office/drawing/2014/main" id="{EE9D6BFE-56C0-AB41-9ED3-76D17E9B3FD0}"/>
              </a:ext>
            </a:extLst>
          </p:cNvPr>
          <p:cNvGraphicFramePr>
            <a:graphicFrameLocks noGrp="1"/>
          </p:cNvGraphicFramePr>
          <p:nvPr>
            <p:extLst>
              <p:ext uri="{D42A27DB-BD31-4B8C-83A1-F6EECF244321}">
                <p14:modId xmlns:p14="http://schemas.microsoft.com/office/powerpoint/2010/main" val="1653775633"/>
              </p:ext>
            </p:extLst>
          </p:nvPr>
        </p:nvGraphicFramePr>
        <p:xfrm>
          <a:off x="6267905" y="2462662"/>
          <a:ext cx="1721853" cy="3671339"/>
        </p:xfrm>
        <a:graphic>
          <a:graphicData uri="http://schemas.openxmlformats.org/drawingml/2006/table">
            <a:tbl>
              <a:tblPr>
                <a:tableStyleId>{2D5ABB26-0587-4C30-8999-92F81FD0307C}</a:tableStyleId>
              </a:tblPr>
              <a:tblGrid>
                <a:gridCol w="1721853">
                  <a:extLst>
                    <a:ext uri="{9D8B030D-6E8A-4147-A177-3AD203B41FA5}">
                      <a16:colId xmlns:a16="http://schemas.microsoft.com/office/drawing/2014/main" val="2476001877"/>
                    </a:ext>
                  </a:extLst>
                </a:gridCol>
              </a:tblGrid>
              <a:tr h="524477">
                <a:tc>
                  <a:txBody>
                    <a:bodyPr/>
                    <a:lstStyle/>
                    <a:p>
                      <a:pPr algn="ctr"/>
                      <a:r>
                        <a:rPr lang="en-US" dirty="0"/>
                        <a:t>0.782</a:t>
                      </a:r>
                    </a:p>
                  </a:txBody>
                  <a:tcP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3545421"/>
                  </a:ext>
                </a:extLst>
              </a:tr>
              <a:tr h="524477">
                <a:tc>
                  <a:txBody>
                    <a:bodyPr/>
                    <a:lstStyle/>
                    <a:p>
                      <a:pPr algn="ctr"/>
                      <a:r>
                        <a:rPr lang="en-US" dirty="0"/>
                        <a:t>0.625</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125985"/>
                  </a:ext>
                </a:extLst>
              </a:tr>
              <a:tr h="524477">
                <a:tc>
                  <a:txBody>
                    <a:bodyPr/>
                    <a:lstStyle/>
                    <a:p>
                      <a:pPr algn="ctr"/>
                      <a:r>
                        <a:rPr lang="en-US" dirty="0"/>
                        <a:t>0.699</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141495"/>
                  </a:ext>
                </a:extLst>
              </a:tr>
              <a:tr h="524477">
                <a:tc>
                  <a:txBody>
                    <a:bodyPr/>
                    <a:lstStyle/>
                    <a:p>
                      <a:pPr algn="ctr"/>
                      <a:r>
                        <a:rPr lang="en-US" dirty="0"/>
                        <a:t>0.677</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859348"/>
                  </a:ext>
                </a:extLst>
              </a:tr>
              <a:tr h="524477">
                <a:tc>
                  <a:txBody>
                    <a:bodyPr/>
                    <a:lstStyle/>
                    <a:p>
                      <a:pPr algn="ctr"/>
                      <a:r>
                        <a:rPr lang="en-US" dirty="0"/>
                        <a:t>0.689</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937407"/>
                  </a:ext>
                </a:extLst>
              </a:tr>
              <a:tr h="1048954">
                <a:tc>
                  <a:txBody>
                    <a:bodyPr/>
                    <a:lstStyle/>
                    <a:p>
                      <a:pPr algn="ctr"/>
                      <a:endParaRPr lang="en-US" dirty="0"/>
                    </a:p>
                  </a:txBody>
                  <a:tcPr>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192364546"/>
                  </a:ext>
                </a:extLst>
              </a:tr>
            </a:tbl>
          </a:graphicData>
        </a:graphic>
      </p:graphicFrame>
      <p:graphicFrame>
        <p:nvGraphicFramePr>
          <p:cNvPr id="109" name="Table 108">
            <a:extLst>
              <a:ext uri="{FF2B5EF4-FFF2-40B4-BE49-F238E27FC236}">
                <a16:creationId xmlns:a16="http://schemas.microsoft.com/office/drawing/2014/main" id="{46CBF557-1522-B441-BC58-B61968357E5C}"/>
              </a:ext>
            </a:extLst>
          </p:cNvPr>
          <p:cNvGraphicFramePr>
            <a:graphicFrameLocks noGrp="1"/>
          </p:cNvGraphicFramePr>
          <p:nvPr>
            <p:extLst>
              <p:ext uri="{D42A27DB-BD31-4B8C-83A1-F6EECF244321}">
                <p14:modId xmlns:p14="http://schemas.microsoft.com/office/powerpoint/2010/main" val="1883806642"/>
              </p:ext>
            </p:extLst>
          </p:nvPr>
        </p:nvGraphicFramePr>
        <p:xfrm>
          <a:off x="3786744" y="2448763"/>
          <a:ext cx="1721853" cy="3671339"/>
        </p:xfrm>
        <a:graphic>
          <a:graphicData uri="http://schemas.openxmlformats.org/drawingml/2006/table">
            <a:tbl>
              <a:tblPr>
                <a:tableStyleId>{2D5ABB26-0587-4C30-8999-92F81FD0307C}</a:tableStyleId>
              </a:tblPr>
              <a:tblGrid>
                <a:gridCol w="1721853">
                  <a:extLst>
                    <a:ext uri="{9D8B030D-6E8A-4147-A177-3AD203B41FA5}">
                      <a16:colId xmlns:a16="http://schemas.microsoft.com/office/drawing/2014/main" val="2476001877"/>
                    </a:ext>
                  </a:extLst>
                </a:gridCol>
              </a:tblGrid>
              <a:tr h="524477">
                <a:tc>
                  <a:txBody>
                    <a:bodyPr/>
                    <a:lstStyle/>
                    <a:p>
                      <a:pPr algn="ctr"/>
                      <a:r>
                        <a:rPr lang="en-US" dirty="0"/>
                        <a:t>81%</a:t>
                      </a:r>
                    </a:p>
                  </a:txBody>
                  <a:tcP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3545421"/>
                  </a:ext>
                </a:extLst>
              </a:tr>
              <a:tr h="524477">
                <a:tc>
                  <a:txBody>
                    <a:bodyPr/>
                    <a:lstStyle/>
                    <a:p>
                      <a:pPr algn="ctr"/>
                      <a:r>
                        <a:rPr lang="en-US" dirty="0"/>
                        <a:t>62%</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125985"/>
                  </a:ext>
                </a:extLst>
              </a:tr>
              <a:tr h="524477">
                <a:tc>
                  <a:txBody>
                    <a:bodyPr/>
                    <a:lstStyle/>
                    <a:p>
                      <a:pPr algn="ctr"/>
                      <a:r>
                        <a:rPr lang="en-US" dirty="0"/>
                        <a:t>69%</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141495"/>
                  </a:ext>
                </a:extLst>
              </a:tr>
              <a:tr h="524477">
                <a:tc>
                  <a:txBody>
                    <a:bodyPr/>
                    <a:lstStyle/>
                    <a:p>
                      <a:pPr algn="ctr"/>
                      <a:r>
                        <a:rPr lang="en-US" dirty="0"/>
                        <a:t>67%</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859348"/>
                  </a:ext>
                </a:extLst>
              </a:tr>
              <a:tr h="524477">
                <a:tc>
                  <a:txBody>
                    <a:bodyPr/>
                    <a:lstStyle/>
                    <a:p>
                      <a:pPr algn="ctr"/>
                      <a:r>
                        <a:rPr lang="en-US" dirty="0"/>
                        <a:t>68%</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937407"/>
                  </a:ext>
                </a:extLst>
              </a:tr>
              <a:tr h="1048954">
                <a:tc>
                  <a:txBody>
                    <a:bodyPr/>
                    <a:lstStyle/>
                    <a:p>
                      <a:endParaRPr lang="en-US" dirty="0"/>
                    </a:p>
                  </a:txBody>
                  <a:tcPr>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192364546"/>
                  </a:ext>
                </a:extLst>
              </a:tr>
            </a:tbl>
          </a:graphicData>
        </a:graphic>
      </p:graphicFrame>
      <p:graphicFrame>
        <p:nvGraphicFramePr>
          <p:cNvPr id="110" name="Table 109">
            <a:extLst>
              <a:ext uri="{FF2B5EF4-FFF2-40B4-BE49-F238E27FC236}">
                <a16:creationId xmlns:a16="http://schemas.microsoft.com/office/drawing/2014/main" id="{52555174-D189-7A48-AD63-81E9840EE999}"/>
              </a:ext>
            </a:extLst>
          </p:cNvPr>
          <p:cNvGraphicFramePr>
            <a:graphicFrameLocks noGrp="1"/>
          </p:cNvGraphicFramePr>
          <p:nvPr>
            <p:extLst>
              <p:ext uri="{D42A27DB-BD31-4B8C-83A1-F6EECF244321}">
                <p14:modId xmlns:p14="http://schemas.microsoft.com/office/powerpoint/2010/main" val="1957267490"/>
              </p:ext>
            </p:extLst>
          </p:nvPr>
        </p:nvGraphicFramePr>
        <p:xfrm>
          <a:off x="8712868" y="2474576"/>
          <a:ext cx="1721853" cy="3671339"/>
        </p:xfrm>
        <a:graphic>
          <a:graphicData uri="http://schemas.openxmlformats.org/drawingml/2006/table">
            <a:tbl>
              <a:tblPr>
                <a:tableStyleId>{2D5ABB26-0587-4C30-8999-92F81FD0307C}</a:tableStyleId>
              </a:tblPr>
              <a:tblGrid>
                <a:gridCol w="1721853">
                  <a:extLst>
                    <a:ext uri="{9D8B030D-6E8A-4147-A177-3AD203B41FA5}">
                      <a16:colId xmlns:a16="http://schemas.microsoft.com/office/drawing/2014/main" val="2476001877"/>
                    </a:ext>
                  </a:extLst>
                </a:gridCol>
              </a:tblGrid>
              <a:tr h="524477">
                <a:tc>
                  <a:txBody>
                    <a:bodyPr/>
                    <a:lstStyle/>
                    <a:p>
                      <a:pPr algn="ctr"/>
                      <a:r>
                        <a:rPr lang="en-US" dirty="0"/>
                        <a:t>0.783</a:t>
                      </a:r>
                    </a:p>
                  </a:txBody>
                  <a:tcP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3545421"/>
                  </a:ext>
                </a:extLst>
              </a:tr>
              <a:tr h="524477">
                <a:tc>
                  <a:txBody>
                    <a:bodyPr/>
                    <a:lstStyle/>
                    <a:p>
                      <a:pPr algn="ctr"/>
                      <a:r>
                        <a:rPr lang="en-US" dirty="0"/>
                        <a:t>0.556</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125985"/>
                  </a:ext>
                </a:extLst>
              </a:tr>
              <a:tr h="524477">
                <a:tc>
                  <a:txBody>
                    <a:bodyPr/>
                    <a:lstStyle/>
                    <a:p>
                      <a:pPr algn="ctr"/>
                      <a:r>
                        <a:rPr lang="en-US" dirty="0"/>
                        <a:t>0.644</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141495"/>
                  </a:ext>
                </a:extLst>
              </a:tr>
              <a:tr h="524477">
                <a:tc>
                  <a:txBody>
                    <a:bodyPr/>
                    <a:lstStyle/>
                    <a:p>
                      <a:pPr algn="ctr"/>
                      <a:r>
                        <a:rPr lang="en-US" dirty="0"/>
                        <a:t>0.617</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859348"/>
                  </a:ext>
                </a:extLst>
              </a:tr>
              <a:tr h="524477">
                <a:tc>
                  <a:txBody>
                    <a:bodyPr/>
                    <a:lstStyle/>
                    <a:p>
                      <a:pPr algn="ctr"/>
                      <a:r>
                        <a:rPr lang="en-US" dirty="0"/>
                        <a:t>0.633</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937407"/>
                  </a:ext>
                </a:extLst>
              </a:tr>
              <a:tr h="1048954">
                <a:tc>
                  <a:txBody>
                    <a:bodyPr/>
                    <a:lstStyle/>
                    <a:p>
                      <a:pPr algn="ctr"/>
                      <a:endParaRPr lang="en-US" dirty="0"/>
                    </a:p>
                  </a:txBody>
                  <a:tcPr>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192364546"/>
                  </a:ext>
                </a:extLst>
              </a:tr>
            </a:tbl>
          </a:graphicData>
        </a:graphic>
      </p:graphicFrame>
    </p:spTree>
    <p:extLst>
      <p:ext uri="{BB962C8B-B14F-4D97-AF65-F5344CB8AC3E}">
        <p14:creationId xmlns:p14="http://schemas.microsoft.com/office/powerpoint/2010/main" val="136516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endParaRPr lang="en-US" dirty="0"/>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16</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MODELLING – AFTER SAMPLING - SMOTE </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sp>
        <p:nvSpPr>
          <p:cNvPr id="45" name="Rectangle: Top Corners Rounded 6">
            <a:extLst>
              <a:ext uri="{FF2B5EF4-FFF2-40B4-BE49-F238E27FC236}">
                <a16:creationId xmlns:a16="http://schemas.microsoft.com/office/drawing/2014/main" id="{8138A51F-E81D-CA4C-B193-C16E29882447}"/>
              </a:ext>
            </a:extLst>
          </p:cNvPr>
          <p:cNvSpPr/>
          <p:nvPr/>
        </p:nvSpPr>
        <p:spPr>
          <a:xfrm>
            <a:off x="934693" y="1693248"/>
            <a:ext cx="10363200" cy="4663102"/>
          </a:xfrm>
          <a:prstGeom prst="round2SameRect">
            <a:avLst>
              <a:gd name="adj1" fmla="val 1543"/>
              <a:gd name="adj2" fmla="val 2161"/>
            </a:avLst>
          </a:prstGeom>
          <a:gradFill flip="none" rotWithShape="1">
            <a:gsLst>
              <a:gs pos="10000">
                <a:srgbClr val="FF66FF"/>
              </a:gs>
              <a:gs pos="93000">
                <a:srgbClr val="00CCFF"/>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Top Corners Rounded 9">
            <a:extLst>
              <a:ext uri="{FF2B5EF4-FFF2-40B4-BE49-F238E27FC236}">
                <a16:creationId xmlns:a16="http://schemas.microsoft.com/office/drawing/2014/main" id="{720389F6-6EA6-AE42-99D7-D094CBC38359}"/>
              </a:ext>
            </a:extLst>
          </p:cNvPr>
          <p:cNvSpPr/>
          <p:nvPr/>
        </p:nvSpPr>
        <p:spPr>
          <a:xfrm>
            <a:off x="934693" y="1693697"/>
            <a:ext cx="10363200" cy="710999"/>
          </a:xfrm>
          <a:prstGeom prst="round2SameRect">
            <a:avLst>
              <a:gd name="adj1" fmla="val 6752"/>
              <a:gd name="adj2" fmla="val 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Flowchart: Delay 8">
            <a:extLst>
              <a:ext uri="{FF2B5EF4-FFF2-40B4-BE49-F238E27FC236}">
                <a16:creationId xmlns:a16="http://schemas.microsoft.com/office/drawing/2014/main" id="{3AC3A25C-4143-1642-A221-8399D23757BF}"/>
              </a:ext>
            </a:extLst>
          </p:cNvPr>
          <p:cNvSpPr/>
          <p:nvPr/>
        </p:nvSpPr>
        <p:spPr>
          <a:xfrm rot="16200000">
            <a:off x="5300958" y="1121931"/>
            <a:ext cx="308112" cy="326214"/>
          </a:xfrm>
          <a:prstGeom prst="flowChartDelay">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lowchart: Delay 2">
            <a:extLst>
              <a:ext uri="{FF2B5EF4-FFF2-40B4-BE49-F238E27FC236}">
                <a16:creationId xmlns:a16="http://schemas.microsoft.com/office/drawing/2014/main" id="{8AEC75A3-F7A1-8945-BD46-F73EC296400E}"/>
              </a:ext>
            </a:extLst>
          </p:cNvPr>
          <p:cNvSpPr/>
          <p:nvPr/>
        </p:nvSpPr>
        <p:spPr>
          <a:xfrm rot="16200000">
            <a:off x="3855630" y="1121931"/>
            <a:ext cx="308112" cy="326214"/>
          </a:xfrm>
          <a:prstGeom prst="flowChartDelay">
            <a:avLst/>
          </a:prstGeom>
          <a:solidFill>
            <a:srgbClr val="D2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Rounded Corners 3">
            <a:extLst>
              <a:ext uri="{FF2B5EF4-FFF2-40B4-BE49-F238E27FC236}">
                <a16:creationId xmlns:a16="http://schemas.microsoft.com/office/drawing/2014/main" id="{FE4F3569-441C-7947-AC92-70EB9AFDF8E7}"/>
              </a:ext>
            </a:extLst>
          </p:cNvPr>
          <p:cNvSpPr/>
          <p:nvPr/>
        </p:nvSpPr>
        <p:spPr>
          <a:xfrm>
            <a:off x="3618520" y="1332824"/>
            <a:ext cx="2178302" cy="4869470"/>
          </a:xfrm>
          <a:prstGeom prst="roundRect">
            <a:avLst>
              <a:gd name="adj" fmla="val 6604"/>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
            <a:extLst>
              <a:ext uri="{FF2B5EF4-FFF2-40B4-BE49-F238E27FC236}">
                <a16:creationId xmlns:a16="http://schemas.microsoft.com/office/drawing/2014/main" id="{9017D148-FDD5-CD4B-B758-D7A20E298D6F}"/>
              </a:ext>
            </a:extLst>
          </p:cNvPr>
          <p:cNvSpPr/>
          <p:nvPr/>
        </p:nvSpPr>
        <p:spPr>
          <a:xfrm rot="16200000">
            <a:off x="4214360" y="920426"/>
            <a:ext cx="1035981" cy="1445326"/>
          </a:xfrm>
          <a:custGeom>
            <a:avLst/>
            <a:gdLst>
              <a:gd name="connsiteX0" fmla="*/ 1179443 w 1179443"/>
              <a:gd name="connsiteY0" fmla="*/ 0 h 1331844"/>
              <a:gd name="connsiteX1" fmla="*/ 1179443 w 1179443"/>
              <a:gd name="connsiteY1" fmla="*/ 1331844 h 1331844"/>
              <a:gd name="connsiteX2" fmla="*/ 665922 w 1179443"/>
              <a:gd name="connsiteY2" fmla="*/ 1331844 h 1331844"/>
              <a:gd name="connsiteX3" fmla="*/ 0 w 1179443"/>
              <a:gd name="connsiteY3" fmla="*/ 665922 h 1331844"/>
              <a:gd name="connsiteX4" fmla="*/ 665922 w 1179443"/>
              <a:gd name="connsiteY4" fmla="*/ 0 h 1331844"/>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5326"/>
              <a:gd name="connsiteX1" fmla="*/ 1179447 w 1182854"/>
              <a:gd name="connsiteY1" fmla="*/ 1445326 h 1445326"/>
              <a:gd name="connsiteX2" fmla="*/ 665922 w 1182854"/>
              <a:gd name="connsiteY2" fmla="*/ 1393255 h 1445326"/>
              <a:gd name="connsiteX3" fmla="*/ 0 w 1182854"/>
              <a:gd name="connsiteY3" fmla="*/ 727333 h 1445326"/>
              <a:gd name="connsiteX4" fmla="*/ 665922 w 1182854"/>
              <a:gd name="connsiteY4" fmla="*/ 61411 h 1445326"/>
              <a:gd name="connsiteX5" fmla="*/ 1182854 w 1182854"/>
              <a:gd name="connsiteY5" fmla="*/ 0 h 14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854" h="1445326">
                <a:moveTo>
                  <a:pt x="1182854" y="0"/>
                </a:moveTo>
                <a:cubicBezTo>
                  <a:pt x="1181718" y="480839"/>
                  <a:pt x="1180583" y="964487"/>
                  <a:pt x="1179447" y="1445326"/>
                </a:cubicBezTo>
                <a:cubicBezTo>
                  <a:pt x="1005194" y="1348857"/>
                  <a:pt x="837096" y="1409676"/>
                  <a:pt x="665922" y="1393255"/>
                </a:cubicBezTo>
                <a:cubicBezTo>
                  <a:pt x="298143" y="1393255"/>
                  <a:pt x="0" y="1095112"/>
                  <a:pt x="0" y="727333"/>
                </a:cubicBezTo>
                <a:cubicBezTo>
                  <a:pt x="0" y="359554"/>
                  <a:pt x="298143" y="61411"/>
                  <a:pt x="665922" y="61411"/>
                </a:cubicBezTo>
                <a:cubicBezTo>
                  <a:pt x="837096" y="61411"/>
                  <a:pt x="1049211" y="102367"/>
                  <a:pt x="1182854" y="0"/>
                </a:cubicBezTo>
                <a:close/>
              </a:path>
            </a:pathLst>
          </a:custGeom>
          <a:gradFill flip="none" rotWithShape="1">
            <a:gsLst>
              <a:gs pos="100000">
                <a:schemeClr val="accent4"/>
              </a:gs>
              <a:gs pos="100000">
                <a:srgbClr val="FFFF00"/>
              </a:gs>
            </a:gsLst>
            <a:lin ang="0" scaled="1"/>
            <a:tileRect/>
          </a:gradFill>
          <a:ln>
            <a:noFill/>
          </a:ln>
          <a:effectLst>
            <a:outerShdw blurRad="25400" dist="76200" dir="30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6B1D21D2-32C7-3C4C-8CC5-7178CB1D7F29}"/>
              </a:ext>
            </a:extLst>
          </p:cNvPr>
          <p:cNvSpPr txBox="1"/>
          <p:nvPr/>
        </p:nvSpPr>
        <p:spPr>
          <a:xfrm>
            <a:off x="4282826" y="5688123"/>
            <a:ext cx="8771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swald" panose="02000503000000000000" pitchFamily="2" charset="0"/>
                <a:ea typeface="+mn-ea"/>
                <a:cs typeface="+mn-cs"/>
              </a:rPr>
              <a:t>BU NOW</a:t>
            </a:r>
          </a:p>
        </p:txBody>
      </p:sp>
      <p:sp>
        <p:nvSpPr>
          <p:cNvPr id="52" name="TextBox 51">
            <a:extLst>
              <a:ext uri="{FF2B5EF4-FFF2-40B4-BE49-F238E27FC236}">
                <a16:creationId xmlns:a16="http://schemas.microsoft.com/office/drawing/2014/main" id="{3842D11E-ACFA-2143-BA0D-58D3EAF1EB73}"/>
              </a:ext>
            </a:extLst>
          </p:cNvPr>
          <p:cNvSpPr txBox="1"/>
          <p:nvPr/>
        </p:nvSpPr>
        <p:spPr>
          <a:xfrm>
            <a:off x="4301182" y="2952601"/>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p:txBody>
      </p:sp>
      <p:sp>
        <p:nvSpPr>
          <p:cNvPr id="86" name="TextBox 85">
            <a:extLst>
              <a:ext uri="{FF2B5EF4-FFF2-40B4-BE49-F238E27FC236}">
                <a16:creationId xmlns:a16="http://schemas.microsoft.com/office/drawing/2014/main" id="{1DDB606A-09EF-5246-B32E-564569EAACCE}"/>
              </a:ext>
            </a:extLst>
          </p:cNvPr>
          <p:cNvSpPr txBox="1"/>
          <p:nvPr/>
        </p:nvSpPr>
        <p:spPr>
          <a:xfrm>
            <a:off x="4130237" y="3498034"/>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p:txBody>
      </p:sp>
      <p:sp>
        <p:nvSpPr>
          <p:cNvPr id="87" name="TextBox 86">
            <a:extLst>
              <a:ext uri="{FF2B5EF4-FFF2-40B4-BE49-F238E27FC236}">
                <a16:creationId xmlns:a16="http://schemas.microsoft.com/office/drawing/2014/main" id="{EF9F216C-BEED-C747-BE40-63ECD6A674DA}"/>
              </a:ext>
            </a:extLst>
          </p:cNvPr>
          <p:cNvSpPr txBox="1"/>
          <p:nvPr/>
        </p:nvSpPr>
        <p:spPr>
          <a:xfrm>
            <a:off x="4171338" y="3976656"/>
            <a:ext cx="1847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50000"/>
                </a:prstClr>
              </a:solidFill>
              <a:effectLst/>
              <a:uLnTx/>
              <a:uFillTx/>
              <a:latin typeface="Calibri Light" panose="020F0302020204030204"/>
              <a:ea typeface="+mn-ea"/>
              <a:cs typeface="+mn-cs"/>
            </a:endParaRPr>
          </a:p>
        </p:txBody>
      </p:sp>
      <p:sp>
        <p:nvSpPr>
          <p:cNvPr id="88" name="TextBox 87">
            <a:extLst>
              <a:ext uri="{FF2B5EF4-FFF2-40B4-BE49-F238E27FC236}">
                <a16:creationId xmlns:a16="http://schemas.microsoft.com/office/drawing/2014/main" id="{1F862A46-FAD6-6141-9239-913FF2B23572}"/>
              </a:ext>
            </a:extLst>
          </p:cNvPr>
          <p:cNvSpPr txBox="1"/>
          <p:nvPr/>
        </p:nvSpPr>
        <p:spPr>
          <a:xfrm>
            <a:off x="4099678" y="1195196"/>
            <a:ext cx="14308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latin typeface="Calibri" panose="020F0502020204030204"/>
              </a:rPr>
              <a:t>F1 Score</a:t>
            </a:r>
            <a:endPar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89" name="Table 88">
            <a:extLst>
              <a:ext uri="{FF2B5EF4-FFF2-40B4-BE49-F238E27FC236}">
                <a16:creationId xmlns:a16="http://schemas.microsoft.com/office/drawing/2014/main" id="{F81981E6-ACFB-5147-9FD3-4C3C7B28150B}"/>
              </a:ext>
            </a:extLst>
          </p:cNvPr>
          <p:cNvGraphicFramePr>
            <a:graphicFrameLocks noGrp="1"/>
          </p:cNvGraphicFramePr>
          <p:nvPr>
            <p:extLst>
              <p:ext uri="{D42A27DB-BD31-4B8C-83A1-F6EECF244321}">
                <p14:modId xmlns:p14="http://schemas.microsoft.com/office/powerpoint/2010/main" val="2480106939"/>
              </p:ext>
            </p:extLst>
          </p:nvPr>
        </p:nvGraphicFramePr>
        <p:xfrm>
          <a:off x="1115876" y="2547384"/>
          <a:ext cx="2367722" cy="3525725"/>
        </p:xfrm>
        <a:graphic>
          <a:graphicData uri="http://schemas.openxmlformats.org/drawingml/2006/table">
            <a:tbl>
              <a:tblPr>
                <a:tableStyleId>{2D5ABB26-0587-4C30-8999-92F81FD0307C}</a:tableStyleId>
              </a:tblPr>
              <a:tblGrid>
                <a:gridCol w="2367722">
                  <a:extLst>
                    <a:ext uri="{9D8B030D-6E8A-4147-A177-3AD203B41FA5}">
                      <a16:colId xmlns:a16="http://schemas.microsoft.com/office/drawing/2014/main" val="2476001877"/>
                    </a:ext>
                  </a:extLst>
                </a:gridCol>
              </a:tblGrid>
              <a:tr h="503675">
                <a:tc>
                  <a:txBody>
                    <a:bodyPr/>
                    <a:lstStyle/>
                    <a:p>
                      <a:endParaRPr lang="en-US" dirty="0"/>
                    </a:p>
                  </a:txBody>
                  <a:tcPr>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173545421"/>
                  </a:ext>
                </a:extLst>
              </a:tr>
              <a:tr h="503675">
                <a:tc>
                  <a:txBody>
                    <a:bodyPr/>
                    <a:lstStyle/>
                    <a:p>
                      <a:endParaRPr lang="en-US"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963125985"/>
                  </a:ext>
                </a:extLst>
              </a:tr>
              <a:tr h="503675">
                <a:tc>
                  <a:txBody>
                    <a:bodyPr/>
                    <a:lstStyle/>
                    <a:p>
                      <a:endParaRPr lang="en-US"/>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332141495"/>
                  </a:ext>
                </a:extLst>
              </a:tr>
              <a:tr h="503675">
                <a:tc>
                  <a:txBody>
                    <a:bodyPr/>
                    <a:lstStyle/>
                    <a:p>
                      <a:endParaRPr lang="en-US"/>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10859348"/>
                  </a:ext>
                </a:extLst>
              </a:tr>
              <a:tr h="503675">
                <a:tc>
                  <a:txBody>
                    <a:bodyPr/>
                    <a:lstStyle/>
                    <a:p>
                      <a:endParaRPr lang="en-US" dirty="0"/>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039937407"/>
                  </a:ext>
                </a:extLst>
              </a:tr>
              <a:tr h="1007350">
                <a:tc>
                  <a:txBody>
                    <a:bodyPr/>
                    <a:lstStyle/>
                    <a:p>
                      <a:endParaRPr lang="en-US" dirty="0"/>
                    </a:p>
                  </a:txBody>
                  <a:tcPr>
                    <a:lnT w="12700" cap="flat" cmpd="sng" algn="ctr">
                      <a:solidFill>
                        <a:schemeClr val="bg1">
                          <a:lumMod val="85000"/>
                        </a:schemeClr>
                      </a:solidFill>
                      <a:prstDash val="solid"/>
                      <a:round/>
                      <a:headEnd type="none" w="med" len="med"/>
                      <a:tailEnd type="none" w="med" len="med"/>
                    </a:lnT>
                    <a:noFill/>
                  </a:tcPr>
                </a:tc>
                <a:extLst>
                  <a:ext uri="{0D108BD9-81ED-4DB2-BD59-A6C34878D82A}">
                    <a16:rowId xmlns:a16="http://schemas.microsoft.com/office/drawing/2014/main" val="3192364546"/>
                  </a:ext>
                </a:extLst>
              </a:tr>
            </a:tbl>
          </a:graphicData>
        </a:graphic>
      </p:graphicFrame>
      <p:sp>
        <p:nvSpPr>
          <p:cNvPr id="90" name="Flowchart: Delay 22">
            <a:extLst>
              <a:ext uri="{FF2B5EF4-FFF2-40B4-BE49-F238E27FC236}">
                <a16:creationId xmlns:a16="http://schemas.microsoft.com/office/drawing/2014/main" id="{976F44B6-6327-EA43-8F47-750390099EFD}"/>
              </a:ext>
            </a:extLst>
          </p:cNvPr>
          <p:cNvSpPr/>
          <p:nvPr/>
        </p:nvSpPr>
        <p:spPr>
          <a:xfrm rot="16200000">
            <a:off x="7746567" y="1136279"/>
            <a:ext cx="308112" cy="326214"/>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lowchart: Delay 23">
            <a:extLst>
              <a:ext uri="{FF2B5EF4-FFF2-40B4-BE49-F238E27FC236}">
                <a16:creationId xmlns:a16="http://schemas.microsoft.com/office/drawing/2014/main" id="{1731E19E-8455-AD48-9515-1074F0998071}"/>
              </a:ext>
            </a:extLst>
          </p:cNvPr>
          <p:cNvSpPr/>
          <p:nvPr/>
        </p:nvSpPr>
        <p:spPr>
          <a:xfrm rot="16200000">
            <a:off x="6301239" y="1136279"/>
            <a:ext cx="308112" cy="326214"/>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Rounded Corners 24">
            <a:extLst>
              <a:ext uri="{FF2B5EF4-FFF2-40B4-BE49-F238E27FC236}">
                <a16:creationId xmlns:a16="http://schemas.microsoft.com/office/drawing/2014/main" id="{ACC728F0-AF60-EC44-85A8-63F2F8CF6C54}"/>
              </a:ext>
            </a:extLst>
          </p:cNvPr>
          <p:cNvSpPr/>
          <p:nvPr/>
        </p:nvSpPr>
        <p:spPr>
          <a:xfrm>
            <a:off x="6064129" y="1347172"/>
            <a:ext cx="2178302" cy="4869470"/>
          </a:xfrm>
          <a:prstGeom prst="roundRect">
            <a:avLst>
              <a:gd name="adj" fmla="val 6604"/>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25">
            <a:extLst>
              <a:ext uri="{FF2B5EF4-FFF2-40B4-BE49-F238E27FC236}">
                <a16:creationId xmlns:a16="http://schemas.microsoft.com/office/drawing/2014/main" id="{324BB73B-C834-1E4B-8B4E-4DFE55AFA04F}"/>
              </a:ext>
            </a:extLst>
          </p:cNvPr>
          <p:cNvSpPr/>
          <p:nvPr/>
        </p:nvSpPr>
        <p:spPr>
          <a:xfrm rot="16200000">
            <a:off x="6659968" y="934775"/>
            <a:ext cx="1035983" cy="1445326"/>
          </a:xfrm>
          <a:custGeom>
            <a:avLst/>
            <a:gdLst>
              <a:gd name="connsiteX0" fmla="*/ 1179443 w 1179443"/>
              <a:gd name="connsiteY0" fmla="*/ 0 h 1331844"/>
              <a:gd name="connsiteX1" fmla="*/ 1179443 w 1179443"/>
              <a:gd name="connsiteY1" fmla="*/ 1331844 h 1331844"/>
              <a:gd name="connsiteX2" fmla="*/ 665922 w 1179443"/>
              <a:gd name="connsiteY2" fmla="*/ 1331844 h 1331844"/>
              <a:gd name="connsiteX3" fmla="*/ 0 w 1179443"/>
              <a:gd name="connsiteY3" fmla="*/ 665922 h 1331844"/>
              <a:gd name="connsiteX4" fmla="*/ 665922 w 1179443"/>
              <a:gd name="connsiteY4" fmla="*/ 0 h 1331844"/>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5326"/>
              <a:gd name="connsiteX1" fmla="*/ 1179447 w 1182854"/>
              <a:gd name="connsiteY1" fmla="*/ 1445326 h 1445326"/>
              <a:gd name="connsiteX2" fmla="*/ 665922 w 1182854"/>
              <a:gd name="connsiteY2" fmla="*/ 1393255 h 1445326"/>
              <a:gd name="connsiteX3" fmla="*/ 0 w 1182854"/>
              <a:gd name="connsiteY3" fmla="*/ 727333 h 1445326"/>
              <a:gd name="connsiteX4" fmla="*/ 665922 w 1182854"/>
              <a:gd name="connsiteY4" fmla="*/ 61411 h 1445326"/>
              <a:gd name="connsiteX5" fmla="*/ 1182854 w 1182854"/>
              <a:gd name="connsiteY5" fmla="*/ 0 h 14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854" h="1445326">
                <a:moveTo>
                  <a:pt x="1182854" y="0"/>
                </a:moveTo>
                <a:cubicBezTo>
                  <a:pt x="1181718" y="480839"/>
                  <a:pt x="1180583" y="964487"/>
                  <a:pt x="1179447" y="1445326"/>
                </a:cubicBezTo>
                <a:cubicBezTo>
                  <a:pt x="1005194" y="1348857"/>
                  <a:pt x="837096" y="1409676"/>
                  <a:pt x="665922" y="1393255"/>
                </a:cubicBezTo>
                <a:cubicBezTo>
                  <a:pt x="298143" y="1393255"/>
                  <a:pt x="0" y="1095112"/>
                  <a:pt x="0" y="727333"/>
                </a:cubicBezTo>
                <a:cubicBezTo>
                  <a:pt x="0" y="359554"/>
                  <a:pt x="298143" y="61411"/>
                  <a:pt x="665922" y="61411"/>
                </a:cubicBezTo>
                <a:cubicBezTo>
                  <a:pt x="837096" y="61411"/>
                  <a:pt x="1049211" y="102367"/>
                  <a:pt x="1182854" y="0"/>
                </a:cubicBezTo>
                <a:close/>
              </a:path>
            </a:pathLst>
          </a:custGeom>
          <a:gradFill>
            <a:gsLst>
              <a:gs pos="24000">
                <a:srgbClr val="008080"/>
              </a:gs>
              <a:gs pos="100000">
                <a:srgbClr val="2A7A9A"/>
              </a:gs>
            </a:gsLst>
            <a:lin ang="0" scaled="1"/>
          </a:gradFill>
          <a:ln>
            <a:noFill/>
          </a:ln>
          <a:effectLst>
            <a:outerShdw blurRad="25400" dist="76200" dir="30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TextBox 93">
            <a:extLst>
              <a:ext uri="{FF2B5EF4-FFF2-40B4-BE49-F238E27FC236}">
                <a16:creationId xmlns:a16="http://schemas.microsoft.com/office/drawing/2014/main" id="{A69135FE-4DB5-BA46-B1A7-E3F57BA8AB31}"/>
              </a:ext>
            </a:extLst>
          </p:cNvPr>
          <p:cNvSpPr txBox="1"/>
          <p:nvPr/>
        </p:nvSpPr>
        <p:spPr>
          <a:xfrm>
            <a:off x="6726553" y="5672157"/>
            <a:ext cx="95891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swald" panose="02000503000000000000" pitchFamily="2" charset="0"/>
                <a:ea typeface="+mn-ea"/>
                <a:cs typeface="+mn-cs"/>
              </a:rPr>
              <a:t>BUY NOW</a:t>
            </a:r>
          </a:p>
        </p:txBody>
      </p:sp>
      <p:sp>
        <p:nvSpPr>
          <p:cNvPr id="95" name="Flowchart: Delay 38">
            <a:extLst>
              <a:ext uri="{FF2B5EF4-FFF2-40B4-BE49-F238E27FC236}">
                <a16:creationId xmlns:a16="http://schemas.microsoft.com/office/drawing/2014/main" id="{156FE050-6D5F-E949-80BD-9311B3244A5A}"/>
              </a:ext>
            </a:extLst>
          </p:cNvPr>
          <p:cNvSpPr/>
          <p:nvPr/>
        </p:nvSpPr>
        <p:spPr>
          <a:xfrm rot="16200000">
            <a:off x="10192176" y="1135830"/>
            <a:ext cx="308112" cy="326214"/>
          </a:xfrm>
          <a:prstGeom prst="flowChartDelay">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lowchart: Delay 39">
            <a:extLst>
              <a:ext uri="{FF2B5EF4-FFF2-40B4-BE49-F238E27FC236}">
                <a16:creationId xmlns:a16="http://schemas.microsoft.com/office/drawing/2014/main" id="{C7B67EB8-73D0-5647-B07A-C3774FC4782D}"/>
              </a:ext>
            </a:extLst>
          </p:cNvPr>
          <p:cNvSpPr/>
          <p:nvPr/>
        </p:nvSpPr>
        <p:spPr>
          <a:xfrm rot="16200000">
            <a:off x="8746848" y="1135830"/>
            <a:ext cx="308112" cy="326214"/>
          </a:xfrm>
          <a:prstGeom prst="flowChartDelay">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Rounded Corners 40">
            <a:extLst>
              <a:ext uri="{FF2B5EF4-FFF2-40B4-BE49-F238E27FC236}">
                <a16:creationId xmlns:a16="http://schemas.microsoft.com/office/drawing/2014/main" id="{AE5A4E0E-AF37-5541-B1A0-816D71A3C4E0}"/>
              </a:ext>
            </a:extLst>
          </p:cNvPr>
          <p:cNvSpPr/>
          <p:nvPr/>
        </p:nvSpPr>
        <p:spPr>
          <a:xfrm>
            <a:off x="8509738" y="1346723"/>
            <a:ext cx="2178302" cy="4869470"/>
          </a:xfrm>
          <a:prstGeom prst="roundRect">
            <a:avLst>
              <a:gd name="adj" fmla="val 6604"/>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Freeform: Shape 41">
            <a:extLst>
              <a:ext uri="{FF2B5EF4-FFF2-40B4-BE49-F238E27FC236}">
                <a16:creationId xmlns:a16="http://schemas.microsoft.com/office/drawing/2014/main" id="{4D03DD62-3124-474F-8172-F4E79DF59CC4}"/>
              </a:ext>
            </a:extLst>
          </p:cNvPr>
          <p:cNvSpPr/>
          <p:nvPr/>
        </p:nvSpPr>
        <p:spPr>
          <a:xfrm rot="16200000">
            <a:off x="9105578" y="934325"/>
            <a:ext cx="1035981" cy="1445326"/>
          </a:xfrm>
          <a:custGeom>
            <a:avLst/>
            <a:gdLst>
              <a:gd name="connsiteX0" fmla="*/ 1179443 w 1179443"/>
              <a:gd name="connsiteY0" fmla="*/ 0 h 1331844"/>
              <a:gd name="connsiteX1" fmla="*/ 1179443 w 1179443"/>
              <a:gd name="connsiteY1" fmla="*/ 1331844 h 1331844"/>
              <a:gd name="connsiteX2" fmla="*/ 665922 w 1179443"/>
              <a:gd name="connsiteY2" fmla="*/ 1331844 h 1331844"/>
              <a:gd name="connsiteX3" fmla="*/ 0 w 1179443"/>
              <a:gd name="connsiteY3" fmla="*/ 665922 h 1331844"/>
              <a:gd name="connsiteX4" fmla="*/ 665922 w 1179443"/>
              <a:gd name="connsiteY4" fmla="*/ 0 h 1331844"/>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393255"/>
              <a:gd name="connsiteX1" fmla="*/ 1179443 w 1182854"/>
              <a:gd name="connsiteY1" fmla="*/ 1393255 h 1393255"/>
              <a:gd name="connsiteX2" fmla="*/ 665922 w 1182854"/>
              <a:gd name="connsiteY2" fmla="*/ 1393255 h 1393255"/>
              <a:gd name="connsiteX3" fmla="*/ 0 w 1182854"/>
              <a:gd name="connsiteY3" fmla="*/ 727333 h 1393255"/>
              <a:gd name="connsiteX4" fmla="*/ 665922 w 1182854"/>
              <a:gd name="connsiteY4" fmla="*/ 61411 h 1393255"/>
              <a:gd name="connsiteX5" fmla="*/ 1182854 w 1182854"/>
              <a:gd name="connsiteY5" fmla="*/ 0 h 1393255"/>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2518"/>
              <a:gd name="connsiteX1" fmla="*/ 1179445 w 1182854"/>
              <a:gd name="connsiteY1" fmla="*/ 1442518 h 1442518"/>
              <a:gd name="connsiteX2" fmla="*/ 665922 w 1182854"/>
              <a:gd name="connsiteY2" fmla="*/ 1393255 h 1442518"/>
              <a:gd name="connsiteX3" fmla="*/ 0 w 1182854"/>
              <a:gd name="connsiteY3" fmla="*/ 727333 h 1442518"/>
              <a:gd name="connsiteX4" fmla="*/ 665922 w 1182854"/>
              <a:gd name="connsiteY4" fmla="*/ 61411 h 1442518"/>
              <a:gd name="connsiteX5" fmla="*/ 1182854 w 1182854"/>
              <a:gd name="connsiteY5" fmla="*/ 0 h 1442518"/>
              <a:gd name="connsiteX0" fmla="*/ 1182854 w 1182854"/>
              <a:gd name="connsiteY0" fmla="*/ 0 h 1445326"/>
              <a:gd name="connsiteX1" fmla="*/ 1179447 w 1182854"/>
              <a:gd name="connsiteY1" fmla="*/ 1445326 h 1445326"/>
              <a:gd name="connsiteX2" fmla="*/ 665922 w 1182854"/>
              <a:gd name="connsiteY2" fmla="*/ 1393255 h 1445326"/>
              <a:gd name="connsiteX3" fmla="*/ 0 w 1182854"/>
              <a:gd name="connsiteY3" fmla="*/ 727333 h 1445326"/>
              <a:gd name="connsiteX4" fmla="*/ 665922 w 1182854"/>
              <a:gd name="connsiteY4" fmla="*/ 61411 h 1445326"/>
              <a:gd name="connsiteX5" fmla="*/ 1182854 w 1182854"/>
              <a:gd name="connsiteY5" fmla="*/ 0 h 1445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854" h="1445326">
                <a:moveTo>
                  <a:pt x="1182854" y="0"/>
                </a:moveTo>
                <a:cubicBezTo>
                  <a:pt x="1181718" y="480839"/>
                  <a:pt x="1180583" y="964487"/>
                  <a:pt x="1179447" y="1445326"/>
                </a:cubicBezTo>
                <a:cubicBezTo>
                  <a:pt x="1005194" y="1348857"/>
                  <a:pt x="837096" y="1409676"/>
                  <a:pt x="665922" y="1393255"/>
                </a:cubicBezTo>
                <a:cubicBezTo>
                  <a:pt x="298143" y="1393255"/>
                  <a:pt x="0" y="1095112"/>
                  <a:pt x="0" y="727333"/>
                </a:cubicBezTo>
                <a:cubicBezTo>
                  <a:pt x="0" y="359554"/>
                  <a:pt x="298143" y="61411"/>
                  <a:pt x="665922" y="61411"/>
                </a:cubicBezTo>
                <a:cubicBezTo>
                  <a:pt x="837096" y="61411"/>
                  <a:pt x="1049211" y="102367"/>
                  <a:pt x="1182854" y="0"/>
                </a:cubicBezTo>
                <a:close/>
              </a:path>
            </a:pathLst>
          </a:custGeom>
          <a:gradFill>
            <a:gsLst>
              <a:gs pos="85000">
                <a:srgbClr val="339933"/>
              </a:gs>
              <a:gs pos="97000">
                <a:schemeClr val="accent6">
                  <a:lumMod val="50000"/>
                </a:schemeClr>
              </a:gs>
            </a:gsLst>
            <a:lin ang="0" scaled="1"/>
          </a:gradFill>
          <a:ln>
            <a:noFill/>
          </a:ln>
          <a:effectLst>
            <a:outerShdw blurRad="25400" dist="76200" dir="30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9" name="TextBox 98">
            <a:extLst>
              <a:ext uri="{FF2B5EF4-FFF2-40B4-BE49-F238E27FC236}">
                <a16:creationId xmlns:a16="http://schemas.microsoft.com/office/drawing/2014/main" id="{BB913E47-8D40-5A43-96A6-4530C64668E5}"/>
              </a:ext>
            </a:extLst>
          </p:cNvPr>
          <p:cNvSpPr txBox="1"/>
          <p:nvPr/>
        </p:nvSpPr>
        <p:spPr>
          <a:xfrm>
            <a:off x="9096609" y="1251426"/>
            <a:ext cx="106535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prstClr val="white"/>
                </a:solidFill>
                <a:latin typeface="Calibri" panose="020F0502020204030204"/>
              </a:rPr>
              <a:t>Recall</a:t>
            </a:r>
            <a:endPar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0" name="TextBox 99">
            <a:extLst>
              <a:ext uri="{FF2B5EF4-FFF2-40B4-BE49-F238E27FC236}">
                <a16:creationId xmlns:a16="http://schemas.microsoft.com/office/drawing/2014/main" id="{928264A2-9643-004D-819D-D2E54F0E20B6}"/>
              </a:ext>
            </a:extLst>
          </p:cNvPr>
          <p:cNvSpPr txBox="1"/>
          <p:nvPr/>
        </p:nvSpPr>
        <p:spPr>
          <a:xfrm>
            <a:off x="1291130" y="2552915"/>
            <a:ext cx="217328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Logistic Regression </a:t>
            </a:r>
          </a:p>
        </p:txBody>
      </p:sp>
      <p:sp>
        <p:nvSpPr>
          <p:cNvPr id="101" name="TextBox 100">
            <a:extLst>
              <a:ext uri="{FF2B5EF4-FFF2-40B4-BE49-F238E27FC236}">
                <a16:creationId xmlns:a16="http://schemas.microsoft.com/office/drawing/2014/main" id="{CD3CBE76-2DC0-F84D-B4A4-3B9797DD4FB7}"/>
              </a:ext>
            </a:extLst>
          </p:cNvPr>
          <p:cNvSpPr txBox="1"/>
          <p:nvPr/>
        </p:nvSpPr>
        <p:spPr>
          <a:xfrm>
            <a:off x="1291130" y="3081295"/>
            <a:ext cx="161249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Decision Tree </a:t>
            </a:r>
          </a:p>
        </p:txBody>
      </p:sp>
      <p:sp>
        <p:nvSpPr>
          <p:cNvPr id="102" name="TextBox 101">
            <a:extLst>
              <a:ext uri="{FF2B5EF4-FFF2-40B4-BE49-F238E27FC236}">
                <a16:creationId xmlns:a16="http://schemas.microsoft.com/office/drawing/2014/main" id="{F8CEFC23-5581-F44D-9DA5-675FCD2B3374}"/>
              </a:ext>
            </a:extLst>
          </p:cNvPr>
          <p:cNvSpPr txBox="1"/>
          <p:nvPr/>
        </p:nvSpPr>
        <p:spPr>
          <a:xfrm>
            <a:off x="1291130" y="3554305"/>
            <a:ext cx="17994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Calibri Light" panose="020F0302020204030204"/>
              </a:rPr>
              <a:t>Random Forest </a:t>
            </a:r>
            <a:endPar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3" name="TextBox 102">
            <a:extLst>
              <a:ext uri="{FF2B5EF4-FFF2-40B4-BE49-F238E27FC236}">
                <a16:creationId xmlns:a16="http://schemas.microsoft.com/office/drawing/2014/main" id="{4608E6D5-B8F8-C249-9946-393DC90E0D30}"/>
              </a:ext>
            </a:extLst>
          </p:cNvPr>
          <p:cNvSpPr txBox="1"/>
          <p:nvPr/>
        </p:nvSpPr>
        <p:spPr>
          <a:xfrm>
            <a:off x="1291129" y="4049281"/>
            <a:ext cx="203190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Calibri Light" panose="020F0302020204030204"/>
              </a:rPr>
              <a:t>Gradient Boosting</a:t>
            </a:r>
            <a:endPar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4" name="TextBox 103">
            <a:extLst>
              <a:ext uri="{FF2B5EF4-FFF2-40B4-BE49-F238E27FC236}">
                <a16:creationId xmlns:a16="http://schemas.microsoft.com/office/drawing/2014/main" id="{7AF4A53A-6019-C44A-B0C9-AA9E98B36A99}"/>
              </a:ext>
            </a:extLst>
          </p:cNvPr>
          <p:cNvSpPr txBox="1"/>
          <p:nvPr/>
        </p:nvSpPr>
        <p:spPr>
          <a:xfrm>
            <a:off x="1291130" y="4558325"/>
            <a:ext cx="137159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Light GBM  </a:t>
            </a:r>
          </a:p>
        </p:txBody>
      </p:sp>
      <p:sp>
        <p:nvSpPr>
          <p:cNvPr id="105" name="TextBox 104">
            <a:extLst>
              <a:ext uri="{FF2B5EF4-FFF2-40B4-BE49-F238E27FC236}">
                <a16:creationId xmlns:a16="http://schemas.microsoft.com/office/drawing/2014/main" id="{EF3154F8-1E56-DE40-9E9D-D565E9206315}"/>
              </a:ext>
            </a:extLst>
          </p:cNvPr>
          <p:cNvSpPr txBox="1"/>
          <p:nvPr/>
        </p:nvSpPr>
        <p:spPr>
          <a:xfrm>
            <a:off x="1480382" y="1899257"/>
            <a:ext cx="17092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Calibri" panose="020F0502020204030204" pitchFamily="34" charset="0"/>
              </a:rPr>
              <a:t>Models</a:t>
            </a:r>
            <a:endParaRPr kumimoji="0" lang="en-US" sz="2000" b="0" i="0" u="none" strike="noStrike" kern="1200" cap="none" spc="0" normalizeH="0" baseline="0" noProof="0" dirty="0">
              <a:ln>
                <a:noFill/>
              </a:ln>
              <a:solidFill>
                <a:prstClr val="white"/>
              </a:solidFill>
              <a:effectLst/>
              <a:uLnTx/>
              <a:uFillTx/>
              <a:latin typeface="Calibri" panose="020F0502020204030204" pitchFamily="34" charset="0"/>
            </a:endParaRPr>
          </a:p>
        </p:txBody>
      </p:sp>
      <p:sp>
        <p:nvSpPr>
          <p:cNvPr id="106" name="TextBox 105">
            <a:extLst>
              <a:ext uri="{FF2B5EF4-FFF2-40B4-BE49-F238E27FC236}">
                <a16:creationId xmlns:a16="http://schemas.microsoft.com/office/drawing/2014/main" id="{361F5705-A403-A447-AAEE-39ADFB58E80F}"/>
              </a:ext>
            </a:extLst>
          </p:cNvPr>
          <p:cNvSpPr txBox="1"/>
          <p:nvPr/>
        </p:nvSpPr>
        <p:spPr>
          <a:xfrm>
            <a:off x="6455296" y="1237319"/>
            <a:ext cx="161789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pitchFamily="34" charset="0"/>
              </a:rPr>
              <a:t>Precision</a:t>
            </a:r>
          </a:p>
        </p:txBody>
      </p:sp>
      <p:sp>
        <p:nvSpPr>
          <p:cNvPr id="107" name="TextBox 106">
            <a:extLst>
              <a:ext uri="{FF2B5EF4-FFF2-40B4-BE49-F238E27FC236}">
                <a16:creationId xmlns:a16="http://schemas.microsoft.com/office/drawing/2014/main" id="{FC838E5E-6452-6F4F-A05B-747E3C7C55C5}"/>
              </a:ext>
            </a:extLst>
          </p:cNvPr>
          <p:cNvSpPr txBox="1"/>
          <p:nvPr/>
        </p:nvSpPr>
        <p:spPr>
          <a:xfrm>
            <a:off x="6915936" y="1237318"/>
            <a:ext cx="184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Oswald" panose="02000503000000000000" pitchFamily="2" charset="0"/>
              <a:ea typeface="+mn-ea"/>
              <a:cs typeface="+mn-cs"/>
            </a:endParaRPr>
          </a:p>
        </p:txBody>
      </p:sp>
      <p:graphicFrame>
        <p:nvGraphicFramePr>
          <p:cNvPr id="108" name="Table 107">
            <a:extLst>
              <a:ext uri="{FF2B5EF4-FFF2-40B4-BE49-F238E27FC236}">
                <a16:creationId xmlns:a16="http://schemas.microsoft.com/office/drawing/2014/main" id="{F5BFB2BA-A429-554F-979F-330D861498F9}"/>
              </a:ext>
            </a:extLst>
          </p:cNvPr>
          <p:cNvGraphicFramePr>
            <a:graphicFrameLocks noGrp="1"/>
          </p:cNvGraphicFramePr>
          <p:nvPr>
            <p:extLst>
              <p:ext uri="{D42A27DB-BD31-4B8C-83A1-F6EECF244321}">
                <p14:modId xmlns:p14="http://schemas.microsoft.com/office/powerpoint/2010/main" val="714816571"/>
              </p:ext>
            </p:extLst>
          </p:nvPr>
        </p:nvGraphicFramePr>
        <p:xfrm>
          <a:off x="6267905" y="2462662"/>
          <a:ext cx="1721853" cy="3671339"/>
        </p:xfrm>
        <a:graphic>
          <a:graphicData uri="http://schemas.openxmlformats.org/drawingml/2006/table">
            <a:tbl>
              <a:tblPr>
                <a:tableStyleId>{2D5ABB26-0587-4C30-8999-92F81FD0307C}</a:tableStyleId>
              </a:tblPr>
              <a:tblGrid>
                <a:gridCol w="1721853">
                  <a:extLst>
                    <a:ext uri="{9D8B030D-6E8A-4147-A177-3AD203B41FA5}">
                      <a16:colId xmlns:a16="http://schemas.microsoft.com/office/drawing/2014/main" val="2476001877"/>
                    </a:ext>
                  </a:extLst>
                </a:gridCol>
              </a:tblGrid>
              <a:tr h="524477">
                <a:tc>
                  <a:txBody>
                    <a:bodyPr/>
                    <a:lstStyle/>
                    <a:p>
                      <a:pPr algn="ctr"/>
                      <a:r>
                        <a:rPr lang="en-US" dirty="0"/>
                        <a:t>0.868</a:t>
                      </a:r>
                    </a:p>
                  </a:txBody>
                  <a:tcP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3545421"/>
                  </a:ext>
                </a:extLst>
              </a:tr>
              <a:tr h="524477">
                <a:tc>
                  <a:txBody>
                    <a:bodyPr/>
                    <a:lstStyle/>
                    <a:p>
                      <a:pPr algn="ctr"/>
                      <a:r>
                        <a:rPr lang="en-US" dirty="0"/>
                        <a:t>0.858</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125985"/>
                  </a:ext>
                </a:extLst>
              </a:tr>
              <a:tr h="524477">
                <a:tc>
                  <a:txBody>
                    <a:bodyPr/>
                    <a:lstStyle/>
                    <a:p>
                      <a:pPr algn="ctr"/>
                      <a:r>
                        <a:rPr lang="en-US" dirty="0"/>
                        <a:t>0.899</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141495"/>
                  </a:ext>
                </a:extLst>
              </a:tr>
              <a:tr h="524477">
                <a:tc>
                  <a:txBody>
                    <a:bodyPr/>
                    <a:lstStyle/>
                    <a:p>
                      <a:pPr algn="ctr"/>
                      <a:r>
                        <a:rPr lang="en-US" dirty="0"/>
                        <a:t>0.893</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859348"/>
                  </a:ext>
                </a:extLst>
              </a:tr>
              <a:tr h="524477">
                <a:tc>
                  <a:txBody>
                    <a:bodyPr/>
                    <a:lstStyle/>
                    <a:p>
                      <a:pPr algn="ctr"/>
                      <a:r>
                        <a:rPr lang="en-US" dirty="0"/>
                        <a:t>0.897</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937407"/>
                  </a:ext>
                </a:extLst>
              </a:tr>
              <a:tr h="1048954">
                <a:tc>
                  <a:txBody>
                    <a:bodyPr/>
                    <a:lstStyle/>
                    <a:p>
                      <a:pPr algn="ctr"/>
                      <a:endParaRPr lang="en-US" dirty="0"/>
                    </a:p>
                  </a:txBody>
                  <a:tcPr>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192364546"/>
                  </a:ext>
                </a:extLst>
              </a:tr>
            </a:tbl>
          </a:graphicData>
        </a:graphic>
      </p:graphicFrame>
      <p:graphicFrame>
        <p:nvGraphicFramePr>
          <p:cNvPr id="109" name="Table 108">
            <a:extLst>
              <a:ext uri="{FF2B5EF4-FFF2-40B4-BE49-F238E27FC236}">
                <a16:creationId xmlns:a16="http://schemas.microsoft.com/office/drawing/2014/main" id="{46C2BA5B-C978-2C47-B340-63C36A597A8C}"/>
              </a:ext>
            </a:extLst>
          </p:cNvPr>
          <p:cNvGraphicFramePr>
            <a:graphicFrameLocks noGrp="1"/>
          </p:cNvGraphicFramePr>
          <p:nvPr>
            <p:extLst>
              <p:ext uri="{D42A27DB-BD31-4B8C-83A1-F6EECF244321}">
                <p14:modId xmlns:p14="http://schemas.microsoft.com/office/powerpoint/2010/main" val="219934351"/>
              </p:ext>
            </p:extLst>
          </p:nvPr>
        </p:nvGraphicFramePr>
        <p:xfrm>
          <a:off x="3786744" y="2448763"/>
          <a:ext cx="1721853" cy="3671339"/>
        </p:xfrm>
        <a:graphic>
          <a:graphicData uri="http://schemas.openxmlformats.org/drawingml/2006/table">
            <a:tbl>
              <a:tblPr>
                <a:tableStyleId>{2D5ABB26-0587-4C30-8999-92F81FD0307C}</a:tableStyleId>
              </a:tblPr>
              <a:tblGrid>
                <a:gridCol w="1721853">
                  <a:extLst>
                    <a:ext uri="{9D8B030D-6E8A-4147-A177-3AD203B41FA5}">
                      <a16:colId xmlns:a16="http://schemas.microsoft.com/office/drawing/2014/main" val="2476001877"/>
                    </a:ext>
                  </a:extLst>
                </a:gridCol>
              </a:tblGrid>
              <a:tr h="524477">
                <a:tc>
                  <a:txBody>
                    <a:bodyPr/>
                    <a:lstStyle/>
                    <a:p>
                      <a:pPr algn="ctr"/>
                      <a:r>
                        <a:rPr lang="en-US" dirty="0"/>
                        <a:t>87%</a:t>
                      </a:r>
                    </a:p>
                  </a:txBody>
                  <a:tcP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3545421"/>
                  </a:ext>
                </a:extLst>
              </a:tr>
              <a:tr h="524477">
                <a:tc>
                  <a:txBody>
                    <a:bodyPr/>
                    <a:lstStyle/>
                    <a:p>
                      <a:pPr algn="ctr"/>
                      <a:r>
                        <a:rPr lang="en-US" dirty="0"/>
                        <a:t>86%</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125985"/>
                  </a:ext>
                </a:extLst>
              </a:tr>
              <a:tr h="524477">
                <a:tc>
                  <a:txBody>
                    <a:bodyPr/>
                    <a:lstStyle/>
                    <a:p>
                      <a:pPr algn="ctr"/>
                      <a:r>
                        <a:rPr lang="en-US" dirty="0"/>
                        <a:t>90%</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141495"/>
                  </a:ext>
                </a:extLst>
              </a:tr>
              <a:tr h="524477">
                <a:tc>
                  <a:txBody>
                    <a:bodyPr/>
                    <a:lstStyle/>
                    <a:p>
                      <a:pPr algn="ctr"/>
                      <a:r>
                        <a:rPr lang="en-US" dirty="0"/>
                        <a:t>89%</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859348"/>
                  </a:ext>
                </a:extLst>
              </a:tr>
              <a:tr h="524477">
                <a:tc>
                  <a:txBody>
                    <a:bodyPr/>
                    <a:lstStyle/>
                    <a:p>
                      <a:pPr algn="ctr"/>
                      <a:r>
                        <a:rPr lang="en-US" dirty="0"/>
                        <a:t>89%</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937407"/>
                  </a:ext>
                </a:extLst>
              </a:tr>
              <a:tr h="1048954">
                <a:tc>
                  <a:txBody>
                    <a:bodyPr/>
                    <a:lstStyle/>
                    <a:p>
                      <a:endParaRPr lang="en-US" dirty="0"/>
                    </a:p>
                  </a:txBody>
                  <a:tcPr>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192364546"/>
                  </a:ext>
                </a:extLst>
              </a:tr>
            </a:tbl>
          </a:graphicData>
        </a:graphic>
      </p:graphicFrame>
      <p:graphicFrame>
        <p:nvGraphicFramePr>
          <p:cNvPr id="110" name="Table 109">
            <a:extLst>
              <a:ext uri="{FF2B5EF4-FFF2-40B4-BE49-F238E27FC236}">
                <a16:creationId xmlns:a16="http://schemas.microsoft.com/office/drawing/2014/main" id="{54E171FE-9120-E74E-BC79-B98DDB7DC3E4}"/>
              </a:ext>
            </a:extLst>
          </p:cNvPr>
          <p:cNvGraphicFramePr>
            <a:graphicFrameLocks noGrp="1"/>
          </p:cNvGraphicFramePr>
          <p:nvPr>
            <p:extLst>
              <p:ext uri="{D42A27DB-BD31-4B8C-83A1-F6EECF244321}">
                <p14:modId xmlns:p14="http://schemas.microsoft.com/office/powerpoint/2010/main" val="237479665"/>
              </p:ext>
            </p:extLst>
          </p:nvPr>
        </p:nvGraphicFramePr>
        <p:xfrm>
          <a:off x="8712868" y="2474576"/>
          <a:ext cx="1721853" cy="3671339"/>
        </p:xfrm>
        <a:graphic>
          <a:graphicData uri="http://schemas.openxmlformats.org/drawingml/2006/table">
            <a:tbl>
              <a:tblPr>
                <a:tableStyleId>{2D5ABB26-0587-4C30-8999-92F81FD0307C}</a:tableStyleId>
              </a:tblPr>
              <a:tblGrid>
                <a:gridCol w="1721853">
                  <a:extLst>
                    <a:ext uri="{9D8B030D-6E8A-4147-A177-3AD203B41FA5}">
                      <a16:colId xmlns:a16="http://schemas.microsoft.com/office/drawing/2014/main" val="2476001877"/>
                    </a:ext>
                  </a:extLst>
                </a:gridCol>
              </a:tblGrid>
              <a:tr h="524477">
                <a:tc>
                  <a:txBody>
                    <a:bodyPr/>
                    <a:lstStyle/>
                    <a:p>
                      <a:pPr algn="ctr"/>
                      <a:r>
                        <a:rPr lang="en-US" dirty="0"/>
                        <a:t>0.860</a:t>
                      </a:r>
                    </a:p>
                  </a:txBody>
                  <a:tcP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73545421"/>
                  </a:ext>
                </a:extLst>
              </a:tr>
              <a:tr h="524477">
                <a:tc>
                  <a:txBody>
                    <a:bodyPr/>
                    <a:lstStyle/>
                    <a:p>
                      <a:pPr algn="ctr"/>
                      <a:r>
                        <a:rPr lang="en-US" dirty="0"/>
                        <a:t>0.850</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63125985"/>
                  </a:ext>
                </a:extLst>
              </a:tr>
              <a:tr h="524477">
                <a:tc>
                  <a:txBody>
                    <a:bodyPr/>
                    <a:lstStyle/>
                    <a:p>
                      <a:pPr algn="ctr"/>
                      <a:r>
                        <a:rPr lang="en-US" dirty="0"/>
                        <a:t>0.900</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141495"/>
                  </a:ext>
                </a:extLst>
              </a:tr>
              <a:tr h="524477">
                <a:tc>
                  <a:txBody>
                    <a:bodyPr/>
                    <a:lstStyle/>
                    <a:p>
                      <a:pPr algn="ctr"/>
                      <a:r>
                        <a:rPr lang="en-US" dirty="0"/>
                        <a:t>0.896</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10859348"/>
                  </a:ext>
                </a:extLst>
              </a:tr>
              <a:tr h="524477">
                <a:tc>
                  <a:txBody>
                    <a:bodyPr/>
                    <a:lstStyle/>
                    <a:p>
                      <a:pPr algn="ctr"/>
                      <a:r>
                        <a:rPr lang="en-US" dirty="0"/>
                        <a:t>0.895</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9937407"/>
                  </a:ext>
                </a:extLst>
              </a:tr>
              <a:tr h="1048954">
                <a:tc>
                  <a:txBody>
                    <a:bodyPr/>
                    <a:lstStyle/>
                    <a:p>
                      <a:pPr algn="ctr"/>
                      <a:endParaRPr lang="en-US" dirty="0"/>
                    </a:p>
                  </a:txBody>
                  <a:tcPr>
                    <a:lnT w="12700" cap="flat" cmpd="sng" algn="ctr">
                      <a:solidFill>
                        <a:schemeClr val="bg1">
                          <a:lumMod val="8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192364546"/>
                  </a:ext>
                </a:extLst>
              </a:tr>
            </a:tbl>
          </a:graphicData>
        </a:graphic>
      </p:graphicFrame>
    </p:spTree>
    <p:extLst>
      <p:ext uri="{BB962C8B-B14F-4D97-AF65-F5344CB8AC3E}">
        <p14:creationId xmlns:p14="http://schemas.microsoft.com/office/powerpoint/2010/main" val="199638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0D39BF-1365-4396-85E4-B282C97F2348}"/>
              </a:ext>
            </a:extLst>
          </p:cNvPr>
          <p:cNvSpPr/>
          <p:nvPr/>
        </p:nvSpPr>
        <p:spPr>
          <a:xfrm>
            <a:off x="0" y="1485692"/>
            <a:ext cx="12192000" cy="3887031"/>
          </a:xfrm>
          <a:prstGeom prst="rect">
            <a:avLst/>
          </a:prstGeom>
          <a:pattFill prst="dkUpDiag">
            <a:fgClr>
              <a:schemeClr val="tx2"/>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C225808-4C1A-4D27-981C-C5F97ECF0BFD}"/>
              </a:ext>
            </a:extLst>
          </p:cNvPr>
          <p:cNvGrpSpPr/>
          <p:nvPr/>
        </p:nvGrpSpPr>
        <p:grpSpPr>
          <a:xfrm>
            <a:off x="3892465" y="1028492"/>
            <a:ext cx="4407071" cy="4801016"/>
            <a:chOff x="634829" y="1028492"/>
            <a:chExt cx="4407071" cy="4801016"/>
          </a:xfrm>
        </p:grpSpPr>
        <p:sp>
          <p:nvSpPr>
            <p:cNvPr id="5" name="Rectangle 4">
              <a:extLst>
                <a:ext uri="{FF2B5EF4-FFF2-40B4-BE49-F238E27FC236}">
                  <a16:creationId xmlns:a16="http://schemas.microsoft.com/office/drawing/2014/main" id="{4354DE71-EDF1-454A-98CB-6A5B30AE1215}"/>
                </a:ext>
              </a:extLst>
            </p:cNvPr>
            <p:cNvSpPr/>
            <p:nvPr/>
          </p:nvSpPr>
          <p:spPr>
            <a:xfrm>
              <a:off x="863600" y="1028492"/>
              <a:ext cx="3949700" cy="4800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AD28339C-471C-4034-AFEB-87908320EDF9}"/>
                </a:ext>
              </a:extLst>
            </p:cNvPr>
            <p:cNvGrpSpPr/>
            <p:nvPr/>
          </p:nvGrpSpPr>
          <p:grpSpPr>
            <a:xfrm>
              <a:off x="4813300" y="1028492"/>
              <a:ext cx="228600" cy="4801016"/>
              <a:chOff x="4813300" y="1028492"/>
              <a:chExt cx="228600" cy="4801016"/>
            </a:xfrm>
          </p:grpSpPr>
          <p:sp>
            <p:nvSpPr>
              <p:cNvPr id="6" name="Right Triangle 5">
                <a:extLst>
                  <a:ext uri="{FF2B5EF4-FFF2-40B4-BE49-F238E27FC236}">
                    <a16:creationId xmlns:a16="http://schemas.microsoft.com/office/drawing/2014/main" id="{0F414CA8-9AAD-4C2C-A88A-8A74E8E805B8}"/>
                  </a:ext>
                </a:extLst>
              </p:cNvPr>
              <p:cNvSpPr/>
              <p:nvPr/>
            </p:nvSpPr>
            <p:spPr>
              <a:xfrm flipV="1">
                <a:off x="4813300" y="5372308"/>
                <a:ext cx="228600" cy="4572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2C375972-9C28-4C3B-94C7-BDAC3A5EB1C4}"/>
                  </a:ext>
                </a:extLst>
              </p:cNvPr>
              <p:cNvSpPr/>
              <p:nvPr/>
            </p:nvSpPr>
            <p:spPr>
              <a:xfrm>
                <a:off x="4813300" y="1028492"/>
                <a:ext cx="228600" cy="4572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8128005B-8420-4AE8-A14C-5E6A911C1D35}"/>
                </a:ext>
              </a:extLst>
            </p:cNvPr>
            <p:cNvGrpSpPr/>
            <p:nvPr/>
          </p:nvGrpSpPr>
          <p:grpSpPr>
            <a:xfrm>
              <a:off x="963604" y="1361661"/>
              <a:ext cx="3749694" cy="4134264"/>
              <a:chOff x="1041819" y="1123536"/>
              <a:chExt cx="3822341" cy="4214361"/>
            </a:xfrm>
          </p:grpSpPr>
          <p:sp>
            <p:nvSpPr>
              <p:cNvPr id="14" name="Freeform 5">
                <a:extLst>
                  <a:ext uri="{FF2B5EF4-FFF2-40B4-BE49-F238E27FC236}">
                    <a16:creationId xmlns:a16="http://schemas.microsoft.com/office/drawing/2014/main" id="{09559C0E-D81A-4C20-9E76-766CF0F6C89A}"/>
                  </a:ext>
                </a:extLst>
              </p:cNvPr>
              <p:cNvSpPr>
                <a:spLocks/>
              </p:cNvSpPr>
              <p:nvPr/>
            </p:nvSpPr>
            <p:spPr bwMode="auto">
              <a:xfrm>
                <a:off x="2524940" y="4537479"/>
                <a:ext cx="383543" cy="494853"/>
              </a:xfrm>
              <a:custGeom>
                <a:avLst/>
                <a:gdLst>
                  <a:gd name="T0" fmla="*/ 0 w 101"/>
                  <a:gd name="T1" fmla="*/ 118 h 126"/>
                  <a:gd name="T2" fmla="*/ 2 w 101"/>
                  <a:gd name="T3" fmla="*/ 126 h 126"/>
                  <a:gd name="T4" fmla="*/ 28 w 101"/>
                  <a:gd name="T5" fmla="*/ 126 h 126"/>
                  <a:gd name="T6" fmla="*/ 50 w 101"/>
                  <a:gd name="T7" fmla="*/ 126 h 126"/>
                  <a:gd name="T8" fmla="*/ 72 w 101"/>
                  <a:gd name="T9" fmla="*/ 126 h 126"/>
                  <a:gd name="T10" fmla="*/ 98 w 101"/>
                  <a:gd name="T11" fmla="*/ 126 h 126"/>
                  <a:gd name="T12" fmla="*/ 100 w 101"/>
                  <a:gd name="T13" fmla="*/ 118 h 126"/>
                  <a:gd name="T14" fmla="*/ 90 w 101"/>
                  <a:gd name="T15" fmla="*/ 91 h 126"/>
                  <a:gd name="T16" fmla="*/ 73 w 101"/>
                  <a:gd name="T17" fmla="*/ 82 h 126"/>
                  <a:gd name="T18" fmla="*/ 64 w 101"/>
                  <a:gd name="T19" fmla="*/ 67 h 126"/>
                  <a:gd name="T20" fmla="*/ 78 w 101"/>
                  <a:gd name="T21" fmla="*/ 59 h 126"/>
                  <a:gd name="T22" fmla="*/ 77 w 101"/>
                  <a:gd name="T23" fmla="*/ 51 h 126"/>
                  <a:gd name="T24" fmla="*/ 76 w 101"/>
                  <a:gd name="T25" fmla="*/ 26 h 126"/>
                  <a:gd name="T26" fmla="*/ 63 w 101"/>
                  <a:gd name="T27" fmla="*/ 7 h 126"/>
                  <a:gd name="T28" fmla="*/ 30 w 101"/>
                  <a:gd name="T29" fmla="*/ 14 h 126"/>
                  <a:gd name="T30" fmla="*/ 24 w 101"/>
                  <a:gd name="T31" fmla="*/ 51 h 126"/>
                  <a:gd name="T32" fmla="*/ 22 w 101"/>
                  <a:gd name="T33" fmla="*/ 59 h 126"/>
                  <a:gd name="T34" fmla="*/ 36 w 101"/>
                  <a:gd name="T35" fmla="*/ 67 h 126"/>
                  <a:gd name="T36" fmla="*/ 28 w 101"/>
                  <a:gd name="T37" fmla="*/ 82 h 126"/>
                  <a:gd name="T38" fmla="*/ 10 w 101"/>
                  <a:gd name="T39" fmla="*/ 91 h 126"/>
                  <a:gd name="T40" fmla="*/ 0 w 101"/>
                  <a:gd name="T41" fmla="*/ 1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26">
                    <a:moveTo>
                      <a:pt x="0" y="118"/>
                    </a:moveTo>
                    <a:cubicBezTo>
                      <a:pt x="0" y="120"/>
                      <a:pt x="1" y="126"/>
                      <a:pt x="2" y="126"/>
                    </a:cubicBezTo>
                    <a:cubicBezTo>
                      <a:pt x="2" y="126"/>
                      <a:pt x="14" y="126"/>
                      <a:pt x="28" y="126"/>
                    </a:cubicBezTo>
                    <a:cubicBezTo>
                      <a:pt x="36" y="126"/>
                      <a:pt x="43" y="126"/>
                      <a:pt x="50" y="126"/>
                    </a:cubicBezTo>
                    <a:cubicBezTo>
                      <a:pt x="57" y="126"/>
                      <a:pt x="65" y="126"/>
                      <a:pt x="72" y="126"/>
                    </a:cubicBezTo>
                    <a:cubicBezTo>
                      <a:pt x="86" y="126"/>
                      <a:pt x="98" y="126"/>
                      <a:pt x="98" y="126"/>
                    </a:cubicBezTo>
                    <a:cubicBezTo>
                      <a:pt x="100" y="126"/>
                      <a:pt x="100" y="120"/>
                      <a:pt x="100" y="118"/>
                    </a:cubicBezTo>
                    <a:cubicBezTo>
                      <a:pt x="101" y="107"/>
                      <a:pt x="100" y="97"/>
                      <a:pt x="90" y="91"/>
                    </a:cubicBezTo>
                    <a:cubicBezTo>
                      <a:pt x="87" y="88"/>
                      <a:pt x="78" y="85"/>
                      <a:pt x="73" y="82"/>
                    </a:cubicBezTo>
                    <a:cubicBezTo>
                      <a:pt x="68" y="80"/>
                      <a:pt x="60" y="73"/>
                      <a:pt x="64" y="67"/>
                    </a:cubicBezTo>
                    <a:cubicBezTo>
                      <a:pt x="67" y="62"/>
                      <a:pt x="75" y="65"/>
                      <a:pt x="78" y="59"/>
                    </a:cubicBezTo>
                    <a:cubicBezTo>
                      <a:pt x="79" y="58"/>
                      <a:pt x="77" y="56"/>
                      <a:pt x="77" y="51"/>
                    </a:cubicBezTo>
                    <a:cubicBezTo>
                      <a:pt x="77" y="47"/>
                      <a:pt x="77" y="31"/>
                      <a:pt x="76" y="26"/>
                    </a:cubicBezTo>
                    <a:cubicBezTo>
                      <a:pt x="73" y="19"/>
                      <a:pt x="70" y="12"/>
                      <a:pt x="63" y="7"/>
                    </a:cubicBezTo>
                    <a:cubicBezTo>
                      <a:pt x="53" y="0"/>
                      <a:pt x="38" y="4"/>
                      <a:pt x="30" y="14"/>
                    </a:cubicBezTo>
                    <a:cubicBezTo>
                      <a:pt x="23" y="25"/>
                      <a:pt x="24" y="39"/>
                      <a:pt x="24" y="51"/>
                    </a:cubicBezTo>
                    <a:cubicBezTo>
                      <a:pt x="23" y="56"/>
                      <a:pt x="21" y="58"/>
                      <a:pt x="22" y="59"/>
                    </a:cubicBezTo>
                    <a:cubicBezTo>
                      <a:pt x="25" y="64"/>
                      <a:pt x="33" y="63"/>
                      <a:pt x="36" y="67"/>
                    </a:cubicBezTo>
                    <a:cubicBezTo>
                      <a:pt x="41" y="72"/>
                      <a:pt x="32" y="80"/>
                      <a:pt x="28" y="82"/>
                    </a:cubicBezTo>
                    <a:cubicBezTo>
                      <a:pt x="22" y="85"/>
                      <a:pt x="14" y="88"/>
                      <a:pt x="10" y="91"/>
                    </a:cubicBezTo>
                    <a:cubicBezTo>
                      <a:pt x="1" y="97"/>
                      <a:pt x="0" y="107"/>
                      <a:pt x="0" y="118"/>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6">
                <a:extLst>
                  <a:ext uri="{FF2B5EF4-FFF2-40B4-BE49-F238E27FC236}">
                    <a16:creationId xmlns:a16="http://schemas.microsoft.com/office/drawing/2014/main" id="{3F77812A-4C38-44C5-B3E4-2DDB12824B35}"/>
                  </a:ext>
                </a:extLst>
              </p:cNvPr>
              <p:cNvSpPr>
                <a:spLocks noEditPoints="1"/>
              </p:cNvSpPr>
              <p:nvPr/>
            </p:nvSpPr>
            <p:spPr bwMode="auto">
              <a:xfrm>
                <a:off x="2848267" y="4517199"/>
                <a:ext cx="331182" cy="515133"/>
              </a:xfrm>
              <a:custGeom>
                <a:avLst/>
                <a:gdLst>
                  <a:gd name="T0" fmla="*/ 25 w 87"/>
                  <a:gd name="T1" fmla="*/ 6 h 131"/>
                  <a:gd name="T2" fmla="*/ 41 w 87"/>
                  <a:gd name="T3" fmla="*/ 15 h 131"/>
                  <a:gd name="T4" fmla="*/ 41 w 87"/>
                  <a:gd name="T5" fmla="*/ 24 h 131"/>
                  <a:gd name="T6" fmla="*/ 41 w 87"/>
                  <a:gd name="T7" fmla="*/ 34 h 131"/>
                  <a:gd name="T8" fmla="*/ 41 w 87"/>
                  <a:gd name="T9" fmla="*/ 37 h 131"/>
                  <a:gd name="T10" fmla="*/ 44 w 87"/>
                  <a:gd name="T11" fmla="*/ 38 h 131"/>
                  <a:gd name="T12" fmla="*/ 44 w 87"/>
                  <a:gd name="T13" fmla="*/ 40 h 131"/>
                  <a:gd name="T14" fmla="*/ 42 w 87"/>
                  <a:gd name="T15" fmla="*/ 42 h 131"/>
                  <a:gd name="T16" fmla="*/ 37 w 87"/>
                  <a:gd name="T17" fmla="*/ 48 h 131"/>
                  <a:gd name="T18" fmla="*/ 37 w 87"/>
                  <a:gd name="T19" fmla="*/ 50 h 131"/>
                  <a:gd name="T20" fmla="*/ 35 w 87"/>
                  <a:gd name="T21" fmla="*/ 66 h 131"/>
                  <a:gd name="T22" fmla="*/ 50 w 87"/>
                  <a:gd name="T23" fmla="*/ 85 h 131"/>
                  <a:gd name="T24" fmla="*/ 70 w 87"/>
                  <a:gd name="T25" fmla="*/ 97 h 131"/>
                  <a:gd name="T26" fmla="*/ 78 w 87"/>
                  <a:gd name="T27" fmla="*/ 125 h 131"/>
                  <a:gd name="T28" fmla="*/ 31 w 87"/>
                  <a:gd name="T29" fmla="*/ 125 h 131"/>
                  <a:gd name="T30" fmla="*/ 31 w 87"/>
                  <a:gd name="T31" fmla="*/ 125 h 131"/>
                  <a:gd name="T32" fmla="*/ 31 w 87"/>
                  <a:gd name="T33" fmla="*/ 124 h 131"/>
                  <a:gd name="T34" fmla="*/ 14 w 87"/>
                  <a:gd name="T35" fmla="*/ 82 h 131"/>
                  <a:gd name="T36" fmla="*/ 9 w 87"/>
                  <a:gd name="T37" fmla="*/ 79 h 131"/>
                  <a:gd name="T38" fmla="*/ 16 w 87"/>
                  <a:gd name="T39" fmla="*/ 66 h 131"/>
                  <a:gd name="T40" fmla="*/ 14 w 87"/>
                  <a:gd name="T41" fmla="*/ 50 h 131"/>
                  <a:gd name="T42" fmla="*/ 14 w 87"/>
                  <a:gd name="T43" fmla="*/ 48 h 131"/>
                  <a:gd name="T44" fmla="*/ 9 w 87"/>
                  <a:gd name="T45" fmla="*/ 42 h 131"/>
                  <a:gd name="T46" fmla="*/ 7 w 87"/>
                  <a:gd name="T47" fmla="*/ 40 h 131"/>
                  <a:gd name="T48" fmla="*/ 8 w 87"/>
                  <a:gd name="T49" fmla="*/ 37 h 131"/>
                  <a:gd name="T50" fmla="*/ 9 w 87"/>
                  <a:gd name="T51" fmla="*/ 29 h 131"/>
                  <a:gd name="T52" fmla="*/ 9 w 87"/>
                  <a:gd name="T53" fmla="*/ 25 h 131"/>
                  <a:gd name="T54" fmla="*/ 9 w 87"/>
                  <a:gd name="T55" fmla="*/ 17 h 131"/>
                  <a:gd name="T56" fmla="*/ 17 w 87"/>
                  <a:gd name="T57" fmla="*/ 7 h 131"/>
                  <a:gd name="T58" fmla="*/ 25 w 87"/>
                  <a:gd name="T59" fmla="*/ 6 h 131"/>
                  <a:gd name="T60" fmla="*/ 25 w 87"/>
                  <a:gd name="T61" fmla="*/ 0 h 131"/>
                  <a:gd name="T62" fmla="*/ 14 w 87"/>
                  <a:gd name="T63" fmla="*/ 2 h 131"/>
                  <a:gd name="T64" fmla="*/ 3 w 87"/>
                  <a:gd name="T65" fmla="*/ 15 h 131"/>
                  <a:gd name="T66" fmla="*/ 3 w 87"/>
                  <a:gd name="T67" fmla="*/ 30 h 131"/>
                  <a:gd name="T68" fmla="*/ 1 w 87"/>
                  <a:gd name="T69" fmla="*/ 41 h 131"/>
                  <a:gd name="T70" fmla="*/ 8 w 87"/>
                  <a:gd name="T71" fmla="*/ 49 h 131"/>
                  <a:gd name="T72" fmla="*/ 10 w 87"/>
                  <a:gd name="T73" fmla="*/ 66 h 131"/>
                  <a:gd name="T74" fmla="*/ 1 w 87"/>
                  <a:gd name="T75" fmla="*/ 78 h 131"/>
                  <a:gd name="T76" fmla="*/ 2 w 87"/>
                  <a:gd name="T77" fmla="*/ 82 h 131"/>
                  <a:gd name="T78" fmla="*/ 11 w 87"/>
                  <a:gd name="T79" fmla="*/ 87 h 131"/>
                  <a:gd name="T80" fmla="*/ 25 w 87"/>
                  <a:gd name="T81" fmla="*/ 124 h 131"/>
                  <a:gd name="T82" fmla="*/ 25 w 87"/>
                  <a:gd name="T83" fmla="*/ 124 h 131"/>
                  <a:gd name="T84" fmla="*/ 25 w 87"/>
                  <a:gd name="T85" fmla="*/ 130 h 131"/>
                  <a:gd name="T86" fmla="*/ 26 w 87"/>
                  <a:gd name="T87" fmla="*/ 131 h 131"/>
                  <a:gd name="T88" fmla="*/ 28 w 87"/>
                  <a:gd name="T89" fmla="*/ 131 h 131"/>
                  <a:gd name="T90" fmla="*/ 83 w 87"/>
                  <a:gd name="T91" fmla="*/ 131 h 131"/>
                  <a:gd name="T92" fmla="*/ 74 w 87"/>
                  <a:gd name="T93" fmla="*/ 92 h 131"/>
                  <a:gd name="T94" fmla="*/ 52 w 87"/>
                  <a:gd name="T95" fmla="*/ 80 h 131"/>
                  <a:gd name="T96" fmla="*/ 41 w 87"/>
                  <a:gd name="T97" fmla="*/ 66 h 131"/>
                  <a:gd name="T98" fmla="*/ 43 w 87"/>
                  <a:gd name="T99" fmla="*/ 49 h 131"/>
                  <a:gd name="T100" fmla="*/ 50 w 87"/>
                  <a:gd name="T101" fmla="*/ 41 h 131"/>
                  <a:gd name="T102" fmla="*/ 47 w 87"/>
                  <a:gd name="T103" fmla="*/ 33 h 131"/>
                  <a:gd name="T104" fmla="*/ 46 w 87"/>
                  <a:gd name="T105" fmla="*/ 12 h 131"/>
                  <a:gd name="T106" fmla="*/ 25 w 87"/>
                  <a:gd name="T10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7" h="131">
                    <a:moveTo>
                      <a:pt x="25" y="6"/>
                    </a:moveTo>
                    <a:cubicBezTo>
                      <a:pt x="32" y="6"/>
                      <a:pt x="38" y="9"/>
                      <a:pt x="41" y="15"/>
                    </a:cubicBezTo>
                    <a:cubicBezTo>
                      <a:pt x="42" y="18"/>
                      <a:pt x="42" y="20"/>
                      <a:pt x="41" y="24"/>
                    </a:cubicBezTo>
                    <a:cubicBezTo>
                      <a:pt x="41" y="26"/>
                      <a:pt x="41" y="30"/>
                      <a:pt x="41" y="34"/>
                    </a:cubicBezTo>
                    <a:cubicBezTo>
                      <a:pt x="41" y="37"/>
                      <a:pt x="41" y="37"/>
                      <a:pt x="41" y="37"/>
                    </a:cubicBezTo>
                    <a:cubicBezTo>
                      <a:pt x="44" y="38"/>
                      <a:pt x="44" y="38"/>
                      <a:pt x="44" y="38"/>
                    </a:cubicBezTo>
                    <a:cubicBezTo>
                      <a:pt x="44" y="38"/>
                      <a:pt x="44" y="39"/>
                      <a:pt x="44" y="40"/>
                    </a:cubicBezTo>
                    <a:cubicBezTo>
                      <a:pt x="43" y="41"/>
                      <a:pt x="43" y="41"/>
                      <a:pt x="42" y="42"/>
                    </a:cubicBezTo>
                    <a:cubicBezTo>
                      <a:pt x="40" y="43"/>
                      <a:pt x="38" y="45"/>
                      <a:pt x="37" y="48"/>
                    </a:cubicBezTo>
                    <a:cubicBezTo>
                      <a:pt x="37" y="49"/>
                      <a:pt x="37" y="49"/>
                      <a:pt x="37" y="50"/>
                    </a:cubicBezTo>
                    <a:cubicBezTo>
                      <a:pt x="36" y="54"/>
                      <a:pt x="34" y="61"/>
                      <a:pt x="35" y="66"/>
                    </a:cubicBezTo>
                    <a:cubicBezTo>
                      <a:pt x="36" y="75"/>
                      <a:pt x="41" y="82"/>
                      <a:pt x="50" y="85"/>
                    </a:cubicBezTo>
                    <a:cubicBezTo>
                      <a:pt x="56" y="88"/>
                      <a:pt x="64" y="93"/>
                      <a:pt x="70" y="97"/>
                    </a:cubicBezTo>
                    <a:cubicBezTo>
                      <a:pt x="77" y="102"/>
                      <a:pt x="79" y="118"/>
                      <a:pt x="78" y="125"/>
                    </a:cubicBezTo>
                    <a:cubicBezTo>
                      <a:pt x="31" y="125"/>
                      <a:pt x="31" y="125"/>
                      <a:pt x="31" y="125"/>
                    </a:cubicBezTo>
                    <a:cubicBezTo>
                      <a:pt x="31" y="125"/>
                      <a:pt x="31" y="125"/>
                      <a:pt x="31" y="125"/>
                    </a:cubicBezTo>
                    <a:cubicBezTo>
                      <a:pt x="31" y="124"/>
                      <a:pt x="31" y="124"/>
                      <a:pt x="31" y="124"/>
                    </a:cubicBezTo>
                    <a:cubicBezTo>
                      <a:pt x="32" y="117"/>
                      <a:pt x="33" y="95"/>
                      <a:pt x="14" y="82"/>
                    </a:cubicBezTo>
                    <a:cubicBezTo>
                      <a:pt x="13" y="81"/>
                      <a:pt x="11" y="80"/>
                      <a:pt x="9" y="79"/>
                    </a:cubicBezTo>
                    <a:cubicBezTo>
                      <a:pt x="13" y="76"/>
                      <a:pt x="15" y="71"/>
                      <a:pt x="16" y="66"/>
                    </a:cubicBezTo>
                    <a:cubicBezTo>
                      <a:pt x="16" y="61"/>
                      <a:pt x="15" y="54"/>
                      <a:pt x="14" y="50"/>
                    </a:cubicBezTo>
                    <a:cubicBezTo>
                      <a:pt x="14" y="49"/>
                      <a:pt x="14" y="49"/>
                      <a:pt x="14" y="48"/>
                    </a:cubicBezTo>
                    <a:cubicBezTo>
                      <a:pt x="13" y="45"/>
                      <a:pt x="11" y="43"/>
                      <a:pt x="9" y="42"/>
                    </a:cubicBezTo>
                    <a:cubicBezTo>
                      <a:pt x="7" y="41"/>
                      <a:pt x="7" y="41"/>
                      <a:pt x="7" y="40"/>
                    </a:cubicBezTo>
                    <a:cubicBezTo>
                      <a:pt x="7" y="39"/>
                      <a:pt x="7" y="39"/>
                      <a:pt x="8" y="37"/>
                    </a:cubicBezTo>
                    <a:cubicBezTo>
                      <a:pt x="8" y="35"/>
                      <a:pt x="10" y="33"/>
                      <a:pt x="9" y="29"/>
                    </a:cubicBezTo>
                    <a:cubicBezTo>
                      <a:pt x="9" y="28"/>
                      <a:pt x="9" y="26"/>
                      <a:pt x="9" y="25"/>
                    </a:cubicBezTo>
                    <a:cubicBezTo>
                      <a:pt x="8" y="21"/>
                      <a:pt x="8" y="19"/>
                      <a:pt x="9" y="17"/>
                    </a:cubicBezTo>
                    <a:cubicBezTo>
                      <a:pt x="10" y="13"/>
                      <a:pt x="13" y="9"/>
                      <a:pt x="17" y="7"/>
                    </a:cubicBezTo>
                    <a:cubicBezTo>
                      <a:pt x="20" y="6"/>
                      <a:pt x="22" y="6"/>
                      <a:pt x="25" y="6"/>
                    </a:cubicBezTo>
                    <a:moveTo>
                      <a:pt x="25" y="0"/>
                    </a:moveTo>
                    <a:cubicBezTo>
                      <a:pt x="21" y="0"/>
                      <a:pt x="18" y="0"/>
                      <a:pt x="14" y="2"/>
                    </a:cubicBezTo>
                    <a:cubicBezTo>
                      <a:pt x="9" y="5"/>
                      <a:pt x="5" y="9"/>
                      <a:pt x="3" y="15"/>
                    </a:cubicBezTo>
                    <a:cubicBezTo>
                      <a:pt x="1" y="20"/>
                      <a:pt x="3" y="24"/>
                      <a:pt x="3" y="30"/>
                    </a:cubicBezTo>
                    <a:cubicBezTo>
                      <a:pt x="4" y="34"/>
                      <a:pt x="0" y="36"/>
                      <a:pt x="1" y="41"/>
                    </a:cubicBezTo>
                    <a:cubicBezTo>
                      <a:pt x="2" y="47"/>
                      <a:pt x="7" y="47"/>
                      <a:pt x="8" y="49"/>
                    </a:cubicBezTo>
                    <a:cubicBezTo>
                      <a:pt x="8" y="52"/>
                      <a:pt x="10" y="60"/>
                      <a:pt x="10" y="66"/>
                    </a:cubicBezTo>
                    <a:cubicBezTo>
                      <a:pt x="9" y="71"/>
                      <a:pt x="6" y="75"/>
                      <a:pt x="1" y="78"/>
                    </a:cubicBezTo>
                    <a:cubicBezTo>
                      <a:pt x="0" y="80"/>
                      <a:pt x="0" y="81"/>
                      <a:pt x="2" y="82"/>
                    </a:cubicBezTo>
                    <a:cubicBezTo>
                      <a:pt x="5" y="84"/>
                      <a:pt x="9" y="86"/>
                      <a:pt x="11" y="87"/>
                    </a:cubicBezTo>
                    <a:cubicBezTo>
                      <a:pt x="27" y="98"/>
                      <a:pt x="26" y="117"/>
                      <a:pt x="25" y="124"/>
                    </a:cubicBezTo>
                    <a:cubicBezTo>
                      <a:pt x="25" y="124"/>
                      <a:pt x="25" y="124"/>
                      <a:pt x="25" y="124"/>
                    </a:cubicBezTo>
                    <a:cubicBezTo>
                      <a:pt x="25" y="126"/>
                      <a:pt x="25" y="128"/>
                      <a:pt x="25" y="130"/>
                    </a:cubicBezTo>
                    <a:cubicBezTo>
                      <a:pt x="25" y="131"/>
                      <a:pt x="25" y="131"/>
                      <a:pt x="26" y="131"/>
                    </a:cubicBezTo>
                    <a:cubicBezTo>
                      <a:pt x="28" y="131"/>
                      <a:pt x="28" y="131"/>
                      <a:pt x="28" y="131"/>
                    </a:cubicBezTo>
                    <a:cubicBezTo>
                      <a:pt x="83" y="131"/>
                      <a:pt x="83" y="131"/>
                      <a:pt x="83" y="131"/>
                    </a:cubicBezTo>
                    <a:cubicBezTo>
                      <a:pt x="85" y="131"/>
                      <a:pt x="87" y="101"/>
                      <a:pt x="74" y="92"/>
                    </a:cubicBezTo>
                    <a:cubicBezTo>
                      <a:pt x="67" y="88"/>
                      <a:pt x="59" y="83"/>
                      <a:pt x="52" y="80"/>
                    </a:cubicBezTo>
                    <a:cubicBezTo>
                      <a:pt x="45" y="77"/>
                      <a:pt x="42" y="71"/>
                      <a:pt x="41" y="66"/>
                    </a:cubicBezTo>
                    <a:cubicBezTo>
                      <a:pt x="40" y="60"/>
                      <a:pt x="42" y="52"/>
                      <a:pt x="43" y="49"/>
                    </a:cubicBezTo>
                    <a:cubicBezTo>
                      <a:pt x="43" y="47"/>
                      <a:pt x="49" y="47"/>
                      <a:pt x="50" y="41"/>
                    </a:cubicBezTo>
                    <a:cubicBezTo>
                      <a:pt x="50" y="39"/>
                      <a:pt x="50" y="34"/>
                      <a:pt x="47" y="33"/>
                    </a:cubicBezTo>
                    <a:cubicBezTo>
                      <a:pt x="46" y="25"/>
                      <a:pt x="50" y="20"/>
                      <a:pt x="46" y="12"/>
                    </a:cubicBezTo>
                    <a:cubicBezTo>
                      <a:pt x="42" y="4"/>
                      <a:pt x="34" y="0"/>
                      <a:pt x="25" y="0"/>
                    </a:cubicBezTo>
                    <a:close/>
                  </a:path>
                </a:pathLst>
              </a:custGeom>
              <a:noFill/>
              <a:ln w="31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endParaRPr lang="id-ID"/>
              </a:p>
            </p:txBody>
          </p:sp>
          <p:sp>
            <p:nvSpPr>
              <p:cNvPr id="16" name="Freeform 7">
                <a:extLst>
                  <a:ext uri="{FF2B5EF4-FFF2-40B4-BE49-F238E27FC236}">
                    <a16:creationId xmlns:a16="http://schemas.microsoft.com/office/drawing/2014/main" id="{EB1EC425-A796-4CD1-A695-C29F52C622A4}"/>
                  </a:ext>
                </a:extLst>
              </p:cNvPr>
              <p:cNvSpPr>
                <a:spLocks noEditPoints="1"/>
              </p:cNvSpPr>
              <p:nvPr/>
            </p:nvSpPr>
            <p:spPr bwMode="auto">
              <a:xfrm>
                <a:off x="1828540" y="4572633"/>
                <a:ext cx="464702" cy="470516"/>
              </a:xfrm>
              <a:custGeom>
                <a:avLst/>
                <a:gdLst>
                  <a:gd name="T0" fmla="*/ 99 w 122"/>
                  <a:gd name="T1" fmla="*/ 20 h 120"/>
                  <a:gd name="T2" fmla="*/ 116 w 122"/>
                  <a:gd name="T3" fmla="*/ 67 h 120"/>
                  <a:gd name="T4" fmla="*/ 109 w 122"/>
                  <a:gd name="T5" fmla="*/ 89 h 120"/>
                  <a:gd name="T6" fmla="*/ 87 w 122"/>
                  <a:gd name="T7" fmla="*/ 95 h 120"/>
                  <a:gd name="T8" fmla="*/ 79 w 122"/>
                  <a:gd name="T9" fmla="*/ 84 h 120"/>
                  <a:gd name="T10" fmla="*/ 38 w 122"/>
                  <a:gd name="T11" fmla="*/ 88 h 120"/>
                  <a:gd name="T12" fmla="*/ 41 w 122"/>
                  <a:gd name="T13" fmla="*/ 56 h 120"/>
                  <a:gd name="T14" fmla="*/ 69 w 122"/>
                  <a:gd name="T15" fmla="*/ 53 h 120"/>
                  <a:gd name="T16" fmla="*/ 71 w 122"/>
                  <a:gd name="T17" fmla="*/ 43 h 120"/>
                  <a:gd name="T18" fmla="*/ 48 w 122"/>
                  <a:gd name="T19" fmla="*/ 41 h 120"/>
                  <a:gd name="T20" fmla="*/ 37 w 122"/>
                  <a:gd name="T21" fmla="*/ 38 h 120"/>
                  <a:gd name="T22" fmla="*/ 61 w 122"/>
                  <a:gd name="T23" fmla="*/ 26 h 120"/>
                  <a:gd name="T24" fmla="*/ 88 w 122"/>
                  <a:gd name="T25" fmla="*/ 46 h 120"/>
                  <a:gd name="T26" fmla="*/ 88 w 122"/>
                  <a:gd name="T27" fmla="*/ 75 h 120"/>
                  <a:gd name="T28" fmla="*/ 95 w 122"/>
                  <a:gd name="T29" fmla="*/ 86 h 120"/>
                  <a:gd name="T30" fmla="*/ 105 w 122"/>
                  <a:gd name="T31" fmla="*/ 76 h 120"/>
                  <a:gd name="T32" fmla="*/ 104 w 122"/>
                  <a:gd name="T33" fmla="*/ 42 h 120"/>
                  <a:gd name="T34" fmla="*/ 61 w 122"/>
                  <a:gd name="T35" fmla="*/ 15 h 120"/>
                  <a:gd name="T36" fmla="*/ 18 w 122"/>
                  <a:gd name="T37" fmla="*/ 42 h 120"/>
                  <a:gd name="T38" fmla="*/ 27 w 122"/>
                  <a:gd name="T39" fmla="*/ 92 h 120"/>
                  <a:gd name="T40" fmla="*/ 71 w 122"/>
                  <a:gd name="T41" fmla="*/ 104 h 120"/>
                  <a:gd name="T42" fmla="*/ 83 w 122"/>
                  <a:gd name="T43" fmla="*/ 105 h 120"/>
                  <a:gd name="T44" fmla="*/ 58 w 122"/>
                  <a:gd name="T45" fmla="*/ 114 h 120"/>
                  <a:gd name="T46" fmla="*/ 10 w 122"/>
                  <a:gd name="T47" fmla="*/ 82 h 120"/>
                  <a:gd name="T48" fmla="*/ 23 w 122"/>
                  <a:gd name="T49" fmla="*/ 20 h 120"/>
                  <a:gd name="T50" fmla="*/ 56 w 122"/>
                  <a:gd name="T51" fmla="*/ 83 h 120"/>
                  <a:gd name="T52" fmla="*/ 73 w 122"/>
                  <a:gd name="T53" fmla="*/ 76 h 120"/>
                  <a:gd name="T54" fmla="*/ 68 w 122"/>
                  <a:gd name="T55" fmla="*/ 63 h 120"/>
                  <a:gd name="T56" fmla="*/ 46 w 122"/>
                  <a:gd name="T57" fmla="*/ 73 h 120"/>
                  <a:gd name="T58" fmla="*/ 61 w 122"/>
                  <a:gd name="T59" fmla="*/ 0 h 120"/>
                  <a:gd name="T60" fmla="*/ 5 w 122"/>
                  <a:gd name="T61" fmla="*/ 34 h 120"/>
                  <a:gd name="T62" fmla="*/ 17 w 122"/>
                  <a:gd name="T63" fmla="*/ 104 h 120"/>
                  <a:gd name="T64" fmla="*/ 73 w 122"/>
                  <a:gd name="T65" fmla="*/ 119 h 120"/>
                  <a:gd name="T66" fmla="*/ 88 w 122"/>
                  <a:gd name="T67" fmla="*/ 101 h 120"/>
                  <a:gd name="T68" fmla="*/ 114 w 122"/>
                  <a:gd name="T69" fmla="*/ 92 h 120"/>
                  <a:gd name="T70" fmla="*/ 122 w 122"/>
                  <a:gd name="T71" fmla="*/ 67 h 120"/>
                  <a:gd name="T72" fmla="*/ 103 w 122"/>
                  <a:gd name="T73" fmla="*/ 15 h 120"/>
                  <a:gd name="T74" fmla="*/ 96 w 122"/>
                  <a:gd name="T75" fmla="*/ 80 h 120"/>
                  <a:gd name="T76" fmla="*/ 94 w 122"/>
                  <a:gd name="T77" fmla="*/ 68 h 120"/>
                  <a:gd name="T78" fmla="*/ 90 w 122"/>
                  <a:gd name="T79" fmla="*/ 33 h 120"/>
                  <a:gd name="T80" fmla="*/ 98 w 122"/>
                  <a:gd name="T81" fmla="*/ 45 h 120"/>
                  <a:gd name="T82" fmla="*/ 99 w 122"/>
                  <a:gd name="T83" fmla="*/ 74 h 120"/>
                  <a:gd name="T84" fmla="*/ 96 w 122"/>
                  <a:gd name="T85" fmla="*/ 80 h 120"/>
                  <a:gd name="T86" fmla="*/ 21 w 122"/>
                  <a:gd name="T87" fmla="*/ 60 h 120"/>
                  <a:gd name="T88" fmla="*/ 32 w 122"/>
                  <a:gd name="T89" fmla="*/ 40 h 120"/>
                  <a:gd name="T90" fmla="*/ 43 w 122"/>
                  <a:gd name="T91" fmla="*/ 48 h 120"/>
                  <a:gd name="T92" fmla="*/ 26 w 122"/>
                  <a:gd name="T93" fmla="*/ 73 h 120"/>
                  <a:gd name="T94" fmla="*/ 50 w 122"/>
                  <a:gd name="T95" fmla="*/ 46 h 120"/>
                  <a:gd name="T96" fmla="*/ 65 w 122"/>
                  <a:gd name="T97" fmla="*/ 46 h 120"/>
                  <a:gd name="T98" fmla="*/ 56 w 122"/>
                  <a:gd name="T99" fmla="*/ 77 h 120"/>
                  <a:gd name="T100" fmla="*/ 53 w 122"/>
                  <a:gd name="T101" fmla="*/ 70 h 120"/>
                  <a:gd name="T102" fmla="*/ 69 w 122"/>
                  <a:gd name="T103" fmla="*/ 70 h 120"/>
                  <a:gd name="T104" fmla="*/ 65 w 122"/>
                  <a:gd name="T105" fmla="*/ 74 h 120"/>
                  <a:gd name="T106" fmla="*/ 56 w 122"/>
                  <a:gd name="T107" fmla="*/ 77 h 120"/>
                  <a:gd name="T108" fmla="*/ 76 w 122"/>
                  <a:gd name="T109" fmla="*/ 94 h 120"/>
                  <a:gd name="T110" fmla="*/ 69 w 122"/>
                  <a:gd name="T111" fmla="*/ 9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 h="120">
                    <a:moveTo>
                      <a:pt x="61" y="6"/>
                    </a:moveTo>
                    <a:cubicBezTo>
                      <a:pt x="69" y="6"/>
                      <a:pt x="75" y="7"/>
                      <a:pt x="82" y="9"/>
                    </a:cubicBezTo>
                    <a:cubicBezTo>
                      <a:pt x="89" y="12"/>
                      <a:pt x="94" y="15"/>
                      <a:pt x="99" y="20"/>
                    </a:cubicBezTo>
                    <a:cubicBezTo>
                      <a:pt x="104" y="24"/>
                      <a:pt x="109" y="30"/>
                      <a:pt x="112" y="37"/>
                    </a:cubicBezTo>
                    <a:cubicBezTo>
                      <a:pt x="115" y="44"/>
                      <a:pt x="116" y="52"/>
                      <a:pt x="116" y="61"/>
                    </a:cubicBezTo>
                    <a:cubicBezTo>
                      <a:pt x="116" y="63"/>
                      <a:pt x="116" y="64"/>
                      <a:pt x="116" y="67"/>
                    </a:cubicBezTo>
                    <a:cubicBezTo>
                      <a:pt x="116" y="69"/>
                      <a:pt x="115" y="71"/>
                      <a:pt x="115" y="74"/>
                    </a:cubicBezTo>
                    <a:cubicBezTo>
                      <a:pt x="114" y="76"/>
                      <a:pt x="114" y="79"/>
                      <a:pt x="113" y="81"/>
                    </a:cubicBezTo>
                    <a:cubicBezTo>
                      <a:pt x="112" y="84"/>
                      <a:pt x="110" y="86"/>
                      <a:pt x="109" y="89"/>
                    </a:cubicBezTo>
                    <a:cubicBezTo>
                      <a:pt x="107" y="91"/>
                      <a:pt x="105" y="92"/>
                      <a:pt x="102" y="94"/>
                    </a:cubicBezTo>
                    <a:cubicBezTo>
                      <a:pt x="100" y="95"/>
                      <a:pt x="97" y="96"/>
                      <a:pt x="93" y="96"/>
                    </a:cubicBezTo>
                    <a:cubicBezTo>
                      <a:pt x="91" y="96"/>
                      <a:pt x="88" y="95"/>
                      <a:pt x="87" y="95"/>
                    </a:cubicBezTo>
                    <a:cubicBezTo>
                      <a:pt x="85" y="94"/>
                      <a:pt x="83" y="93"/>
                      <a:pt x="82" y="92"/>
                    </a:cubicBezTo>
                    <a:cubicBezTo>
                      <a:pt x="81" y="91"/>
                      <a:pt x="81" y="90"/>
                      <a:pt x="80" y="88"/>
                    </a:cubicBezTo>
                    <a:cubicBezTo>
                      <a:pt x="79" y="87"/>
                      <a:pt x="79" y="86"/>
                      <a:pt x="79" y="84"/>
                    </a:cubicBezTo>
                    <a:cubicBezTo>
                      <a:pt x="76" y="87"/>
                      <a:pt x="72" y="90"/>
                      <a:pt x="68" y="91"/>
                    </a:cubicBezTo>
                    <a:cubicBezTo>
                      <a:pt x="64" y="93"/>
                      <a:pt x="59" y="94"/>
                      <a:pt x="54" y="94"/>
                    </a:cubicBezTo>
                    <a:cubicBezTo>
                      <a:pt x="47" y="94"/>
                      <a:pt x="42" y="92"/>
                      <a:pt x="38" y="88"/>
                    </a:cubicBezTo>
                    <a:cubicBezTo>
                      <a:pt x="34" y="84"/>
                      <a:pt x="32" y="79"/>
                      <a:pt x="32" y="73"/>
                    </a:cubicBezTo>
                    <a:cubicBezTo>
                      <a:pt x="32" y="69"/>
                      <a:pt x="33" y="66"/>
                      <a:pt x="34" y="63"/>
                    </a:cubicBezTo>
                    <a:cubicBezTo>
                      <a:pt x="36" y="60"/>
                      <a:pt x="38" y="58"/>
                      <a:pt x="41" y="56"/>
                    </a:cubicBezTo>
                    <a:cubicBezTo>
                      <a:pt x="43" y="55"/>
                      <a:pt x="46" y="53"/>
                      <a:pt x="49" y="53"/>
                    </a:cubicBezTo>
                    <a:cubicBezTo>
                      <a:pt x="52" y="52"/>
                      <a:pt x="56" y="52"/>
                      <a:pt x="59" y="52"/>
                    </a:cubicBezTo>
                    <a:cubicBezTo>
                      <a:pt x="63" y="52"/>
                      <a:pt x="66" y="52"/>
                      <a:pt x="69" y="53"/>
                    </a:cubicBezTo>
                    <a:cubicBezTo>
                      <a:pt x="71" y="53"/>
                      <a:pt x="73" y="54"/>
                      <a:pt x="75" y="55"/>
                    </a:cubicBezTo>
                    <a:cubicBezTo>
                      <a:pt x="75" y="52"/>
                      <a:pt x="74" y="50"/>
                      <a:pt x="74" y="48"/>
                    </a:cubicBezTo>
                    <a:cubicBezTo>
                      <a:pt x="73" y="46"/>
                      <a:pt x="73" y="45"/>
                      <a:pt x="71" y="43"/>
                    </a:cubicBezTo>
                    <a:cubicBezTo>
                      <a:pt x="70" y="42"/>
                      <a:pt x="69" y="41"/>
                      <a:pt x="67" y="40"/>
                    </a:cubicBezTo>
                    <a:cubicBezTo>
                      <a:pt x="64" y="39"/>
                      <a:pt x="62" y="39"/>
                      <a:pt x="59" y="39"/>
                    </a:cubicBezTo>
                    <a:cubicBezTo>
                      <a:pt x="55" y="39"/>
                      <a:pt x="51" y="40"/>
                      <a:pt x="48" y="41"/>
                    </a:cubicBezTo>
                    <a:cubicBezTo>
                      <a:pt x="47" y="41"/>
                      <a:pt x="46" y="41"/>
                      <a:pt x="46" y="42"/>
                    </a:cubicBezTo>
                    <a:cubicBezTo>
                      <a:pt x="45" y="42"/>
                      <a:pt x="44" y="42"/>
                      <a:pt x="43" y="42"/>
                    </a:cubicBezTo>
                    <a:cubicBezTo>
                      <a:pt x="41" y="42"/>
                      <a:pt x="38" y="41"/>
                      <a:pt x="37" y="38"/>
                    </a:cubicBezTo>
                    <a:cubicBezTo>
                      <a:pt x="37" y="38"/>
                      <a:pt x="37" y="38"/>
                      <a:pt x="37" y="38"/>
                    </a:cubicBezTo>
                    <a:cubicBezTo>
                      <a:pt x="36" y="35"/>
                      <a:pt x="38" y="32"/>
                      <a:pt x="40" y="31"/>
                    </a:cubicBezTo>
                    <a:cubicBezTo>
                      <a:pt x="46" y="28"/>
                      <a:pt x="53" y="26"/>
                      <a:pt x="61" y="26"/>
                    </a:cubicBezTo>
                    <a:cubicBezTo>
                      <a:pt x="68" y="26"/>
                      <a:pt x="73" y="27"/>
                      <a:pt x="76" y="29"/>
                    </a:cubicBezTo>
                    <a:cubicBezTo>
                      <a:pt x="80" y="31"/>
                      <a:pt x="83" y="33"/>
                      <a:pt x="84" y="36"/>
                    </a:cubicBezTo>
                    <a:cubicBezTo>
                      <a:pt x="86" y="39"/>
                      <a:pt x="87" y="43"/>
                      <a:pt x="88" y="46"/>
                    </a:cubicBezTo>
                    <a:cubicBezTo>
                      <a:pt x="88" y="50"/>
                      <a:pt x="88" y="53"/>
                      <a:pt x="88" y="57"/>
                    </a:cubicBezTo>
                    <a:cubicBezTo>
                      <a:pt x="88" y="68"/>
                      <a:pt x="88" y="68"/>
                      <a:pt x="88" y="68"/>
                    </a:cubicBezTo>
                    <a:cubicBezTo>
                      <a:pt x="88" y="71"/>
                      <a:pt x="88" y="73"/>
                      <a:pt x="88" y="75"/>
                    </a:cubicBezTo>
                    <a:cubicBezTo>
                      <a:pt x="89" y="77"/>
                      <a:pt x="89" y="79"/>
                      <a:pt x="89" y="80"/>
                    </a:cubicBezTo>
                    <a:cubicBezTo>
                      <a:pt x="90" y="82"/>
                      <a:pt x="91" y="83"/>
                      <a:pt x="92" y="84"/>
                    </a:cubicBezTo>
                    <a:cubicBezTo>
                      <a:pt x="92" y="85"/>
                      <a:pt x="94" y="86"/>
                      <a:pt x="95" y="86"/>
                    </a:cubicBezTo>
                    <a:cubicBezTo>
                      <a:pt x="96" y="86"/>
                      <a:pt x="96" y="86"/>
                      <a:pt x="96" y="86"/>
                    </a:cubicBezTo>
                    <a:cubicBezTo>
                      <a:pt x="98" y="85"/>
                      <a:pt x="100" y="84"/>
                      <a:pt x="102" y="82"/>
                    </a:cubicBezTo>
                    <a:cubicBezTo>
                      <a:pt x="103" y="81"/>
                      <a:pt x="104" y="78"/>
                      <a:pt x="105" y="76"/>
                    </a:cubicBezTo>
                    <a:cubicBezTo>
                      <a:pt x="106" y="73"/>
                      <a:pt x="106" y="71"/>
                      <a:pt x="106" y="68"/>
                    </a:cubicBezTo>
                    <a:cubicBezTo>
                      <a:pt x="107" y="65"/>
                      <a:pt x="107" y="63"/>
                      <a:pt x="107" y="61"/>
                    </a:cubicBezTo>
                    <a:cubicBezTo>
                      <a:pt x="107" y="54"/>
                      <a:pt x="106" y="48"/>
                      <a:pt x="104" y="42"/>
                    </a:cubicBezTo>
                    <a:cubicBezTo>
                      <a:pt x="101" y="37"/>
                      <a:pt x="98" y="32"/>
                      <a:pt x="94" y="28"/>
                    </a:cubicBezTo>
                    <a:cubicBezTo>
                      <a:pt x="90" y="24"/>
                      <a:pt x="85" y="21"/>
                      <a:pt x="80" y="18"/>
                    </a:cubicBezTo>
                    <a:cubicBezTo>
                      <a:pt x="74" y="16"/>
                      <a:pt x="68" y="15"/>
                      <a:pt x="61" y="15"/>
                    </a:cubicBezTo>
                    <a:cubicBezTo>
                      <a:pt x="54" y="15"/>
                      <a:pt x="48" y="16"/>
                      <a:pt x="42" y="18"/>
                    </a:cubicBezTo>
                    <a:cubicBezTo>
                      <a:pt x="36" y="20"/>
                      <a:pt x="32" y="24"/>
                      <a:pt x="28" y="28"/>
                    </a:cubicBezTo>
                    <a:cubicBezTo>
                      <a:pt x="24" y="32"/>
                      <a:pt x="21" y="36"/>
                      <a:pt x="18" y="42"/>
                    </a:cubicBezTo>
                    <a:cubicBezTo>
                      <a:pt x="16" y="48"/>
                      <a:pt x="15" y="54"/>
                      <a:pt x="15" y="60"/>
                    </a:cubicBezTo>
                    <a:cubicBezTo>
                      <a:pt x="15" y="66"/>
                      <a:pt x="16" y="72"/>
                      <a:pt x="18" y="78"/>
                    </a:cubicBezTo>
                    <a:cubicBezTo>
                      <a:pt x="20" y="83"/>
                      <a:pt x="23" y="88"/>
                      <a:pt x="27" y="92"/>
                    </a:cubicBezTo>
                    <a:cubicBezTo>
                      <a:pt x="31" y="96"/>
                      <a:pt x="35" y="100"/>
                      <a:pt x="41" y="102"/>
                    </a:cubicBezTo>
                    <a:cubicBezTo>
                      <a:pt x="46" y="104"/>
                      <a:pt x="52" y="106"/>
                      <a:pt x="59" y="106"/>
                    </a:cubicBezTo>
                    <a:cubicBezTo>
                      <a:pt x="64" y="106"/>
                      <a:pt x="68" y="105"/>
                      <a:pt x="71" y="104"/>
                    </a:cubicBezTo>
                    <a:cubicBezTo>
                      <a:pt x="73" y="103"/>
                      <a:pt x="75" y="103"/>
                      <a:pt x="77" y="102"/>
                    </a:cubicBezTo>
                    <a:cubicBezTo>
                      <a:pt x="78" y="102"/>
                      <a:pt x="78" y="102"/>
                      <a:pt x="79" y="102"/>
                    </a:cubicBezTo>
                    <a:cubicBezTo>
                      <a:pt x="81" y="102"/>
                      <a:pt x="82" y="103"/>
                      <a:pt x="83" y="105"/>
                    </a:cubicBezTo>
                    <a:cubicBezTo>
                      <a:pt x="84" y="107"/>
                      <a:pt x="82" y="109"/>
                      <a:pt x="80" y="110"/>
                    </a:cubicBezTo>
                    <a:cubicBezTo>
                      <a:pt x="77" y="111"/>
                      <a:pt x="74" y="112"/>
                      <a:pt x="72" y="113"/>
                    </a:cubicBezTo>
                    <a:cubicBezTo>
                      <a:pt x="67" y="114"/>
                      <a:pt x="63" y="114"/>
                      <a:pt x="58" y="114"/>
                    </a:cubicBezTo>
                    <a:cubicBezTo>
                      <a:pt x="51" y="114"/>
                      <a:pt x="44" y="113"/>
                      <a:pt x="38" y="111"/>
                    </a:cubicBezTo>
                    <a:cubicBezTo>
                      <a:pt x="32" y="108"/>
                      <a:pt x="26" y="104"/>
                      <a:pt x="21" y="100"/>
                    </a:cubicBezTo>
                    <a:cubicBezTo>
                      <a:pt x="17" y="95"/>
                      <a:pt x="13" y="89"/>
                      <a:pt x="10" y="82"/>
                    </a:cubicBezTo>
                    <a:cubicBezTo>
                      <a:pt x="7" y="76"/>
                      <a:pt x="6" y="68"/>
                      <a:pt x="6" y="60"/>
                    </a:cubicBezTo>
                    <a:cubicBezTo>
                      <a:pt x="6" y="51"/>
                      <a:pt x="7" y="43"/>
                      <a:pt x="10" y="37"/>
                    </a:cubicBezTo>
                    <a:cubicBezTo>
                      <a:pt x="14" y="30"/>
                      <a:pt x="18" y="24"/>
                      <a:pt x="23" y="20"/>
                    </a:cubicBezTo>
                    <a:cubicBezTo>
                      <a:pt x="28" y="15"/>
                      <a:pt x="34" y="12"/>
                      <a:pt x="40" y="10"/>
                    </a:cubicBezTo>
                    <a:cubicBezTo>
                      <a:pt x="47" y="7"/>
                      <a:pt x="54" y="6"/>
                      <a:pt x="61" y="6"/>
                    </a:cubicBezTo>
                    <a:moveTo>
                      <a:pt x="56" y="83"/>
                    </a:moveTo>
                    <a:cubicBezTo>
                      <a:pt x="58" y="83"/>
                      <a:pt x="59" y="82"/>
                      <a:pt x="62" y="82"/>
                    </a:cubicBezTo>
                    <a:cubicBezTo>
                      <a:pt x="64" y="82"/>
                      <a:pt x="66" y="81"/>
                      <a:pt x="68" y="80"/>
                    </a:cubicBezTo>
                    <a:cubicBezTo>
                      <a:pt x="70" y="79"/>
                      <a:pt x="72" y="78"/>
                      <a:pt x="73" y="76"/>
                    </a:cubicBezTo>
                    <a:cubicBezTo>
                      <a:pt x="74" y="75"/>
                      <a:pt x="75" y="73"/>
                      <a:pt x="75" y="71"/>
                    </a:cubicBezTo>
                    <a:cubicBezTo>
                      <a:pt x="75" y="65"/>
                      <a:pt x="75" y="65"/>
                      <a:pt x="75" y="65"/>
                    </a:cubicBezTo>
                    <a:cubicBezTo>
                      <a:pt x="73" y="65"/>
                      <a:pt x="71" y="64"/>
                      <a:pt x="68" y="63"/>
                    </a:cubicBezTo>
                    <a:cubicBezTo>
                      <a:pt x="65" y="63"/>
                      <a:pt x="62" y="62"/>
                      <a:pt x="59" y="62"/>
                    </a:cubicBezTo>
                    <a:cubicBezTo>
                      <a:pt x="55" y="62"/>
                      <a:pt x="52" y="63"/>
                      <a:pt x="49" y="65"/>
                    </a:cubicBezTo>
                    <a:cubicBezTo>
                      <a:pt x="47" y="67"/>
                      <a:pt x="46" y="69"/>
                      <a:pt x="46" y="73"/>
                    </a:cubicBezTo>
                    <a:cubicBezTo>
                      <a:pt x="46" y="76"/>
                      <a:pt x="46" y="78"/>
                      <a:pt x="48" y="80"/>
                    </a:cubicBezTo>
                    <a:cubicBezTo>
                      <a:pt x="50" y="82"/>
                      <a:pt x="52" y="83"/>
                      <a:pt x="56" y="83"/>
                    </a:cubicBezTo>
                    <a:moveTo>
                      <a:pt x="61" y="0"/>
                    </a:moveTo>
                    <a:cubicBezTo>
                      <a:pt x="53" y="0"/>
                      <a:pt x="46" y="1"/>
                      <a:pt x="38" y="4"/>
                    </a:cubicBezTo>
                    <a:cubicBezTo>
                      <a:pt x="31" y="6"/>
                      <a:pt x="24" y="10"/>
                      <a:pt x="19" y="15"/>
                    </a:cubicBezTo>
                    <a:cubicBezTo>
                      <a:pt x="13" y="20"/>
                      <a:pt x="8" y="27"/>
                      <a:pt x="5" y="34"/>
                    </a:cubicBezTo>
                    <a:cubicBezTo>
                      <a:pt x="2" y="42"/>
                      <a:pt x="0" y="50"/>
                      <a:pt x="0" y="60"/>
                    </a:cubicBezTo>
                    <a:cubicBezTo>
                      <a:pt x="0" y="69"/>
                      <a:pt x="1" y="77"/>
                      <a:pt x="4" y="85"/>
                    </a:cubicBezTo>
                    <a:cubicBezTo>
                      <a:pt x="8" y="92"/>
                      <a:pt x="12" y="99"/>
                      <a:pt x="17" y="104"/>
                    </a:cubicBezTo>
                    <a:cubicBezTo>
                      <a:pt x="22" y="109"/>
                      <a:pt x="29" y="113"/>
                      <a:pt x="36" y="116"/>
                    </a:cubicBezTo>
                    <a:cubicBezTo>
                      <a:pt x="43" y="119"/>
                      <a:pt x="50" y="120"/>
                      <a:pt x="58" y="120"/>
                    </a:cubicBezTo>
                    <a:cubicBezTo>
                      <a:pt x="63" y="120"/>
                      <a:pt x="68" y="120"/>
                      <a:pt x="73" y="119"/>
                    </a:cubicBezTo>
                    <a:cubicBezTo>
                      <a:pt x="76" y="118"/>
                      <a:pt x="79" y="117"/>
                      <a:pt x="82" y="116"/>
                    </a:cubicBezTo>
                    <a:cubicBezTo>
                      <a:pt x="88" y="114"/>
                      <a:pt x="90" y="108"/>
                      <a:pt x="89" y="103"/>
                    </a:cubicBezTo>
                    <a:cubicBezTo>
                      <a:pt x="88" y="102"/>
                      <a:pt x="88" y="102"/>
                      <a:pt x="88" y="101"/>
                    </a:cubicBezTo>
                    <a:cubicBezTo>
                      <a:pt x="90" y="101"/>
                      <a:pt x="91" y="102"/>
                      <a:pt x="93" y="102"/>
                    </a:cubicBezTo>
                    <a:cubicBezTo>
                      <a:pt x="98" y="102"/>
                      <a:pt x="102" y="101"/>
                      <a:pt x="105" y="99"/>
                    </a:cubicBezTo>
                    <a:cubicBezTo>
                      <a:pt x="108" y="97"/>
                      <a:pt x="111" y="95"/>
                      <a:pt x="114" y="92"/>
                    </a:cubicBezTo>
                    <a:cubicBezTo>
                      <a:pt x="116" y="90"/>
                      <a:pt x="117" y="87"/>
                      <a:pt x="118" y="84"/>
                    </a:cubicBezTo>
                    <a:cubicBezTo>
                      <a:pt x="119" y="81"/>
                      <a:pt x="120" y="78"/>
                      <a:pt x="121" y="75"/>
                    </a:cubicBezTo>
                    <a:cubicBezTo>
                      <a:pt x="121" y="72"/>
                      <a:pt x="122" y="70"/>
                      <a:pt x="122" y="67"/>
                    </a:cubicBezTo>
                    <a:cubicBezTo>
                      <a:pt x="122" y="65"/>
                      <a:pt x="122" y="63"/>
                      <a:pt x="122" y="61"/>
                    </a:cubicBezTo>
                    <a:cubicBezTo>
                      <a:pt x="122" y="51"/>
                      <a:pt x="120" y="42"/>
                      <a:pt x="117" y="35"/>
                    </a:cubicBezTo>
                    <a:cubicBezTo>
                      <a:pt x="114" y="27"/>
                      <a:pt x="109" y="20"/>
                      <a:pt x="103" y="15"/>
                    </a:cubicBezTo>
                    <a:cubicBezTo>
                      <a:pt x="98" y="10"/>
                      <a:pt x="91" y="6"/>
                      <a:pt x="84" y="4"/>
                    </a:cubicBezTo>
                    <a:cubicBezTo>
                      <a:pt x="77" y="1"/>
                      <a:pt x="69" y="0"/>
                      <a:pt x="61" y="0"/>
                    </a:cubicBezTo>
                    <a:close/>
                    <a:moveTo>
                      <a:pt x="96" y="80"/>
                    </a:moveTo>
                    <a:cubicBezTo>
                      <a:pt x="95" y="79"/>
                      <a:pt x="95" y="79"/>
                      <a:pt x="95" y="78"/>
                    </a:cubicBezTo>
                    <a:cubicBezTo>
                      <a:pt x="95" y="77"/>
                      <a:pt x="95" y="76"/>
                      <a:pt x="94" y="74"/>
                    </a:cubicBezTo>
                    <a:cubicBezTo>
                      <a:pt x="94" y="72"/>
                      <a:pt x="94" y="70"/>
                      <a:pt x="94" y="68"/>
                    </a:cubicBezTo>
                    <a:cubicBezTo>
                      <a:pt x="94" y="57"/>
                      <a:pt x="94" y="57"/>
                      <a:pt x="94" y="57"/>
                    </a:cubicBezTo>
                    <a:cubicBezTo>
                      <a:pt x="94" y="53"/>
                      <a:pt x="94" y="50"/>
                      <a:pt x="94" y="46"/>
                    </a:cubicBezTo>
                    <a:cubicBezTo>
                      <a:pt x="93" y="41"/>
                      <a:pt x="92" y="37"/>
                      <a:pt x="90" y="33"/>
                    </a:cubicBezTo>
                    <a:cubicBezTo>
                      <a:pt x="89" y="32"/>
                      <a:pt x="87" y="30"/>
                      <a:pt x="86" y="29"/>
                    </a:cubicBezTo>
                    <a:cubicBezTo>
                      <a:pt x="87" y="30"/>
                      <a:pt x="89" y="31"/>
                      <a:pt x="90" y="32"/>
                    </a:cubicBezTo>
                    <a:cubicBezTo>
                      <a:pt x="93" y="36"/>
                      <a:pt x="96" y="40"/>
                      <a:pt x="98" y="45"/>
                    </a:cubicBezTo>
                    <a:cubicBezTo>
                      <a:pt x="100" y="50"/>
                      <a:pt x="101" y="55"/>
                      <a:pt x="101" y="61"/>
                    </a:cubicBezTo>
                    <a:cubicBezTo>
                      <a:pt x="101" y="62"/>
                      <a:pt x="101" y="65"/>
                      <a:pt x="100" y="67"/>
                    </a:cubicBezTo>
                    <a:cubicBezTo>
                      <a:pt x="100" y="70"/>
                      <a:pt x="100" y="72"/>
                      <a:pt x="99" y="74"/>
                    </a:cubicBezTo>
                    <a:cubicBezTo>
                      <a:pt x="99" y="76"/>
                      <a:pt x="98" y="78"/>
                      <a:pt x="97" y="79"/>
                    </a:cubicBezTo>
                    <a:cubicBezTo>
                      <a:pt x="96" y="79"/>
                      <a:pt x="96" y="80"/>
                      <a:pt x="96" y="80"/>
                    </a:cubicBezTo>
                    <a:cubicBezTo>
                      <a:pt x="96" y="80"/>
                      <a:pt x="96" y="80"/>
                      <a:pt x="96" y="80"/>
                    </a:cubicBezTo>
                    <a:close/>
                    <a:moveTo>
                      <a:pt x="28" y="84"/>
                    </a:moveTo>
                    <a:cubicBezTo>
                      <a:pt x="26" y="81"/>
                      <a:pt x="25" y="79"/>
                      <a:pt x="24" y="76"/>
                    </a:cubicBezTo>
                    <a:cubicBezTo>
                      <a:pt x="22" y="71"/>
                      <a:pt x="21" y="66"/>
                      <a:pt x="21" y="60"/>
                    </a:cubicBezTo>
                    <a:cubicBezTo>
                      <a:pt x="21" y="54"/>
                      <a:pt x="22" y="49"/>
                      <a:pt x="24" y="44"/>
                    </a:cubicBezTo>
                    <a:cubicBezTo>
                      <a:pt x="26" y="40"/>
                      <a:pt x="28" y="36"/>
                      <a:pt x="32" y="32"/>
                    </a:cubicBezTo>
                    <a:cubicBezTo>
                      <a:pt x="31" y="35"/>
                      <a:pt x="31" y="37"/>
                      <a:pt x="32" y="40"/>
                    </a:cubicBezTo>
                    <a:cubicBezTo>
                      <a:pt x="32" y="40"/>
                      <a:pt x="32" y="40"/>
                      <a:pt x="32" y="40"/>
                    </a:cubicBezTo>
                    <a:cubicBezTo>
                      <a:pt x="33" y="45"/>
                      <a:pt x="38" y="48"/>
                      <a:pt x="43" y="48"/>
                    </a:cubicBezTo>
                    <a:cubicBezTo>
                      <a:pt x="43" y="48"/>
                      <a:pt x="43" y="48"/>
                      <a:pt x="43" y="48"/>
                    </a:cubicBezTo>
                    <a:cubicBezTo>
                      <a:pt x="41" y="49"/>
                      <a:pt x="39" y="50"/>
                      <a:pt x="37" y="51"/>
                    </a:cubicBezTo>
                    <a:cubicBezTo>
                      <a:pt x="34" y="54"/>
                      <a:pt x="31" y="56"/>
                      <a:pt x="29" y="60"/>
                    </a:cubicBezTo>
                    <a:cubicBezTo>
                      <a:pt x="27" y="64"/>
                      <a:pt x="26" y="68"/>
                      <a:pt x="26" y="73"/>
                    </a:cubicBezTo>
                    <a:cubicBezTo>
                      <a:pt x="26" y="77"/>
                      <a:pt x="27" y="80"/>
                      <a:pt x="28" y="84"/>
                    </a:cubicBezTo>
                    <a:close/>
                    <a:moveTo>
                      <a:pt x="49" y="47"/>
                    </a:moveTo>
                    <a:cubicBezTo>
                      <a:pt x="49" y="46"/>
                      <a:pt x="50" y="46"/>
                      <a:pt x="50" y="46"/>
                    </a:cubicBezTo>
                    <a:cubicBezTo>
                      <a:pt x="52" y="45"/>
                      <a:pt x="55" y="45"/>
                      <a:pt x="59" y="45"/>
                    </a:cubicBezTo>
                    <a:cubicBezTo>
                      <a:pt x="62" y="45"/>
                      <a:pt x="63" y="45"/>
                      <a:pt x="64" y="46"/>
                    </a:cubicBezTo>
                    <a:cubicBezTo>
                      <a:pt x="65" y="46"/>
                      <a:pt x="65" y="46"/>
                      <a:pt x="65" y="46"/>
                    </a:cubicBezTo>
                    <a:cubicBezTo>
                      <a:pt x="63" y="46"/>
                      <a:pt x="61" y="46"/>
                      <a:pt x="59" y="46"/>
                    </a:cubicBezTo>
                    <a:cubicBezTo>
                      <a:pt x="56" y="46"/>
                      <a:pt x="52" y="46"/>
                      <a:pt x="49" y="47"/>
                    </a:cubicBezTo>
                    <a:close/>
                    <a:moveTo>
                      <a:pt x="56" y="77"/>
                    </a:moveTo>
                    <a:cubicBezTo>
                      <a:pt x="54" y="77"/>
                      <a:pt x="53" y="76"/>
                      <a:pt x="52" y="76"/>
                    </a:cubicBezTo>
                    <a:cubicBezTo>
                      <a:pt x="52" y="75"/>
                      <a:pt x="52" y="74"/>
                      <a:pt x="52" y="73"/>
                    </a:cubicBezTo>
                    <a:cubicBezTo>
                      <a:pt x="52" y="70"/>
                      <a:pt x="52" y="70"/>
                      <a:pt x="53" y="70"/>
                    </a:cubicBezTo>
                    <a:cubicBezTo>
                      <a:pt x="54" y="69"/>
                      <a:pt x="55" y="68"/>
                      <a:pt x="59" y="68"/>
                    </a:cubicBezTo>
                    <a:cubicBezTo>
                      <a:pt x="62" y="68"/>
                      <a:pt x="64" y="69"/>
                      <a:pt x="67" y="69"/>
                    </a:cubicBezTo>
                    <a:cubicBezTo>
                      <a:pt x="67" y="69"/>
                      <a:pt x="68" y="69"/>
                      <a:pt x="69" y="70"/>
                    </a:cubicBezTo>
                    <a:cubicBezTo>
                      <a:pt x="69" y="71"/>
                      <a:pt x="69" y="71"/>
                      <a:pt x="69" y="71"/>
                    </a:cubicBezTo>
                    <a:cubicBezTo>
                      <a:pt x="69" y="71"/>
                      <a:pt x="68" y="72"/>
                      <a:pt x="68" y="72"/>
                    </a:cubicBezTo>
                    <a:cubicBezTo>
                      <a:pt x="67" y="73"/>
                      <a:pt x="67" y="74"/>
                      <a:pt x="65" y="74"/>
                    </a:cubicBezTo>
                    <a:cubicBezTo>
                      <a:pt x="65" y="74"/>
                      <a:pt x="65" y="74"/>
                      <a:pt x="65" y="75"/>
                    </a:cubicBezTo>
                    <a:cubicBezTo>
                      <a:pt x="64" y="75"/>
                      <a:pt x="62" y="76"/>
                      <a:pt x="61" y="76"/>
                    </a:cubicBezTo>
                    <a:cubicBezTo>
                      <a:pt x="59" y="76"/>
                      <a:pt x="57" y="77"/>
                      <a:pt x="56" y="77"/>
                    </a:cubicBezTo>
                    <a:close/>
                    <a:moveTo>
                      <a:pt x="59" y="100"/>
                    </a:moveTo>
                    <a:cubicBezTo>
                      <a:pt x="63" y="99"/>
                      <a:pt x="67" y="98"/>
                      <a:pt x="70" y="97"/>
                    </a:cubicBezTo>
                    <a:cubicBezTo>
                      <a:pt x="72" y="96"/>
                      <a:pt x="74" y="95"/>
                      <a:pt x="76" y="94"/>
                    </a:cubicBezTo>
                    <a:cubicBezTo>
                      <a:pt x="77" y="95"/>
                      <a:pt x="77" y="95"/>
                      <a:pt x="78" y="96"/>
                    </a:cubicBezTo>
                    <a:cubicBezTo>
                      <a:pt x="77" y="96"/>
                      <a:pt x="76" y="96"/>
                      <a:pt x="75" y="96"/>
                    </a:cubicBezTo>
                    <a:cubicBezTo>
                      <a:pt x="73" y="97"/>
                      <a:pt x="71" y="98"/>
                      <a:pt x="69" y="98"/>
                    </a:cubicBezTo>
                    <a:cubicBezTo>
                      <a:pt x="67" y="99"/>
                      <a:pt x="63" y="100"/>
                      <a:pt x="59" y="100"/>
                    </a:cubicBezTo>
                    <a:close/>
                  </a:path>
                </a:pathLst>
              </a:custGeom>
              <a:noFill/>
              <a:ln w="31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endParaRPr lang="id-ID"/>
              </a:p>
            </p:txBody>
          </p:sp>
          <p:sp>
            <p:nvSpPr>
              <p:cNvPr id="17" name="Freeform 8">
                <a:extLst>
                  <a:ext uri="{FF2B5EF4-FFF2-40B4-BE49-F238E27FC236}">
                    <a16:creationId xmlns:a16="http://schemas.microsoft.com/office/drawing/2014/main" id="{32CE6405-27E5-48F4-ABE8-AA1EE8015C52}"/>
                  </a:ext>
                </a:extLst>
              </p:cNvPr>
              <p:cNvSpPr>
                <a:spLocks noEditPoints="1"/>
              </p:cNvSpPr>
              <p:nvPr/>
            </p:nvSpPr>
            <p:spPr bwMode="auto">
              <a:xfrm>
                <a:off x="1425362" y="4956617"/>
                <a:ext cx="345582" cy="381280"/>
              </a:xfrm>
              <a:custGeom>
                <a:avLst/>
                <a:gdLst>
                  <a:gd name="T0" fmla="*/ 86 w 91"/>
                  <a:gd name="T1" fmla="*/ 40 h 97"/>
                  <a:gd name="T2" fmla="*/ 71 w 91"/>
                  <a:gd name="T3" fmla="*/ 40 h 97"/>
                  <a:gd name="T4" fmla="*/ 67 w 91"/>
                  <a:gd name="T5" fmla="*/ 56 h 97"/>
                  <a:gd name="T6" fmla="*/ 79 w 91"/>
                  <a:gd name="T7" fmla="*/ 56 h 97"/>
                  <a:gd name="T8" fmla="*/ 85 w 91"/>
                  <a:gd name="T9" fmla="*/ 62 h 97"/>
                  <a:gd name="T10" fmla="*/ 85 w 91"/>
                  <a:gd name="T11" fmla="*/ 66 h 97"/>
                  <a:gd name="T12" fmla="*/ 79 w 91"/>
                  <a:gd name="T13" fmla="*/ 72 h 97"/>
                  <a:gd name="T14" fmla="*/ 63 w 91"/>
                  <a:gd name="T15" fmla="*/ 72 h 97"/>
                  <a:gd name="T16" fmla="*/ 58 w 91"/>
                  <a:gd name="T17" fmla="*/ 91 h 97"/>
                  <a:gd name="T18" fmla="*/ 52 w 91"/>
                  <a:gd name="T19" fmla="*/ 97 h 97"/>
                  <a:gd name="T20" fmla="*/ 48 w 91"/>
                  <a:gd name="T21" fmla="*/ 97 h 97"/>
                  <a:gd name="T22" fmla="*/ 42 w 91"/>
                  <a:gd name="T23" fmla="*/ 88 h 97"/>
                  <a:gd name="T24" fmla="*/ 46 w 91"/>
                  <a:gd name="T25" fmla="*/ 72 h 97"/>
                  <a:gd name="T26" fmla="*/ 33 w 91"/>
                  <a:gd name="T27" fmla="*/ 72 h 97"/>
                  <a:gd name="T28" fmla="*/ 29 w 91"/>
                  <a:gd name="T29" fmla="*/ 91 h 97"/>
                  <a:gd name="T30" fmla="*/ 22 w 91"/>
                  <a:gd name="T31" fmla="*/ 97 h 97"/>
                  <a:gd name="T32" fmla="*/ 18 w 91"/>
                  <a:gd name="T33" fmla="*/ 97 h 97"/>
                  <a:gd name="T34" fmla="*/ 12 w 91"/>
                  <a:gd name="T35" fmla="*/ 88 h 97"/>
                  <a:gd name="T36" fmla="*/ 16 w 91"/>
                  <a:gd name="T37" fmla="*/ 72 h 97"/>
                  <a:gd name="T38" fmla="*/ 6 w 91"/>
                  <a:gd name="T39" fmla="*/ 72 h 97"/>
                  <a:gd name="T40" fmla="*/ 0 w 91"/>
                  <a:gd name="T41" fmla="*/ 67 h 97"/>
                  <a:gd name="T42" fmla="*/ 0 w 91"/>
                  <a:gd name="T43" fmla="*/ 62 h 97"/>
                  <a:gd name="T44" fmla="*/ 6 w 91"/>
                  <a:gd name="T45" fmla="*/ 56 h 97"/>
                  <a:gd name="T46" fmla="*/ 20 w 91"/>
                  <a:gd name="T47" fmla="*/ 56 h 97"/>
                  <a:gd name="T48" fmla="*/ 23 w 91"/>
                  <a:gd name="T49" fmla="*/ 40 h 97"/>
                  <a:gd name="T50" fmla="*/ 13 w 91"/>
                  <a:gd name="T51" fmla="*/ 40 h 97"/>
                  <a:gd name="T52" fmla="*/ 7 w 91"/>
                  <a:gd name="T53" fmla="*/ 35 h 97"/>
                  <a:gd name="T54" fmla="*/ 7 w 91"/>
                  <a:gd name="T55" fmla="*/ 31 h 97"/>
                  <a:gd name="T56" fmla="*/ 13 w 91"/>
                  <a:gd name="T57" fmla="*/ 25 h 97"/>
                  <a:gd name="T58" fmla="*/ 24 w 91"/>
                  <a:gd name="T59" fmla="*/ 25 h 97"/>
                  <a:gd name="T60" fmla="*/ 28 w 91"/>
                  <a:gd name="T61" fmla="*/ 22 h 97"/>
                  <a:gd name="T62" fmla="*/ 32 w 91"/>
                  <a:gd name="T63" fmla="*/ 5 h 97"/>
                  <a:gd name="T64" fmla="*/ 38 w 91"/>
                  <a:gd name="T65" fmla="*/ 0 h 97"/>
                  <a:gd name="T66" fmla="*/ 43 w 91"/>
                  <a:gd name="T67" fmla="*/ 0 h 97"/>
                  <a:gd name="T68" fmla="*/ 49 w 91"/>
                  <a:gd name="T69" fmla="*/ 8 h 97"/>
                  <a:gd name="T70" fmla="*/ 46 w 91"/>
                  <a:gd name="T71" fmla="*/ 20 h 97"/>
                  <a:gd name="T72" fmla="*/ 50 w 91"/>
                  <a:gd name="T73" fmla="*/ 25 h 97"/>
                  <a:gd name="T74" fmla="*/ 54 w 91"/>
                  <a:gd name="T75" fmla="*/ 25 h 97"/>
                  <a:gd name="T76" fmla="*/ 58 w 91"/>
                  <a:gd name="T77" fmla="*/ 22 h 97"/>
                  <a:gd name="T78" fmla="*/ 62 w 91"/>
                  <a:gd name="T79" fmla="*/ 5 h 97"/>
                  <a:gd name="T80" fmla="*/ 68 w 91"/>
                  <a:gd name="T81" fmla="*/ 0 h 97"/>
                  <a:gd name="T82" fmla="*/ 72 w 91"/>
                  <a:gd name="T83" fmla="*/ 0 h 97"/>
                  <a:gd name="T84" fmla="*/ 79 w 91"/>
                  <a:gd name="T85" fmla="*/ 8 h 97"/>
                  <a:gd name="T86" fmla="*/ 76 w 91"/>
                  <a:gd name="T87" fmla="*/ 20 h 97"/>
                  <a:gd name="T88" fmla="*/ 80 w 91"/>
                  <a:gd name="T89" fmla="*/ 25 h 97"/>
                  <a:gd name="T90" fmla="*/ 86 w 91"/>
                  <a:gd name="T91" fmla="*/ 25 h 97"/>
                  <a:gd name="T92" fmla="*/ 91 w 91"/>
                  <a:gd name="T93" fmla="*/ 31 h 97"/>
                  <a:gd name="T94" fmla="*/ 91 w 91"/>
                  <a:gd name="T95" fmla="*/ 35 h 97"/>
                  <a:gd name="T96" fmla="*/ 86 w 91"/>
                  <a:gd name="T97" fmla="*/ 40 h 97"/>
                  <a:gd name="T98" fmla="*/ 50 w 91"/>
                  <a:gd name="T99" fmla="*/ 53 h 97"/>
                  <a:gd name="T100" fmla="*/ 52 w 91"/>
                  <a:gd name="T101" fmla="*/ 45 h 97"/>
                  <a:gd name="T102" fmla="*/ 49 w 91"/>
                  <a:gd name="T103" fmla="*/ 40 h 97"/>
                  <a:gd name="T104" fmla="*/ 44 w 91"/>
                  <a:gd name="T105" fmla="*/ 40 h 97"/>
                  <a:gd name="T106" fmla="*/ 40 w 91"/>
                  <a:gd name="T107" fmla="*/ 43 h 97"/>
                  <a:gd name="T108" fmla="*/ 38 w 91"/>
                  <a:gd name="T109" fmla="*/ 52 h 97"/>
                  <a:gd name="T110" fmla="*/ 42 w 91"/>
                  <a:gd name="T111" fmla="*/ 56 h 97"/>
                  <a:gd name="T112" fmla="*/ 47 w 91"/>
                  <a:gd name="T113" fmla="*/ 56 h 97"/>
                  <a:gd name="T114" fmla="*/ 50 w 91"/>
                  <a:gd name="T115" fmla="*/ 5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1" h="97">
                    <a:moveTo>
                      <a:pt x="86" y="40"/>
                    </a:moveTo>
                    <a:cubicBezTo>
                      <a:pt x="71" y="40"/>
                      <a:pt x="71" y="40"/>
                      <a:pt x="71" y="40"/>
                    </a:cubicBezTo>
                    <a:cubicBezTo>
                      <a:pt x="67" y="56"/>
                      <a:pt x="67" y="56"/>
                      <a:pt x="67" y="56"/>
                    </a:cubicBezTo>
                    <a:cubicBezTo>
                      <a:pt x="79" y="56"/>
                      <a:pt x="79" y="56"/>
                      <a:pt x="79" y="56"/>
                    </a:cubicBezTo>
                    <a:cubicBezTo>
                      <a:pt x="82" y="56"/>
                      <a:pt x="85" y="59"/>
                      <a:pt x="85" y="62"/>
                    </a:cubicBezTo>
                    <a:cubicBezTo>
                      <a:pt x="85" y="66"/>
                      <a:pt x="85" y="66"/>
                      <a:pt x="85" y="66"/>
                    </a:cubicBezTo>
                    <a:cubicBezTo>
                      <a:pt x="85" y="69"/>
                      <a:pt x="82" y="72"/>
                      <a:pt x="79" y="72"/>
                    </a:cubicBezTo>
                    <a:cubicBezTo>
                      <a:pt x="63" y="72"/>
                      <a:pt x="63" y="72"/>
                      <a:pt x="63" y="72"/>
                    </a:cubicBezTo>
                    <a:cubicBezTo>
                      <a:pt x="58" y="91"/>
                      <a:pt x="58" y="91"/>
                      <a:pt x="58" y="91"/>
                    </a:cubicBezTo>
                    <a:cubicBezTo>
                      <a:pt x="58" y="94"/>
                      <a:pt x="55" y="97"/>
                      <a:pt x="52" y="97"/>
                    </a:cubicBezTo>
                    <a:cubicBezTo>
                      <a:pt x="48" y="97"/>
                      <a:pt x="48" y="97"/>
                      <a:pt x="48" y="97"/>
                    </a:cubicBezTo>
                    <a:cubicBezTo>
                      <a:pt x="44" y="97"/>
                      <a:pt x="41" y="92"/>
                      <a:pt x="42" y="88"/>
                    </a:cubicBezTo>
                    <a:cubicBezTo>
                      <a:pt x="46" y="72"/>
                      <a:pt x="46" y="72"/>
                      <a:pt x="46" y="72"/>
                    </a:cubicBezTo>
                    <a:cubicBezTo>
                      <a:pt x="33" y="72"/>
                      <a:pt x="33" y="72"/>
                      <a:pt x="33" y="72"/>
                    </a:cubicBezTo>
                    <a:cubicBezTo>
                      <a:pt x="29" y="91"/>
                      <a:pt x="29" y="91"/>
                      <a:pt x="29" y="91"/>
                    </a:cubicBezTo>
                    <a:cubicBezTo>
                      <a:pt x="28" y="94"/>
                      <a:pt x="25" y="97"/>
                      <a:pt x="22" y="97"/>
                    </a:cubicBezTo>
                    <a:cubicBezTo>
                      <a:pt x="18" y="97"/>
                      <a:pt x="18" y="97"/>
                      <a:pt x="18" y="97"/>
                    </a:cubicBezTo>
                    <a:cubicBezTo>
                      <a:pt x="14" y="97"/>
                      <a:pt x="11" y="92"/>
                      <a:pt x="12" y="88"/>
                    </a:cubicBezTo>
                    <a:cubicBezTo>
                      <a:pt x="16" y="72"/>
                      <a:pt x="16" y="72"/>
                      <a:pt x="16" y="72"/>
                    </a:cubicBezTo>
                    <a:cubicBezTo>
                      <a:pt x="6" y="72"/>
                      <a:pt x="6" y="72"/>
                      <a:pt x="6" y="72"/>
                    </a:cubicBezTo>
                    <a:cubicBezTo>
                      <a:pt x="3" y="72"/>
                      <a:pt x="0" y="70"/>
                      <a:pt x="0" y="67"/>
                    </a:cubicBezTo>
                    <a:cubicBezTo>
                      <a:pt x="0" y="62"/>
                      <a:pt x="0" y="62"/>
                      <a:pt x="0" y="62"/>
                    </a:cubicBezTo>
                    <a:cubicBezTo>
                      <a:pt x="0" y="58"/>
                      <a:pt x="3" y="56"/>
                      <a:pt x="6" y="56"/>
                    </a:cubicBezTo>
                    <a:cubicBezTo>
                      <a:pt x="20" y="56"/>
                      <a:pt x="20" y="56"/>
                      <a:pt x="20" y="56"/>
                    </a:cubicBezTo>
                    <a:cubicBezTo>
                      <a:pt x="23" y="40"/>
                      <a:pt x="23" y="40"/>
                      <a:pt x="23" y="40"/>
                    </a:cubicBezTo>
                    <a:cubicBezTo>
                      <a:pt x="13" y="40"/>
                      <a:pt x="13" y="40"/>
                      <a:pt x="13" y="40"/>
                    </a:cubicBezTo>
                    <a:cubicBezTo>
                      <a:pt x="10" y="40"/>
                      <a:pt x="7" y="38"/>
                      <a:pt x="7" y="35"/>
                    </a:cubicBezTo>
                    <a:cubicBezTo>
                      <a:pt x="7" y="31"/>
                      <a:pt x="7" y="31"/>
                      <a:pt x="7" y="31"/>
                    </a:cubicBezTo>
                    <a:cubicBezTo>
                      <a:pt x="7" y="28"/>
                      <a:pt x="10" y="25"/>
                      <a:pt x="13" y="25"/>
                    </a:cubicBezTo>
                    <a:cubicBezTo>
                      <a:pt x="24" y="25"/>
                      <a:pt x="24" y="25"/>
                      <a:pt x="24" y="25"/>
                    </a:cubicBezTo>
                    <a:cubicBezTo>
                      <a:pt x="26" y="25"/>
                      <a:pt x="27" y="24"/>
                      <a:pt x="28" y="22"/>
                    </a:cubicBezTo>
                    <a:cubicBezTo>
                      <a:pt x="32" y="5"/>
                      <a:pt x="32" y="5"/>
                      <a:pt x="32" y="5"/>
                    </a:cubicBezTo>
                    <a:cubicBezTo>
                      <a:pt x="33" y="2"/>
                      <a:pt x="35" y="0"/>
                      <a:pt x="38" y="0"/>
                    </a:cubicBezTo>
                    <a:cubicBezTo>
                      <a:pt x="43" y="0"/>
                      <a:pt x="43" y="0"/>
                      <a:pt x="43" y="0"/>
                    </a:cubicBezTo>
                    <a:cubicBezTo>
                      <a:pt x="47" y="0"/>
                      <a:pt x="50" y="4"/>
                      <a:pt x="49" y="8"/>
                    </a:cubicBezTo>
                    <a:cubicBezTo>
                      <a:pt x="46" y="20"/>
                      <a:pt x="46" y="20"/>
                      <a:pt x="46" y="20"/>
                    </a:cubicBezTo>
                    <a:cubicBezTo>
                      <a:pt x="45" y="23"/>
                      <a:pt x="47" y="25"/>
                      <a:pt x="50" y="25"/>
                    </a:cubicBezTo>
                    <a:cubicBezTo>
                      <a:pt x="54" y="25"/>
                      <a:pt x="54" y="25"/>
                      <a:pt x="54" y="25"/>
                    </a:cubicBezTo>
                    <a:cubicBezTo>
                      <a:pt x="56" y="25"/>
                      <a:pt x="57" y="24"/>
                      <a:pt x="58" y="22"/>
                    </a:cubicBezTo>
                    <a:cubicBezTo>
                      <a:pt x="62" y="5"/>
                      <a:pt x="62" y="5"/>
                      <a:pt x="62" y="5"/>
                    </a:cubicBezTo>
                    <a:cubicBezTo>
                      <a:pt x="63" y="2"/>
                      <a:pt x="65" y="0"/>
                      <a:pt x="68" y="0"/>
                    </a:cubicBezTo>
                    <a:cubicBezTo>
                      <a:pt x="72" y="0"/>
                      <a:pt x="72" y="0"/>
                      <a:pt x="72" y="0"/>
                    </a:cubicBezTo>
                    <a:cubicBezTo>
                      <a:pt x="77" y="0"/>
                      <a:pt x="80" y="4"/>
                      <a:pt x="79" y="8"/>
                    </a:cubicBezTo>
                    <a:cubicBezTo>
                      <a:pt x="76" y="20"/>
                      <a:pt x="76" y="20"/>
                      <a:pt x="76" y="20"/>
                    </a:cubicBezTo>
                    <a:cubicBezTo>
                      <a:pt x="75" y="23"/>
                      <a:pt x="77" y="25"/>
                      <a:pt x="80" y="25"/>
                    </a:cubicBezTo>
                    <a:cubicBezTo>
                      <a:pt x="86" y="25"/>
                      <a:pt x="86" y="25"/>
                      <a:pt x="86" y="25"/>
                    </a:cubicBezTo>
                    <a:cubicBezTo>
                      <a:pt x="89" y="25"/>
                      <a:pt x="91" y="28"/>
                      <a:pt x="91" y="31"/>
                    </a:cubicBezTo>
                    <a:cubicBezTo>
                      <a:pt x="91" y="35"/>
                      <a:pt x="91" y="35"/>
                      <a:pt x="91" y="35"/>
                    </a:cubicBezTo>
                    <a:cubicBezTo>
                      <a:pt x="91" y="38"/>
                      <a:pt x="89" y="40"/>
                      <a:pt x="86" y="40"/>
                    </a:cubicBezTo>
                    <a:close/>
                    <a:moveTo>
                      <a:pt x="50" y="53"/>
                    </a:moveTo>
                    <a:cubicBezTo>
                      <a:pt x="52" y="45"/>
                      <a:pt x="52" y="45"/>
                      <a:pt x="52" y="45"/>
                    </a:cubicBezTo>
                    <a:cubicBezTo>
                      <a:pt x="53" y="42"/>
                      <a:pt x="51" y="40"/>
                      <a:pt x="49" y="40"/>
                    </a:cubicBezTo>
                    <a:cubicBezTo>
                      <a:pt x="44" y="40"/>
                      <a:pt x="44" y="40"/>
                      <a:pt x="44" y="40"/>
                    </a:cubicBezTo>
                    <a:cubicBezTo>
                      <a:pt x="42" y="40"/>
                      <a:pt x="40" y="41"/>
                      <a:pt x="40" y="43"/>
                    </a:cubicBezTo>
                    <a:cubicBezTo>
                      <a:pt x="38" y="52"/>
                      <a:pt x="38" y="52"/>
                      <a:pt x="38" y="52"/>
                    </a:cubicBezTo>
                    <a:cubicBezTo>
                      <a:pt x="38" y="54"/>
                      <a:pt x="39" y="56"/>
                      <a:pt x="42" y="56"/>
                    </a:cubicBezTo>
                    <a:cubicBezTo>
                      <a:pt x="47" y="56"/>
                      <a:pt x="47" y="56"/>
                      <a:pt x="47" y="56"/>
                    </a:cubicBezTo>
                    <a:cubicBezTo>
                      <a:pt x="48" y="56"/>
                      <a:pt x="50" y="55"/>
                      <a:pt x="50" y="53"/>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9">
                <a:extLst>
                  <a:ext uri="{FF2B5EF4-FFF2-40B4-BE49-F238E27FC236}">
                    <a16:creationId xmlns:a16="http://schemas.microsoft.com/office/drawing/2014/main" id="{06C6BDC5-E38F-4778-BB6F-6637FEE8946B}"/>
                  </a:ext>
                </a:extLst>
              </p:cNvPr>
              <p:cNvSpPr>
                <a:spLocks/>
              </p:cNvSpPr>
              <p:nvPr/>
            </p:nvSpPr>
            <p:spPr bwMode="auto">
              <a:xfrm>
                <a:off x="3361404" y="1664359"/>
                <a:ext cx="536699" cy="164951"/>
              </a:xfrm>
              <a:custGeom>
                <a:avLst/>
                <a:gdLst>
                  <a:gd name="T0" fmla="*/ 80 w 141"/>
                  <a:gd name="T1" fmla="*/ 2 h 42"/>
                  <a:gd name="T2" fmla="*/ 98 w 141"/>
                  <a:gd name="T3" fmla="*/ 5 h 42"/>
                  <a:gd name="T4" fmla="*/ 125 w 141"/>
                  <a:gd name="T5" fmla="*/ 17 h 42"/>
                  <a:gd name="T6" fmla="*/ 136 w 141"/>
                  <a:gd name="T7" fmla="*/ 25 h 42"/>
                  <a:gd name="T8" fmla="*/ 134 w 141"/>
                  <a:gd name="T9" fmla="*/ 37 h 42"/>
                  <a:gd name="T10" fmla="*/ 122 w 141"/>
                  <a:gd name="T11" fmla="*/ 38 h 42"/>
                  <a:gd name="T12" fmla="*/ 50 w 141"/>
                  <a:gd name="T13" fmla="*/ 23 h 42"/>
                  <a:gd name="T14" fmla="*/ 29 w 141"/>
                  <a:gd name="T15" fmla="*/ 31 h 42"/>
                  <a:gd name="T16" fmla="*/ 17 w 141"/>
                  <a:gd name="T17" fmla="*/ 40 h 42"/>
                  <a:gd name="T18" fmla="*/ 6 w 141"/>
                  <a:gd name="T19" fmla="*/ 39 h 42"/>
                  <a:gd name="T20" fmla="*/ 2 w 141"/>
                  <a:gd name="T21" fmla="*/ 35 h 42"/>
                  <a:gd name="T22" fmla="*/ 3 w 141"/>
                  <a:gd name="T23" fmla="*/ 26 h 42"/>
                  <a:gd name="T24" fmla="*/ 3 w 141"/>
                  <a:gd name="T25" fmla="*/ 26 h 42"/>
                  <a:gd name="T26" fmla="*/ 80 w 141"/>
                  <a:gd name="T2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42">
                    <a:moveTo>
                      <a:pt x="80" y="2"/>
                    </a:moveTo>
                    <a:cubicBezTo>
                      <a:pt x="86" y="3"/>
                      <a:pt x="92" y="4"/>
                      <a:pt x="98" y="5"/>
                    </a:cubicBezTo>
                    <a:cubicBezTo>
                      <a:pt x="107" y="8"/>
                      <a:pt x="117" y="12"/>
                      <a:pt x="125" y="17"/>
                    </a:cubicBezTo>
                    <a:cubicBezTo>
                      <a:pt x="130" y="20"/>
                      <a:pt x="132" y="22"/>
                      <a:pt x="136" y="25"/>
                    </a:cubicBezTo>
                    <a:cubicBezTo>
                      <a:pt x="141" y="30"/>
                      <a:pt x="139" y="33"/>
                      <a:pt x="134" y="37"/>
                    </a:cubicBezTo>
                    <a:cubicBezTo>
                      <a:pt x="131" y="40"/>
                      <a:pt x="126" y="41"/>
                      <a:pt x="122" y="38"/>
                    </a:cubicBezTo>
                    <a:cubicBezTo>
                      <a:pt x="102" y="22"/>
                      <a:pt x="75" y="16"/>
                      <a:pt x="50" y="23"/>
                    </a:cubicBezTo>
                    <a:cubicBezTo>
                      <a:pt x="43" y="24"/>
                      <a:pt x="35" y="27"/>
                      <a:pt x="29" y="31"/>
                    </a:cubicBezTo>
                    <a:cubicBezTo>
                      <a:pt x="24" y="34"/>
                      <a:pt x="21" y="37"/>
                      <a:pt x="17" y="40"/>
                    </a:cubicBezTo>
                    <a:cubicBezTo>
                      <a:pt x="14" y="42"/>
                      <a:pt x="9" y="42"/>
                      <a:pt x="6" y="39"/>
                    </a:cubicBezTo>
                    <a:cubicBezTo>
                      <a:pt x="5" y="38"/>
                      <a:pt x="4" y="36"/>
                      <a:pt x="2" y="35"/>
                    </a:cubicBezTo>
                    <a:cubicBezTo>
                      <a:pt x="0" y="32"/>
                      <a:pt x="1" y="28"/>
                      <a:pt x="3" y="26"/>
                    </a:cubicBezTo>
                    <a:cubicBezTo>
                      <a:pt x="3" y="26"/>
                      <a:pt x="3" y="26"/>
                      <a:pt x="3" y="26"/>
                    </a:cubicBezTo>
                    <a:cubicBezTo>
                      <a:pt x="24" y="7"/>
                      <a:pt x="52" y="0"/>
                      <a:pt x="80" y="2"/>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0">
                <a:extLst>
                  <a:ext uri="{FF2B5EF4-FFF2-40B4-BE49-F238E27FC236}">
                    <a16:creationId xmlns:a16="http://schemas.microsoft.com/office/drawing/2014/main" id="{EE892AFB-0E0F-42BA-8F4F-B8DB6C7B1635}"/>
                  </a:ext>
                </a:extLst>
              </p:cNvPr>
              <p:cNvSpPr>
                <a:spLocks/>
              </p:cNvSpPr>
              <p:nvPr/>
            </p:nvSpPr>
            <p:spPr bwMode="auto">
              <a:xfrm>
                <a:off x="3551212" y="1923954"/>
                <a:ext cx="157083" cy="152782"/>
              </a:xfrm>
              <a:custGeom>
                <a:avLst/>
                <a:gdLst>
                  <a:gd name="T0" fmla="*/ 18 w 41"/>
                  <a:gd name="T1" fmla="*/ 39 h 39"/>
                  <a:gd name="T2" fmla="*/ 4 w 41"/>
                  <a:gd name="T3" fmla="*/ 29 h 39"/>
                  <a:gd name="T4" fmla="*/ 14 w 41"/>
                  <a:gd name="T5" fmla="*/ 4 h 39"/>
                  <a:gd name="T6" fmla="*/ 38 w 41"/>
                  <a:gd name="T7" fmla="*/ 16 h 39"/>
                  <a:gd name="T8" fmla="*/ 29 w 41"/>
                  <a:gd name="T9" fmla="*/ 37 h 39"/>
                  <a:gd name="T10" fmla="*/ 18 w 41"/>
                  <a:gd name="T11" fmla="*/ 39 h 39"/>
                </a:gdLst>
                <a:ahLst/>
                <a:cxnLst>
                  <a:cxn ang="0">
                    <a:pos x="T0" y="T1"/>
                  </a:cxn>
                  <a:cxn ang="0">
                    <a:pos x="T2" y="T3"/>
                  </a:cxn>
                  <a:cxn ang="0">
                    <a:pos x="T4" y="T5"/>
                  </a:cxn>
                  <a:cxn ang="0">
                    <a:pos x="T6" y="T7"/>
                  </a:cxn>
                  <a:cxn ang="0">
                    <a:pos x="T8" y="T9"/>
                  </a:cxn>
                  <a:cxn ang="0">
                    <a:pos x="T10" y="T11"/>
                  </a:cxn>
                </a:cxnLst>
                <a:rect l="0" t="0" r="r" b="b"/>
                <a:pathLst>
                  <a:path w="41" h="39">
                    <a:moveTo>
                      <a:pt x="18" y="39"/>
                    </a:moveTo>
                    <a:cubicBezTo>
                      <a:pt x="12" y="38"/>
                      <a:pt x="7" y="35"/>
                      <a:pt x="4" y="29"/>
                    </a:cubicBezTo>
                    <a:cubicBezTo>
                      <a:pt x="0" y="19"/>
                      <a:pt x="4" y="8"/>
                      <a:pt x="14" y="4"/>
                    </a:cubicBezTo>
                    <a:cubicBezTo>
                      <a:pt x="24" y="0"/>
                      <a:pt x="35" y="6"/>
                      <a:pt x="38" y="16"/>
                    </a:cubicBezTo>
                    <a:cubicBezTo>
                      <a:pt x="41" y="24"/>
                      <a:pt x="36" y="33"/>
                      <a:pt x="29" y="37"/>
                    </a:cubicBezTo>
                    <a:cubicBezTo>
                      <a:pt x="25" y="39"/>
                      <a:pt x="22" y="39"/>
                      <a:pt x="18" y="39"/>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1">
                <a:extLst>
                  <a:ext uri="{FF2B5EF4-FFF2-40B4-BE49-F238E27FC236}">
                    <a16:creationId xmlns:a16="http://schemas.microsoft.com/office/drawing/2014/main" id="{5790A718-67C2-41E2-9AA8-22BEA58BCADA}"/>
                  </a:ext>
                </a:extLst>
              </p:cNvPr>
              <p:cNvSpPr>
                <a:spLocks/>
              </p:cNvSpPr>
              <p:nvPr/>
            </p:nvSpPr>
            <p:spPr bwMode="auto">
              <a:xfrm>
                <a:off x="3433400" y="1790100"/>
                <a:ext cx="392706" cy="133853"/>
              </a:xfrm>
              <a:custGeom>
                <a:avLst/>
                <a:gdLst>
                  <a:gd name="T0" fmla="*/ 52 w 103"/>
                  <a:gd name="T1" fmla="*/ 0 h 34"/>
                  <a:gd name="T2" fmla="*/ 99 w 103"/>
                  <a:gd name="T3" fmla="*/ 17 h 34"/>
                  <a:gd name="T4" fmla="*/ 101 w 103"/>
                  <a:gd name="T5" fmla="*/ 23 h 34"/>
                  <a:gd name="T6" fmla="*/ 93 w 103"/>
                  <a:gd name="T7" fmla="*/ 32 h 34"/>
                  <a:gd name="T8" fmla="*/ 84 w 103"/>
                  <a:gd name="T9" fmla="*/ 30 h 34"/>
                  <a:gd name="T10" fmla="*/ 46 w 103"/>
                  <a:gd name="T11" fmla="*/ 19 h 34"/>
                  <a:gd name="T12" fmla="*/ 16 w 103"/>
                  <a:gd name="T13" fmla="*/ 31 h 34"/>
                  <a:gd name="T14" fmla="*/ 9 w 103"/>
                  <a:gd name="T15" fmla="*/ 31 h 34"/>
                  <a:gd name="T16" fmla="*/ 3 w 103"/>
                  <a:gd name="T17" fmla="*/ 25 h 34"/>
                  <a:gd name="T18" fmla="*/ 3 w 103"/>
                  <a:gd name="T19" fmla="*/ 19 h 34"/>
                  <a:gd name="T20" fmla="*/ 52 w 103"/>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34">
                    <a:moveTo>
                      <a:pt x="52" y="0"/>
                    </a:moveTo>
                    <a:cubicBezTo>
                      <a:pt x="70" y="1"/>
                      <a:pt x="85" y="5"/>
                      <a:pt x="99" y="17"/>
                    </a:cubicBezTo>
                    <a:cubicBezTo>
                      <a:pt x="101" y="19"/>
                      <a:pt x="103" y="21"/>
                      <a:pt x="101" y="23"/>
                    </a:cubicBezTo>
                    <a:cubicBezTo>
                      <a:pt x="97" y="28"/>
                      <a:pt x="96" y="29"/>
                      <a:pt x="93" y="32"/>
                    </a:cubicBezTo>
                    <a:cubicBezTo>
                      <a:pt x="89" y="34"/>
                      <a:pt x="85" y="31"/>
                      <a:pt x="84" y="30"/>
                    </a:cubicBezTo>
                    <a:cubicBezTo>
                      <a:pt x="72" y="20"/>
                      <a:pt x="62" y="17"/>
                      <a:pt x="46" y="19"/>
                    </a:cubicBezTo>
                    <a:cubicBezTo>
                      <a:pt x="35" y="20"/>
                      <a:pt x="25" y="24"/>
                      <a:pt x="16" y="31"/>
                    </a:cubicBezTo>
                    <a:cubicBezTo>
                      <a:pt x="14" y="33"/>
                      <a:pt x="11" y="33"/>
                      <a:pt x="9" y="31"/>
                    </a:cubicBezTo>
                    <a:cubicBezTo>
                      <a:pt x="7" y="28"/>
                      <a:pt x="5" y="27"/>
                      <a:pt x="3" y="25"/>
                    </a:cubicBezTo>
                    <a:cubicBezTo>
                      <a:pt x="1" y="23"/>
                      <a:pt x="0" y="21"/>
                      <a:pt x="3" y="19"/>
                    </a:cubicBezTo>
                    <a:cubicBezTo>
                      <a:pt x="17" y="6"/>
                      <a:pt x="32" y="1"/>
                      <a:pt x="52" y="0"/>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2">
                <a:extLst>
                  <a:ext uri="{FF2B5EF4-FFF2-40B4-BE49-F238E27FC236}">
                    <a16:creationId xmlns:a16="http://schemas.microsoft.com/office/drawing/2014/main" id="{14B0DF60-AF96-45C1-A859-1DC38C9F9357}"/>
                  </a:ext>
                </a:extLst>
              </p:cNvPr>
              <p:cNvSpPr>
                <a:spLocks/>
              </p:cNvSpPr>
              <p:nvPr/>
            </p:nvSpPr>
            <p:spPr bwMode="auto">
              <a:xfrm>
                <a:off x="3932137" y="3336853"/>
                <a:ext cx="155773" cy="156839"/>
              </a:xfrm>
              <a:custGeom>
                <a:avLst/>
                <a:gdLst>
                  <a:gd name="T0" fmla="*/ 0 w 41"/>
                  <a:gd name="T1" fmla="*/ 20 h 40"/>
                  <a:gd name="T2" fmla="*/ 22 w 41"/>
                  <a:gd name="T3" fmla="*/ 0 h 40"/>
                  <a:gd name="T4" fmla="*/ 41 w 41"/>
                  <a:gd name="T5" fmla="*/ 19 h 40"/>
                  <a:gd name="T6" fmla="*/ 21 w 41"/>
                  <a:gd name="T7" fmla="*/ 40 h 40"/>
                  <a:gd name="T8" fmla="*/ 0 w 41"/>
                  <a:gd name="T9" fmla="*/ 20 h 40"/>
                </a:gdLst>
                <a:ahLst/>
                <a:cxnLst>
                  <a:cxn ang="0">
                    <a:pos x="T0" y="T1"/>
                  </a:cxn>
                  <a:cxn ang="0">
                    <a:pos x="T2" y="T3"/>
                  </a:cxn>
                  <a:cxn ang="0">
                    <a:pos x="T4" y="T5"/>
                  </a:cxn>
                  <a:cxn ang="0">
                    <a:pos x="T6" y="T7"/>
                  </a:cxn>
                  <a:cxn ang="0">
                    <a:pos x="T8" y="T9"/>
                  </a:cxn>
                </a:cxnLst>
                <a:rect l="0" t="0" r="r" b="b"/>
                <a:pathLst>
                  <a:path w="41" h="40">
                    <a:moveTo>
                      <a:pt x="0" y="20"/>
                    </a:moveTo>
                    <a:cubicBezTo>
                      <a:pt x="0" y="9"/>
                      <a:pt x="12" y="0"/>
                      <a:pt x="22" y="0"/>
                    </a:cubicBezTo>
                    <a:cubicBezTo>
                      <a:pt x="32" y="0"/>
                      <a:pt x="41" y="9"/>
                      <a:pt x="41" y="19"/>
                    </a:cubicBezTo>
                    <a:cubicBezTo>
                      <a:pt x="41" y="29"/>
                      <a:pt x="31" y="40"/>
                      <a:pt x="21" y="40"/>
                    </a:cubicBezTo>
                    <a:cubicBezTo>
                      <a:pt x="11" y="40"/>
                      <a:pt x="0" y="30"/>
                      <a:pt x="0" y="20"/>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3">
                <a:extLst>
                  <a:ext uri="{FF2B5EF4-FFF2-40B4-BE49-F238E27FC236}">
                    <a16:creationId xmlns:a16="http://schemas.microsoft.com/office/drawing/2014/main" id="{E640CA59-ACD6-49B8-9FD8-B5EFCEE49565}"/>
                  </a:ext>
                </a:extLst>
              </p:cNvPr>
              <p:cNvSpPr>
                <a:spLocks/>
              </p:cNvSpPr>
              <p:nvPr/>
            </p:nvSpPr>
            <p:spPr bwMode="auto">
              <a:xfrm>
                <a:off x="4141580" y="3143509"/>
                <a:ext cx="151846" cy="158190"/>
              </a:xfrm>
              <a:custGeom>
                <a:avLst/>
                <a:gdLst>
                  <a:gd name="T0" fmla="*/ 1 w 40"/>
                  <a:gd name="T1" fmla="*/ 18 h 40"/>
                  <a:gd name="T2" fmla="*/ 22 w 40"/>
                  <a:gd name="T3" fmla="*/ 1 h 40"/>
                  <a:gd name="T4" fmla="*/ 39 w 40"/>
                  <a:gd name="T5" fmla="*/ 22 h 40"/>
                  <a:gd name="T6" fmla="*/ 19 w 40"/>
                  <a:gd name="T7" fmla="*/ 39 h 40"/>
                  <a:gd name="T8" fmla="*/ 1 w 40"/>
                  <a:gd name="T9" fmla="*/ 18 h 40"/>
                </a:gdLst>
                <a:ahLst/>
                <a:cxnLst>
                  <a:cxn ang="0">
                    <a:pos x="T0" y="T1"/>
                  </a:cxn>
                  <a:cxn ang="0">
                    <a:pos x="T2" y="T3"/>
                  </a:cxn>
                  <a:cxn ang="0">
                    <a:pos x="T4" y="T5"/>
                  </a:cxn>
                  <a:cxn ang="0">
                    <a:pos x="T6" y="T7"/>
                  </a:cxn>
                  <a:cxn ang="0">
                    <a:pos x="T8" y="T9"/>
                  </a:cxn>
                </a:cxnLst>
                <a:rect l="0" t="0" r="r" b="b"/>
                <a:pathLst>
                  <a:path w="40" h="40">
                    <a:moveTo>
                      <a:pt x="1" y="18"/>
                    </a:moveTo>
                    <a:cubicBezTo>
                      <a:pt x="3" y="8"/>
                      <a:pt x="12" y="0"/>
                      <a:pt x="22" y="1"/>
                    </a:cubicBezTo>
                    <a:cubicBezTo>
                      <a:pt x="33" y="2"/>
                      <a:pt x="40" y="11"/>
                      <a:pt x="39" y="22"/>
                    </a:cubicBezTo>
                    <a:cubicBezTo>
                      <a:pt x="38" y="32"/>
                      <a:pt x="29" y="40"/>
                      <a:pt x="19" y="39"/>
                    </a:cubicBezTo>
                    <a:cubicBezTo>
                      <a:pt x="8" y="38"/>
                      <a:pt x="0" y="29"/>
                      <a:pt x="1" y="18"/>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3" name="Line 14">
                <a:extLst>
                  <a:ext uri="{FF2B5EF4-FFF2-40B4-BE49-F238E27FC236}">
                    <a16:creationId xmlns:a16="http://schemas.microsoft.com/office/drawing/2014/main" id="{B3FB9470-73FF-42C3-A50E-111A038E8153}"/>
                  </a:ext>
                </a:extLst>
              </p:cNvPr>
              <p:cNvSpPr>
                <a:spLocks noChangeShapeType="1"/>
              </p:cNvSpPr>
              <p:nvPr/>
            </p:nvSpPr>
            <p:spPr bwMode="auto">
              <a:xfrm flipH="1">
                <a:off x="4080057" y="3293587"/>
                <a:ext cx="107340" cy="89236"/>
              </a:xfrm>
              <a:prstGeom prst="line">
                <a:avLst/>
              </a:prstGeom>
              <a:solidFill>
                <a:schemeClr val="bg1"/>
              </a:solid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4" name="Line 15">
                <a:extLst>
                  <a:ext uri="{FF2B5EF4-FFF2-40B4-BE49-F238E27FC236}">
                    <a16:creationId xmlns:a16="http://schemas.microsoft.com/office/drawing/2014/main" id="{394BA071-DCCE-4D51-AB2E-7E0ED9688FFF}"/>
                  </a:ext>
                </a:extLst>
              </p:cNvPr>
              <p:cNvSpPr>
                <a:spLocks noChangeShapeType="1"/>
              </p:cNvSpPr>
              <p:nvPr/>
            </p:nvSpPr>
            <p:spPr bwMode="auto">
              <a:xfrm flipV="1">
                <a:off x="4034241" y="3242209"/>
                <a:ext cx="115194" cy="94644"/>
              </a:xfrm>
              <a:prstGeom prst="line">
                <a:avLst/>
              </a:prstGeom>
              <a:solidFill>
                <a:schemeClr val="bg1"/>
              </a:solid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16">
                <a:extLst>
                  <a:ext uri="{FF2B5EF4-FFF2-40B4-BE49-F238E27FC236}">
                    <a16:creationId xmlns:a16="http://schemas.microsoft.com/office/drawing/2014/main" id="{C22D0ED8-4F7F-4BE7-AE1C-3837B4BAEC9C}"/>
                  </a:ext>
                </a:extLst>
              </p:cNvPr>
              <p:cNvSpPr>
                <a:spLocks/>
              </p:cNvSpPr>
              <p:nvPr/>
            </p:nvSpPr>
            <p:spPr bwMode="auto">
              <a:xfrm>
                <a:off x="4141580" y="3512620"/>
                <a:ext cx="163627" cy="164951"/>
              </a:xfrm>
              <a:custGeom>
                <a:avLst/>
                <a:gdLst>
                  <a:gd name="T0" fmla="*/ 1 w 43"/>
                  <a:gd name="T1" fmla="*/ 22 h 42"/>
                  <a:gd name="T2" fmla="*/ 24 w 43"/>
                  <a:gd name="T3" fmla="*/ 41 h 42"/>
                  <a:gd name="T4" fmla="*/ 42 w 43"/>
                  <a:gd name="T5" fmla="*/ 19 h 42"/>
                  <a:gd name="T6" fmla="*/ 19 w 43"/>
                  <a:gd name="T7" fmla="*/ 1 h 42"/>
                  <a:gd name="T8" fmla="*/ 1 w 43"/>
                  <a:gd name="T9" fmla="*/ 22 h 42"/>
                </a:gdLst>
                <a:ahLst/>
                <a:cxnLst>
                  <a:cxn ang="0">
                    <a:pos x="T0" y="T1"/>
                  </a:cxn>
                  <a:cxn ang="0">
                    <a:pos x="T2" y="T3"/>
                  </a:cxn>
                  <a:cxn ang="0">
                    <a:pos x="T4" y="T5"/>
                  </a:cxn>
                  <a:cxn ang="0">
                    <a:pos x="T6" y="T7"/>
                  </a:cxn>
                  <a:cxn ang="0">
                    <a:pos x="T8" y="T9"/>
                  </a:cxn>
                </a:cxnLst>
                <a:rect l="0" t="0" r="r" b="b"/>
                <a:pathLst>
                  <a:path w="43" h="42">
                    <a:moveTo>
                      <a:pt x="1" y="22"/>
                    </a:moveTo>
                    <a:cubicBezTo>
                      <a:pt x="3" y="32"/>
                      <a:pt x="13" y="42"/>
                      <a:pt x="24" y="41"/>
                    </a:cubicBezTo>
                    <a:cubicBezTo>
                      <a:pt x="34" y="40"/>
                      <a:pt x="43" y="29"/>
                      <a:pt x="42" y="19"/>
                    </a:cubicBezTo>
                    <a:cubicBezTo>
                      <a:pt x="41" y="8"/>
                      <a:pt x="29" y="0"/>
                      <a:pt x="19" y="1"/>
                    </a:cubicBezTo>
                    <a:cubicBezTo>
                      <a:pt x="8" y="2"/>
                      <a:pt x="0" y="11"/>
                      <a:pt x="1" y="22"/>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6" name="Line 17">
                <a:extLst>
                  <a:ext uri="{FF2B5EF4-FFF2-40B4-BE49-F238E27FC236}">
                    <a16:creationId xmlns:a16="http://schemas.microsoft.com/office/drawing/2014/main" id="{8F4B9690-4404-45B8-8B9F-A549E3EA3EDF}"/>
                  </a:ext>
                </a:extLst>
              </p:cNvPr>
              <p:cNvSpPr>
                <a:spLocks noChangeShapeType="1"/>
              </p:cNvSpPr>
              <p:nvPr/>
            </p:nvSpPr>
            <p:spPr bwMode="auto">
              <a:xfrm flipH="1" flipV="1">
                <a:off x="4083983" y="3430145"/>
                <a:ext cx="107340" cy="90587"/>
              </a:xfrm>
              <a:prstGeom prst="line">
                <a:avLst/>
              </a:prstGeom>
              <a:solidFill>
                <a:schemeClr val="bg1"/>
              </a:solid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7" name="Line 18">
                <a:extLst>
                  <a:ext uri="{FF2B5EF4-FFF2-40B4-BE49-F238E27FC236}">
                    <a16:creationId xmlns:a16="http://schemas.microsoft.com/office/drawing/2014/main" id="{9B227261-B200-456A-8948-7759580FFAED}"/>
                  </a:ext>
                </a:extLst>
              </p:cNvPr>
              <p:cNvSpPr>
                <a:spLocks noChangeShapeType="1"/>
              </p:cNvSpPr>
              <p:nvPr/>
            </p:nvSpPr>
            <p:spPr bwMode="auto">
              <a:xfrm>
                <a:off x="4042095" y="3481523"/>
                <a:ext cx="99486" cy="86532"/>
              </a:xfrm>
              <a:prstGeom prst="line">
                <a:avLst/>
              </a:prstGeom>
              <a:solidFill>
                <a:schemeClr val="bg1"/>
              </a:solid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19">
                <a:extLst>
                  <a:ext uri="{FF2B5EF4-FFF2-40B4-BE49-F238E27FC236}">
                    <a16:creationId xmlns:a16="http://schemas.microsoft.com/office/drawing/2014/main" id="{6EF5F30D-EA8B-47F8-9815-DB29733D361B}"/>
                  </a:ext>
                </a:extLst>
              </p:cNvPr>
              <p:cNvSpPr>
                <a:spLocks/>
              </p:cNvSpPr>
              <p:nvPr/>
            </p:nvSpPr>
            <p:spPr bwMode="auto">
              <a:xfrm>
                <a:off x="2041911" y="1546729"/>
                <a:ext cx="277512" cy="459699"/>
              </a:xfrm>
              <a:custGeom>
                <a:avLst/>
                <a:gdLst>
                  <a:gd name="T0" fmla="*/ 49 w 73"/>
                  <a:gd name="T1" fmla="*/ 45 h 117"/>
                  <a:gd name="T2" fmla="*/ 57 w 73"/>
                  <a:gd name="T3" fmla="*/ 36 h 117"/>
                  <a:gd name="T4" fmla="*/ 61 w 73"/>
                  <a:gd name="T5" fmla="*/ 24 h 117"/>
                  <a:gd name="T6" fmla="*/ 37 w 73"/>
                  <a:gd name="T7" fmla="*/ 0 h 117"/>
                  <a:gd name="T8" fmla="*/ 13 w 73"/>
                  <a:gd name="T9" fmla="*/ 24 h 117"/>
                  <a:gd name="T10" fmla="*/ 18 w 73"/>
                  <a:gd name="T11" fmla="*/ 39 h 117"/>
                  <a:gd name="T12" fmla="*/ 24 w 73"/>
                  <a:gd name="T13" fmla="*/ 44 h 117"/>
                  <a:gd name="T14" fmla="*/ 30 w 73"/>
                  <a:gd name="T15" fmla="*/ 49 h 117"/>
                  <a:gd name="T16" fmla="*/ 30 w 73"/>
                  <a:gd name="T17" fmla="*/ 54 h 117"/>
                  <a:gd name="T18" fmla="*/ 28 w 73"/>
                  <a:gd name="T19" fmla="*/ 58 h 117"/>
                  <a:gd name="T20" fmla="*/ 25 w 73"/>
                  <a:gd name="T21" fmla="*/ 60 h 117"/>
                  <a:gd name="T22" fmla="*/ 10 w 73"/>
                  <a:gd name="T23" fmla="*/ 60 h 117"/>
                  <a:gd name="T24" fmla="*/ 5 w 73"/>
                  <a:gd name="T25" fmla="*/ 63 h 117"/>
                  <a:gd name="T26" fmla="*/ 0 w 73"/>
                  <a:gd name="T27" fmla="*/ 74 h 117"/>
                  <a:gd name="T28" fmla="*/ 0 w 73"/>
                  <a:gd name="T29" fmla="*/ 107 h 117"/>
                  <a:gd name="T30" fmla="*/ 9 w 73"/>
                  <a:gd name="T31" fmla="*/ 117 h 117"/>
                  <a:gd name="T32" fmla="*/ 56 w 73"/>
                  <a:gd name="T33" fmla="*/ 117 h 117"/>
                  <a:gd name="T34" fmla="*/ 73 w 73"/>
                  <a:gd name="T35" fmla="*/ 105 h 117"/>
                  <a:gd name="T36" fmla="*/ 73 w 73"/>
                  <a:gd name="T37" fmla="*/ 74 h 117"/>
                  <a:gd name="T38" fmla="*/ 68 w 73"/>
                  <a:gd name="T39" fmla="*/ 63 h 117"/>
                  <a:gd name="T40" fmla="*/ 62 w 73"/>
                  <a:gd name="T41" fmla="*/ 60 h 117"/>
                  <a:gd name="T42" fmla="*/ 48 w 73"/>
                  <a:gd name="T43" fmla="*/ 60 h 117"/>
                  <a:gd name="T44" fmla="*/ 45 w 73"/>
                  <a:gd name="T45" fmla="*/ 58 h 117"/>
                  <a:gd name="T46" fmla="*/ 43 w 73"/>
                  <a:gd name="T47" fmla="*/ 55 h 117"/>
                  <a:gd name="T48" fmla="*/ 49 w 73"/>
                  <a:gd name="T49" fmla="*/ 4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117">
                    <a:moveTo>
                      <a:pt x="49" y="45"/>
                    </a:moveTo>
                    <a:cubicBezTo>
                      <a:pt x="52" y="42"/>
                      <a:pt x="55" y="40"/>
                      <a:pt x="57" y="36"/>
                    </a:cubicBezTo>
                    <a:cubicBezTo>
                      <a:pt x="59" y="33"/>
                      <a:pt x="61" y="28"/>
                      <a:pt x="61" y="24"/>
                    </a:cubicBezTo>
                    <a:cubicBezTo>
                      <a:pt x="61" y="11"/>
                      <a:pt x="50" y="0"/>
                      <a:pt x="37" y="0"/>
                    </a:cubicBezTo>
                    <a:cubicBezTo>
                      <a:pt x="24" y="0"/>
                      <a:pt x="13" y="11"/>
                      <a:pt x="13" y="24"/>
                    </a:cubicBezTo>
                    <a:cubicBezTo>
                      <a:pt x="13" y="29"/>
                      <a:pt x="15" y="35"/>
                      <a:pt x="18" y="39"/>
                    </a:cubicBezTo>
                    <a:cubicBezTo>
                      <a:pt x="20" y="41"/>
                      <a:pt x="22" y="43"/>
                      <a:pt x="24" y="44"/>
                    </a:cubicBezTo>
                    <a:cubicBezTo>
                      <a:pt x="27" y="46"/>
                      <a:pt x="29" y="46"/>
                      <a:pt x="30" y="49"/>
                    </a:cubicBezTo>
                    <a:cubicBezTo>
                      <a:pt x="31" y="51"/>
                      <a:pt x="31" y="52"/>
                      <a:pt x="30" y="54"/>
                    </a:cubicBezTo>
                    <a:cubicBezTo>
                      <a:pt x="30" y="56"/>
                      <a:pt x="30" y="57"/>
                      <a:pt x="28" y="58"/>
                    </a:cubicBezTo>
                    <a:cubicBezTo>
                      <a:pt x="27" y="59"/>
                      <a:pt x="26" y="60"/>
                      <a:pt x="25" y="60"/>
                    </a:cubicBezTo>
                    <a:cubicBezTo>
                      <a:pt x="22" y="60"/>
                      <a:pt x="12" y="59"/>
                      <a:pt x="10" y="60"/>
                    </a:cubicBezTo>
                    <a:cubicBezTo>
                      <a:pt x="8" y="61"/>
                      <a:pt x="6" y="62"/>
                      <a:pt x="5" y="63"/>
                    </a:cubicBezTo>
                    <a:cubicBezTo>
                      <a:pt x="2" y="66"/>
                      <a:pt x="0" y="70"/>
                      <a:pt x="0" y="74"/>
                    </a:cubicBezTo>
                    <a:cubicBezTo>
                      <a:pt x="0" y="74"/>
                      <a:pt x="0" y="107"/>
                      <a:pt x="0" y="107"/>
                    </a:cubicBezTo>
                    <a:cubicBezTo>
                      <a:pt x="0" y="113"/>
                      <a:pt x="4" y="117"/>
                      <a:pt x="9" y="117"/>
                    </a:cubicBezTo>
                    <a:cubicBezTo>
                      <a:pt x="56" y="117"/>
                      <a:pt x="56" y="117"/>
                      <a:pt x="56" y="117"/>
                    </a:cubicBezTo>
                    <a:cubicBezTo>
                      <a:pt x="71" y="117"/>
                      <a:pt x="73" y="110"/>
                      <a:pt x="73" y="105"/>
                    </a:cubicBezTo>
                    <a:cubicBezTo>
                      <a:pt x="73" y="105"/>
                      <a:pt x="73" y="74"/>
                      <a:pt x="73" y="74"/>
                    </a:cubicBezTo>
                    <a:cubicBezTo>
                      <a:pt x="73" y="70"/>
                      <a:pt x="71" y="66"/>
                      <a:pt x="68" y="63"/>
                    </a:cubicBezTo>
                    <a:cubicBezTo>
                      <a:pt x="66" y="61"/>
                      <a:pt x="64" y="60"/>
                      <a:pt x="62" y="60"/>
                    </a:cubicBezTo>
                    <a:cubicBezTo>
                      <a:pt x="57" y="59"/>
                      <a:pt x="53" y="60"/>
                      <a:pt x="48" y="60"/>
                    </a:cubicBezTo>
                    <a:cubicBezTo>
                      <a:pt x="47" y="60"/>
                      <a:pt x="45" y="59"/>
                      <a:pt x="45" y="58"/>
                    </a:cubicBezTo>
                    <a:cubicBezTo>
                      <a:pt x="44" y="57"/>
                      <a:pt x="44" y="56"/>
                      <a:pt x="43" y="55"/>
                    </a:cubicBezTo>
                    <a:cubicBezTo>
                      <a:pt x="43" y="50"/>
                      <a:pt x="46" y="47"/>
                      <a:pt x="49" y="45"/>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0">
                <a:extLst>
                  <a:ext uri="{FF2B5EF4-FFF2-40B4-BE49-F238E27FC236}">
                    <a16:creationId xmlns:a16="http://schemas.microsoft.com/office/drawing/2014/main" id="{EBD81C85-7466-47A1-888B-A41F406C501A}"/>
                  </a:ext>
                </a:extLst>
              </p:cNvPr>
              <p:cNvSpPr>
                <a:spLocks/>
              </p:cNvSpPr>
              <p:nvPr/>
            </p:nvSpPr>
            <p:spPr bwMode="auto">
              <a:xfrm>
                <a:off x="2319424" y="1617036"/>
                <a:ext cx="201589" cy="381280"/>
              </a:xfrm>
              <a:custGeom>
                <a:avLst/>
                <a:gdLst>
                  <a:gd name="T0" fmla="*/ 0 w 53"/>
                  <a:gd name="T1" fmla="*/ 96 h 97"/>
                  <a:gd name="T2" fmla="*/ 38 w 53"/>
                  <a:gd name="T3" fmla="*/ 96 h 97"/>
                  <a:gd name="T4" fmla="*/ 53 w 53"/>
                  <a:gd name="T5" fmla="*/ 87 h 97"/>
                  <a:gd name="T6" fmla="*/ 53 w 53"/>
                  <a:gd name="T7" fmla="*/ 61 h 97"/>
                  <a:gd name="T8" fmla="*/ 49 w 53"/>
                  <a:gd name="T9" fmla="*/ 52 h 97"/>
                  <a:gd name="T10" fmla="*/ 43 w 53"/>
                  <a:gd name="T11" fmla="*/ 49 h 97"/>
                  <a:gd name="T12" fmla="*/ 32 w 53"/>
                  <a:gd name="T13" fmla="*/ 49 h 97"/>
                  <a:gd name="T14" fmla="*/ 29 w 53"/>
                  <a:gd name="T15" fmla="*/ 48 h 97"/>
                  <a:gd name="T16" fmla="*/ 28 w 53"/>
                  <a:gd name="T17" fmla="*/ 45 h 97"/>
                  <a:gd name="T18" fmla="*/ 33 w 53"/>
                  <a:gd name="T19" fmla="*/ 37 h 97"/>
                  <a:gd name="T20" fmla="*/ 40 w 53"/>
                  <a:gd name="T21" fmla="*/ 30 h 97"/>
                  <a:gd name="T22" fmla="*/ 43 w 53"/>
                  <a:gd name="T23" fmla="*/ 19 h 97"/>
                  <a:gd name="T24" fmla="*/ 23 w 53"/>
                  <a:gd name="T25" fmla="*/ 0 h 97"/>
                  <a:gd name="T26" fmla="*/ 3 w 53"/>
                  <a:gd name="T27" fmla="*/ 19 h 97"/>
                  <a:gd name="T28" fmla="*/ 7 w 53"/>
                  <a:gd name="T29" fmla="*/ 32 h 97"/>
                  <a:gd name="T30" fmla="*/ 12 w 53"/>
                  <a:gd name="T31" fmla="*/ 36 h 97"/>
                  <a:gd name="T32" fmla="*/ 17 w 53"/>
                  <a:gd name="T33" fmla="*/ 40 h 97"/>
                  <a:gd name="T34" fmla="*/ 18 w 53"/>
                  <a:gd name="T35" fmla="*/ 44 h 97"/>
                  <a:gd name="T36" fmla="*/ 16 w 53"/>
                  <a:gd name="T37" fmla="*/ 48 h 97"/>
                  <a:gd name="T38" fmla="*/ 13 w 53"/>
                  <a:gd name="T39" fmla="*/ 49 h 97"/>
                  <a:gd name="T40" fmla="*/ 0 w 53"/>
                  <a:gd name="T4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97">
                    <a:moveTo>
                      <a:pt x="0" y="96"/>
                    </a:moveTo>
                    <a:cubicBezTo>
                      <a:pt x="38" y="96"/>
                      <a:pt x="38" y="96"/>
                      <a:pt x="38" y="96"/>
                    </a:cubicBezTo>
                    <a:cubicBezTo>
                      <a:pt x="51" y="97"/>
                      <a:pt x="53" y="91"/>
                      <a:pt x="53" y="87"/>
                    </a:cubicBezTo>
                    <a:cubicBezTo>
                      <a:pt x="53" y="87"/>
                      <a:pt x="53" y="61"/>
                      <a:pt x="53" y="61"/>
                    </a:cubicBezTo>
                    <a:cubicBezTo>
                      <a:pt x="53" y="57"/>
                      <a:pt x="51" y="54"/>
                      <a:pt x="49" y="52"/>
                    </a:cubicBezTo>
                    <a:cubicBezTo>
                      <a:pt x="47" y="51"/>
                      <a:pt x="45" y="50"/>
                      <a:pt x="43" y="49"/>
                    </a:cubicBezTo>
                    <a:cubicBezTo>
                      <a:pt x="40" y="49"/>
                      <a:pt x="36" y="50"/>
                      <a:pt x="32" y="49"/>
                    </a:cubicBezTo>
                    <a:cubicBezTo>
                      <a:pt x="31" y="49"/>
                      <a:pt x="30" y="49"/>
                      <a:pt x="29" y="48"/>
                    </a:cubicBezTo>
                    <a:cubicBezTo>
                      <a:pt x="29" y="47"/>
                      <a:pt x="28" y="46"/>
                      <a:pt x="28" y="45"/>
                    </a:cubicBezTo>
                    <a:cubicBezTo>
                      <a:pt x="28" y="41"/>
                      <a:pt x="30" y="39"/>
                      <a:pt x="33" y="37"/>
                    </a:cubicBezTo>
                    <a:cubicBezTo>
                      <a:pt x="36" y="35"/>
                      <a:pt x="38" y="32"/>
                      <a:pt x="40" y="30"/>
                    </a:cubicBezTo>
                    <a:cubicBezTo>
                      <a:pt x="42" y="27"/>
                      <a:pt x="43" y="23"/>
                      <a:pt x="43" y="19"/>
                    </a:cubicBezTo>
                    <a:cubicBezTo>
                      <a:pt x="43" y="8"/>
                      <a:pt x="34" y="0"/>
                      <a:pt x="23" y="0"/>
                    </a:cubicBezTo>
                    <a:cubicBezTo>
                      <a:pt x="12" y="0"/>
                      <a:pt x="3" y="8"/>
                      <a:pt x="3" y="19"/>
                    </a:cubicBezTo>
                    <a:cubicBezTo>
                      <a:pt x="3" y="24"/>
                      <a:pt x="5" y="29"/>
                      <a:pt x="7" y="32"/>
                    </a:cubicBezTo>
                    <a:cubicBezTo>
                      <a:pt x="9" y="34"/>
                      <a:pt x="11" y="35"/>
                      <a:pt x="12" y="36"/>
                    </a:cubicBezTo>
                    <a:cubicBezTo>
                      <a:pt x="14" y="38"/>
                      <a:pt x="16" y="38"/>
                      <a:pt x="17" y="40"/>
                    </a:cubicBezTo>
                    <a:cubicBezTo>
                      <a:pt x="18" y="42"/>
                      <a:pt x="18" y="43"/>
                      <a:pt x="18" y="44"/>
                    </a:cubicBezTo>
                    <a:cubicBezTo>
                      <a:pt x="17" y="46"/>
                      <a:pt x="17" y="47"/>
                      <a:pt x="16" y="48"/>
                    </a:cubicBezTo>
                    <a:cubicBezTo>
                      <a:pt x="15" y="49"/>
                      <a:pt x="14" y="49"/>
                      <a:pt x="13" y="49"/>
                    </a:cubicBezTo>
                    <a:cubicBezTo>
                      <a:pt x="11" y="49"/>
                      <a:pt x="2" y="49"/>
                      <a:pt x="0" y="5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1">
                <a:extLst>
                  <a:ext uri="{FF2B5EF4-FFF2-40B4-BE49-F238E27FC236}">
                    <a16:creationId xmlns:a16="http://schemas.microsoft.com/office/drawing/2014/main" id="{906A5E58-02BD-44EC-9943-D00B0C5E6DD9}"/>
                  </a:ext>
                </a:extLst>
              </p:cNvPr>
              <p:cNvSpPr>
                <a:spLocks/>
              </p:cNvSpPr>
              <p:nvPr/>
            </p:nvSpPr>
            <p:spPr bwMode="auto">
              <a:xfrm>
                <a:off x="3437327" y="2276840"/>
                <a:ext cx="270967" cy="259595"/>
              </a:xfrm>
              <a:custGeom>
                <a:avLst/>
                <a:gdLst>
                  <a:gd name="T0" fmla="*/ 39 w 71"/>
                  <a:gd name="T1" fmla="*/ 2 h 66"/>
                  <a:gd name="T2" fmla="*/ 64 w 71"/>
                  <a:gd name="T3" fmla="*/ 25 h 66"/>
                  <a:gd name="T4" fmla="*/ 71 w 71"/>
                  <a:gd name="T5" fmla="*/ 42 h 66"/>
                  <a:gd name="T6" fmla="*/ 47 w 71"/>
                  <a:gd name="T7" fmla="*/ 66 h 66"/>
                  <a:gd name="T8" fmla="*/ 30 w 71"/>
                  <a:gd name="T9" fmla="*/ 59 h 66"/>
                  <a:gd name="T10" fmla="*/ 8 w 71"/>
                  <a:gd name="T11" fmla="*/ 37 h 66"/>
                  <a:gd name="T12" fmla="*/ 0 w 71"/>
                  <a:gd name="T13" fmla="*/ 20 h 66"/>
                  <a:gd name="T14" fmla="*/ 4 w 71"/>
                  <a:gd name="T15" fmla="*/ 7 h 66"/>
                  <a:gd name="T16" fmla="*/ 8 w 71"/>
                  <a:gd name="T17" fmla="*/ 3 h 66"/>
                  <a:gd name="T18" fmla="*/ 13 w 71"/>
                  <a:gd name="T19" fmla="*/ 0 h 66"/>
                  <a:gd name="T20" fmla="*/ 17 w 71"/>
                  <a:gd name="T21" fmla="*/ 3 h 66"/>
                  <a:gd name="T22" fmla="*/ 17 w 71"/>
                  <a:gd name="T23" fmla="*/ 12 h 66"/>
                  <a:gd name="T24" fmla="*/ 17 w 71"/>
                  <a:gd name="T25" fmla="*/ 27 h 66"/>
                  <a:gd name="T26" fmla="*/ 40 w 71"/>
                  <a:gd name="T27" fmla="*/ 49 h 66"/>
                  <a:gd name="T28" fmla="*/ 54 w 71"/>
                  <a:gd name="T29" fmla="*/ 49 h 66"/>
                  <a:gd name="T30" fmla="*/ 54 w 71"/>
                  <a:gd name="T31" fmla="*/ 35 h 66"/>
                  <a:gd name="T32" fmla="*/ 54 w 71"/>
                  <a:gd name="T33" fmla="*/ 35 h 66"/>
                  <a:gd name="T34" fmla="*/ 36 w 71"/>
                  <a:gd name="T35"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 h="66">
                    <a:moveTo>
                      <a:pt x="39" y="2"/>
                    </a:moveTo>
                    <a:cubicBezTo>
                      <a:pt x="64" y="25"/>
                      <a:pt x="64" y="25"/>
                      <a:pt x="64" y="25"/>
                    </a:cubicBezTo>
                    <a:cubicBezTo>
                      <a:pt x="69" y="29"/>
                      <a:pt x="71" y="35"/>
                      <a:pt x="71" y="42"/>
                    </a:cubicBezTo>
                    <a:cubicBezTo>
                      <a:pt x="71" y="55"/>
                      <a:pt x="60" y="66"/>
                      <a:pt x="47" y="66"/>
                    </a:cubicBezTo>
                    <a:cubicBezTo>
                      <a:pt x="40" y="66"/>
                      <a:pt x="34" y="64"/>
                      <a:pt x="30" y="59"/>
                    </a:cubicBezTo>
                    <a:cubicBezTo>
                      <a:pt x="8" y="37"/>
                      <a:pt x="8" y="37"/>
                      <a:pt x="8" y="37"/>
                    </a:cubicBezTo>
                    <a:cubicBezTo>
                      <a:pt x="3" y="32"/>
                      <a:pt x="0" y="26"/>
                      <a:pt x="0" y="20"/>
                    </a:cubicBezTo>
                    <a:cubicBezTo>
                      <a:pt x="0" y="15"/>
                      <a:pt x="2" y="11"/>
                      <a:pt x="4" y="7"/>
                    </a:cubicBezTo>
                    <a:cubicBezTo>
                      <a:pt x="5" y="5"/>
                      <a:pt x="6" y="4"/>
                      <a:pt x="8" y="3"/>
                    </a:cubicBezTo>
                    <a:cubicBezTo>
                      <a:pt x="9" y="1"/>
                      <a:pt x="11" y="0"/>
                      <a:pt x="13" y="0"/>
                    </a:cubicBezTo>
                    <a:cubicBezTo>
                      <a:pt x="15" y="1"/>
                      <a:pt x="16" y="1"/>
                      <a:pt x="17" y="3"/>
                    </a:cubicBezTo>
                    <a:cubicBezTo>
                      <a:pt x="20" y="5"/>
                      <a:pt x="20" y="10"/>
                      <a:pt x="17" y="12"/>
                    </a:cubicBezTo>
                    <a:cubicBezTo>
                      <a:pt x="13" y="16"/>
                      <a:pt x="13" y="23"/>
                      <a:pt x="17" y="27"/>
                    </a:cubicBezTo>
                    <a:cubicBezTo>
                      <a:pt x="40" y="49"/>
                      <a:pt x="40" y="49"/>
                      <a:pt x="40" y="49"/>
                    </a:cubicBezTo>
                    <a:cubicBezTo>
                      <a:pt x="44" y="53"/>
                      <a:pt x="50" y="53"/>
                      <a:pt x="54" y="49"/>
                    </a:cubicBezTo>
                    <a:cubicBezTo>
                      <a:pt x="58" y="45"/>
                      <a:pt x="58" y="39"/>
                      <a:pt x="54" y="35"/>
                    </a:cubicBezTo>
                    <a:cubicBezTo>
                      <a:pt x="54" y="35"/>
                      <a:pt x="54" y="35"/>
                      <a:pt x="54" y="35"/>
                    </a:cubicBezTo>
                    <a:cubicBezTo>
                      <a:pt x="36" y="17"/>
                      <a:pt x="36" y="17"/>
                      <a:pt x="36" y="17"/>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2">
                <a:extLst>
                  <a:ext uri="{FF2B5EF4-FFF2-40B4-BE49-F238E27FC236}">
                    <a16:creationId xmlns:a16="http://schemas.microsoft.com/office/drawing/2014/main" id="{3C1CBBDE-F658-47F4-99C8-4ACE8E0064BC}"/>
                  </a:ext>
                </a:extLst>
              </p:cNvPr>
              <p:cNvSpPr>
                <a:spLocks/>
              </p:cNvSpPr>
              <p:nvPr/>
            </p:nvSpPr>
            <p:spPr bwMode="auto">
              <a:xfrm>
                <a:off x="3301189" y="2115946"/>
                <a:ext cx="281439" cy="274467"/>
              </a:xfrm>
              <a:custGeom>
                <a:avLst/>
                <a:gdLst>
                  <a:gd name="T0" fmla="*/ 38 w 74"/>
                  <a:gd name="T1" fmla="*/ 70 h 70"/>
                  <a:gd name="T2" fmla="*/ 10 w 74"/>
                  <a:gd name="T3" fmla="*/ 44 h 70"/>
                  <a:gd name="T4" fmla="*/ 10 w 74"/>
                  <a:gd name="T5" fmla="*/ 10 h 70"/>
                  <a:gd name="T6" fmla="*/ 44 w 74"/>
                  <a:gd name="T7" fmla="*/ 10 h 70"/>
                  <a:gd name="T8" fmla="*/ 60 w 74"/>
                  <a:gd name="T9" fmla="*/ 25 h 70"/>
                  <a:gd name="T10" fmla="*/ 74 w 74"/>
                  <a:gd name="T11" fmla="*/ 48 h 70"/>
                  <a:gd name="T12" fmla="*/ 67 w 74"/>
                  <a:gd name="T13" fmla="*/ 67 h 70"/>
                  <a:gd name="T14" fmla="*/ 61 w 74"/>
                  <a:gd name="T15" fmla="*/ 69 h 70"/>
                  <a:gd name="T16" fmla="*/ 57 w 74"/>
                  <a:gd name="T17" fmla="*/ 67 h 70"/>
                  <a:gd name="T18" fmla="*/ 57 w 74"/>
                  <a:gd name="T19" fmla="*/ 57 h 70"/>
                  <a:gd name="T20" fmla="*/ 57 w 74"/>
                  <a:gd name="T21" fmla="*/ 42 h 70"/>
                  <a:gd name="T22" fmla="*/ 51 w 74"/>
                  <a:gd name="T23" fmla="*/ 36 h 70"/>
                  <a:gd name="T24" fmla="*/ 51 w 74"/>
                  <a:gd name="T25" fmla="*/ 36 h 70"/>
                  <a:gd name="T26" fmla="*/ 35 w 74"/>
                  <a:gd name="T27" fmla="*/ 20 h 70"/>
                  <a:gd name="T28" fmla="*/ 20 w 74"/>
                  <a:gd name="T29" fmla="*/ 20 h 70"/>
                  <a:gd name="T30" fmla="*/ 20 w 74"/>
                  <a:gd name="T31" fmla="*/ 35 h 70"/>
                  <a:gd name="T32" fmla="*/ 37 w 74"/>
                  <a:gd name="T33" fmla="*/ 5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70">
                    <a:moveTo>
                      <a:pt x="38" y="70"/>
                    </a:moveTo>
                    <a:cubicBezTo>
                      <a:pt x="10" y="44"/>
                      <a:pt x="10" y="44"/>
                      <a:pt x="10" y="44"/>
                    </a:cubicBezTo>
                    <a:cubicBezTo>
                      <a:pt x="0" y="35"/>
                      <a:pt x="0" y="19"/>
                      <a:pt x="10" y="10"/>
                    </a:cubicBezTo>
                    <a:cubicBezTo>
                      <a:pt x="19" y="0"/>
                      <a:pt x="35" y="0"/>
                      <a:pt x="44" y="10"/>
                    </a:cubicBezTo>
                    <a:cubicBezTo>
                      <a:pt x="49" y="15"/>
                      <a:pt x="54" y="20"/>
                      <a:pt x="60" y="25"/>
                    </a:cubicBezTo>
                    <a:cubicBezTo>
                      <a:pt x="66" y="32"/>
                      <a:pt x="73" y="38"/>
                      <a:pt x="74" y="48"/>
                    </a:cubicBezTo>
                    <a:cubicBezTo>
                      <a:pt x="74" y="55"/>
                      <a:pt x="71" y="62"/>
                      <a:pt x="67" y="67"/>
                    </a:cubicBezTo>
                    <a:cubicBezTo>
                      <a:pt x="65" y="68"/>
                      <a:pt x="63" y="69"/>
                      <a:pt x="61" y="69"/>
                    </a:cubicBezTo>
                    <a:cubicBezTo>
                      <a:pt x="60" y="68"/>
                      <a:pt x="58" y="68"/>
                      <a:pt x="57" y="67"/>
                    </a:cubicBezTo>
                    <a:cubicBezTo>
                      <a:pt x="54" y="64"/>
                      <a:pt x="54" y="60"/>
                      <a:pt x="57" y="57"/>
                    </a:cubicBezTo>
                    <a:cubicBezTo>
                      <a:pt x="61" y="53"/>
                      <a:pt x="61" y="46"/>
                      <a:pt x="57" y="42"/>
                    </a:cubicBezTo>
                    <a:cubicBezTo>
                      <a:pt x="51" y="36"/>
                      <a:pt x="51" y="36"/>
                      <a:pt x="51" y="36"/>
                    </a:cubicBezTo>
                    <a:cubicBezTo>
                      <a:pt x="51" y="36"/>
                      <a:pt x="51" y="36"/>
                      <a:pt x="51" y="36"/>
                    </a:cubicBezTo>
                    <a:cubicBezTo>
                      <a:pt x="35" y="20"/>
                      <a:pt x="35" y="20"/>
                      <a:pt x="35" y="20"/>
                    </a:cubicBezTo>
                    <a:cubicBezTo>
                      <a:pt x="31" y="16"/>
                      <a:pt x="24" y="16"/>
                      <a:pt x="20" y="20"/>
                    </a:cubicBezTo>
                    <a:cubicBezTo>
                      <a:pt x="16" y="24"/>
                      <a:pt x="16" y="31"/>
                      <a:pt x="20" y="35"/>
                    </a:cubicBezTo>
                    <a:cubicBezTo>
                      <a:pt x="37" y="51"/>
                      <a:pt x="37" y="51"/>
                      <a:pt x="37" y="5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3">
                <a:extLst>
                  <a:ext uri="{FF2B5EF4-FFF2-40B4-BE49-F238E27FC236}">
                    <a16:creationId xmlns:a16="http://schemas.microsoft.com/office/drawing/2014/main" id="{00C6D19C-7DC0-4D94-8B06-2966530B5BFB}"/>
                  </a:ext>
                </a:extLst>
              </p:cNvPr>
              <p:cNvSpPr>
                <a:spLocks/>
              </p:cNvSpPr>
              <p:nvPr/>
            </p:nvSpPr>
            <p:spPr bwMode="auto">
              <a:xfrm>
                <a:off x="3387584" y="4102117"/>
                <a:ext cx="233006" cy="250130"/>
              </a:xfrm>
              <a:custGeom>
                <a:avLst/>
                <a:gdLst>
                  <a:gd name="T0" fmla="*/ 0 w 61"/>
                  <a:gd name="T1" fmla="*/ 56 h 64"/>
                  <a:gd name="T2" fmla="*/ 0 w 61"/>
                  <a:gd name="T3" fmla="*/ 7 h 64"/>
                  <a:gd name="T4" fmla="*/ 9 w 61"/>
                  <a:gd name="T5" fmla="*/ 2 h 64"/>
                  <a:gd name="T6" fmla="*/ 30 w 61"/>
                  <a:gd name="T7" fmla="*/ 13 h 64"/>
                  <a:gd name="T8" fmla="*/ 58 w 61"/>
                  <a:gd name="T9" fmla="*/ 26 h 64"/>
                  <a:gd name="T10" fmla="*/ 61 w 61"/>
                  <a:gd name="T11" fmla="*/ 32 h 64"/>
                  <a:gd name="T12" fmla="*/ 58 w 61"/>
                  <a:gd name="T13" fmla="*/ 37 h 64"/>
                  <a:gd name="T14" fmla="*/ 9 w 61"/>
                  <a:gd name="T15" fmla="*/ 61 h 64"/>
                  <a:gd name="T16" fmla="*/ 0 w 61"/>
                  <a:gd name="T1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0" y="56"/>
                    </a:moveTo>
                    <a:cubicBezTo>
                      <a:pt x="0" y="7"/>
                      <a:pt x="0" y="7"/>
                      <a:pt x="0" y="7"/>
                    </a:cubicBezTo>
                    <a:cubicBezTo>
                      <a:pt x="0" y="3"/>
                      <a:pt x="5" y="0"/>
                      <a:pt x="9" y="2"/>
                    </a:cubicBezTo>
                    <a:cubicBezTo>
                      <a:pt x="16" y="5"/>
                      <a:pt x="23" y="9"/>
                      <a:pt x="30" y="13"/>
                    </a:cubicBezTo>
                    <a:cubicBezTo>
                      <a:pt x="39" y="17"/>
                      <a:pt x="48" y="22"/>
                      <a:pt x="58" y="26"/>
                    </a:cubicBezTo>
                    <a:cubicBezTo>
                      <a:pt x="60" y="27"/>
                      <a:pt x="61" y="29"/>
                      <a:pt x="61" y="32"/>
                    </a:cubicBezTo>
                    <a:cubicBezTo>
                      <a:pt x="61" y="34"/>
                      <a:pt x="60" y="36"/>
                      <a:pt x="58" y="37"/>
                    </a:cubicBezTo>
                    <a:cubicBezTo>
                      <a:pt x="9" y="61"/>
                      <a:pt x="9" y="61"/>
                      <a:pt x="9" y="61"/>
                    </a:cubicBezTo>
                    <a:cubicBezTo>
                      <a:pt x="5" y="64"/>
                      <a:pt x="0" y="60"/>
                      <a:pt x="0" y="56"/>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4">
                <a:extLst>
                  <a:ext uri="{FF2B5EF4-FFF2-40B4-BE49-F238E27FC236}">
                    <a16:creationId xmlns:a16="http://schemas.microsoft.com/office/drawing/2014/main" id="{00159C78-026F-404B-8295-12F14502765E}"/>
                  </a:ext>
                </a:extLst>
              </p:cNvPr>
              <p:cNvSpPr>
                <a:spLocks/>
              </p:cNvSpPr>
              <p:nvPr/>
            </p:nvSpPr>
            <p:spPr bwMode="auto">
              <a:xfrm>
                <a:off x="3259300" y="3999361"/>
                <a:ext cx="441140" cy="447530"/>
              </a:xfrm>
              <a:custGeom>
                <a:avLst/>
                <a:gdLst>
                  <a:gd name="T0" fmla="*/ 62 w 116"/>
                  <a:gd name="T1" fmla="*/ 0 h 114"/>
                  <a:gd name="T2" fmla="*/ 74 w 116"/>
                  <a:gd name="T3" fmla="*/ 2 h 114"/>
                  <a:gd name="T4" fmla="*/ 106 w 116"/>
                  <a:gd name="T5" fmla="*/ 25 h 114"/>
                  <a:gd name="T6" fmla="*/ 116 w 116"/>
                  <a:gd name="T7" fmla="*/ 57 h 114"/>
                  <a:gd name="T8" fmla="*/ 111 w 116"/>
                  <a:gd name="T9" fmla="*/ 80 h 114"/>
                  <a:gd name="T10" fmla="*/ 91 w 116"/>
                  <a:gd name="T11" fmla="*/ 104 h 114"/>
                  <a:gd name="T12" fmla="*/ 59 w 116"/>
                  <a:gd name="T13" fmla="*/ 114 h 114"/>
                  <a:gd name="T14" fmla="*/ 51 w 116"/>
                  <a:gd name="T15" fmla="*/ 114 h 114"/>
                  <a:gd name="T16" fmla="*/ 42 w 116"/>
                  <a:gd name="T17" fmla="*/ 112 h 114"/>
                  <a:gd name="T18" fmla="*/ 21 w 116"/>
                  <a:gd name="T19" fmla="*/ 99 h 114"/>
                  <a:gd name="T20" fmla="*/ 7 w 116"/>
                  <a:gd name="T21" fmla="*/ 80 h 114"/>
                  <a:gd name="T22" fmla="*/ 11 w 116"/>
                  <a:gd name="T23" fmla="*/ 25 h 114"/>
                  <a:gd name="T24" fmla="*/ 16 w 116"/>
                  <a:gd name="T25" fmla="*/ 19 h 114"/>
                  <a:gd name="T26" fmla="*/ 19 w 116"/>
                  <a:gd name="T27" fmla="*/ 16 h 114"/>
                  <a:gd name="T28" fmla="*/ 27 w 116"/>
                  <a:gd name="T29" fmla="*/ 9 h 114"/>
                  <a:gd name="T30" fmla="*/ 36 w 116"/>
                  <a:gd name="T31" fmla="*/ 5 h 114"/>
                  <a:gd name="T32" fmla="*/ 54 w 116"/>
                  <a:gd name="T33" fmla="*/ 0 h 114"/>
                  <a:gd name="T34" fmla="*/ 58 w 116"/>
                  <a:gd name="T35" fmla="*/ 0 h 114"/>
                  <a:gd name="T36" fmla="*/ 59 w 116"/>
                  <a:gd name="T37" fmla="*/ 4 h 114"/>
                  <a:gd name="T38" fmla="*/ 58 w 116"/>
                  <a:gd name="T39" fmla="*/ 4 h 114"/>
                  <a:gd name="T40" fmla="*/ 45 w 116"/>
                  <a:gd name="T41" fmla="*/ 7 h 114"/>
                  <a:gd name="T42" fmla="*/ 34 w 116"/>
                  <a:gd name="T43" fmla="*/ 11 h 114"/>
                  <a:gd name="T44" fmla="*/ 26 w 116"/>
                  <a:gd name="T45" fmla="*/ 16 h 114"/>
                  <a:gd name="T46" fmla="*/ 20 w 116"/>
                  <a:gd name="T47" fmla="*/ 22 h 114"/>
                  <a:gd name="T48" fmla="*/ 19 w 116"/>
                  <a:gd name="T49" fmla="*/ 24 h 114"/>
                  <a:gd name="T50" fmla="*/ 7 w 116"/>
                  <a:gd name="T51" fmla="*/ 51 h 114"/>
                  <a:gd name="T52" fmla="*/ 20 w 116"/>
                  <a:gd name="T53" fmla="*/ 90 h 114"/>
                  <a:gd name="T54" fmla="*/ 31 w 116"/>
                  <a:gd name="T55" fmla="*/ 100 h 114"/>
                  <a:gd name="T56" fmla="*/ 48 w 116"/>
                  <a:gd name="T57" fmla="*/ 107 h 114"/>
                  <a:gd name="T58" fmla="*/ 59 w 116"/>
                  <a:gd name="T59" fmla="*/ 108 h 114"/>
                  <a:gd name="T60" fmla="*/ 87 w 116"/>
                  <a:gd name="T61" fmla="*/ 99 h 114"/>
                  <a:gd name="T62" fmla="*/ 106 w 116"/>
                  <a:gd name="T63" fmla="*/ 77 h 114"/>
                  <a:gd name="T64" fmla="*/ 110 w 116"/>
                  <a:gd name="T65" fmla="*/ 57 h 114"/>
                  <a:gd name="T66" fmla="*/ 102 w 116"/>
                  <a:gd name="T67" fmla="*/ 28 h 114"/>
                  <a:gd name="T68" fmla="*/ 72 w 116"/>
                  <a:gd name="T69" fmla="*/ 6 h 114"/>
                  <a:gd name="T70" fmla="*/ 62 w 116"/>
                  <a:gd name="T71" fmla="*/ 4 h 114"/>
                  <a:gd name="T72" fmla="*/ 56 w 116"/>
                  <a:gd name="T73" fmla="*/ 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6" h="114">
                    <a:moveTo>
                      <a:pt x="59" y="0"/>
                    </a:moveTo>
                    <a:cubicBezTo>
                      <a:pt x="59" y="0"/>
                      <a:pt x="60" y="0"/>
                      <a:pt x="62" y="0"/>
                    </a:cubicBezTo>
                    <a:cubicBezTo>
                      <a:pt x="64" y="0"/>
                      <a:pt x="65" y="0"/>
                      <a:pt x="67" y="1"/>
                    </a:cubicBezTo>
                    <a:cubicBezTo>
                      <a:pt x="69" y="1"/>
                      <a:pt x="71" y="1"/>
                      <a:pt x="74" y="2"/>
                    </a:cubicBezTo>
                    <a:cubicBezTo>
                      <a:pt x="78" y="3"/>
                      <a:pt x="84" y="5"/>
                      <a:pt x="90" y="9"/>
                    </a:cubicBezTo>
                    <a:cubicBezTo>
                      <a:pt x="95" y="13"/>
                      <a:pt x="101" y="18"/>
                      <a:pt x="106" y="25"/>
                    </a:cubicBezTo>
                    <a:cubicBezTo>
                      <a:pt x="111" y="32"/>
                      <a:pt x="114" y="40"/>
                      <a:pt x="115" y="50"/>
                    </a:cubicBezTo>
                    <a:cubicBezTo>
                      <a:pt x="116" y="52"/>
                      <a:pt x="116" y="55"/>
                      <a:pt x="116" y="57"/>
                    </a:cubicBezTo>
                    <a:cubicBezTo>
                      <a:pt x="116" y="60"/>
                      <a:pt x="116" y="62"/>
                      <a:pt x="115" y="65"/>
                    </a:cubicBezTo>
                    <a:cubicBezTo>
                      <a:pt x="115" y="70"/>
                      <a:pt x="113" y="75"/>
                      <a:pt x="111" y="80"/>
                    </a:cubicBezTo>
                    <a:cubicBezTo>
                      <a:pt x="109" y="84"/>
                      <a:pt x="106" y="89"/>
                      <a:pt x="103" y="93"/>
                    </a:cubicBezTo>
                    <a:cubicBezTo>
                      <a:pt x="99" y="97"/>
                      <a:pt x="95" y="101"/>
                      <a:pt x="91" y="104"/>
                    </a:cubicBezTo>
                    <a:cubicBezTo>
                      <a:pt x="86" y="107"/>
                      <a:pt x="81" y="110"/>
                      <a:pt x="76" y="112"/>
                    </a:cubicBezTo>
                    <a:cubicBezTo>
                      <a:pt x="70" y="113"/>
                      <a:pt x="65" y="114"/>
                      <a:pt x="59" y="114"/>
                    </a:cubicBezTo>
                    <a:cubicBezTo>
                      <a:pt x="57" y="114"/>
                      <a:pt x="56" y="114"/>
                      <a:pt x="55" y="114"/>
                    </a:cubicBezTo>
                    <a:cubicBezTo>
                      <a:pt x="53" y="114"/>
                      <a:pt x="52" y="114"/>
                      <a:pt x="51" y="114"/>
                    </a:cubicBezTo>
                    <a:cubicBezTo>
                      <a:pt x="46" y="113"/>
                      <a:pt x="46" y="113"/>
                      <a:pt x="46" y="113"/>
                    </a:cubicBezTo>
                    <a:cubicBezTo>
                      <a:pt x="45" y="112"/>
                      <a:pt x="44" y="112"/>
                      <a:pt x="42" y="112"/>
                    </a:cubicBezTo>
                    <a:cubicBezTo>
                      <a:pt x="37" y="110"/>
                      <a:pt x="32" y="108"/>
                      <a:pt x="27" y="104"/>
                    </a:cubicBezTo>
                    <a:cubicBezTo>
                      <a:pt x="25" y="103"/>
                      <a:pt x="23" y="101"/>
                      <a:pt x="21" y="99"/>
                    </a:cubicBezTo>
                    <a:cubicBezTo>
                      <a:pt x="19" y="97"/>
                      <a:pt x="17" y="95"/>
                      <a:pt x="15" y="93"/>
                    </a:cubicBezTo>
                    <a:cubicBezTo>
                      <a:pt x="12" y="89"/>
                      <a:pt x="9" y="85"/>
                      <a:pt x="7" y="80"/>
                    </a:cubicBezTo>
                    <a:cubicBezTo>
                      <a:pt x="2" y="70"/>
                      <a:pt x="0" y="60"/>
                      <a:pt x="2" y="50"/>
                    </a:cubicBezTo>
                    <a:cubicBezTo>
                      <a:pt x="3" y="41"/>
                      <a:pt x="6" y="32"/>
                      <a:pt x="11" y="25"/>
                    </a:cubicBezTo>
                    <a:cubicBezTo>
                      <a:pt x="12" y="23"/>
                      <a:pt x="14" y="22"/>
                      <a:pt x="15" y="20"/>
                    </a:cubicBezTo>
                    <a:cubicBezTo>
                      <a:pt x="16" y="19"/>
                      <a:pt x="16" y="19"/>
                      <a:pt x="16" y="19"/>
                    </a:cubicBezTo>
                    <a:cubicBezTo>
                      <a:pt x="16" y="19"/>
                      <a:pt x="17" y="18"/>
                      <a:pt x="17" y="18"/>
                    </a:cubicBezTo>
                    <a:cubicBezTo>
                      <a:pt x="18" y="17"/>
                      <a:pt x="18" y="17"/>
                      <a:pt x="19" y="16"/>
                    </a:cubicBezTo>
                    <a:cubicBezTo>
                      <a:pt x="20" y="15"/>
                      <a:pt x="21" y="14"/>
                      <a:pt x="23" y="13"/>
                    </a:cubicBezTo>
                    <a:cubicBezTo>
                      <a:pt x="24" y="12"/>
                      <a:pt x="26" y="10"/>
                      <a:pt x="27" y="9"/>
                    </a:cubicBezTo>
                    <a:cubicBezTo>
                      <a:pt x="29" y="8"/>
                      <a:pt x="30" y="8"/>
                      <a:pt x="32" y="7"/>
                    </a:cubicBezTo>
                    <a:cubicBezTo>
                      <a:pt x="33" y="6"/>
                      <a:pt x="34" y="6"/>
                      <a:pt x="36" y="5"/>
                    </a:cubicBezTo>
                    <a:cubicBezTo>
                      <a:pt x="39" y="4"/>
                      <a:pt x="41" y="3"/>
                      <a:pt x="43" y="2"/>
                    </a:cubicBezTo>
                    <a:cubicBezTo>
                      <a:pt x="48" y="1"/>
                      <a:pt x="52" y="0"/>
                      <a:pt x="54" y="0"/>
                    </a:cubicBezTo>
                    <a:cubicBezTo>
                      <a:pt x="56" y="0"/>
                      <a:pt x="57" y="0"/>
                      <a:pt x="57" y="0"/>
                    </a:cubicBezTo>
                    <a:cubicBezTo>
                      <a:pt x="58" y="0"/>
                      <a:pt x="58" y="0"/>
                      <a:pt x="58" y="0"/>
                    </a:cubicBezTo>
                    <a:cubicBezTo>
                      <a:pt x="60" y="0"/>
                      <a:pt x="60" y="1"/>
                      <a:pt x="61" y="2"/>
                    </a:cubicBezTo>
                    <a:cubicBezTo>
                      <a:pt x="61" y="3"/>
                      <a:pt x="60" y="4"/>
                      <a:pt x="59" y="4"/>
                    </a:cubicBezTo>
                    <a:cubicBezTo>
                      <a:pt x="58" y="4"/>
                      <a:pt x="58" y="4"/>
                      <a:pt x="58" y="4"/>
                    </a:cubicBezTo>
                    <a:cubicBezTo>
                      <a:pt x="58" y="4"/>
                      <a:pt x="58" y="4"/>
                      <a:pt x="58" y="4"/>
                    </a:cubicBezTo>
                    <a:cubicBezTo>
                      <a:pt x="57" y="4"/>
                      <a:pt x="56" y="4"/>
                      <a:pt x="55" y="4"/>
                    </a:cubicBezTo>
                    <a:cubicBezTo>
                      <a:pt x="52" y="5"/>
                      <a:pt x="49" y="5"/>
                      <a:pt x="45" y="7"/>
                    </a:cubicBezTo>
                    <a:cubicBezTo>
                      <a:pt x="42" y="7"/>
                      <a:pt x="40" y="8"/>
                      <a:pt x="38" y="9"/>
                    </a:cubicBezTo>
                    <a:cubicBezTo>
                      <a:pt x="36" y="10"/>
                      <a:pt x="35" y="10"/>
                      <a:pt x="34" y="11"/>
                    </a:cubicBezTo>
                    <a:cubicBezTo>
                      <a:pt x="33" y="12"/>
                      <a:pt x="31" y="12"/>
                      <a:pt x="30" y="13"/>
                    </a:cubicBezTo>
                    <a:cubicBezTo>
                      <a:pt x="29" y="14"/>
                      <a:pt x="28" y="15"/>
                      <a:pt x="26" y="16"/>
                    </a:cubicBezTo>
                    <a:cubicBezTo>
                      <a:pt x="25" y="17"/>
                      <a:pt x="24" y="18"/>
                      <a:pt x="22" y="20"/>
                    </a:cubicBezTo>
                    <a:cubicBezTo>
                      <a:pt x="22" y="20"/>
                      <a:pt x="21" y="21"/>
                      <a:pt x="20" y="22"/>
                    </a:cubicBezTo>
                    <a:cubicBezTo>
                      <a:pt x="20" y="22"/>
                      <a:pt x="20" y="22"/>
                      <a:pt x="20" y="22"/>
                    </a:cubicBezTo>
                    <a:cubicBezTo>
                      <a:pt x="19" y="24"/>
                      <a:pt x="19" y="24"/>
                      <a:pt x="19" y="24"/>
                    </a:cubicBezTo>
                    <a:cubicBezTo>
                      <a:pt x="18" y="25"/>
                      <a:pt x="16" y="26"/>
                      <a:pt x="15" y="28"/>
                    </a:cubicBezTo>
                    <a:cubicBezTo>
                      <a:pt x="11" y="34"/>
                      <a:pt x="8" y="42"/>
                      <a:pt x="7" y="51"/>
                    </a:cubicBezTo>
                    <a:cubicBezTo>
                      <a:pt x="6" y="60"/>
                      <a:pt x="8" y="69"/>
                      <a:pt x="12" y="77"/>
                    </a:cubicBezTo>
                    <a:cubicBezTo>
                      <a:pt x="14" y="82"/>
                      <a:pt x="16" y="86"/>
                      <a:pt x="20" y="90"/>
                    </a:cubicBezTo>
                    <a:cubicBezTo>
                      <a:pt x="21" y="92"/>
                      <a:pt x="23" y="93"/>
                      <a:pt x="25" y="95"/>
                    </a:cubicBezTo>
                    <a:cubicBezTo>
                      <a:pt x="27" y="97"/>
                      <a:pt x="28" y="98"/>
                      <a:pt x="31" y="100"/>
                    </a:cubicBezTo>
                    <a:cubicBezTo>
                      <a:pt x="35" y="103"/>
                      <a:pt x="39" y="105"/>
                      <a:pt x="44" y="106"/>
                    </a:cubicBezTo>
                    <a:cubicBezTo>
                      <a:pt x="45" y="106"/>
                      <a:pt x="46" y="107"/>
                      <a:pt x="48" y="107"/>
                    </a:cubicBezTo>
                    <a:cubicBezTo>
                      <a:pt x="51" y="108"/>
                      <a:pt x="51" y="108"/>
                      <a:pt x="51" y="108"/>
                    </a:cubicBezTo>
                    <a:cubicBezTo>
                      <a:pt x="54" y="108"/>
                      <a:pt x="57" y="108"/>
                      <a:pt x="59" y="108"/>
                    </a:cubicBezTo>
                    <a:cubicBezTo>
                      <a:pt x="64" y="108"/>
                      <a:pt x="69" y="107"/>
                      <a:pt x="74" y="106"/>
                    </a:cubicBezTo>
                    <a:cubicBezTo>
                      <a:pt x="79" y="104"/>
                      <a:pt x="83" y="102"/>
                      <a:pt x="87" y="99"/>
                    </a:cubicBezTo>
                    <a:cubicBezTo>
                      <a:pt x="91" y="97"/>
                      <a:pt x="95" y="93"/>
                      <a:pt x="98" y="90"/>
                    </a:cubicBezTo>
                    <a:cubicBezTo>
                      <a:pt x="101" y="86"/>
                      <a:pt x="104" y="82"/>
                      <a:pt x="106" y="77"/>
                    </a:cubicBezTo>
                    <a:cubicBezTo>
                      <a:pt x="108" y="73"/>
                      <a:pt x="109" y="68"/>
                      <a:pt x="110" y="64"/>
                    </a:cubicBezTo>
                    <a:cubicBezTo>
                      <a:pt x="110" y="62"/>
                      <a:pt x="110" y="59"/>
                      <a:pt x="110" y="57"/>
                    </a:cubicBezTo>
                    <a:cubicBezTo>
                      <a:pt x="110" y="55"/>
                      <a:pt x="110" y="53"/>
                      <a:pt x="110" y="51"/>
                    </a:cubicBezTo>
                    <a:cubicBezTo>
                      <a:pt x="109" y="42"/>
                      <a:pt x="106" y="34"/>
                      <a:pt x="102" y="28"/>
                    </a:cubicBezTo>
                    <a:cubicBezTo>
                      <a:pt x="97" y="21"/>
                      <a:pt x="92" y="17"/>
                      <a:pt x="87" y="13"/>
                    </a:cubicBezTo>
                    <a:cubicBezTo>
                      <a:pt x="82" y="9"/>
                      <a:pt x="77" y="8"/>
                      <a:pt x="72" y="6"/>
                    </a:cubicBezTo>
                    <a:cubicBezTo>
                      <a:pt x="70" y="6"/>
                      <a:pt x="68" y="5"/>
                      <a:pt x="67" y="5"/>
                    </a:cubicBezTo>
                    <a:cubicBezTo>
                      <a:pt x="65" y="5"/>
                      <a:pt x="63" y="4"/>
                      <a:pt x="62" y="4"/>
                    </a:cubicBezTo>
                    <a:cubicBezTo>
                      <a:pt x="60" y="4"/>
                      <a:pt x="58" y="4"/>
                      <a:pt x="58" y="4"/>
                    </a:cubicBezTo>
                    <a:cubicBezTo>
                      <a:pt x="57" y="4"/>
                      <a:pt x="56" y="3"/>
                      <a:pt x="56" y="2"/>
                    </a:cubicBezTo>
                    <a:cubicBezTo>
                      <a:pt x="56" y="1"/>
                      <a:pt x="57" y="0"/>
                      <a:pt x="59" y="0"/>
                    </a:cubicBezTo>
                    <a:close/>
                  </a:path>
                </a:pathLst>
              </a:custGeom>
              <a:noFill/>
              <a:ln w="31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endParaRPr lang="id-ID"/>
              </a:p>
            </p:txBody>
          </p:sp>
          <p:sp>
            <p:nvSpPr>
              <p:cNvPr id="34" name="Freeform 25">
                <a:extLst>
                  <a:ext uri="{FF2B5EF4-FFF2-40B4-BE49-F238E27FC236}">
                    <a16:creationId xmlns:a16="http://schemas.microsoft.com/office/drawing/2014/main" id="{2EC6F06B-3DD6-4940-8F11-D4BFB4B673AA}"/>
                  </a:ext>
                </a:extLst>
              </p:cNvPr>
              <p:cNvSpPr>
                <a:spLocks/>
              </p:cNvSpPr>
              <p:nvPr/>
            </p:nvSpPr>
            <p:spPr bwMode="auto">
              <a:xfrm>
                <a:off x="3456963" y="4011530"/>
                <a:ext cx="295839" cy="443475"/>
              </a:xfrm>
              <a:custGeom>
                <a:avLst/>
                <a:gdLst>
                  <a:gd name="T0" fmla="*/ 25 w 78"/>
                  <a:gd name="T1" fmla="*/ 0 h 113"/>
                  <a:gd name="T2" fmla="*/ 27 w 78"/>
                  <a:gd name="T3" fmla="*/ 0 h 113"/>
                  <a:gd name="T4" fmla="*/ 33 w 78"/>
                  <a:gd name="T5" fmla="*/ 1 h 113"/>
                  <a:gd name="T6" fmla="*/ 53 w 78"/>
                  <a:gd name="T7" fmla="*/ 10 h 113"/>
                  <a:gd name="T8" fmla="*/ 64 w 78"/>
                  <a:gd name="T9" fmla="*/ 19 h 113"/>
                  <a:gd name="T10" fmla="*/ 73 w 78"/>
                  <a:gd name="T11" fmla="*/ 33 h 113"/>
                  <a:gd name="T12" fmla="*/ 77 w 78"/>
                  <a:gd name="T13" fmla="*/ 50 h 113"/>
                  <a:gd name="T14" fmla="*/ 78 w 78"/>
                  <a:gd name="T15" fmla="*/ 54 h 113"/>
                  <a:gd name="T16" fmla="*/ 78 w 78"/>
                  <a:gd name="T17" fmla="*/ 57 h 113"/>
                  <a:gd name="T18" fmla="*/ 78 w 78"/>
                  <a:gd name="T19" fmla="*/ 59 h 113"/>
                  <a:gd name="T20" fmla="*/ 76 w 78"/>
                  <a:gd name="T21" fmla="*/ 68 h 113"/>
                  <a:gd name="T22" fmla="*/ 58 w 78"/>
                  <a:gd name="T23" fmla="*/ 98 h 113"/>
                  <a:gd name="T24" fmla="*/ 31 w 78"/>
                  <a:gd name="T25" fmla="*/ 112 h 113"/>
                  <a:gd name="T26" fmla="*/ 19 w 78"/>
                  <a:gd name="T27" fmla="*/ 113 h 113"/>
                  <a:gd name="T28" fmla="*/ 14 w 78"/>
                  <a:gd name="T29" fmla="*/ 113 h 113"/>
                  <a:gd name="T30" fmla="*/ 9 w 78"/>
                  <a:gd name="T31" fmla="*/ 112 h 113"/>
                  <a:gd name="T32" fmla="*/ 2 w 78"/>
                  <a:gd name="T33" fmla="*/ 111 h 113"/>
                  <a:gd name="T34" fmla="*/ 0 w 78"/>
                  <a:gd name="T35" fmla="*/ 108 h 113"/>
                  <a:gd name="T36" fmla="*/ 2 w 78"/>
                  <a:gd name="T37" fmla="*/ 106 h 113"/>
                  <a:gd name="T38" fmla="*/ 10 w 78"/>
                  <a:gd name="T39" fmla="*/ 108 h 113"/>
                  <a:gd name="T40" fmla="*/ 14 w 78"/>
                  <a:gd name="T41" fmla="*/ 108 h 113"/>
                  <a:gd name="T42" fmla="*/ 19 w 78"/>
                  <a:gd name="T43" fmla="*/ 108 h 113"/>
                  <a:gd name="T44" fmla="*/ 30 w 78"/>
                  <a:gd name="T45" fmla="*/ 107 h 113"/>
                  <a:gd name="T46" fmla="*/ 55 w 78"/>
                  <a:gd name="T47" fmla="*/ 94 h 113"/>
                  <a:gd name="T48" fmla="*/ 71 w 78"/>
                  <a:gd name="T49" fmla="*/ 67 h 113"/>
                  <a:gd name="T50" fmla="*/ 72 w 78"/>
                  <a:gd name="T51" fmla="*/ 59 h 113"/>
                  <a:gd name="T52" fmla="*/ 72 w 78"/>
                  <a:gd name="T53" fmla="*/ 56 h 113"/>
                  <a:gd name="T54" fmla="*/ 72 w 78"/>
                  <a:gd name="T55" fmla="*/ 54 h 113"/>
                  <a:gd name="T56" fmla="*/ 71 w 78"/>
                  <a:gd name="T57" fmla="*/ 50 h 113"/>
                  <a:gd name="T58" fmla="*/ 67 w 78"/>
                  <a:gd name="T59" fmla="*/ 35 h 113"/>
                  <a:gd name="T60" fmla="*/ 50 w 78"/>
                  <a:gd name="T61" fmla="*/ 14 h 113"/>
                  <a:gd name="T62" fmla="*/ 32 w 78"/>
                  <a:gd name="T63" fmla="*/ 5 h 113"/>
                  <a:gd name="T64" fmla="*/ 26 w 78"/>
                  <a:gd name="T65" fmla="*/ 4 h 113"/>
                  <a:gd name="T66" fmla="*/ 24 w 78"/>
                  <a:gd name="T67" fmla="*/ 4 h 113"/>
                  <a:gd name="T68" fmla="*/ 22 w 78"/>
                  <a:gd name="T69" fmla="*/ 1 h 113"/>
                  <a:gd name="T70" fmla="*/ 25 w 78"/>
                  <a:gd name="T7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 h="113">
                    <a:moveTo>
                      <a:pt x="25" y="0"/>
                    </a:moveTo>
                    <a:cubicBezTo>
                      <a:pt x="25" y="0"/>
                      <a:pt x="25" y="0"/>
                      <a:pt x="27" y="0"/>
                    </a:cubicBezTo>
                    <a:cubicBezTo>
                      <a:pt x="28" y="0"/>
                      <a:pt x="30" y="0"/>
                      <a:pt x="33" y="1"/>
                    </a:cubicBezTo>
                    <a:cubicBezTo>
                      <a:pt x="38" y="2"/>
                      <a:pt x="45" y="5"/>
                      <a:pt x="53" y="10"/>
                    </a:cubicBezTo>
                    <a:cubicBezTo>
                      <a:pt x="56" y="12"/>
                      <a:pt x="60" y="15"/>
                      <a:pt x="64" y="19"/>
                    </a:cubicBezTo>
                    <a:cubicBezTo>
                      <a:pt x="67" y="23"/>
                      <a:pt x="70" y="28"/>
                      <a:pt x="73" y="33"/>
                    </a:cubicBezTo>
                    <a:cubicBezTo>
                      <a:pt x="75" y="38"/>
                      <a:pt x="77" y="44"/>
                      <a:pt x="77" y="50"/>
                    </a:cubicBezTo>
                    <a:cubicBezTo>
                      <a:pt x="77" y="51"/>
                      <a:pt x="78" y="53"/>
                      <a:pt x="78" y="54"/>
                    </a:cubicBezTo>
                    <a:cubicBezTo>
                      <a:pt x="78" y="55"/>
                      <a:pt x="78" y="56"/>
                      <a:pt x="78" y="57"/>
                    </a:cubicBezTo>
                    <a:cubicBezTo>
                      <a:pt x="78" y="59"/>
                      <a:pt x="78" y="59"/>
                      <a:pt x="78" y="59"/>
                    </a:cubicBezTo>
                    <a:cubicBezTo>
                      <a:pt x="77" y="62"/>
                      <a:pt x="77" y="65"/>
                      <a:pt x="76" y="68"/>
                    </a:cubicBezTo>
                    <a:cubicBezTo>
                      <a:pt x="74" y="80"/>
                      <a:pt x="67" y="91"/>
                      <a:pt x="58" y="98"/>
                    </a:cubicBezTo>
                    <a:cubicBezTo>
                      <a:pt x="50" y="105"/>
                      <a:pt x="40" y="110"/>
                      <a:pt x="31" y="112"/>
                    </a:cubicBezTo>
                    <a:cubicBezTo>
                      <a:pt x="27" y="113"/>
                      <a:pt x="23" y="113"/>
                      <a:pt x="19" y="113"/>
                    </a:cubicBezTo>
                    <a:cubicBezTo>
                      <a:pt x="17" y="113"/>
                      <a:pt x="15" y="113"/>
                      <a:pt x="14" y="113"/>
                    </a:cubicBezTo>
                    <a:cubicBezTo>
                      <a:pt x="12" y="112"/>
                      <a:pt x="11" y="112"/>
                      <a:pt x="9" y="112"/>
                    </a:cubicBezTo>
                    <a:cubicBezTo>
                      <a:pt x="4" y="111"/>
                      <a:pt x="2" y="111"/>
                      <a:pt x="2" y="111"/>
                    </a:cubicBezTo>
                    <a:cubicBezTo>
                      <a:pt x="0" y="110"/>
                      <a:pt x="0" y="109"/>
                      <a:pt x="0" y="108"/>
                    </a:cubicBezTo>
                    <a:cubicBezTo>
                      <a:pt x="0" y="107"/>
                      <a:pt x="1" y="106"/>
                      <a:pt x="2" y="106"/>
                    </a:cubicBezTo>
                    <a:cubicBezTo>
                      <a:pt x="2" y="106"/>
                      <a:pt x="5" y="107"/>
                      <a:pt x="10" y="108"/>
                    </a:cubicBezTo>
                    <a:cubicBezTo>
                      <a:pt x="11" y="108"/>
                      <a:pt x="13" y="108"/>
                      <a:pt x="14" y="108"/>
                    </a:cubicBezTo>
                    <a:cubicBezTo>
                      <a:pt x="16" y="108"/>
                      <a:pt x="17" y="108"/>
                      <a:pt x="19" y="108"/>
                    </a:cubicBezTo>
                    <a:cubicBezTo>
                      <a:pt x="22" y="108"/>
                      <a:pt x="26" y="108"/>
                      <a:pt x="30" y="107"/>
                    </a:cubicBezTo>
                    <a:cubicBezTo>
                      <a:pt x="38" y="105"/>
                      <a:pt x="47" y="101"/>
                      <a:pt x="55" y="94"/>
                    </a:cubicBezTo>
                    <a:cubicBezTo>
                      <a:pt x="62" y="87"/>
                      <a:pt x="68" y="77"/>
                      <a:pt x="71" y="67"/>
                    </a:cubicBezTo>
                    <a:cubicBezTo>
                      <a:pt x="71" y="64"/>
                      <a:pt x="71" y="61"/>
                      <a:pt x="72" y="59"/>
                    </a:cubicBezTo>
                    <a:cubicBezTo>
                      <a:pt x="72" y="56"/>
                      <a:pt x="72" y="56"/>
                      <a:pt x="72" y="56"/>
                    </a:cubicBezTo>
                    <a:cubicBezTo>
                      <a:pt x="72" y="56"/>
                      <a:pt x="72" y="55"/>
                      <a:pt x="72" y="54"/>
                    </a:cubicBezTo>
                    <a:cubicBezTo>
                      <a:pt x="72" y="53"/>
                      <a:pt x="71" y="52"/>
                      <a:pt x="71" y="50"/>
                    </a:cubicBezTo>
                    <a:cubicBezTo>
                      <a:pt x="71" y="45"/>
                      <a:pt x="69" y="40"/>
                      <a:pt x="67" y="35"/>
                    </a:cubicBezTo>
                    <a:cubicBezTo>
                      <a:pt x="63" y="26"/>
                      <a:pt x="56" y="19"/>
                      <a:pt x="50" y="14"/>
                    </a:cubicBezTo>
                    <a:cubicBezTo>
                      <a:pt x="43" y="9"/>
                      <a:pt x="36" y="7"/>
                      <a:pt x="32" y="5"/>
                    </a:cubicBezTo>
                    <a:cubicBezTo>
                      <a:pt x="29" y="5"/>
                      <a:pt x="28" y="4"/>
                      <a:pt x="26" y="4"/>
                    </a:cubicBezTo>
                    <a:cubicBezTo>
                      <a:pt x="25" y="4"/>
                      <a:pt x="24" y="4"/>
                      <a:pt x="24" y="4"/>
                    </a:cubicBezTo>
                    <a:cubicBezTo>
                      <a:pt x="23" y="4"/>
                      <a:pt x="22" y="3"/>
                      <a:pt x="22" y="1"/>
                    </a:cubicBezTo>
                    <a:cubicBezTo>
                      <a:pt x="23" y="0"/>
                      <a:pt x="24" y="0"/>
                      <a:pt x="25" y="0"/>
                    </a:cubicBezTo>
                    <a:close/>
                  </a:path>
                </a:pathLst>
              </a:custGeom>
              <a:noFill/>
              <a:ln w="31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endParaRPr lang="id-ID"/>
              </a:p>
            </p:txBody>
          </p:sp>
          <p:sp>
            <p:nvSpPr>
              <p:cNvPr id="35" name="Freeform 26">
                <a:extLst>
                  <a:ext uri="{FF2B5EF4-FFF2-40B4-BE49-F238E27FC236}">
                    <a16:creationId xmlns:a16="http://schemas.microsoft.com/office/drawing/2014/main" id="{BDB96BB2-E6A8-4897-AB92-99A2D28947DD}"/>
                  </a:ext>
                </a:extLst>
              </p:cNvPr>
              <p:cNvSpPr>
                <a:spLocks/>
              </p:cNvSpPr>
              <p:nvPr/>
            </p:nvSpPr>
            <p:spPr bwMode="auto">
              <a:xfrm>
                <a:off x="3996279" y="1880688"/>
                <a:ext cx="354744" cy="373168"/>
              </a:xfrm>
              <a:custGeom>
                <a:avLst/>
                <a:gdLst>
                  <a:gd name="T0" fmla="*/ 60 w 93"/>
                  <a:gd name="T1" fmla="*/ 2 h 95"/>
                  <a:gd name="T2" fmla="*/ 59 w 93"/>
                  <a:gd name="T3" fmla="*/ 2 h 95"/>
                  <a:gd name="T4" fmla="*/ 26 w 93"/>
                  <a:gd name="T5" fmla="*/ 22 h 95"/>
                  <a:gd name="T6" fmla="*/ 22 w 93"/>
                  <a:gd name="T7" fmla="*/ 40 h 95"/>
                  <a:gd name="T8" fmla="*/ 11 w 93"/>
                  <a:gd name="T9" fmla="*/ 55 h 95"/>
                  <a:gd name="T10" fmla="*/ 3 w 93"/>
                  <a:gd name="T11" fmla="*/ 60 h 95"/>
                  <a:gd name="T12" fmla="*/ 0 w 93"/>
                  <a:gd name="T13" fmla="*/ 68 h 95"/>
                  <a:gd name="T14" fmla="*/ 15 w 93"/>
                  <a:gd name="T15" fmla="*/ 75 h 95"/>
                  <a:gd name="T16" fmla="*/ 67 w 93"/>
                  <a:gd name="T17" fmla="*/ 89 h 95"/>
                  <a:gd name="T18" fmla="*/ 81 w 93"/>
                  <a:gd name="T19" fmla="*/ 92 h 95"/>
                  <a:gd name="T20" fmla="*/ 91 w 93"/>
                  <a:gd name="T21" fmla="*/ 92 h 95"/>
                  <a:gd name="T22" fmla="*/ 92 w 93"/>
                  <a:gd name="T23" fmla="*/ 83 h 95"/>
                  <a:gd name="T24" fmla="*/ 88 w 93"/>
                  <a:gd name="T25" fmla="*/ 75 h 95"/>
                  <a:gd name="T26" fmla="*/ 85 w 93"/>
                  <a:gd name="T27" fmla="*/ 56 h 95"/>
                  <a:gd name="T28" fmla="*/ 90 w 93"/>
                  <a:gd name="T29" fmla="*/ 39 h 95"/>
                  <a:gd name="T30" fmla="*/ 71 w 93"/>
                  <a:gd name="T31" fmla="*/ 5 h 95"/>
                  <a:gd name="T32" fmla="*/ 60 w 93"/>
                  <a:gd name="T33" fmla="*/ 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95">
                    <a:moveTo>
                      <a:pt x="60" y="2"/>
                    </a:moveTo>
                    <a:cubicBezTo>
                      <a:pt x="60" y="2"/>
                      <a:pt x="60" y="2"/>
                      <a:pt x="59" y="2"/>
                    </a:cubicBezTo>
                    <a:cubicBezTo>
                      <a:pt x="45" y="0"/>
                      <a:pt x="31" y="9"/>
                      <a:pt x="26" y="22"/>
                    </a:cubicBezTo>
                    <a:cubicBezTo>
                      <a:pt x="24" y="28"/>
                      <a:pt x="24" y="34"/>
                      <a:pt x="22" y="40"/>
                    </a:cubicBezTo>
                    <a:cubicBezTo>
                      <a:pt x="20" y="46"/>
                      <a:pt x="16" y="51"/>
                      <a:pt x="11" y="55"/>
                    </a:cubicBezTo>
                    <a:cubicBezTo>
                      <a:pt x="8" y="57"/>
                      <a:pt x="6" y="58"/>
                      <a:pt x="3" y="60"/>
                    </a:cubicBezTo>
                    <a:cubicBezTo>
                      <a:pt x="1" y="62"/>
                      <a:pt x="0" y="65"/>
                      <a:pt x="0" y="68"/>
                    </a:cubicBezTo>
                    <a:cubicBezTo>
                      <a:pt x="1" y="74"/>
                      <a:pt x="10" y="74"/>
                      <a:pt x="15" y="75"/>
                    </a:cubicBezTo>
                    <a:cubicBezTo>
                      <a:pt x="22" y="77"/>
                      <a:pt x="57" y="86"/>
                      <a:pt x="67" y="89"/>
                    </a:cubicBezTo>
                    <a:cubicBezTo>
                      <a:pt x="72" y="90"/>
                      <a:pt x="77" y="91"/>
                      <a:pt x="81" y="92"/>
                    </a:cubicBezTo>
                    <a:cubicBezTo>
                      <a:pt x="84" y="94"/>
                      <a:pt x="88" y="95"/>
                      <a:pt x="91" y="92"/>
                    </a:cubicBezTo>
                    <a:cubicBezTo>
                      <a:pt x="93" y="90"/>
                      <a:pt x="93" y="86"/>
                      <a:pt x="92" y="83"/>
                    </a:cubicBezTo>
                    <a:cubicBezTo>
                      <a:pt x="91" y="80"/>
                      <a:pt x="89" y="78"/>
                      <a:pt x="88" y="75"/>
                    </a:cubicBezTo>
                    <a:cubicBezTo>
                      <a:pt x="85" y="69"/>
                      <a:pt x="84" y="63"/>
                      <a:pt x="85" y="56"/>
                    </a:cubicBezTo>
                    <a:cubicBezTo>
                      <a:pt x="86" y="51"/>
                      <a:pt x="89" y="45"/>
                      <a:pt x="90" y="39"/>
                    </a:cubicBezTo>
                    <a:cubicBezTo>
                      <a:pt x="93" y="25"/>
                      <a:pt x="84" y="10"/>
                      <a:pt x="71" y="5"/>
                    </a:cubicBezTo>
                    <a:lnTo>
                      <a:pt x="60" y="2"/>
                    </a:ln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27">
                <a:extLst>
                  <a:ext uri="{FF2B5EF4-FFF2-40B4-BE49-F238E27FC236}">
                    <a16:creationId xmlns:a16="http://schemas.microsoft.com/office/drawing/2014/main" id="{581A12A9-E9FA-4BCC-8932-C78A3086C607}"/>
                  </a:ext>
                </a:extLst>
              </p:cNvPr>
              <p:cNvSpPr>
                <a:spLocks/>
              </p:cNvSpPr>
              <p:nvPr/>
            </p:nvSpPr>
            <p:spPr bwMode="auto">
              <a:xfrm>
                <a:off x="4103619" y="2190308"/>
                <a:ext cx="121739" cy="82475"/>
              </a:xfrm>
              <a:custGeom>
                <a:avLst/>
                <a:gdLst>
                  <a:gd name="T0" fmla="*/ 2 w 32"/>
                  <a:gd name="T1" fmla="*/ 0 h 21"/>
                  <a:gd name="T2" fmla="*/ 6 w 32"/>
                  <a:gd name="T3" fmla="*/ 15 h 21"/>
                  <a:gd name="T4" fmla="*/ 21 w 32"/>
                  <a:gd name="T5" fmla="*/ 19 h 21"/>
                  <a:gd name="T6" fmla="*/ 32 w 32"/>
                  <a:gd name="T7" fmla="*/ 8 h 21"/>
                </a:gdLst>
                <a:ahLst/>
                <a:cxnLst>
                  <a:cxn ang="0">
                    <a:pos x="T0" y="T1"/>
                  </a:cxn>
                  <a:cxn ang="0">
                    <a:pos x="T2" y="T3"/>
                  </a:cxn>
                  <a:cxn ang="0">
                    <a:pos x="T4" y="T5"/>
                  </a:cxn>
                  <a:cxn ang="0">
                    <a:pos x="T6" y="T7"/>
                  </a:cxn>
                </a:cxnLst>
                <a:rect l="0" t="0" r="r" b="b"/>
                <a:pathLst>
                  <a:path w="32" h="21">
                    <a:moveTo>
                      <a:pt x="2" y="0"/>
                    </a:moveTo>
                    <a:cubicBezTo>
                      <a:pt x="0" y="5"/>
                      <a:pt x="2" y="11"/>
                      <a:pt x="6" y="15"/>
                    </a:cubicBezTo>
                    <a:cubicBezTo>
                      <a:pt x="10" y="19"/>
                      <a:pt x="16" y="21"/>
                      <a:pt x="21" y="19"/>
                    </a:cubicBezTo>
                    <a:cubicBezTo>
                      <a:pt x="26" y="18"/>
                      <a:pt x="31" y="13"/>
                      <a:pt x="32" y="8"/>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28">
                <a:extLst>
                  <a:ext uri="{FF2B5EF4-FFF2-40B4-BE49-F238E27FC236}">
                    <a16:creationId xmlns:a16="http://schemas.microsoft.com/office/drawing/2014/main" id="{7FBE88C4-913F-454E-AFFA-D9A827B60725}"/>
                  </a:ext>
                </a:extLst>
              </p:cNvPr>
              <p:cNvSpPr>
                <a:spLocks/>
              </p:cNvSpPr>
              <p:nvPr/>
            </p:nvSpPr>
            <p:spPr bwMode="auto">
              <a:xfrm>
                <a:off x="4233212" y="1767115"/>
                <a:ext cx="60215" cy="128445"/>
              </a:xfrm>
              <a:custGeom>
                <a:avLst/>
                <a:gdLst>
                  <a:gd name="T0" fmla="*/ 0 w 16"/>
                  <a:gd name="T1" fmla="*/ 31 h 33"/>
                  <a:gd name="T2" fmla="*/ 6 w 16"/>
                  <a:gd name="T3" fmla="*/ 7 h 33"/>
                  <a:gd name="T4" fmla="*/ 8 w 16"/>
                  <a:gd name="T5" fmla="*/ 2 h 33"/>
                  <a:gd name="T6" fmla="*/ 13 w 16"/>
                  <a:gd name="T7" fmla="*/ 1 h 33"/>
                  <a:gd name="T8" fmla="*/ 15 w 16"/>
                  <a:gd name="T9" fmla="*/ 4 h 33"/>
                  <a:gd name="T10" fmla="*/ 16 w 16"/>
                  <a:gd name="T11" fmla="*/ 9 h 33"/>
                  <a:gd name="T12" fmla="*/ 8 w 16"/>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16" h="33">
                    <a:moveTo>
                      <a:pt x="0" y="31"/>
                    </a:moveTo>
                    <a:cubicBezTo>
                      <a:pt x="1" y="22"/>
                      <a:pt x="3" y="15"/>
                      <a:pt x="6" y="7"/>
                    </a:cubicBezTo>
                    <a:cubicBezTo>
                      <a:pt x="6" y="5"/>
                      <a:pt x="7" y="3"/>
                      <a:pt x="8" y="2"/>
                    </a:cubicBezTo>
                    <a:cubicBezTo>
                      <a:pt x="9" y="1"/>
                      <a:pt x="11" y="0"/>
                      <a:pt x="13" y="1"/>
                    </a:cubicBezTo>
                    <a:cubicBezTo>
                      <a:pt x="14" y="1"/>
                      <a:pt x="15" y="3"/>
                      <a:pt x="15" y="4"/>
                    </a:cubicBezTo>
                    <a:cubicBezTo>
                      <a:pt x="15" y="6"/>
                      <a:pt x="16" y="8"/>
                      <a:pt x="16" y="9"/>
                    </a:cubicBezTo>
                    <a:cubicBezTo>
                      <a:pt x="16" y="18"/>
                      <a:pt x="13" y="27"/>
                      <a:pt x="8" y="33"/>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29">
                <a:extLst>
                  <a:ext uri="{FF2B5EF4-FFF2-40B4-BE49-F238E27FC236}">
                    <a16:creationId xmlns:a16="http://schemas.microsoft.com/office/drawing/2014/main" id="{73378166-2029-4239-91F7-462D1E0837CB}"/>
                  </a:ext>
                </a:extLst>
              </p:cNvPr>
              <p:cNvSpPr>
                <a:spLocks/>
              </p:cNvSpPr>
              <p:nvPr/>
            </p:nvSpPr>
            <p:spPr bwMode="auto">
              <a:xfrm>
                <a:off x="4004134" y="2241687"/>
                <a:ext cx="53669" cy="47322"/>
              </a:xfrm>
              <a:custGeom>
                <a:avLst/>
                <a:gdLst>
                  <a:gd name="T0" fmla="*/ 14 w 14"/>
                  <a:gd name="T1" fmla="*/ 0 h 12"/>
                  <a:gd name="T2" fmla="*/ 0 w 14"/>
                  <a:gd name="T3" fmla="*/ 12 h 12"/>
                </a:gdLst>
                <a:ahLst/>
                <a:cxnLst>
                  <a:cxn ang="0">
                    <a:pos x="T0" y="T1"/>
                  </a:cxn>
                  <a:cxn ang="0">
                    <a:pos x="T2" y="T3"/>
                  </a:cxn>
                </a:cxnLst>
                <a:rect l="0" t="0" r="r" b="b"/>
                <a:pathLst>
                  <a:path w="14" h="12">
                    <a:moveTo>
                      <a:pt x="14" y="0"/>
                    </a:moveTo>
                    <a:cubicBezTo>
                      <a:pt x="9" y="4"/>
                      <a:pt x="5" y="8"/>
                      <a:pt x="0" y="12"/>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0">
                <a:extLst>
                  <a:ext uri="{FF2B5EF4-FFF2-40B4-BE49-F238E27FC236}">
                    <a16:creationId xmlns:a16="http://schemas.microsoft.com/office/drawing/2014/main" id="{18B6180B-E02F-4D62-8177-5AAF349F6E88}"/>
                  </a:ext>
                </a:extLst>
              </p:cNvPr>
              <p:cNvSpPr>
                <a:spLocks/>
              </p:cNvSpPr>
              <p:nvPr/>
            </p:nvSpPr>
            <p:spPr bwMode="auto">
              <a:xfrm>
                <a:off x="4247611" y="1950995"/>
                <a:ext cx="34035" cy="223089"/>
              </a:xfrm>
              <a:custGeom>
                <a:avLst/>
                <a:gdLst>
                  <a:gd name="T0" fmla="*/ 0 w 9"/>
                  <a:gd name="T1" fmla="*/ 0 h 57"/>
                  <a:gd name="T2" fmla="*/ 9 w 9"/>
                  <a:gd name="T3" fmla="*/ 17 h 57"/>
                  <a:gd name="T4" fmla="*/ 4 w 9"/>
                  <a:gd name="T5" fmla="*/ 37 h 57"/>
                  <a:gd name="T6" fmla="*/ 5 w 9"/>
                  <a:gd name="T7" fmla="*/ 57 h 57"/>
                </a:gdLst>
                <a:ahLst/>
                <a:cxnLst>
                  <a:cxn ang="0">
                    <a:pos x="T0" y="T1"/>
                  </a:cxn>
                  <a:cxn ang="0">
                    <a:pos x="T2" y="T3"/>
                  </a:cxn>
                  <a:cxn ang="0">
                    <a:pos x="T4" y="T5"/>
                  </a:cxn>
                  <a:cxn ang="0">
                    <a:pos x="T6" y="T7"/>
                  </a:cxn>
                </a:cxnLst>
                <a:rect l="0" t="0" r="r" b="b"/>
                <a:pathLst>
                  <a:path w="9" h="57">
                    <a:moveTo>
                      <a:pt x="0" y="0"/>
                    </a:moveTo>
                    <a:cubicBezTo>
                      <a:pt x="6" y="3"/>
                      <a:pt x="9" y="11"/>
                      <a:pt x="9" y="17"/>
                    </a:cubicBezTo>
                    <a:cubicBezTo>
                      <a:pt x="8" y="24"/>
                      <a:pt x="6" y="30"/>
                      <a:pt x="4" y="37"/>
                    </a:cubicBezTo>
                    <a:cubicBezTo>
                      <a:pt x="2" y="43"/>
                      <a:pt x="1" y="51"/>
                      <a:pt x="5" y="57"/>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31">
                <a:extLst>
                  <a:ext uri="{FF2B5EF4-FFF2-40B4-BE49-F238E27FC236}">
                    <a16:creationId xmlns:a16="http://schemas.microsoft.com/office/drawing/2014/main" id="{BEB021F3-AC29-4C06-9982-7024A0532CE7}"/>
                  </a:ext>
                </a:extLst>
              </p:cNvPr>
              <p:cNvSpPr>
                <a:spLocks/>
              </p:cNvSpPr>
              <p:nvPr/>
            </p:nvSpPr>
            <p:spPr bwMode="auto">
              <a:xfrm>
                <a:off x="4129800" y="2311994"/>
                <a:ext cx="19635" cy="90587"/>
              </a:xfrm>
              <a:custGeom>
                <a:avLst/>
                <a:gdLst>
                  <a:gd name="T0" fmla="*/ 5 w 5"/>
                  <a:gd name="T1" fmla="*/ 0 h 23"/>
                  <a:gd name="T2" fmla="*/ 0 w 5"/>
                  <a:gd name="T3" fmla="*/ 23 h 23"/>
                </a:gdLst>
                <a:ahLst/>
                <a:cxnLst>
                  <a:cxn ang="0">
                    <a:pos x="T0" y="T1"/>
                  </a:cxn>
                  <a:cxn ang="0">
                    <a:pos x="T2" y="T3"/>
                  </a:cxn>
                </a:cxnLst>
                <a:rect l="0" t="0" r="r" b="b"/>
                <a:pathLst>
                  <a:path w="5" h="23">
                    <a:moveTo>
                      <a:pt x="5" y="0"/>
                    </a:moveTo>
                    <a:cubicBezTo>
                      <a:pt x="3" y="7"/>
                      <a:pt x="1" y="15"/>
                      <a:pt x="0" y="23"/>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32">
                <a:extLst>
                  <a:ext uri="{FF2B5EF4-FFF2-40B4-BE49-F238E27FC236}">
                    <a16:creationId xmlns:a16="http://schemas.microsoft.com/office/drawing/2014/main" id="{00F512D2-F062-48D5-9648-8388DE99FF85}"/>
                  </a:ext>
                </a:extLst>
              </p:cNvPr>
              <p:cNvSpPr>
                <a:spLocks/>
              </p:cNvSpPr>
              <p:nvPr/>
            </p:nvSpPr>
            <p:spPr bwMode="auto">
              <a:xfrm>
                <a:off x="4235830" y="2295769"/>
                <a:ext cx="61524" cy="63546"/>
              </a:xfrm>
              <a:custGeom>
                <a:avLst/>
                <a:gdLst>
                  <a:gd name="T0" fmla="*/ 0 w 16"/>
                  <a:gd name="T1" fmla="*/ 0 h 16"/>
                  <a:gd name="T2" fmla="*/ 16 w 16"/>
                  <a:gd name="T3" fmla="*/ 16 h 16"/>
                </a:gdLst>
                <a:ahLst/>
                <a:cxnLst>
                  <a:cxn ang="0">
                    <a:pos x="T0" y="T1"/>
                  </a:cxn>
                  <a:cxn ang="0">
                    <a:pos x="T2" y="T3"/>
                  </a:cxn>
                </a:cxnLst>
                <a:rect l="0" t="0" r="r" b="b"/>
                <a:pathLst>
                  <a:path w="16" h="16">
                    <a:moveTo>
                      <a:pt x="0" y="0"/>
                    </a:moveTo>
                    <a:cubicBezTo>
                      <a:pt x="5" y="5"/>
                      <a:pt x="10" y="11"/>
                      <a:pt x="16" y="16"/>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1">
                <a:extLst>
                  <a:ext uri="{FF2B5EF4-FFF2-40B4-BE49-F238E27FC236}">
                    <a16:creationId xmlns:a16="http://schemas.microsoft.com/office/drawing/2014/main" id="{D5B7A25D-BCF3-4C88-A469-9ECC99D12F53}"/>
                  </a:ext>
                </a:extLst>
              </p:cNvPr>
              <p:cNvSpPr>
                <a:spLocks/>
              </p:cNvSpPr>
              <p:nvPr/>
            </p:nvSpPr>
            <p:spPr bwMode="auto">
              <a:xfrm>
                <a:off x="3947845" y="2539139"/>
                <a:ext cx="307620" cy="443475"/>
              </a:xfrm>
              <a:custGeom>
                <a:avLst/>
                <a:gdLst>
                  <a:gd name="T0" fmla="*/ 6 w 81"/>
                  <a:gd name="T1" fmla="*/ 59 h 113"/>
                  <a:gd name="T2" fmla="*/ 2 w 81"/>
                  <a:gd name="T3" fmla="*/ 33 h 113"/>
                  <a:gd name="T4" fmla="*/ 22 w 81"/>
                  <a:gd name="T5" fmla="*/ 6 h 113"/>
                  <a:gd name="T6" fmla="*/ 64 w 81"/>
                  <a:gd name="T7" fmla="*/ 10 h 113"/>
                  <a:gd name="T8" fmla="*/ 78 w 81"/>
                  <a:gd name="T9" fmla="*/ 50 h 113"/>
                  <a:gd name="T10" fmla="*/ 66 w 81"/>
                  <a:gd name="T11" fmla="*/ 76 h 113"/>
                  <a:gd name="T12" fmla="*/ 49 w 81"/>
                  <a:gd name="T13" fmla="*/ 100 h 113"/>
                  <a:gd name="T14" fmla="*/ 41 w 81"/>
                  <a:gd name="T15" fmla="*/ 112 h 113"/>
                  <a:gd name="T16" fmla="*/ 32 w 81"/>
                  <a:gd name="T17" fmla="*/ 106 h 113"/>
                  <a:gd name="T18" fmla="*/ 6 w 81"/>
                  <a:gd name="T19" fmla="*/ 5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13">
                    <a:moveTo>
                      <a:pt x="6" y="59"/>
                    </a:moveTo>
                    <a:cubicBezTo>
                      <a:pt x="3" y="51"/>
                      <a:pt x="0" y="42"/>
                      <a:pt x="2" y="33"/>
                    </a:cubicBezTo>
                    <a:cubicBezTo>
                      <a:pt x="3" y="21"/>
                      <a:pt x="12" y="11"/>
                      <a:pt x="22" y="6"/>
                    </a:cubicBezTo>
                    <a:cubicBezTo>
                      <a:pt x="35" y="0"/>
                      <a:pt x="52" y="1"/>
                      <a:pt x="64" y="10"/>
                    </a:cubicBezTo>
                    <a:cubicBezTo>
                      <a:pt x="76" y="20"/>
                      <a:pt x="81" y="36"/>
                      <a:pt x="78" y="50"/>
                    </a:cubicBezTo>
                    <a:cubicBezTo>
                      <a:pt x="76" y="59"/>
                      <a:pt x="71" y="68"/>
                      <a:pt x="66" y="76"/>
                    </a:cubicBezTo>
                    <a:cubicBezTo>
                      <a:pt x="61" y="84"/>
                      <a:pt x="55" y="92"/>
                      <a:pt x="49" y="100"/>
                    </a:cubicBezTo>
                    <a:cubicBezTo>
                      <a:pt x="47" y="103"/>
                      <a:pt x="44" y="111"/>
                      <a:pt x="41" y="112"/>
                    </a:cubicBezTo>
                    <a:cubicBezTo>
                      <a:pt x="37" y="113"/>
                      <a:pt x="34" y="108"/>
                      <a:pt x="32" y="106"/>
                    </a:cubicBezTo>
                    <a:cubicBezTo>
                      <a:pt x="21" y="92"/>
                      <a:pt x="13" y="76"/>
                      <a:pt x="6" y="59"/>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2">
                <a:extLst>
                  <a:ext uri="{FF2B5EF4-FFF2-40B4-BE49-F238E27FC236}">
                    <a16:creationId xmlns:a16="http://schemas.microsoft.com/office/drawing/2014/main" id="{2EAE80B8-8CFD-426A-8471-69949AFD7CA0}"/>
                  </a:ext>
                </a:extLst>
              </p:cNvPr>
              <p:cNvSpPr>
                <a:spLocks/>
              </p:cNvSpPr>
              <p:nvPr/>
            </p:nvSpPr>
            <p:spPr bwMode="auto">
              <a:xfrm>
                <a:off x="4000206" y="2606742"/>
                <a:ext cx="195044" cy="160894"/>
              </a:xfrm>
              <a:custGeom>
                <a:avLst/>
                <a:gdLst>
                  <a:gd name="T0" fmla="*/ 17 w 51"/>
                  <a:gd name="T1" fmla="*/ 38 h 41"/>
                  <a:gd name="T2" fmla="*/ 38 w 51"/>
                  <a:gd name="T3" fmla="*/ 36 h 41"/>
                  <a:gd name="T4" fmla="*/ 22 w 51"/>
                  <a:gd name="T5" fmla="*/ 5 h 41"/>
                  <a:gd name="T6" fmla="*/ 17 w 51"/>
                  <a:gd name="T7" fmla="*/ 38 h 41"/>
                </a:gdLst>
                <a:ahLst/>
                <a:cxnLst>
                  <a:cxn ang="0">
                    <a:pos x="T0" y="T1"/>
                  </a:cxn>
                  <a:cxn ang="0">
                    <a:pos x="T2" y="T3"/>
                  </a:cxn>
                  <a:cxn ang="0">
                    <a:pos x="T4" y="T5"/>
                  </a:cxn>
                  <a:cxn ang="0">
                    <a:pos x="T6" y="T7"/>
                  </a:cxn>
                </a:cxnLst>
                <a:rect l="0" t="0" r="r" b="b"/>
                <a:pathLst>
                  <a:path w="51" h="41">
                    <a:moveTo>
                      <a:pt x="17" y="38"/>
                    </a:moveTo>
                    <a:cubicBezTo>
                      <a:pt x="24" y="41"/>
                      <a:pt x="32" y="40"/>
                      <a:pt x="38" y="36"/>
                    </a:cubicBezTo>
                    <a:cubicBezTo>
                      <a:pt x="51" y="26"/>
                      <a:pt x="42" y="0"/>
                      <a:pt x="22" y="5"/>
                    </a:cubicBezTo>
                    <a:cubicBezTo>
                      <a:pt x="5" y="9"/>
                      <a:pt x="0" y="31"/>
                      <a:pt x="17" y="38"/>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3">
                <a:extLst>
                  <a:ext uri="{FF2B5EF4-FFF2-40B4-BE49-F238E27FC236}">
                    <a16:creationId xmlns:a16="http://schemas.microsoft.com/office/drawing/2014/main" id="{BBC08B95-00E7-406C-A1A5-80508D849172}"/>
                  </a:ext>
                </a:extLst>
              </p:cNvPr>
              <p:cNvSpPr>
                <a:spLocks/>
              </p:cNvSpPr>
              <p:nvPr/>
            </p:nvSpPr>
            <p:spPr bwMode="auto">
              <a:xfrm>
                <a:off x="4008060" y="2955573"/>
                <a:ext cx="163627" cy="66250"/>
              </a:xfrm>
              <a:custGeom>
                <a:avLst/>
                <a:gdLst>
                  <a:gd name="T0" fmla="*/ 16 w 43"/>
                  <a:gd name="T1" fmla="*/ 0 h 17"/>
                  <a:gd name="T2" fmla="*/ 5 w 43"/>
                  <a:gd name="T3" fmla="*/ 4 h 17"/>
                  <a:gd name="T4" fmla="*/ 3 w 43"/>
                  <a:gd name="T5" fmla="*/ 14 h 17"/>
                  <a:gd name="T6" fmla="*/ 12 w 43"/>
                  <a:gd name="T7" fmla="*/ 17 h 17"/>
                  <a:gd name="T8" fmla="*/ 34 w 43"/>
                  <a:gd name="T9" fmla="*/ 14 h 17"/>
                  <a:gd name="T10" fmla="*/ 40 w 43"/>
                  <a:gd name="T11" fmla="*/ 11 h 17"/>
                  <a:gd name="T12" fmla="*/ 42 w 43"/>
                  <a:gd name="T13" fmla="*/ 5 h 17"/>
                  <a:gd name="T14" fmla="*/ 38 w 43"/>
                  <a:gd name="T15" fmla="*/ 1 h 17"/>
                  <a:gd name="T16" fmla="*/ 31 w 43"/>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7">
                    <a:moveTo>
                      <a:pt x="16" y="0"/>
                    </a:moveTo>
                    <a:cubicBezTo>
                      <a:pt x="12" y="1"/>
                      <a:pt x="8" y="2"/>
                      <a:pt x="5" y="4"/>
                    </a:cubicBezTo>
                    <a:cubicBezTo>
                      <a:pt x="2" y="6"/>
                      <a:pt x="0" y="11"/>
                      <a:pt x="3" y="14"/>
                    </a:cubicBezTo>
                    <a:cubicBezTo>
                      <a:pt x="5" y="17"/>
                      <a:pt x="9" y="17"/>
                      <a:pt x="12" y="17"/>
                    </a:cubicBezTo>
                    <a:cubicBezTo>
                      <a:pt x="20" y="17"/>
                      <a:pt x="27" y="16"/>
                      <a:pt x="34" y="14"/>
                    </a:cubicBezTo>
                    <a:cubicBezTo>
                      <a:pt x="36" y="13"/>
                      <a:pt x="38" y="13"/>
                      <a:pt x="40" y="11"/>
                    </a:cubicBezTo>
                    <a:cubicBezTo>
                      <a:pt x="42" y="10"/>
                      <a:pt x="43" y="8"/>
                      <a:pt x="42" y="5"/>
                    </a:cubicBezTo>
                    <a:cubicBezTo>
                      <a:pt x="42" y="3"/>
                      <a:pt x="40" y="2"/>
                      <a:pt x="38" y="1"/>
                    </a:cubicBezTo>
                    <a:cubicBezTo>
                      <a:pt x="35" y="1"/>
                      <a:pt x="33" y="1"/>
                      <a:pt x="31" y="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4">
                <a:extLst>
                  <a:ext uri="{FF2B5EF4-FFF2-40B4-BE49-F238E27FC236}">
                    <a16:creationId xmlns:a16="http://schemas.microsoft.com/office/drawing/2014/main" id="{B7A76310-F4CF-4381-9A30-D3D5570F6C91}"/>
                  </a:ext>
                </a:extLst>
              </p:cNvPr>
              <p:cNvSpPr>
                <a:spLocks/>
              </p:cNvSpPr>
              <p:nvPr/>
            </p:nvSpPr>
            <p:spPr bwMode="auto">
              <a:xfrm>
                <a:off x="3905957" y="4290053"/>
                <a:ext cx="45815" cy="160894"/>
              </a:xfrm>
              <a:custGeom>
                <a:avLst/>
                <a:gdLst>
                  <a:gd name="T0" fmla="*/ 12 w 12"/>
                  <a:gd name="T1" fmla="*/ 41 h 41"/>
                  <a:gd name="T2" fmla="*/ 3 w 12"/>
                  <a:gd name="T3" fmla="*/ 0 h 41"/>
                </a:gdLst>
                <a:ahLst/>
                <a:cxnLst>
                  <a:cxn ang="0">
                    <a:pos x="T0" y="T1"/>
                  </a:cxn>
                  <a:cxn ang="0">
                    <a:pos x="T2" y="T3"/>
                  </a:cxn>
                </a:cxnLst>
                <a:rect l="0" t="0" r="r" b="b"/>
                <a:pathLst>
                  <a:path w="12" h="41">
                    <a:moveTo>
                      <a:pt x="12" y="41"/>
                    </a:moveTo>
                    <a:cubicBezTo>
                      <a:pt x="3" y="31"/>
                      <a:pt x="0" y="14"/>
                      <a:pt x="3"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5">
                <a:extLst>
                  <a:ext uri="{FF2B5EF4-FFF2-40B4-BE49-F238E27FC236}">
                    <a16:creationId xmlns:a16="http://schemas.microsoft.com/office/drawing/2014/main" id="{6B3E5EBB-0771-455F-BAFA-728EEC630EB6}"/>
                  </a:ext>
                </a:extLst>
              </p:cNvPr>
              <p:cNvSpPr>
                <a:spLocks/>
              </p:cNvSpPr>
              <p:nvPr/>
            </p:nvSpPr>
            <p:spPr bwMode="auto">
              <a:xfrm>
                <a:off x="3916429" y="4290053"/>
                <a:ext cx="247405" cy="129797"/>
              </a:xfrm>
              <a:custGeom>
                <a:avLst/>
                <a:gdLst>
                  <a:gd name="T0" fmla="*/ 0 w 65"/>
                  <a:gd name="T1" fmla="*/ 0 h 33"/>
                  <a:gd name="T2" fmla="*/ 65 w 65"/>
                  <a:gd name="T3" fmla="*/ 33 h 33"/>
                </a:gdLst>
                <a:ahLst/>
                <a:cxnLst>
                  <a:cxn ang="0">
                    <a:pos x="T0" y="T1"/>
                  </a:cxn>
                  <a:cxn ang="0">
                    <a:pos x="T2" y="T3"/>
                  </a:cxn>
                </a:cxnLst>
                <a:rect l="0" t="0" r="r" b="b"/>
                <a:pathLst>
                  <a:path w="65" h="33">
                    <a:moveTo>
                      <a:pt x="0" y="0"/>
                    </a:moveTo>
                    <a:cubicBezTo>
                      <a:pt x="15" y="20"/>
                      <a:pt x="40" y="33"/>
                      <a:pt x="65" y="33"/>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6">
                <a:extLst>
                  <a:ext uri="{FF2B5EF4-FFF2-40B4-BE49-F238E27FC236}">
                    <a16:creationId xmlns:a16="http://schemas.microsoft.com/office/drawing/2014/main" id="{7AD54657-819D-4630-8622-88033E40C85A}"/>
                  </a:ext>
                </a:extLst>
              </p:cNvPr>
              <p:cNvSpPr>
                <a:spLocks/>
              </p:cNvSpPr>
              <p:nvPr/>
            </p:nvSpPr>
            <p:spPr bwMode="auto">
              <a:xfrm>
                <a:off x="4155980" y="4267068"/>
                <a:ext cx="179335" cy="148726"/>
              </a:xfrm>
              <a:custGeom>
                <a:avLst/>
                <a:gdLst>
                  <a:gd name="T0" fmla="*/ 2 w 47"/>
                  <a:gd name="T1" fmla="*/ 38 h 38"/>
                  <a:gd name="T2" fmla="*/ 6 w 47"/>
                  <a:gd name="T3" fmla="*/ 14 h 38"/>
                  <a:gd name="T4" fmla="*/ 28 w 47"/>
                  <a:gd name="T5" fmla="*/ 1 h 38"/>
                  <a:gd name="T6" fmla="*/ 47 w 47"/>
                  <a:gd name="T7" fmla="*/ 9 h 38"/>
                </a:gdLst>
                <a:ahLst/>
                <a:cxnLst>
                  <a:cxn ang="0">
                    <a:pos x="T0" y="T1"/>
                  </a:cxn>
                  <a:cxn ang="0">
                    <a:pos x="T2" y="T3"/>
                  </a:cxn>
                  <a:cxn ang="0">
                    <a:pos x="T4" y="T5"/>
                  </a:cxn>
                  <a:cxn ang="0">
                    <a:pos x="T6" y="T7"/>
                  </a:cxn>
                </a:cxnLst>
                <a:rect l="0" t="0" r="r" b="b"/>
                <a:pathLst>
                  <a:path w="47" h="38">
                    <a:moveTo>
                      <a:pt x="2" y="38"/>
                    </a:moveTo>
                    <a:cubicBezTo>
                      <a:pt x="0" y="30"/>
                      <a:pt x="1" y="21"/>
                      <a:pt x="6" y="14"/>
                    </a:cubicBezTo>
                    <a:cubicBezTo>
                      <a:pt x="11" y="6"/>
                      <a:pt x="19" y="1"/>
                      <a:pt x="28" y="1"/>
                    </a:cubicBezTo>
                    <a:cubicBezTo>
                      <a:pt x="35" y="0"/>
                      <a:pt x="42" y="4"/>
                      <a:pt x="47" y="9"/>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7">
                <a:extLst>
                  <a:ext uri="{FF2B5EF4-FFF2-40B4-BE49-F238E27FC236}">
                    <a16:creationId xmlns:a16="http://schemas.microsoft.com/office/drawing/2014/main" id="{BFB8E88F-5F90-402B-AC99-A44CD77B819A}"/>
                  </a:ext>
                </a:extLst>
              </p:cNvPr>
              <p:cNvSpPr>
                <a:spLocks/>
              </p:cNvSpPr>
              <p:nvPr/>
            </p:nvSpPr>
            <p:spPr bwMode="auto">
              <a:xfrm>
                <a:off x="4339243" y="4273829"/>
                <a:ext cx="113884" cy="154134"/>
              </a:xfrm>
              <a:custGeom>
                <a:avLst/>
                <a:gdLst>
                  <a:gd name="T0" fmla="*/ 0 w 30"/>
                  <a:gd name="T1" fmla="*/ 8 h 39"/>
                  <a:gd name="T2" fmla="*/ 22 w 30"/>
                  <a:gd name="T3" fmla="*/ 0 h 39"/>
                  <a:gd name="T4" fmla="*/ 5 w 30"/>
                  <a:gd name="T5" fmla="*/ 23 h 39"/>
                  <a:gd name="T6" fmla="*/ 30 w 30"/>
                  <a:gd name="T7" fmla="*/ 17 h 39"/>
                  <a:gd name="T8" fmla="*/ 10 w 30"/>
                  <a:gd name="T9" fmla="*/ 39 h 39"/>
                </a:gdLst>
                <a:ahLst/>
                <a:cxnLst>
                  <a:cxn ang="0">
                    <a:pos x="T0" y="T1"/>
                  </a:cxn>
                  <a:cxn ang="0">
                    <a:pos x="T2" y="T3"/>
                  </a:cxn>
                  <a:cxn ang="0">
                    <a:pos x="T4" y="T5"/>
                  </a:cxn>
                  <a:cxn ang="0">
                    <a:pos x="T6" y="T7"/>
                  </a:cxn>
                  <a:cxn ang="0">
                    <a:pos x="T8" y="T9"/>
                  </a:cxn>
                </a:cxnLst>
                <a:rect l="0" t="0" r="r" b="b"/>
                <a:pathLst>
                  <a:path w="30" h="39">
                    <a:moveTo>
                      <a:pt x="0" y="8"/>
                    </a:moveTo>
                    <a:cubicBezTo>
                      <a:pt x="7" y="5"/>
                      <a:pt x="16" y="2"/>
                      <a:pt x="22" y="0"/>
                    </a:cubicBezTo>
                    <a:cubicBezTo>
                      <a:pt x="5" y="23"/>
                      <a:pt x="5" y="23"/>
                      <a:pt x="5" y="23"/>
                    </a:cubicBezTo>
                    <a:cubicBezTo>
                      <a:pt x="30" y="17"/>
                      <a:pt x="30" y="17"/>
                      <a:pt x="30" y="17"/>
                    </a:cubicBezTo>
                    <a:cubicBezTo>
                      <a:pt x="23" y="25"/>
                      <a:pt x="17" y="32"/>
                      <a:pt x="10" y="39"/>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8">
                <a:extLst>
                  <a:ext uri="{FF2B5EF4-FFF2-40B4-BE49-F238E27FC236}">
                    <a16:creationId xmlns:a16="http://schemas.microsoft.com/office/drawing/2014/main" id="{CF185772-1922-44EB-81CF-D02ECF2D0182}"/>
                  </a:ext>
                </a:extLst>
              </p:cNvPr>
              <p:cNvSpPr>
                <a:spLocks/>
              </p:cNvSpPr>
              <p:nvPr/>
            </p:nvSpPr>
            <p:spPr bwMode="auto">
              <a:xfrm>
                <a:off x="3871922" y="4427963"/>
                <a:ext cx="509209" cy="317733"/>
              </a:xfrm>
              <a:custGeom>
                <a:avLst/>
                <a:gdLst>
                  <a:gd name="T0" fmla="*/ 0 w 134"/>
                  <a:gd name="T1" fmla="*/ 67 h 81"/>
                  <a:gd name="T2" fmla="*/ 86 w 134"/>
                  <a:gd name="T3" fmla="*/ 69 h 81"/>
                  <a:gd name="T4" fmla="*/ 133 w 134"/>
                  <a:gd name="T5" fmla="*/ 0 h 81"/>
                </a:gdLst>
                <a:ahLst/>
                <a:cxnLst>
                  <a:cxn ang="0">
                    <a:pos x="T0" y="T1"/>
                  </a:cxn>
                  <a:cxn ang="0">
                    <a:pos x="T2" y="T3"/>
                  </a:cxn>
                  <a:cxn ang="0">
                    <a:pos x="T4" y="T5"/>
                  </a:cxn>
                </a:cxnLst>
                <a:rect l="0" t="0" r="r" b="b"/>
                <a:pathLst>
                  <a:path w="134" h="81">
                    <a:moveTo>
                      <a:pt x="0" y="67"/>
                    </a:moveTo>
                    <a:cubicBezTo>
                      <a:pt x="27" y="78"/>
                      <a:pt x="59" y="81"/>
                      <a:pt x="86" y="69"/>
                    </a:cubicBezTo>
                    <a:cubicBezTo>
                      <a:pt x="113" y="57"/>
                      <a:pt x="134" y="30"/>
                      <a:pt x="133"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9">
                <a:extLst>
                  <a:ext uri="{FF2B5EF4-FFF2-40B4-BE49-F238E27FC236}">
                    <a16:creationId xmlns:a16="http://schemas.microsoft.com/office/drawing/2014/main" id="{DC31B7CD-FA35-48AD-A475-AA9BA3FA15A8}"/>
                  </a:ext>
                </a:extLst>
              </p:cNvPr>
              <p:cNvSpPr>
                <a:spLocks/>
              </p:cNvSpPr>
              <p:nvPr/>
            </p:nvSpPr>
            <p:spPr bwMode="auto">
              <a:xfrm>
                <a:off x="3867995" y="4632123"/>
                <a:ext cx="189808" cy="54082"/>
              </a:xfrm>
              <a:custGeom>
                <a:avLst/>
                <a:gdLst>
                  <a:gd name="T0" fmla="*/ 0 w 50"/>
                  <a:gd name="T1" fmla="*/ 14 h 14"/>
                  <a:gd name="T2" fmla="*/ 50 w 50"/>
                  <a:gd name="T3" fmla="*/ 0 h 14"/>
                </a:gdLst>
                <a:ahLst/>
                <a:cxnLst>
                  <a:cxn ang="0">
                    <a:pos x="T0" y="T1"/>
                  </a:cxn>
                  <a:cxn ang="0">
                    <a:pos x="T2" y="T3"/>
                  </a:cxn>
                </a:cxnLst>
                <a:rect l="0" t="0" r="r" b="b"/>
                <a:pathLst>
                  <a:path w="50" h="14">
                    <a:moveTo>
                      <a:pt x="0" y="14"/>
                    </a:moveTo>
                    <a:cubicBezTo>
                      <a:pt x="17" y="13"/>
                      <a:pt x="34" y="8"/>
                      <a:pt x="50"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50">
                <a:extLst>
                  <a:ext uri="{FF2B5EF4-FFF2-40B4-BE49-F238E27FC236}">
                    <a16:creationId xmlns:a16="http://schemas.microsoft.com/office/drawing/2014/main" id="{049671E8-83CA-4C9C-AC7F-B139D2BF0910}"/>
                  </a:ext>
                </a:extLst>
              </p:cNvPr>
              <p:cNvSpPr>
                <a:spLocks/>
              </p:cNvSpPr>
              <p:nvPr/>
            </p:nvSpPr>
            <p:spPr bwMode="auto">
              <a:xfrm>
                <a:off x="3928210" y="4560465"/>
                <a:ext cx="129593" cy="71659"/>
              </a:xfrm>
              <a:custGeom>
                <a:avLst/>
                <a:gdLst>
                  <a:gd name="T0" fmla="*/ 0 w 34"/>
                  <a:gd name="T1" fmla="*/ 0 h 18"/>
                  <a:gd name="T2" fmla="*/ 34 w 34"/>
                  <a:gd name="T3" fmla="*/ 18 h 18"/>
                </a:gdLst>
                <a:ahLst/>
                <a:cxnLst>
                  <a:cxn ang="0">
                    <a:pos x="T0" y="T1"/>
                  </a:cxn>
                  <a:cxn ang="0">
                    <a:pos x="T2" y="T3"/>
                  </a:cxn>
                </a:cxnLst>
                <a:rect l="0" t="0" r="r" b="b"/>
                <a:pathLst>
                  <a:path w="34" h="18">
                    <a:moveTo>
                      <a:pt x="0" y="0"/>
                    </a:moveTo>
                    <a:cubicBezTo>
                      <a:pt x="8" y="10"/>
                      <a:pt x="22" y="16"/>
                      <a:pt x="34" y="18"/>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51">
                <a:extLst>
                  <a:ext uri="{FF2B5EF4-FFF2-40B4-BE49-F238E27FC236}">
                    <a16:creationId xmlns:a16="http://schemas.microsoft.com/office/drawing/2014/main" id="{2BE8BBE8-9616-47C9-96E6-151443B8856B}"/>
                  </a:ext>
                </a:extLst>
              </p:cNvPr>
              <p:cNvSpPr>
                <a:spLocks/>
              </p:cNvSpPr>
              <p:nvPr/>
            </p:nvSpPr>
            <p:spPr bwMode="auto">
              <a:xfrm>
                <a:off x="3928210" y="4552352"/>
                <a:ext cx="65451" cy="8112"/>
              </a:xfrm>
              <a:custGeom>
                <a:avLst/>
                <a:gdLst>
                  <a:gd name="T0" fmla="*/ 0 w 17"/>
                  <a:gd name="T1" fmla="*/ 2 h 2"/>
                  <a:gd name="T2" fmla="*/ 17 w 17"/>
                  <a:gd name="T3" fmla="*/ 0 h 2"/>
                </a:gdLst>
                <a:ahLst/>
                <a:cxnLst>
                  <a:cxn ang="0">
                    <a:pos x="T0" y="T1"/>
                  </a:cxn>
                  <a:cxn ang="0">
                    <a:pos x="T2" y="T3"/>
                  </a:cxn>
                </a:cxnLst>
                <a:rect l="0" t="0" r="r" b="b"/>
                <a:pathLst>
                  <a:path w="17" h="2">
                    <a:moveTo>
                      <a:pt x="0" y="2"/>
                    </a:moveTo>
                    <a:cubicBezTo>
                      <a:pt x="5" y="2"/>
                      <a:pt x="12" y="0"/>
                      <a:pt x="17"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52">
                <a:extLst>
                  <a:ext uri="{FF2B5EF4-FFF2-40B4-BE49-F238E27FC236}">
                    <a16:creationId xmlns:a16="http://schemas.microsoft.com/office/drawing/2014/main" id="{5304C031-FF72-4832-82CB-522614E32D0C}"/>
                  </a:ext>
                </a:extLst>
              </p:cNvPr>
              <p:cNvSpPr>
                <a:spLocks/>
              </p:cNvSpPr>
              <p:nvPr/>
            </p:nvSpPr>
            <p:spPr bwMode="auto">
              <a:xfrm>
                <a:off x="3902030" y="4450948"/>
                <a:ext cx="98176" cy="98700"/>
              </a:xfrm>
              <a:custGeom>
                <a:avLst/>
                <a:gdLst>
                  <a:gd name="T0" fmla="*/ 26 w 26"/>
                  <a:gd name="T1" fmla="*/ 25 h 25"/>
                  <a:gd name="T2" fmla="*/ 0 w 26"/>
                  <a:gd name="T3" fmla="*/ 0 h 25"/>
                </a:gdLst>
                <a:ahLst/>
                <a:cxnLst>
                  <a:cxn ang="0">
                    <a:pos x="T0" y="T1"/>
                  </a:cxn>
                  <a:cxn ang="0">
                    <a:pos x="T2" y="T3"/>
                  </a:cxn>
                </a:cxnLst>
                <a:rect l="0" t="0" r="r" b="b"/>
                <a:pathLst>
                  <a:path w="26" h="25">
                    <a:moveTo>
                      <a:pt x="26" y="25"/>
                    </a:moveTo>
                    <a:cubicBezTo>
                      <a:pt x="13" y="23"/>
                      <a:pt x="3" y="12"/>
                      <a:pt x="0"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53">
                <a:extLst>
                  <a:ext uri="{FF2B5EF4-FFF2-40B4-BE49-F238E27FC236}">
                    <a16:creationId xmlns:a16="http://schemas.microsoft.com/office/drawing/2014/main" id="{918D4D67-5340-4DAC-A8BC-AFDA71B26A83}"/>
                  </a:ext>
                </a:extLst>
              </p:cNvPr>
              <p:cNvSpPr>
                <a:spLocks/>
              </p:cNvSpPr>
              <p:nvPr/>
            </p:nvSpPr>
            <p:spPr bwMode="auto">
              <a:xfrm>
                <a:off x="3902030" y="4450948"/>
                <a:ext cx="41889" cy="0"/>
              </a:xfrm>
              <a:custGeom>
                <a:avLst/>
                <a:gdLst>
                  <a:gd name="T0" fmla="*/ 0 w 11"/>
                  <a:gd name="T1" fmla="*/ 11 w 11"/>
                </a:gdLst>
                <a:ahLst/>
                <a:cxnLst>
                  <a:cxn ang="0">
                    <a:pos x="T0" y="0"/>
                  </a:cxn>
                  <a:cxn ang="0">
                    <a:pos x="T1" y="0"/>
                  </a:cxn>
                </a:cxnLst>
                <a:rect l="0" t="0" r="r" b="b"/>
                <a:pathLst>
                  <a:path w="11">
                    <a:moveTo>
                      <a:pt x="0" y="0"/>
                    </a:moveTo>
                    <a:cubicBezTo>
                      <a:pt x="3" y="0"/>
                      <a:pt x="8" y="0"/>
                      <a:pt x="11"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54">
                <a:extLst>
                  <a:ext uri="{FF2B5EF4-FFF2-40B4-BE49-F238E27FC236}">
                    <a16:creationId xmlns:a16="http://schemas.microsoft.com/office/drawing/2014/main" id="{2338A191-992A-44DE-9C01-CB41BABCDDE8}"/>
                  </a:ext>
                </a:extLst>
              </p:cNvPr>
              <p:cNvSpPr>
                <a:spLocks/>
              </p:cNvSpPr>
              <p:nvPr/>
            </p:nvSpPr>
            <p:spPr bwMode="auto">
              <a:xfrm>
                <a:off x="4121945" y="4463117"/>
                <a:ext cx="121739" cy="156839"/>
              </a:xfrm>
              <a:custGeom>
                <a:avLst/>
                <a:gdLst>
                  <a:gd name="T0" fmla="*/ 0 w 32"/>
                  <a:gd name="T1" fmla="*/ 40 h 40"/>
                  <a:gd name="T2" fmla="*/ 21 w 32"/>
                  <a:gd name="T3" fmla="*/ 28 h 40"/>
                  <a:gd name="T4" fmla="*/ 28 w 32"/>
                  <a:gd name="T5" fmla="*/ 0 h 40"/>
                </a:gdLst>
                <a:ahLst/>
                <a:cxnLst>
                  <a:cxn ang="0">
                    <a:pos x="T0" y="T1"/>
                  </a:cxn>
                  <a:cxn ang="0">
                    <a:pos x="T2" y="T3"/>
                  </a:cxn>
                  <a:cxn ang="0">
                    <a:pos x="T4" y="T5"/>
                  </a:cxn>
                </a:cxnLst>
                <a:rect l="0" t="0" r="r" b="b"/>
                <a:pathLst>
                  <a:path w="32" h="40">
                    <a:moveTo>
                      <a:pt x="0" y="40"/>
                    </a:moveTo>
                    <a:cubicBezTo>
                      <a:pt x="8" y="38"/>
                      <a:pt x="16" y="34"/>
                      <a:pt x="21" y="28"/>
                    </a:cubicBezTo>
                    <a:cubicBezTo>
                      <a:pt x="28" y="21"/>
                      <a:pt x="32" y="9"/>
                      <a:pt x="28"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55">
                <a:extLst>
                  <a:ext uri="{FF2B5EF4-FFF2-40B4-BE49-F238E27FC236}">
                    <a16:creationId xmlns:a16="http://schemas.microsoft.com/office/drawing/2014/main" id="{BFEFA225-1A03-4E0D-B42E-6E7B6B73CCEA}"/>
                  </a:ext>
                </a:extLst>
              </p:cNvPr>
              <p:cNvSpPr>
                <a:spLocks/>
              </p:cNvSpPr>
              <p:nvPr/>
            </p:nvSpPr>
            <p:spPr bwMode="auto">
              <a:xfrm>
                <a:off x="4434801" y="4145383"/>
                <a:ext cx="10472" cy="70307"/>
              </a:xfrm>
              <a:custGeom>
                <a:avLst/>
                <a:gdLst>
                  <a:gd name="T0" fmla="*/ 0 w 3"/>
                  <a:gd name="T1" fmla="*/ 18 h 18"/>
                  <a:gd name="T2" fmla="*/ 3 w 3"/>
                  <a:gd name="T3" fmla="*/ 0 h 18"/>
                </a:gdLst>
                <a:ahLst/>
                <a:cxnLst>
                  <a:cxn ang="0">
                    <a:pos x="T0" y="T1"/>
                  </a:cxn>
                  <a:cxn ang="0">
                    <a:pos x="T2" y="T3"/>
                  </a:cxn>
                </a:cxnLst>
                <a:rect l="0" t="0" r="r" b="b"/>
                <a:pathLst>
                  <a:path w="3" h="18">
                    <a:moveTo>
                      <a:pt x="0" y="18"/>
                    </a:moveTo>
                    <a:cubicBezTo>
                      <a:pt x="1" y="12"/>
                      <a:pt x="2" y="6"/>
                      <a:pt x="3"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56">
                <a:extLst>
                  <a:ext uri="{FF2B5EF4-FFF2-40B4-BE49-F238E27FC236}">
                    <a16:creationId xmlns:a16="http://schemas.microsoft.com/office/drawing/2014/main" id="{C4AFDF27-6530-44AF-B9A2-D95A8910E83C}"/>
                  </a:ext>
                </a:extLst>
              </p:cNvPr>
              <p:cNvSpPr>
                <a:spLocks/>
              </p:cNvSpPr>
              <p:nvPr/>
            </p:nvSpPr>
            <p:spPr bwMode="auto">
              <a:xfrm>
                <a:off x="4476690" y="4230563"/>
                <a:ext cx="68069" cy="55434"/>
              </a:xfrm>
              <a:custGeom>
                <a:avLst/>
                <a:gdLst>
                  <a:gd name="T0" fmla="*/ 0 w 18"/>
                  <a:gd name="T1" fmla="*/ 14 h 14"/>
                  <a:gd name="T2" fmla="*/ 18 w 18"/>
                  <a:gd name="T3" fmla="*/ 0 h 14"/>
                </a:gdLst>
                <a:ahLst/>
                <a:cxnLst>
                  <a:cxn ang="0">
                    <a:pos x="T0" y="T1"/>
                  </a:cxn>
                  <a:cxn ang="0">
                    <a:pos x="T2" y="T3"/>
                  </a:cxn>
                </a:cxnLst>
                <a:rect l="0" t="0" r="r" b="b"/>
                <a:pathLst>
                  <a:path w="18" h="14">
                    <a:moveTo>
                      <a:pt x="0" y="14"/>
                    </a:moveTo>
                    <a:cubicBezTo>
                      <a:pt x="6" y="9"/>
                      <a:pt x="12" y="4"/>
                      <a:pt x="18"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57">
                <a:extLst>
                  <a:ext uri="{FF2B5EF4-FFF2-40B4-BE49-F238E27FC236}">
                    <a16:creationId xmlns:a16="http://schemas.microsoft.com/office/drawing/2014/main" id="{60BCCB1C-E799-4E46-B2B6-4F779444C57B}"/>
                  </a:ext>
                </a:extLst>
              </p:cNvPr>
              <p:cNvSpPr>
                <a:spLocks/>
              </p:cNvSpPr>
              <p:nvPr/>
            </p:nvSpPr>
            <p:spPr bwMode="auto">
              <a:xfrm>
                <a:off x="4495016" y="4345487"/>
                <a:ext cx="103412" cy="22985"/>
              </a:xfrm>
              <a:custGeom>
                <a:avLst/>
                <a:gdLst>
                  <a:gd name="T0" fmla="*/ 0 w 27"/>
                  <a:gd name="T1" fmla="*/ 0 h 6"/>
                  <a:gd name="T2" fmla="*/ 27 w 27"/>
                  <a:gd name="T3" fmla="*/ 6 h 6"/>
                </a:gdLst>
                <a:ahLst/>
                <a:cxnLst>
                  <a:cxn ang="0">
                    <a:pos x="T0" y="T1"/>
                  </a:cxn>
                  <a:cxn ang="0">
                    <a:pos x="T2" y="T3"/>
                  </a:cxn>
                </a:cxnLst>
                <a:rect l="0" t="0" r="r" b="b"/>
                <a:pathLst>
                  <a:path w="27" h="6">
                    <a:moveTo>
                      <a:pt x="0" y="0"/>
                    </a:moveTo>
                    <a:cubicBezTo>
                      <a:pt x="9" y="2"/>
                      <a:pt x="18" y="4"/>
                      <a:pt x="27" y="6"/>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58">
                <a:extLst>
                  <a:ext uri="{FF2B5EF4-FFF2-40B4-BE49-F238E27FC236}">
                    <a16:creationId xmlns:a16="http://schemas.microsoft.com/office/drawing/2014/main" id="{50608E43-B54D-4753-94B4-CFEB4988D2A5}"/>
                  </a:ext>
                </a:extLst>
              </p:cNvPr>
              <p:cNvSpPr>
                <a:spLocks/>
              </p:cNvSpPr>
              <p:nvPr/>
            </p:nvSpPr>
            <p:spPr bwMode="auto">
              <a:xfrm>
                <a:off x="4335315" y="4302221"/>
                <a:ext cx="37961" cy="121685"/>
              </a:xfrm>
              <a:custGeom>
                <a:avLst/>
                <a:gdLst>
                  <a:gd name="T0" fmla="*/ 0 w 10"/>
                  <a:gd name="T1" fmla="*/ 0 h 31"/>
                  <a:gd name="T2" fmla="*/ 10 w 10"/>
                  <a:gd name="T3" fmla="*/ 31 h 31"/>
                </a:gdLst>
                <a:ahLst/>
                <a:cxnLst>
                  <a:cxn ang="0">
                    <a:pos x="T0" y="T1"/>
                  </a:cxn>
                  <a:cxn ang="0">
                    <a:pos x="T2" y="T3"/>
                  </a:cxn>
                </a:cxnLst>
                <a:rect l="0" t="0" r="r" b="b"/>
                <a:pathLst>
                  <a:path w="10" h="31">
                    <a:moveTo>
                      <a:pt x="0" y="0"/>
                    </a:moveTo>
                    <a:cubicBezTo>
                      <a:pt x="0" y="11"/>
                      <a:pt x="3" y="22"/>
                      <a:pt x="10" y="3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59">
                <a:extLst>
                  <a:ext uri="{FF2B5EF4-FFF2-40B4-BE49-F238E27FC236}">
                    <a16:creationId xmlns:a16="http://schemas.microsoft.com/office/drawing/2014/main" id="{743375DC-F045-4B6A-9C1C-8B81C6A46AEF}"/>
                  </a:ext>
                </a:extLst>
              </p:cNvPr>
              <p:cNvSpPr>
                <a:spLocks/>
              </p:cNvSpPr>
              <p:nvPr/>
            </p:nvSpPr>
            <p:spPr bwMode="auto">
              <a:xfrm>
                <a:off x="4476690" y="4411738"/>
                <a:ext cx="48433" cy="59491"/>
              </a:xfrm>
              <a:custGeom>
                <a:avLst/>
                <a:gdLst>
                  <a:gd name="T0" fmla="*/ 0 w 13"/>
                  <a:gd name="T1" fmla="*/ 0 h 15"/>
                  <a:gd name="T2" fmla="*/ 13 w 13"/>
                  <a:gd name="T3" fmla="*/ 15 h 15"/>
                </a:gdLst>
                <a:ahLst/>
                <a:cxnLst>
                  <a:cxn ang="0">
                    <a:pos x="T0" y="T1"/>
                  </a:cxn>
                  <a:cxn ang="0">
                    <a:pos x="T2" y="T3"/>
                  </a:cxn>
                </a:cxnLst>
                <a:rect l="0" t="0" r="r" b="b"/>
                <a:pathLst>
                  <a:path w="13" h="15">
                    <a:moveTo>
                      <a:pt x="0" y="0"/>
                    </a:moveTo>
                    <a:cubicBezTo>
                      <a:pt x="4" y="5"/>
                      <a:pt x="9" y="10"/>
                      <a:pt x="13" y="15"/>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Oval 60">
                <a:extLst>
                  <a:ext uri="{FF2B5EF4-FFF2-40B4-BE49-F238E27FC236}">
                    <a16:creationId xmlns:a16="http://schemas.microsoft.com/office/drawing/2014/main" id="{37A1CF7B-6070-443E-B1BC-B013DC743476}"/>
                  </a:ext>
                </a:extLst>
              </p:cNvPr>
              <p:cNvSpPr>
                <a:spLocks noChangeArrowheads="1"/>
              </p:cNvSpPr>
              <p:nvPr/>
            </p:nvSpPr>
            <p:spPr bwMode="auto">
              <a:xfrm>
                <a:off x="3939991" y="3776272"/>
                <a:ext cx="289293" cy="297453"/>
              </a:xfrm>
              <a:prstGeom prst="ellipse">
                <a:avLst/>
              </a:pr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70" name="Oval 61">
                <a:extLst>
                  <a:ext uri="{FF2B5EF4-FFF2-40B4-BE49-F238E27FC236}">
                    <a16:creationId xmlns:a16="http://schemas.microsoft.com/office/drawing/2014/main" id="{BEAE738F-20CD-4E89-8FFC-5F726F8E42FE}"/>
                  </a:ext>
                </a:extLst>
              </p:cNvPr>
              <p:cNvSpPr>
                <a:spLocks noChangeArrowheads="1"/>
              </p:cNvSpPr>
              <p:nvPr/>
            </p:nvSpPr>
            <p:spPr bwMode="auto">
              <a:xfrm>
                <a:off x="4038168" y="3842522"/>
                <a:ext cx="87704" cy="94644"/>
              </a:xfrm>
              <a:prstGeom prst="ellipse">
                <a:avLst/>
              </a:pr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62">
                <a:extLst>
                  <a:ext uri="{FF2B5EF4-FFF2-40B4-BE49-F238E27FC236}">
                    <a16:creationId xmlns:a16="http://schemas.microsoft.com/office/drawing/2014/main" id="{271F4C12-1B06-48EC-9131-36299B30B28D}"/>
                  </a:ext>
                </a:extLst>
              </p:cNvPr>
              <p:cNvSpPr>
                <a:spLocks/>
              </p:cNvSpPr>
              <p:nvPr/>
            </p:nvSpPr>
            <p:spPr bwMode="auto">
              <a:xfrm>
                <a:off x="4053876" y="3889844"/>
                <a:ext cx="75923" cy="121685"/>
              </a:xfrm>
              <a:custGeom>
                <a:avLst/>
                <a:gdLst>
                  <a:gd name="T0" fmla="*/ 19 w 20"/>
                  <a:gd name="T1" fmla="*/ 0 h 31"/>
                  <a:gd name="T2" fmla="*/ 0 w 20"/>
                  <a:gd name="T3" fmla="*/ 31 h 31"/>
                </a:gdLst>
                <a:ahLst/>
                <a:cxnLst>
                  <a:cxn ang="0">
                    <a:pos x="T0" y="T1"/>
                  </a:cxn>
                  <a:cxn ang="0">
                    <a:pos x="T2" y="T3"/>
                  </a:cxn>
                </a:cxnLst>
                <a:rect l="0" t="0" r="r" b="b"/>
                <a:pathLst>
                  <a:path w="20" h="31">
                    <a:moveTo>
                      <a:pt x="19" y="0"/>
                    </a:moveTo>
                    <a:cubicBezTo>
                      <a:pt x="20" y="8"/>
                      <a:pt x="17" y="24"/>
                      <a:pt x="0" y="3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63">
                <a:extLst>
                  <a:ext uri="{FF2B5EF4-FFF2-40B4-BE49-F238E27FC236}">
                    <a16:creationId xmlns:a16="http://schemas.microsoft.com/office/drawing/2014/main" id="{7A80EA6F-5E67-4F09-B232-95FF749C8810}"/>
                  </a:ext>
                </a:extLst>
              </p:cNvPr>
              <p:cNvSpPr>
                <a:spLocks/>
              </p:cNvSpPr>
              <p:nvPr/>
            </p:nvSpPr>
            <p:spPr bwMode="auto">
              <a:xfrm>
                <a:off x="3387584" y="4564520"/>
                <a:ext cx="342964" cy="352886"/>
              </a:xfrm>
              <a:custGeom>
                <a:avLst/>
                <a:gdLst>
                  <a:gd name="T0" fmla="*/ 74 w 90"/>
                  <a:gd name="T1" fmla="*/ 90 h 90"/>
                  <a:gd name="T2" fmla="*/ 15 w 90"/>
                  <a:gd name="T3" fmla="*/ 90 h 90"/>
                  <a:gd name="T4" fmla="*/ 0 w 90"/>
                  <a:gd name="T5" fmla="*/ 74 h 90"/>
                  <a:gd name="T6" fmla="*/ 1 w 90"/>
                  <a:gd name="T7" fmla="*/ 42 h 90"/>
                  <a:gd name="T8" fmla="*/ 0 w 90"/>
                  <a:gd name="T9" fmla="*/ 15 h 90"/>
                  <a:gd name="T10" fmla="*/ 4 w 90"/>
                  <a:gd name="T11" fmla="*/ 4 h 90"/>
                  <a:gd name="T12" fmla="*/ 15 w 90"/>
                  <a:gd name="T13" fmla="*/ 0 h 90"/>
                  <a:gd name="T14" fmla="*/ 74 w 90"/>
                  <a:gd name="T15" fmla="*/ 0 h 90"/>
                  <a:gd name="T16" fmla="*/ 90 w 90"/>
                  <a:gd name="T17" fmla="*/ 15 h 90"/>
                  <a:gd name="T18" fmla="*/ 90 w 90"/>
                  <a:gd name="T19" fmla="*/ 44 h 90"/>
                  <a:gd name="T20" fmla="*/ 90 w 90"/>
                  <a:gd name="T21" fmla="*/ 74 h 90"/>
                  <a:gd name="T22" fmla="*/ 85 w 90"/>
                  <a:gd name="T23" fmla="*/ 85 h 90"/>
                  <a:gd name="T24" fmla="*/ 74 w 90"/>
                  <a:gd name="T2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90">
                    <a:moveTo>
                      <a:pt x="74" y="90"/>
                    </a:moveTo>
                    <a:cubicBezTo>
                      <a:pt x="15" y="90"/>
                      <a:pt x="15" y="90"/>
                      <a:pt x="15" y="90"/>
                    </a:cubicBezTo>
                    <a:cubicBezTo>
                      <a:pt x="7" y="90"/>
                      <a:pt x="0" y="83"/>
                      <a:pt x="0" y="74"/>
                    </a:cubicBezTo>
                    <a:cubicBezTo>
                      <a:pt x="1" y="65"/>
                      <a:pt x="1" y="54"/>
                      <a:pt x="1" y="42"/>
                    </a:cubicBezTo>
                    <a:cubicBezTo>
                      <a:pt x="1" y="33"/>
                      <a:pt x="1" y="24"/>
                      <a:pt x="0" y="15"/>
                    </a:cubicBezTo>
                    <a:cubicBezTo>
                      <a:pt x="0" y="14"/>
                      <a:pt x="0" y="9"/>
                      <a:pt x="4" y="4"/>
                    </a:cubicBezTo>
                    <a:cubicBezTo>
                      <a:pt x="7" y="2"/>
                      <a:pt x="11" y="0"/>
                      <a:pt x="15" y="0"/>
                    </a:cubicBezTo>
                    <a:cubicBezTo>
                      <a:pt x="74" y="0"/>
                      <a:pt x="74" y="0"/>
                      <a:pt x="74" y="0"/>
                    </a:cubicBezTo>
                    <a:cubicBezTo>
                      <a:pt x="83" y="0"/>
                      <a:pt x="90" y="7"/>
                      <a:pt x="90" y="15"/>
                    </a:cubicBezTo>
                    <a:cubicBezTo>
                      <a:pt x="90" y="25"/>
                      <a:pt x="90" y="34"/>
                      <a:pt x="90" y="44"/>
                    </a:cubicBezTo>
                    <a:cubicBezTo>
                      <a:pt x="90" y="55"/>
                      <a:pt x="90" y="65"/>
                      <a:pt x="90" y="74"/>
                    </a:cubicBezTo>
                    <a:cubicBezTo>
                      <a:pt x="90" y="75"/>
                      <a:pt x="90" y="81"/>
                      <a:pt x="85" y="85"/>
                    </a:cubicBezTo>
                    <a:cubicBezTo>
                      <a:pt x="82" y="88"/>
                      <a:pt x="79" y="90"/>
                      <a:pt x="74" y="90"/>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64">
                <a:extLst>
                  <a:ext uri="{FF2B5EF4-FFF2-40B4-BE49-F238E27FC236}">
                    <a16:creationId xmlns:a16="http://schemas.microsoft.com/office/drawing/2014/main" id="{E3DCBE8E-CB2A-4A27-ABC1-05CEAC8F39F0}"/>
                  </a:ext>
                </a:extLst>
              </p:cNvPr>
              <p:cNvSpPr>
                <a:spLocks/>
              </p:cNvSpPr>
              <p:nvPr/>
            </p:nvSpPr>
            <p:spPr bwMode="auto">
              <a:xfrm>
                <a:off x="3327369" y="4611843"/>
                <a:ext cx="342964" cy="352886"/>
              </a:xfrm>
              <a:custGeom>
                <a:avLst/>
                <a:gdLst>
                  <a:gd name="T0" fmla="*/ 90 w 90"/>
                  <a:gd name="T1" fmla="*/ 78 h 90"/>
                  <a:gd name="T2" fmla="*/ 86 w 90"/>
                  <a:gd name="T3" fmla="*/ 85 h 90"/>
                  <a:gd name="T4" fmla="*/ 75 w 90"/>
                  <a:gd name="T5" fmla="*/ 90 h 90"/>
                  <a:gd name="T6" fmla="*/ 16 w 90"/>
                  <a:gd name="T7" fmla="*/ 90 h 90"/>
                  <a:gd name="T8" fmla="*/ 0 w 90"/>
                  <a:gd name="T9" fmla="*/ 74 h 90"/>
                  <a:gd name="T10" fmla="*/ 2 w 90"/>
                  <a:gd name="T11" fmla="*/ 42 h 90"/>
                  <a:gd name="T12" fmla="*/ 0 w 90"/>
                  <a:gd name="T13" fmla="*/ 15 h 90"/>
                  <a:gd name="T14" fmla="*/ 5 w 90"/>
                  <a:gd name="T15" fmla="*/ 4 h 90"/>
                  <a:gd name="T16" fmla="*/ 16 w 90"/>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90">
                    <a:moveTo>
                      <a:pt x="90" y="78"/>
                    </a:moveTo>
                    <a:cubicBezTo>
                      <a:pt x="90" y="79"/>
                      <a:pt x="90" y="81"/>
                      <a:pt x="86" y="85"/>
                    </a:cubicBezTo>
                    <a:cubicBezTo>
                      <a:pt x="83" y="88"/>
                      <a:pt x="79" y="90"/>
                      <a:pt x="75" y="90"/>
                    </a:cubicBezTo>
                    <a:cubicBezTo>
                      <a:pt x="16" y="90"/>
                      <a:pt x="16" y="90"/>
                      <a:pt x="16" y="90"/>
                    </a:cubicBezTo>
                    <a:cubicBezTo>
                      <a:pt x="7" y="90"/>
                      <a:pt x="0" y="83"/>
                      <a:pt x="0" y="74"/>
                    </a:cubicBezTo>
                    <a:cubicBezTo>
                      <a:pt x="1" y="65"/>
                      <a:pt x="2" y="54"/>
                      <a:pt x="2" y="42"/>
                    </a:cubicBezTo>
                    <a:cubicBezTo>
                      <a:pt x="2" y="33"/>
                      <a:pt x="1" y="24"/>
                      <a:pt x="0" y="15"/>
                    </a:cubicBezTo>
                    <a:cubicBezTo>
                      <a:pt x="0" y="14"/>
                      <a:pt x="0" y="9"/>
                      <a:pt x="5" y="4"/>
                    </a:cubicBezTo>
                    <a:cubicBezTo>
                      <a:pt x="8" y="2"/>
                      <a:pt x="11" y="0"/>
                      <a:pt x="16" y="0"/>
                    </a:cubicBezTo>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65">
                <a:extLst>
                  <a:ext uri="{FF2B5EF4-FFF2-40B4-BE49-F238E27FC236}">
                    <a16:creationId xmlns:a16="http://schemas.microsoft.com/office/drawing/2014/main" id="{80D6E114-E649-4003-92D8-72698DC5F5CC}"/>
                  </a:ext>
                </a:extLst>
              </p:cNvPr>
              <p:cNvSpPr>
                <a:spLocks/>
              </p:cNvSpPr>
              <p:nvPr/>
            </p:nvSpPr>
            <p:spPr bwMode="auto">
              <a:xfrm>
                <a:off x="3555139" y="4678093"/>
                <a:ext cx="3927" cy="121685"/>
              </a:xfrm>
              <a:custGeom>
                <a:avLst/>
                <a:gdLst>
                  <a:gd name="T0" fmla="*/ 0 w 1"/>
                  <a:gd name="T1" fmla="*/ 0 h 31"/>
                  <a:gd name="T2" fmla="*/ 1 w 1"/>
                  <a:gd name="T3" fmla="*/ 31 h 31"/>
                </a:gdLst>
                <a:ahLst/>
                <a:cxnLst>
                  <a:cxn ang="0">
                    <a:pos x="T0" y="T1"/>
                  </a:cxn>
                  <a:cxn ang="0">
                    <a:pos x="T2" y="T3"/>
                  </a:cxn>
                </a:cxnLst>
                <a:rect l="0" t="0" r="r" b="b"/>
                <a:pathLst>
                  <a:path w="1" h="31">
                    <a:moveTo>
                      <a:pt x="0" y="0"/>
                    </a:moveTo>
                    <a:cubicBezTo>
                      <a:pt x="0" y="10"/>
                      <a:pt x="1" y="22"/>
                      <a:pt x="1" y="3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66">
                <a:extLst>
                  <a:ext uri="{FF2B5EF4-FFF2-40B4-BE49-F238E27FC236}">
                    <a16:creationId xmlns:a16="http://schemas.microsoft.com/office/drawing/2014/main" id="{DC452387-0986-4784-BE79-9D49867383B3}"/>
                  </a:ext>
                </a:extLst>
              </p:cNvPr>
              <p:cNvSpPr>
                <a:spLocks/>
              </p:cNvSpPr>
              <p:nvPr/>
            </p:nvSpPr>
            <p:spPr bwMode="auto">
              <a:xfrm>
                <a:off x="3494924" y="4741640"/>
                <a:ext cx="117812" cy="4056"/>
              </a:xfrm>
              <a:custGeom>
                <a:avLst/>
                <a:gdLst>
                  <a:gd name="T0" fmla="*/ 0 w 31"/>
                  <a:gd name="T1" fmla="*/ 0 h 1"/>
                  <a:gd name="T2" fmla="*/ 31 w 31"/>
                  <a:gd name="T3" fmla="*/ 0 h 1"/>
                </a:gdLst>
                <a:ahLst/>
                <a:cxnLst>
                  <a:cxn ang="0">
                    <a:pos x="T0" y="T1"/>
                  </a:cxn>
                  <a:cxn ang="0">
                    <a:pos x="T2" y="T3"/>
                  </a:cxn>
                </a:cxnLst>
                <a:rect l="0" t="0" r="r" b="b"/>
                <a:pathLst>
                  <a:path w="31" h="1">
                    <a:moveTo>
                      <a:pt x="0" y="0"/>
                    </a:moveTo>
                    <a:cubicBezTo>
                      <a:pt x="10" y="0"/>
                      <a:pt x="21" y="1"/>
                      <a:pt x="31"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67">
                <a:extLst>
                  <a:ext uri="{FF2B5EF4-FFF2-40B4-BE49-F238E27FC236}">
                    <a16:creationId xmlns:a16="http://schemas.microsoft.com/office/drawing/2014/main" id="{6EC2E425-7B21-45D5-A26E-71D15EBAAAFC}"/>
                  </a:ext>
                </a:extLst>
              </p:cNvPr>
              <p:cNvSpPr>
                <a:spLocks/>
              </p:cNvSpPr>
              <p:nvPr/>
            </p:nvSpPr>
            <p:spPr bwMode="auto">
              <a:xfrm>
                <a:off x="4365423" y="2445848"/>
                <a:ext cx="498737" cy="191992"/>
              </a:xfrm>
              <a:custGeom>
                <a:avLst/>
                <a:gdLst>
                  <a:gd name="T0" fmla="*/ 51 w 131"/>
                  <a:gd name="T1" fmla="*/ 49 h 49"/>
                  <a:gd name="T2" fmla="*/ 131 w 131"/>
                  <a:gd name="T3" fmla="*/ 0 h 49"/>
                  <a:gd name="T4" fmla="*/ 0 w 131"/>
                  <a:gd name="T5" fmla="*/ 26 h 49"/>
                  <a:gd name="T6" fmla="*/ 51 w 131"/>
                  <a:gd name="T7" fmla="*/ 49 h 49"/>
                </a:gdLst>
                <a:ahLst/>
                <a:cxnLst>
                  <a:cxn ang="0">
                    <a:pos x="T0" y="T1"/>
                  </a:cxn>
                  <a:cxn ang="0">
                    <a:pos x="T2" y="T3"/>
                  </a:cxn>
                  <a:cxn ang="0">
                    <a:pos x="T4" y="T5"/>
                  </a:cxn>
                  <a:cxn ang="0">
                    <a:pos x="T6" y="T7"/>
                  </a:cxn>
                </a:cxnLst>
                <a:rect l="0" t="0" r="r" b="b"/>
                <a:pathLst>
                  <a:path w="131" h="49">
                    <a:moveTo>
                      <a:pt x="51" y="49"/>
                    </a:moveTo>
                    <a:cubicBezTo>
                      <a:pt x="78" y="33"/>
                      <a:pt x="104" y="16"/>
                      <a:pt x="131" y="0"/>
                    </a:cubicBezTo>
                    <a:cubicBezTo>
                      <a:pt x="86" y="5"/>
                      <a:pt x="43" y="15"/>
                      <a:pt x="0" y="26"/>
                    </a:cubicBezTo>
                    <a:cubicBezTo>
                      <a:pt x="17" y="33"/>
                      <a:pt x="34" y="41"/>
                      <a:pt x="51" y="49"/>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68">
                <a:extLst>
                  <a:ext uri="{FF2B5EF4-FFF2-40B4-BE49-F238E27FC236}">
                    <a16:creationId xmlns:a16="http://schemas.microsoft.com/office/drawing/2014/main" id="{213763AB-DF94-447C-8B99-73696A0ED753}"/>
                  </a:ext>
                </a:extLst>
              </p:cNvPr>
              <p:cNvSpPr>
                <a:spLocks/>
              </p:cNvSpPr>
              <p:nvPr/>
            </p:nvSpPr>
            <p:spPr bwMode="auto">
              <a:xfrm>
                <a:off x="4608901" y="2449903"/>
                <a:ext cx="251332" cy="443475"/>
              </a:xfrm>
              <a:custGeom>
                <a:avLst/>
                <a:gdLst>
                  <a:gd name="T0" fmla="*/ 66 w 66"/>
                  <a:gd name="T1" fmla="*/ 0 h 113"/>
                  <a:gd name="T2" fmla="*/ 0 w 66"/>
                  <a:gd name="T3" fmla="*/ 59 h 113"/>
                  <a:gd name="T4" fmla="*/ 17 w 66"/>
                  <a:gd name="T5" fmla="*/ 113 h 113"/>
                  <a:gd name="T6" fmla="*/ 66 w 66"/>
                  <a:gd name="T7" fmla="*/ 0 h 113"/>
                </a:gdLst>
                <a:ahLst/>
                <a:cxnLst>
                  <a:cxn ang="0">
                    <a:pos x="T0" y="T1"/>
                  </a:cxn>
                  <a:cxn ang="0">
                    <a:pos x="T2" y="T3"/>
                  </a:cxn>
                  <a:cxn ang="0">
                    <a:pos x="T4" y="T5"/>
                  </a:cxn>
                  <a:cxn ang="0">
                    <a:pos x="T6" y="T7"/>
                  </a:cxn>
                </a:cxnLst>
                <a:rect l="0" t="0" r="r" b="b"/>
                <a:pathLst>
                  <a:path w="66" h="113">
                    <a:moveTo>
                      <a:pt x="66" y="0"/>
                    </a:moveTo>
                    <a:cubicBezTo>
                      <a:pt x="46" y="22"/>
                      <a:pt x="24" y="42"/>
                      <a:pt x="0" y="59"/>
                    </a:cubicBezTo>
                    <a:cubicBezTo>
                      <a:pt x="6" y="77"/>
                      <a:pt x="11" y="95"/>
                      <a:pt x="17" y="113"/>
                    </a:cubicBezTo>
                    <a:cubicBezTo>
                      <a:pt x="35" y="75"/>
                      <a:pt x="54" y="34"/>
                      <a:pt x="66" y="0"/>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69">
                <a:extLst>
                  <a:ext uri="{FF2B5EF4-FFF2-40B4-BE49-F238E27FC236}">
                    <a16:creationId xmlns:a16="http://schemas.microsoft.com/office/drawing/2014/main" id="{1B8B1741-C915-41B2-93D3-97A918797A21}"/>
                  </a:ext>
                </a:extLst>
              </p:cNvPr>
              <p:cNvSpPr>
                <a:spLocks/>
              </p:cNvSpPr>
              <p:nvPr/>
            </p:nvSpPr>
            <p:spPr bwMode="auto">
              <a:xfrm>
                <a:off x="4491089" y="2637840"/>
                <a:ext cx="117812" cy="113573"/>
              </a:xfrm>
              <a:custGeom>
                <a:avLst/>
                <a:gdLst>
                  <a:gd name="T0" fmla="*/ 18 w 31"/>
                  <a:gd name="T1" fmla="*/ 0 h 29"/>
                  <a:gd name="T2" fmla="*/ 0 w 31"/>
                  <a:gd name="T3" fmla="*/ 29 h 29"/>
                  <a:gd name="T4" fmla="*/ 31 w 31"/>
                  <a:gd name="T5" fmla="*/ 11 h 29"/>
                </a:gdLst>
                <a:ahLst/>
                <a:cxnLst>
                  <a:cxn ang="0">
                    <a:pos x="T0" y="T1"/>
                  </a:cxn>
                  <a:cxn ang="0">
                    <a:pos x="T2" y="T3"/>
                  </a:cxn>
                  <a:cxn ang="0">
                    <a:pos x="T4" y="T5"/>
                  </a:cxn>
                </a:cxnLst>
                <a:rect l="0" t="0" r="r" b="b"/>
                <a:pathLst>
                  <a:path w="31" h="29">
                    <a:moveTo>
                      <a:pt x="18" y="0"/>
                    </a:moveTo>
                    <a:cubicBezTo>
                      <a:pt x="12" y="10"/>
                      <a:pt x="5" y="19"/>
                      <a:pt x="0" y="29"/>
                    </a:cubicBezTo>
                    <a:cubicBezTo>
                      <a:pt x="10" y="24"/>
                      <a:pt x="22" y="19"/>
                      <a:pt x="31" y="1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70">
                <a:extLst>
                  <a:ext uri="{FF2B5EF4-FFF2-40B4-BE49-F238E27FC236}">
                    <a16:creationId xmlns:a16="http://schemas.microsoft.com/office/drawing/2014/main" id="{894DC483-2E5E-4C84-BD62-173825E0A953}"/>
                  </a:ext>
                </a:extLst>
              </p:cNvPr>
              <p:cNvSpPr>
                <a:spLocks/>
              </p:cNvSpPr>
              <p:nvPr/>
            </p:nvSpPr>
            <p:spPr bwMode="auto">
              <a:xfrm>
                <a:off x="4476690" y="2359316"/>
                <a:ext cx="337727" cy="22985"/>
              </a:xfrm>
              <a:custGeom>
                <a:avLst/>
                <a:gdLst>
                  <a:gd name="T0" fmla="*/ 0 w 89"/>
                  <a:gd name="T1" fmla="*/ 0 h 6"/>
                  <a:gd name="T2" fmla="*/ 89 w 89"/>
                  <a:gd name="T3" fmla="*/ 6 h 6"/>
                </a:gdLst>
                <a:ahLst/>
                <a:cxnLst>
                  <a:cxn ang="0">
                    <a:pos x="T0" y="T1"/>
                  </a:cxn>
                  <a:cxn ang="0">
                    <a:pos x="T2" y="T3"/>
                  </a:cxn>
                </a:cxnLst>
                <a:rect l="0" t="0" r="r" b="b"/>
                <a:pathLst>
                  <a:path w="89" h="6">
                    <a:moveTo>
                      <a:pt x="0" y="0"/>
                    </a:moveTo>
                    <a:cubicBezTo>
                      <a:pt x="30" y="2"/>
                      <a:pt x="59" y="4"/>
                      <a:pt x="89" y="6"/>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72">
                <a:extLst>
                  <a:ext uri="{FF2B5EF4-FFF2-40B4-BE49-F238E27FC236}">
                    <a16:creationId xmlns:a16="http://schemas.microsoft.com/office/drawing/2014/main" id="{81630EE7-5B65-457F-BC66-F12A40C93400}"/>
                  </a:ext>
                </a:extLst>
              </p:cNvPr>
              <p:cNvSpPr>
                <a:spLocks noEditPoints="1"/>
              </p:cNvSpPr>
              <p:nvPr/>
            </p:nvSpPr>
            <p:spPr bwMode="auto">
              <a:xfrm>
                <a:off x="3315588" y="2689218"/>
                <a:ext cx="490883" cy="505669"/>
              </a:xfrm>
              <a:custGeom>
                <a:avLst/>
                <a:gdLst>
                  <a:gd name="T0" fmla="*/ 129 w 129"/>
                  <a:gd name="T1" fmla="*/ 64 h 129"/>
                  <a:gd name="T2" fmla="*/ 64 w 129"/>
                  <a:gd name="T3" fmla="*/ 129 h 129"/>
                  <a:gd name="T4" fmla="*/ 0 w 129"/>
                  <a:gd name="T5" fmla="*/ 64 h 129"/>
                  <a:gd name="T6" fmla="*/ 64 w 129"/>
                  <a:gd name="T7" fmla="*/ 0 h 129"/>
                  <a:gd name="T8" fmla="*/ 129 w 129"/>
                  <a:gd name="T9" fmla="*/ 64 h 129"/>
                  <a:gd name="T10" fmla="*/ 129 w 129"/>
                  <a:gd name="T11" fmla="*/ 64 h 129"/>
                  <a:gd name="T12" fmla="*/ 129 w 129"/>
                  <a:gd name="T13" fmla="*/ 64 h 129"/>
                </a:gdLst>
                <a:ahLst/>
                <a:cxnLst>
                  <a:cxn ang="0">
                    <a:pos x="T0" y="T1"/>
                  </a:cxn>
                  <a:cxn ang="0">
                    <a:pos x="T2" y="T3"/>
                  </a:cxn>
                  <a:cxn ang="0">
                    <a:pos x="T4" y="T5"/>
                  </a:cxn>
                  <a:cxn ang="0">
                    <a:pos x="T6" y="T7"/>
                  </a:cxn>
                  <a:cxn ang="0">
                    <a:pos x="T8" y="T9"/>
                  </a:cxn>
                  <a:cxn ang="0">
                    <a:pos x="T10" y="T11"/>
                  </a:cxn>
                  <a:cxn ang="0">
                    <a:pos x="T12" y="T13"/>
                  </a:cxn>
                </a:cxnLst>
                <a:rect l="0" t="0" r="r" b="b"/>
                <a:pathLst>
                  <a:path w="129" h="129">
                    <a:moveTo>
                      <a:pt x="129" y="64"/>
                    </a:moveTo>
                    <a:cubicBezTo>
                      <a:pt x="129" y="100"/>
                      <a:pt x="100" y="129"/>
                      <a:pt x="64" y="129"/>
                    </a:cubicBezTo>
                    <a:cubicBezTo>
                      <a:pt x="28" y="129"/>
                      <a:pt x="0" y="100"/>
                      <a:pt x="0" y="64"/>
                    </a:cubicBezTo>
                    <a:cubicBezTo>
                      <a:pt x="0" y="29"/>
                      <a:pt x="28" y="0"/>
                      <a:pt x="64" y="0"/>
                    </a:cubicBezTo>
                    <a:cubicBezTo>
                      <a:pt x="100" y="0"/>
                      <a:pt x="129" y="29"/>
                      <a:pt x="129" y="64"/>
                    </a:cubicBezTo>
                    <a:close/>
                    <a:moveTo>
                      <a:pt x="129" y="64"/>
                    </a:moveTo>
                    <a:cubicBezTo>
                      <a:pt x="129" y="64"/>
                      <a:pt x="129" y="64"/>
                      <a:pt x="129" y="64"/>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73">
                <a:extLst>
                  <a:ext uri="{FF2B5EF4-FFF2-40B4-BE49-F238E27FC236}">
                    <a16:creationId xmlns:a16="http://schemas.microsoft.com/office/drawing/2014/main" id="{BB417BFF-7C33-4CD8-B378-DFBDFB96E139}"/>
                  </a:ext>
                </a:extLst>
              </p:cNvPr>
              <p:cNvSpPr>
                <a:spLocks noEditPoints="1"/>
              </p:cNvSpPr>
              <p:nvPr/>
            </p:nvSpPr>
            <p:spPr bwMode="auto">
              <a:xfrm>
                <a:off x="3422928" y="2759525"/>
                <a:ext cx="287985" cy="360999"/>
              </a:xfrm>
              <a:custGeom>
                <a:avLst/>
                <a:gdLst>
                  <a:gd name="T0" fmla="*/ 39 w 76"/>
                  <a:gd name="T1" fmla="*/ 6 h 92"/>
                  <a:gd name="T2" fmla="*/ 69 w 76"/>
                  <a:gd name="T3" fmla="*/ 28 h 92"/>
                  <a:gd name="T4" fmla="*/ 45 w 76"/>
                  <a:gd name="T5" fmla="*/ 64 h 92"/>
                  <a:gd name="T6" fmla="*/ 43 w 76"/>
                  <a:gd name="T7" fmla="*/ 64 h 92"/>
                  <a:gd name="T8" fmla="*/ 32 w 76"/>
                  <a:gd name="T9" fmla="*/ 59 h 92"/>
                  <a:gd name="T10" fmla="*/ 22 w 76"/>
                  <a:gd name="T11" fmla="*/ 86 h 92"/>
                  <a:gd name="T12" fmla="*/ 20 w 76"/>
                  <a:gd name="T13" fmla="*/ 86 h 92"/>
                  <a:gd name="T14" fmla="*/ 26 w 76"/>
                  <a:gd name="T15" fmla="*/ 44 h 92"/>
                  <a:gd name="T16" fmla="*/ 34 w 76"/>
                  <a:gd name="T17" fmla="*/ 24 h 92"/>
                  <a:gd name="T18" fmla="*/ 37 w 76"/>
                  <a:gd name="T19" fmla="*/ 24 h 92"/>
                  <a:gd name="T20" fmla="*/ 41 w 76"/>
                  <a:gd name="T21" fmla="*/ 56 h 92"/>
                  <a:gd name="T22" fmla="*/ 43 w 76"/>
                  <a:gd name="T23" fmla="*/ 56 h 92"/>
                  <a:gd name="T24" fmla="*/ 53 w 76"/>
                  <a:gd name="T25" fmla="*/ 19 h 92"/>
                  <a:gd name="T26" fmla="*/ 39 w 76"/>
                  <a:gd name="T27" fmla="*/ 13 h 92"/>
                  <a:gd name="T28" fmla="*/ 16 w 76"/>
                  <a:gd name="T29" fmla="*/ 39 h 92"/>
                  <a:gd name="T30" fmla="*/ 18 w 76"/>
                  <a:gd name="T31" fmla="*/ 52 h 92"/>
                  <a:gd name="T32" fmla="*/ 7 w 76"/>
                  <a:gd name="T33" fmla="*/ 34 h 92"/>
                  <a:gd name="T34" fmla="*/ 34 w 76"/>
                  <a:gd name="T35" fmla="*/ 6 h 92"/>
                  <a:gd name="T36" fmla="*/ 39 w 76"/>
                  <a:gd name="T37" fmla="*/ 6 h 92"/>
                  <a:gd name="T38" fmla="*/ 39 w 76"/>
                  <a:gd name="T39" fmla="*/ 0 h 92"/>
                  <a:gd name="T40" fmla="*/ 33 w 76"/>
                  <a:gd name="T41" fmla="*/ 0 h 92"/>
                  <a:gd name="T42" fmla="*/ 1 w 76"/>
                  <a:gd name="T43" fmla="*/ 34 h 92"/>
                  <a:gd name="T44" fmla="*/ 16 w 76"/>
                  <a:gd name="T45" fmla="*/ 58 h 92"/>
                  <a:gd name="T46" fmla="*/ 17 w 76"/>
                  <a:gd name="T47" fmla="*/ 91 h 92"/>
                  <a:gd name="T48" fmla="*/ 18 w 76"/>
                  <a:gd name="T49" fmla="*/ 92 h 92"/>
                  <a:gd name="T50" fmla="*/ 22 w 76"/>
                  <a:gd name="T51" fmla="*/ 92 h 92"/>
                  <a:gd name="T52" fmla="*/ 37 w 76"/>
                  <a:gd name="T53" fmla="*/ 69 h 92"/>
                  <a:gd name="T54" fmla="*/ 43 w 76"/>
                  <a:gd name="T55" fmla="*/ 70 h 92"/>
                  <a:gd name="T56" fmla="*/ 45 w 76"/>
                  <a:gd name="T57" fmla="*/ 70 h 92"/>
                  <a:gd name="T58" fmla="*/ 66 w 76"/>
                  <a:gd name="T59" fmla="*/ 61 h 92"/>
                  <a:gd name="T60" fmla="*/ 75 w 76"/>
                  <a:gd name="T61" fmla="*/ 27 h 92"/>
                  <a:gd name="T62" fmla="*/ 39 w 76"/>
                  <a:gd name="T63" fmla="*/ 0 h 92"/>
                  <a:gd name="T64" fmla="*/ 42 w 76"/>
                  <a:gd name="T65" fmla="*/ 50 h 92"/>
                  <a:gd name="T66" fmla="*/ 44 w 76"/>
                  <a:gd name="T67" fmla="*/ 42 h 92"/>
                  <a:gd name="T68" fmla="*/ 40 w 76"/>
                  <a:gd name="T69" fmla="*/ 19 h 92"/>
                  <a:gd name="T70" fmla="*/ 49 w 76"/>
                  <a:gd name="T71" fmla="*/ 23 h 92"/>
                  <a:gd name="T72" fmla="*/ 50 w 76"/>
                  <a:gd name="T73" fmla="*/ 44 h 92"/>
                  <a:gd name="T74" fmla="*/ 43 w 76"/>
                  <a:gd name="T75" fmla="*/ 50 h 92"/>
                  <a:gd name="T76" fmla="*/ 42 w 76"/>
                  <a:gd name="T77" fmla="*/ 50 h 92"/>
                  <a:gd name="T78" fmla="*/ 42 w 76"/>
                  <a:gd name="T79"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92">
                    <a:moveTo>
                      <a:pt x="39" y="6"/>
                    </a:moveTo>
                    <a:cubicBezTo>
                      <a:pt x="54" y="6"/>
                      <a:pt x="67" y="14"/>
                      <a:pt x="69" y="28"/>
                    </a:cubicBezTo>
                    <a:cubicBezTo>
                      <a:pt x="71" y="46"/>
                      <a:pt x="62" y="64"/>
                      <a:pt x="45" y="64"/>
                    </a:cubicBezTo>
                    <a:cubicBezTo>
                      <a:pt x="44" y="64"/>
                      <a:pt x="44" y="64"/>
                      <a:pt x="43" y="64"/>
                    </a:cubicBezTo>
                    <a:cubicBezTo>
                      <a:pt x="38" y="64"/>
                      <a:pt x="36" y="61"/>
                      <a:pt x="32" y="59"/>
                    </a:cubicBezTo>
                    <a:cubicBezTo>
                      <a:pt x="30" y="69"/>
                      <a:pt x="29" y="86"/>
                      <a:pt x="22" y="86"/>
                    </a:cubicBezTo>
                    <a:cubicBezTo>
                      <a:pt x="21" y="86"/>
                      <a:pt x="21" y="86"/>
                      <a:pt x="20" y="86"/>
                    </a:cubicBezTo>
                    <a:cubicBezTo>
                      <a:pt x="13" y="81"/>
                      <a:pt x="24" y="57"/>
                      <a:pt x="26" y="44"/>
                    </a:cubicBezTo>
                    <a:cubicBezTo>
                      <a:pt x="22" y="37"/>
                      <a:pt x="26" y="24"/>
                      <a:pt x="34" y="24"/>
                    </a:cubicBezTo>
                    <a:cubicBezTo>
                      <a:pt x="34" y="24"/>
                      <a:pt x="35" y="24"/>
                      <a:pt x="37" y="24"/>
                    </a:cubicBezTo>
                    <a:cubicBezTo>
                      <a:pt x="48" y="29"/>
                      <a:pt x="26" y="53"/>
                      <a:pt x="41" y="56"/>
                    </a:cubicBezTo>
                    <a:cubicBezTo>
                      <a:pt x="42" y="56"/>
                      <a:pt x="43" y="56"/>
                      <a:pt x="43" y="56"/>
                    </a:cubicBezTo>
                    <a:cubicBezTo>
                      <a:pt x="57" y="56"/>
                      <a:pt x="63" y="28"/>
                      <a:pt x="53" y="19"/>
                    </a:cubicBezTo>
                    <a:cubicBezTo>
                      <a:pt x="49" y="15"/>
                      <a:pt x="44" y="13"/>
                      <a:pt x="39" y="13"/>
                    </a:cubicBezTo>
                    <a:cubicBezTo>
                      <a:pt x="27" y="13"/>
                      <a:pt x="14" y="25"/>
                      <a:pt x="16" y="39"/>
                    </a:cubicBezTo>
                    <a:cubicBezTo>
                      <a:pt x="17" y="44"/>
                      <a:pt x="22" y="45"/>
                      <a:pt x="18" y="52"/>
                    </a:cubicBezTo>
                    <a:cubicBezTo>
                      <a:pt x="9" y="50"/>
                      <a:pt x="7" y="43"/>
                      <a:pt x="7" y="34"/>
                    </a:cubicBezTo>
                    <a:cubicBezTo>
                      <a:pt x="7" y="19"/>
                      <a:pt x="21" y="8"/>
                      <a:pt x="34" y="6"/>
                    </a:cubicBezTo>
                    <a:cubicBezTo>
                      <a:pt x="36" y="6"/>
                      <a:pt x="37" y="6"/>
                      <a:pt x="39" y="6"/>
                    </a:cubicBezTo>
                    <a:moveTo>
                      <a:pt x="39" y="0"/>
                    </a:moveTo>
                    <a:cubicBezTo>
                      <a:pt x="37" y="0"/>
                      <a:pt x="35" y="0"/>
                      <a:pt x="33" y="0"/>
                    </a:cubicBezTo>
                    <a:cubicBezTo>
                      <a:pt x="18" y="2"/>
                      <a:pt x="2" y="14"/>
                      <a:pt x="1" y="34"/>
                    </a:cubicBezTo>
                    <a:cubicBezTo>
                      <a:pt x="0" y="50"/>
                      <a:pt x="9" y="56"/>
                      <a:pt x="16" y="58"/>
                    </a:cubicBezTo>
                    <a:cubicBezTo>
                      <a:pt x="12" y="73"/>
                      <a:pt x="8" y="86"/>
                      <a:pt x="17" y="91"/>
                    </a:cubicBezTo>
                    <a:cubicBezTo>
                      <a:pt x="17" y="91"/>
                      <a:pt x="18" y="91"/>
                      <a:pt x="18" y="92"/>
                    </a:cubicBezTo>
                    <a:cubicBezTo>
                      <a:pt x="19" y="92"/>
                      <a:pt x="21" y="92"/>
                      <a:pt x="22" y="92"/>
                    </a:cubicBezTo>
                    <a:cubicBezTo>
                      <a:pt x="32" y="92"/>
                      <a:pt x="35" y="81"/>
                      <a:pt x="37" y="69"/>
                    </a:cubicBezTo>
                    <a:cubicBezTo>
                      <a:pt x="38" y="69"/>
                      <a:pt x="40" y="70"/>
                      <a:pt x="43" y="70"/>
                    </a:cubicBezTo>
                    <a:cubicBezTo>
                      <a:pt x="43" y="70"/>
                      <a:pt x="44" y="70"/>
                      <a:pt x="45" y="70"/>
                    </a:cubicBezTo>
                    <a:cubicBezTo>
                      <a:pt x="53" y="70"/>
                      <a:pt x="60" y="67"/>
                      <a:pt x="66" y="61"/>
                    </a:cubicBezTo>
                    <a:cubicBezTo>
                      <a:pt x="73" y="52"/>
                      <a:pt x="76" y="40"/>
                      <a:pt x="75" y="27"/>
                    </a:cubicBezTo>
                    <a:cubicBezTo>
                      <a:pt x="72" y="11"/>
                      <a:pt x="58" y="0"/>
                      <a:pt x="39" y="0"/>
                    </a:cubicBezTo>
                    <a:close/>
                    <a:moveTo>
                      <a:pt x="42" y="50"/>
                    </a:moveTo>
                    <a:cubicBezTo>
                      <a:pt x="42" y="48"/>
                      <a:pt x="43" y="44"/>
                      <a:pt x="44" y="42"/>
                    </a:cubicBezTo>
                    <a:cubicBezTo>
                      <a:pt x="46" y="35"/>
                      <a:pt x="49" y="24"/>
                      <a:pt x="40" y="19"/>
                    </a:cubicBezTo>
                    <a:cubicBezTo>
                      <a:pt x="43" y="20"/>
                      <a:pt x="46" y="20"/>
                      <a:pt x="49" y="23"/>
                    </a:cubicBezTo>
                    <a:cubicBezTo>
                      <a:pt x="53" y="27"/>
                      <a:pt x="53" y="36"/>
                      <a:pt x="50" y="44"/>
                    </a:cubicBezTo>
                    <a:cubicBezTo>
                      <a:pt x="49" y="46"/>
                      <a:pt x="47" y="50"/>
                      <a:pt x="43" y="50"/>
                    </a:cubicBezTo>
                    <a:cubicBezTo>
                      <a:pt x="43" y="50"/>
                      <a:pt x="43" y="50"/>
                      <a:pt x="42" y="50"/>
                    </a:cubicBezTo>
                    <a:cubicBezTo>
                      <a:pt x="42" y="50"/>
                      <a:pt x="42" y="50"/>
                      <a:pt x="42" y="50"/>
                    </a:cubicBezTo>
                    <a:close/>
                  </a:path>
                </a:pathLst>
              </a:custGeom>
              <a:noFill/>
              <a:ln w="31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endParaRPr lang="id-ID"/>
              </a:p>
            </p:txBody>
          </p:sp>
          <p:sp>
            <p:nvSpPr>
              <p:cNvPr id="83" name="Freeform 74">
                <a:extLst>
                  <a:ext uri="{FF2B5EF4-FFF2-40B4-BE49-F238E27FC236}">
                    <a16:creationId xmlns:a16="http://schemas.microsoft.com/office/drawing/2014/main" id="{F924835A-F1D3-40BA-977F-E6208A7E9FA3}"/>
                  </a:ext>
                </a:extLst>
              </p:cNvPr>
              <p:cNvSpPr>
                <a:spLocks/>
              </p:cNvSpPr>
              <p:nvPr/>
            </p:nvSpPr>
            <p:spPr bwMode="auto">
              <a:xfrm>
                <a:off x="2714748" y="2256560"/>
                <a:ext cx="418887" cy="455643"/>
              </a:xfrm>
              <a:custGeom>
                <a:avLst/>
                <a:gdLst>
                  <a:gd name="T0" fmla="*/ 102 w 110"/>
                  <a:gd name="T1" fmla="*/ 45 h 116"/>
                  <a:gd name="T2" fmla="*/ 57 w 110"/>
                  <a:gd name="T3" fmla="*/ 1 h 116"/>
                  <a:gd name="T4" fmla="*/ 52 w 110"/>
                  <a:gd name="T5" fmla="*/ 1 h 116"/>
                  <a:gd name="T6" fmla="*/ 6 w 110"/>
                  <a:gd name="T7" fmla="*/ 47 h 116"/>
                  <a:gd name="T8" fmla="*/ 0 w 110"/>
                  <a:gd name="T9" fmla="*/ 61 h 116"/>
                  <a:gd name="T10" fmla="*/ 0 w 110"/>
                  <a:gd name="T11" fmla="*/ 113 h 116"/>
                  <a:gd name="T12" fmla="*/ 3 w 110"/>
                  <a:gd name="T13" fmla="*/ 116 h 116"/>
                  <a:gd name="T14" fmla="*/ 28 w 110"/>
                  <a:gd name="T15" fmla="*/ 116 h 116"/>
                  <a:gd name="T16" fmla="*/ 41 w 110"/>
                  <a:gd name="T17" fmla="*/ 103 h 116"/>
                  <a:gd name="T18" fmla="*/ 41 w 110"/>
                  <a:gd name="T19" fmla="*/ 73 h 116"/>
                  <a:gd name="T20" fmla="*/ 52 w 110"/>
                  <a:gd name="T21" fmla="*/ 62 h 116"/>
                  <a:gd name="T22" fmla="*/ 58 w 110"/>
                  <a:gd name="T23" fmla="*/ 62 h 116"/>
                  <a:gd name="T24" fmla="*/ 69 w 110"/>
                  <a:gd name="T25" fmla="*/ 73 h 116"/>
                  <a:gd name="T26" fmla="*/ 69 w 110"/>
                  <a:gd name="T27" fmla="*/ 104 h 116"/>
                  <a:gd name="T28" fmla="*/ 80 w 110"/>
                  <a:gd name="T29" fmla="*/ 116 h 116"/>
                  <a:gd name="T30" fmla="*/ 106 w 110"/>
                  <a:gd name="T31" fmla="*/ 116 h 116"/>
                  <a:gd name="T32" fmla="*/ 110 w 110"/>
                  <a:gd name="T33" fmla="*/ 113 h 116"/>
                  <a:gd name="T34" fmla="*/ 110 w 110"/>
                  <a:gd name="T35" fmla="*/ 63 h 116"/>
                  <a:gd name="T36" fmla="*/ 102 w 110"/>
                  <a:gd name="T37" fmla="*/ 4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116">
                    <a:moveTo>
                      <a:pt x="102" y="45"/>
                    </a:moveTo>
                    <a:cubicBezTo>
                      <a:pt x="57" y="1"/>
                      <a:pt x="57" y="1"/>
                      <a:pt x="57" y="1"/>
                    </a:cubicBezTo>
                    <a:cubicBezTo>
                      <a:pt x="56" y="0"/>
                      <a:pt x="54" y="0"/>
                      <a:pt x="52" y="1"/>
                    </a:cubicBezTo>
                    <a:cubicBezTo>
                      <a:pt x="6" y="47"/>
                      <a:pt x="6" y="47"/>
                      <a:pt x="6" y="47"/>
                    </a:cubicBezTo>
                    <a:cubicBezTo>
                      <a:pt x="2" y="51"/>
                      <a:pt x="0" y="56"/>
                      <a:pt x="0" y="61"/>
                    </a:cubicBezTo>
                    <a:cubicBezTo>
                      <a:pt x="0" y="113"/>
                      <a:pt x="0" y="113"/>
                      <a:pt x="0" y="113"/>
                    </a:cubicBezTo>
                    <a:cubicBezTo>
                      <a:pt x="0" y="115"/>
                      <a:pt x="1" y="116"/>
                      <a:pt x="3" y="116"/>
                    </a:cubicBezTo>
                    <a:cubicBezTo>
                      <a:pt x="28" y="116"/>
                      <a:pt x="28" y="116"/>
                      <a:pt x="28" y="116"/>
                    </a:cubicBezTo>
                    <a:cubicBezTo>
                      <a:pt x="35" y="116"/>
                      <a:pt x="41" y="110"/>
                      <a:pt x="41" y="103"/>
                    </a:cubicBezTo>
                    <a:cubicBezTo>
                      <a:pt x="41" y="73"/>
                      <a:pt x="41" y="73"/>
                      <a:pt x="41" y="73"/>
                    </a:cubicBezTo>
                    <a:cubicBezTo>
                      <a:pt x="41" y="67"/>
                      <a:pt x="46" y="62"/>
                      <a:pt x="52" y="62"/>
                    </a:cubicBezTo>
                    <a:cubicBezTo>
                      <a:pt x="58" y="62"/>
                      <a:pt x="58" y="62"/>
                      <a:pt x="58" y="62"/>
                    </a:cubicBezTo>
                    <a:cubicBezTo>
                      <a:pt x="64" y="62"/>
                      <a:pt x="69" y="67"/>
                      <a:pt x="69" y="73"/>
                    </a:cubicBezTo>
                    <a:cubicBezTo>
                      <a:pt x="69" y="104"/>
                      <a:pt x="69" y="104"/>
                      <a:pt x="69" y="104"/>
                    </a:cubicBezTo>
                    <a:cubicBezTo>
                      <a:pt x="69" y="111"/>
                      <a:pt x="74" y="116"/>
                      <a:pt x="80" y="116"/>
                    </a:cubicBezTo>
                    <a:cubicBezTo>
                      <a:pt x="106" y="116"/>
                      <a:pt x="106" y="116"/>
                      <a:pt x="106" y="116"/>
                    </a:cubicBezTo>
                    <a:cubicBezTo>
                      <a:pt x="108" y="116"/>
                      <a:pt x="110" y="115"/>
                      <a:pt x="110" y="113"/>
                    </a:cubicBezTo>
                    <a:cubicBezTo>
                      <a:pt x="110" y="63"/>
                      <a:pt x="110" y="63"/>
                      <a:pt x="110" y="63"/>
                    </a:cubicBezTo>
                    <a:cubicBezTo>
                      <a:pt x="110" y="57"/>
                      <a:pt x="107" y="50"/>
                      <a:pt x="102" y="45"/>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75">
                <a:extLst>
                  <a:ext uri="{FF2B5EF4-FFF2-40B4-BE49-F238E27FC236}">
                    <a16:creationId xmlns:a16="http://schemas.microsoft.com/office/drawing/2014/main" id="{07A756C8-E16A-452D-9E08-DBD381F50D48}"/>
                  </a:ext>
                </a:extLst>
              </p:cNvPr>
              <p:cNvSpPr>
                <a:spLocks/>
              </p:cNvSpPr>
              <p:nvPr/>
            </p:nvSpPr>
            <p:spPr bwMode="auto">
              <a:xfrm>
                <a:off x="2627043" y="2099721"/>
                <a:ext cx="590368" cy="310973"/>
              </a:xfrm>
              <a:custGeom>
                <a:avLst/>
                <a:gdLst>
                  <a:gd name="T0" fmla="*/ 0 w 155"/>
                  <a:gd name="T1" fmla="*/ 67 h 79"/>
                  <a:gd name="T2" fmla="*/ 78 w 155"/>
                  <a:gd name="T3" fmla="*/ 0 h 79"/>
                  <a:gd name="T4" fmla="*/ 155 w 155"/>
                  <a:gd name="T5" fmla="*/ 67 h 79"/>
                  <a:gd name="T6" fmla="*/ 140 w 155"/>
                  <a:gd name="T7" fmla="*/ 78 h 79"/>
                  <a:gd name="T8" fmla="*/ 78 w 155"/>
                  <a:gd name="T9" fmla="*/ 21 h 79"/>
                  <a:gd name="T10" fmla="*/ 14 w 155"/>
                  <a:gd name="T11" fmla="*/ 79 h 79"/>
                  <a:gd name="T12" fmla="*/ 0 w 155"/>
                  <a:gd name="T13" fmla="*/ 67 h 79"/>
                </a:gdLst>
                <a:ahLst/>
                <a:cxnLst>
                  <a:cxn ang="0">
                    <a:pos x="T0" y="T1"/>
                  </a:cxn>
                  <a:cxn ang="0">
                    <a:pos x="T2" y="T3"/>
                  </a:cxn>
                  <a:cxn ang="0">
                    <a:pos x="T4" y="T5"/>
                  </a:cxn>
                  <a:cxn ang="0">
                    <a:pos x="T6" y="T7"/>
                  </a:cxn>
                  <a:cxn ang="0">
                    <a:pos x="T8" y="T9"/>
                  </a:cxn>
                  <a:cxn ang="0">
                    <a:pos x="T10" y="T11"/>
                  </a:cxn>
                  <a:cxn ang="0">
                    <a:pos x="T12" y="T13"/>
                  </a:cxn>
                </a:cxnLst>
                <a:rect l="0" t="0" r="r" b="b"/>
                <a:pathLst>
                  <a:path w="155" h="79">
                    <a:moveTo>
                      <a:pt x="0" y="67"/>
                    </a:moveTo>
                    <a:cubicBezTo>
                      <a:pt x="78" y="0"/>
                      <a:pt x="78" y="0"/>
                      <a:pt x="78" y="0"/>
                    </a:cubicBezTo>
                    <a:cubicBezTo>
                      <a:pt x="155" y="67"/>
                      <a:pt x="155" y="67"/>
                      <a:pt x="155" y="67"/>
                    </a:cubicBezTo>
                    <a:cubicBezTo>
                      <a:pt x="140" y="78"/>
                      <a:pt x="140" y="78"/>
                      <a:pt x="140" y="78"/>
                    </a:cubicBezTo>
                    <a:cubicBezTo>
                      <a:pt x="122" y="59"/>
                      <a:pt x="100" y="38"/>
                      <a:pt x="78" y="21"/>
                    </a:cubicBezTo>
                    <a:cubicBezTo>
                      <a:pt x="56" y="38"/>
                      <a:pt x="34" y="59"/>
                      <a:pt x="14" y="79"/>
                    </a:cubicBezTo>
                    <a:lnTo>
                      <a:pt x="0" y="67"/>
                    </a:ln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76">
                <a:extLst>
                  <a:ext uri="{FF2B5EF4-FFF2-40B4-BE49-F238E27FC236}">
                    <a16:creationId xmlns:a16="http://schemas.microsoft.com/office/drawing/2014/main" id="{B1683338-F177-4D2A-A3C8-3524E182DCB9}"/>
                  </a:ext>
                </a:extLst>
              </p:cNvPr>
              <p:cNvSpPr>
                <a:spLocks/>
              </p:cNvSpPr>
              <p:nvPr/>
            </p:nvSpPr>
            <p:spPr bwMode="auto">
              <a:xfrm>
                <a:off x="2638825" y="3902012"/>
                <a:ext cx="448994" cy="375872"/>
              </a:xfrm>
              <a:custGeom>
                <a:avLst/>
                <a:gdLst>
                  <a:gd name="T0" fmla="*/ 81 w 118"/>
                  <a:gd name="T1" fmla="*/ 11 h 96"/>
                  <a:gd name="T2" fmla="*/ 79 w 118"/>
                  <a:gd name="T3" fmla="*/ 6 h 96"/>
                  <a:gd name="T4" fmla="*/ 69 w 118"/>
                  <a:gd name="T5" fmla="*/ 0 h 96"/>
                  <a:gd name="T6" fmla="*/ 49 w 118"/>
                  <a:gd name="T7" fmla="*/ 0 h 96"/>
                  <a:gd name="T8" fmla="*/ 39 w 118"/>
                  <a:gd name="T9" fmla="*/ 6 h 96"/>
                  <a:gd name="T10" fmla="*/ 37 w 118"/>
                  <a:gd name="T11" fmla="*/ 11 h 96"/>
                  <a:gd name="T12" fmla="*/ 28 w 118"/>
                  <a:gd name="T13" fmla="*/ 16 h 96"/>
                  <a:gd name="T14" fmla="*/ 10 w 118"/>
                  <a:gd name="T15" fmla="*/ 16 h 96"/>
                  <a:gd name="T16" fmla="*/ 0 w 118"/>
                  <a:gd name="T17" fmla="*/ 27 h 96"/>
                  <a:gd name="T18" fmla="*/ 0 w 118"/>
                  <a:gd name="T19" fmla="*/ 85 h 96"/>
                  <a:gd name="T20" fmla="*/ 10 w 118"/>
                  <a:gd name="T21" fmla="*/ 96 h 96"/>
                  <a:gd name="T22" fmla="*/ 108 w 118"/>
                  <a:gd name="T23" fmla="*/ 96 h 96"/>
                  <a:gd name="T24" fmla="*/ 118 w 118"/>
                  <a:gd name="T25" fmla="*/ 85 h 96"/>
                  <a:gd name="T26" fmla="*/ 118 w 118"/>
                  <a:gd name="T27" fmla="*/ 27 h 96"/>
                  <a:gd name="T28" fmla="*/ 108 w 118"/>
                  <a:gd name="T29" fmla="*/ 16 h 96"/>
                  <a:gd name="T30" fmla="*/ 89 w 118"/>
                  <a:gd name="T31" fmla="*/ 16 h 96"/>
                  <a:gd name="T32" fmla="*/ 81 w 118"/>
                  <a:gd name="T33" fmla="*/ 1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96">
                    <a:moveTo>
                      <a:pt x="81" y="11"/>
                    </a:moveTo>
                    <a:cubicBezTo>
                      <a:pt x="79" y="6"/>
                      <a:pt x="79" y="6"/>
                      <a:pt x="79" y="6"/>
                    </a:cubicBezTo>
                    <a:cubicBezTo>
                      <a:pt x="77" y="2"/>
                      <a:pt x="73" y="0"/>
                      <a:pt x="69" y="0"/>
                    </a:cubicBezTo>
                    <a:cubicBezTo>
                      <a:pt x="49" y="0"/>
                      <a:pt x="49" y="0"/>
                      <a:pt x="49" y="0"/>
                    </a:cubicBezTo>
                    <a:cubicBezTo>
                      <a:pt x="44" y="0"/>
                      <a:pt x="40" y="2"/>
                      <a:pt x="39" y="6"/>
                    </a:cubicBezTo>
                    <a:cubicBezTo>
                      <a:pt x="37" y="11"/>
                      <a:pt x="37" y="11"/>
                      <a:pt x="37" y="11"/>
                    </a:cubicBezTo>
                    <a:cubicBezTo>
                      <a:pt x="35" y="14"/>
                      <a:pt x="32" y="16"/>
                      <a:pt x="28" y="16"/>
                    </a:cubicBezTo>
                    <a:cubicBezTo>
                      <a:pt x="10" y="16"/>
                      <a:pt x="10" y="16"/>
                      <a:pt x="10" y="16"/>
                    </a:cubicBezTo>
                    <a:cubicBezTo>
                      <a:pt x="4" y="16"/>
                      <a:pt x="0" y="21"/>
                      <a:pt x="0" y="27"/>
                    </a:cubicBezTo>
                    <a:cubicBezTo>
                      <a:pt x="0" y="85"/>
                      <a:pt x="0" y="85"/>
                      <a:pt x="0" y="85"/>
                    </a:cubicBezTo>
                    <a:cubicBezTo>
                      <a:pt x="0" y="91"/>
                      <a:pt x="4" y="96"/>
                      <a:pt x="10" y="96"/>
                    </a:cubicBezTo>
                    <a:cubicBezTo>
                      <a:pt x="108" y="96"/>
                      <a:pt x="108" y="96"/>
                      <a:pt x="108" y="96"/>
                    </a:cubicBezTo>
                    <a:cubicBezTo>
                      <a:pt x="113" y="96"/>
                      <a:pt x="118" y="91"/>
                      <a:pt x="118" y="85"/>
                    </a:cubicBezTo>
                    <a:cubicBezTo>
                      <a:pt x="118" y="27"/>
                      <a:pt x="118" y="27"/>
                      <a:pt x="118" y="27"/>
                    </a:cubicBezTo>
                    <a:cubicBezTo>
                      <a:pt x="118" y="21"/>
                      <a:pt x="113" y="16"/>
                      <a:pt x="108" y="16"/>
                    </a:cubicBezTo>
                    <a:cubicBezTo>
                      <a:pt x="89" y="16"/>
                      <a:pt x="89" y="16"/>
                      <a:pt x="89" y="16"/>
                    </a:cubicBezTo>
                    <a:cubicBezTo>
                      <a:pt x="86" y="16"/>
                      <a:pt x="83" y="14"/>
                      <a:pt x="81" y="11"/>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Oval 77">
                <a:extLst>
                  <a:ext uri="{FF2B5EF4-FFF2-40B4-BE49-F238E27FC236}">
                    <a16:creationId xmlns:a16="http://schemas.microsoft.com/office/drawing/2014/main" id="{38E9FA33-9D45-43F0-B3DC-D37EE390E515}"/>
                  </a:ext>
                </a:extLst>
              </p:cNvPr>
              <p:cNvSpPr>
                <a:spLocks noChangeArrowheads="1"/>
              </p:cNvSpPr>
              <p:nvPr/>
            </p:nvSpPr>
            <p:spPr bwMode="auto">
              <a:xfrm>
                <a:off x="2756637" y="4019642"/>
                <a:ext cx="209443" cy="214977"/>
              </a:xfrm>
              <a:prstGeom prst="ellipse">
                <a:avLst/>
              </a:pr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78">
                <a:extLst>
                  <a:ext uri="{FF2B5EF4-FFF2-40B4-BE49-F238E27FC236}">
                    <a16:creationId xmlns:a16="http://schemas.microsoft.com/office/drawing/2014/main" id="{882B774E-6C0F-4094-8178-4D8EA59F9D9E}"/>
                  </a:ext>
                </a:extLst>
              </p:cNvPr>
              <p:cNvSpPr>
                <a:spLocks/>
              </p:cNvSpPr>
              <p:nvPr/>
            </p:nvSpPr>
            <p:spPr bwMode="auto">
              <a:xfrm>
                <a:off x="2706894" y="3960151"/>
                <a:ext cx="289293" cy="8112"/>
              </a:xfrm>
              <a:custGeom>
                <a:avLst/>
                <a:gdLst>
                  <a:gd name="T0" fmla="*/ 0 w 76"/>
                  <a:gd name="T1" fmla="*/ 1 h 2"/>
                  <a:gd name="T2" fmla="*/ 76 w 76"/>
                  <a:gd name="T3" fmla="*/ 1 h 2"/>
                </a:gdLst>
                <a:ahLst/>
                <a:cxnLst>
                  <a:cxn ang="0">
                    <a:pos x="T0" y="T1"/>
                  </a:cxn>
                  <a:cxn ang="0">
                    <a:pos x="T2" y="T3"/>
                  </a:cxn>
                </a:cxnLst>
                <a:rect l="0" t="0" r="r" b="b"/>
                <a:pathLst>
                  <a:path w="76" h="2">
                    <a:moveTo>
                      <a:pt x="0" y="1"/>
                    </a:moveTo>
                    <a:cubicBezTo>
                      <a:pt x="25" y="0"/>
                      <a:pt x="51" y="2"/>
                      <a:pt x="76" y="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79">
                <a:extLst>
                  <a:ext uri="{FF2B5EF4-FFF2-40B4-BE49-F238E27FC236}">
                    <a16:creationId xmlns:a16="http://schemas.microsoft.com/office/drawing/2014/main" id="{DAAFB6E7-94ED-4DD5-9B3E-7FCC04F648DE}"/>
                  </a:ext>
                </a:extLst>
              </p:cNvPr>
              <p:cNvSpPr>
                <a:spLocks/>
              </p:cNvSpPr>
              <p:nvPr/>
            </p:nvSpPr>
            <p:spPr bwMode="auto">
              <a:xfrm>
                <a:off x="2684640" y="3916886"/>
                <a:ext cx="49743" cy="43266"/>
              </a:xfrm>
              <a:custGeom>
                <a:avLst/>
                <a:gdLst>
                  <a:gd name="T0" fmla="*/ 1 w 13"/>
                  <a:gd name="T1" fmla="*/ 11 h 11"/>
                  <a:gd name="T2" fmla="*/ 1 w 13"/>
                  <a:gd name="T3" fmla="*/ 4 h 11"/>
                  <a:gd name="T4" fmla="*/ 9 w 13"/>
                  <a:gd name="T5" fmla="*/ 2 h 11"/>
                  <a:gd name="T6" fmla="*/ 11 w 13"/>
                  <a:gd name="T7" fmla="*/ 10 h 11"/>
                </a:gdLst>
                <a:ahLst/>
                <a:cxnLst>
                  <a:cxn ang="0">
                    <a:pos x="T0" y="T1"/>
                  </a:cxn>
                  <a:cxn ang="0">
                    <a:pos x="T2" y="T3"/>
                  </a:cxn>
                  <a:cxn ang="0">
                    <a:pos x="T4" y="T5"/>
                  </a:cxn>
                  <a:cxn ang="0">
                    <a:pos x="T6" y="T7"/>
                  </a:cxn>
                </a:cxnLst>
                <a:rect l="0" t="0" r="r" b="b"/>
                <a:pathLst>
                  <a:path w="13" h="11">
                    <a:moveTo>
                      <a:pt x="1" y="11"/>
                    </a:moveTo>
                    <a:cubicBezTo>
                      <a:pt x="0" y="9"/>
                      <a:pt x="0" y="6"/>
                      <a:pt x="1" y="4"/>
                    </a:cubicBezTo>
                    <a:cubicBezTo>
                      <a:pt x="2" y="2"/>
                      <a:pt x="6" y="0"/>
                      <a:pt x="9" y="2"/>
                    </a:cubicBezTo>
                    <a:cubicBezTo>
                      <a:pt x="12" y="3"/>
                      <a:pt x="13" y="7"/>
                      <a:pt x="11" y="1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80">
                <a:extLst>
                  <a:ext uri="{FF2B5EF4-FFF2-40B4-BE49-F238E27FC236}">
                    <a16:creationId xmlns:a16="http://schemas.microsoft.com/office/drawing/2014/main" id="{7243F2CB-2427-4635-831E-3FF14B85DA81}"/>
                  </a:ext>
                </a:extLst>
              </p:cNvPr>
              <p:cNvSpPr>
                <a:spLocks/>
              </p:cNvSpPr>
              <p:nvPr/>
            </p:nvSpPr>
            <p:spPr bwMode="auto">
              <a:xfrm>
                <a:off x="2806379" y="4054795"/>
                <a:ext cx="117812" cy="136557"/>
              </a:xfrm>
              <a:custGeom>
                <a:avLst/>
                <a:gdLst>
                  <a:gd name="T0" fmla="*/ 28 w 31"/>
                  <a:gd name="T1" fmla="*/ 12 h 35"/>
                  <a:gd name="T2" fmla="*/ 26 w 31"/>
                  <a:gd name="T3" fmla="*/ 29 h 35"/>
                  <a:gd name="T4" fmla="*/ 9 w 31"/>
                  <a:gd name="T5" fmla="*/ 33 h 35"/>
                  <a:gd name="T6" fmla="*/ 1 w 31"/>
                  <a:gd name="T7" fmla="*/ 18 h 35"/>
                  <a:gd name="T8" fmla="*/ 28 w 31"/>
                  <a:gd name="T9" fmla="*/ 12 h 35"/>
                </a:gdLst>
                <a:ahLst/>
                <a:cxnLst>
                  <a:cxn ang="0">
                    <a:pos x="T0" y="T1"/>
                  </a:cxn>
                  <a:cxn ang="0">
                    <a:pos x="T2" y="T3"/>
                  </a:cxn>
                  <a:cxn ang="0">
                    <a:pos x="T4" y="T5"/>
                  </a:cxn>
                  <a:cxn ang="0">
                    <a:pos x="T6" y="T7"/>
                  </a:cxn>
                  <a:cxn ang="0">
                    <a:pos x="T8" y="T9"/>
                  </a:cxn>
                </a:cxnLst>
                <a:rect l="0" t="0" r="r" b="b"/>
                <a:pathLst>
                  <a:path w="31" h="35">
                    <a:moveTo>
                      <a:pt x="28" y="12"/>
                    </a:moveTo>
                    <a:cubicBezTo>
                      <a:pt x="31" y="17"/>
                      <a:pt x="30" y="24"/>
                      <a:pt x="26" y="29"/>
                    </a:cubicBezTo>
                    <a:cubicBezTo>
                      <a:pt x="22" y="33"/>
                      <a:pt x="15" y="35"/>
                      <a:pt x="9" y="33"/>
                    </a:cubicBezTo>
                    <a:cubicBezTo>
                      <a:pt x="4" y="30"/>
                      <a:pt x="0" y="24"/>
                      <a:pt x="1" y="18"/>
                    </a:cubicBezTo>
                    <a:cubicBezTo>
                      <a:pt x="2" y="4"/>
                      <a:pt x="21" y="0"/>
                      <a:pt x="28" y="12"/>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81">
                <a:extLst>
                  <a:ext uri="{FF2B5EF4-FFF2-40B4-BE49-F238E27FC236}">
                    <a16:creationId xmlns:a16="http://schemas.microsoft.com/office/drawing/2014/main" id="{EDE4D178-3016-4715-9F40-BB043E330EF8}"/>
                  </a:ext>
                </a:extLst>
              </p:cNvPr>
              <p:cNvSpPr>
                <a:spLocks/>
              </p:cNvSpPr>
              <p:nvPr/>
            </p:nvSpPr>
            <p:spPr bwMode="auto">
              <a:xfrm>
                <a:off x="2706894" y="3972319"/>
                <a:ext cx="3927" cy="290692"/>
              </a:xfrm>
              <a:custGeom>
                <a:avLst/>
                <a:gdLst>
                  <a:gd name="T0" fmla="*/ 1 w 1"/>
                  <a:gd name="T1" fmla="*/ 0 h 74"/>
                  <a:gd name="T2" fmla="*/ 0 w 1"/>
                  <a:gd name="T3" fmla="*/ 74 h 74"/>
                </a:gdLst>
                <a:ahLst/>
                <a:cxnLst>
                  <a:cxn ang="0">
                    <a:pos x="T0" y="T1"/>
                  </a:cxn>
                  <a:cxn ang="0">
                    <a:pos x="T2" y="T3"/>
                  </a:cxn>
                </a:cxnLst>
                <a:rect l="0" t="0" r="r" b="b"/>
                <a:pathLst>
                  <a:path w="1" h="74">
                    <a:moveTo>
                      <a:pt x="1" y="0"/>
                    </a:moveTo>
                    <a:cubicBezTo>
                      <a:pt x="1" y="26"/>
                      <a:pt x="0" y="49"/>
                      <a:pt x="0" y="74"/>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82">
                <a:extLst>
                  <a:ext uri="{FF2B5EF4-FFF2-40B4-BE49-F238E27FC236}">
                    <a16:creationId xmlns:a16="http://schemas.microsoft.com/office/drawing/2014/main" id="{806EB598-E499-4FB7-B46B-B12D5069FED9}"/>
                  </a:ext>
                </a:extLst>
              </p:cNvPr>
              <p:cNvSpPr>
                <a:spLocks/>
              </p:cNvSpPr>
              <p:nvPr/>
            </p:nvSpPr>
            <p:spPr bwMode="auto">
              <a:xfrm>
                <a:off x="3015822" y="3968264"/>
                <a:ext cx="3927" cy="298804"/>
              </a:xfrm>
              <a:custGeom>
                <a:avLst/>
                <a:gdLst>
                  <a:gd name="T0" fmla="*/ 1 w 1"/>
                  <a:gd name="T1" fmla="*/ 0 h 76"/>
                  <a:gd name="T2" fmla="*/ 0 w 1"/>
                  <a:gd name="T3" fmla="*/ 76 h 76"/>
                </a:gdLst>
                <a:ahLst/>
                <a:cxnLst>
                  <a:cxn ang="0">
                    <a:pos x="T0" y="T1"/>
                  </a:cxn>
                  <a:cxn ang="0">
                    <a:pos x="T2" y="T3"/>
                  </a:cxn>
                </a:cxnLst>
                <a:rect l="0" t="0" r="r" b="b"/>
                <a:pathLst>
                  <a:path w="1" h="76">
                    <a:moveTo>
                      <a:pt x="1" y="0"/>
                    </a:moveTo>
                    <a:cubicBezTo>
                      <a:pt x="0" y="26"/>
                      <a:pt x="0" y="50"/>
                      <a:pt x="0" y="76"/>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Oval 83">
                <a:extLst>
                  <a:ext uri="{FF2B5EF4-FFF2-40B4-BE49-F238E27FC236}">
                    <a16:creationId xmlns:a16="http://schemas.microsoft.com/office/drawing/2014/main" id="{8DEC016B-6DE4-4F5C-905A-71439B0B8B86}"/>
                  </a:ext>
                </a:extLst>
              </p:cNvPr>
              <p:cNvSpPr>
                <a:spLocks noChangeArrowheads="1"/>
              </p:cNvSpPr>
              <p:nvPr/>
            </p:nvSpPr>
            <p:spPr bwMode="auto">
              <a:xfrm>
                <a:off x="2201612" y="2260615"/>
                <a:ext cx="60215" cy="63546"/>
              </a:xfrm>
              <a:prstGeom prst="ellipse">
                <a:avLst/>
              </a:pr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84">
                <a:extLst>
                  <a:ext uri="{FF2B5EF4-FFF2-40B4-BE49-F238E27FC236}">
                    <a16:creationId xmlns:a16="http://schemas.microsoft.com/office/drawing/2014/main" id="{E6DCB471-96F7-4A0B-B04C-89D831200CBA}"/>
                  </a:ext>
                </a:extLst>
              </p:cNvPr>
              <p:cNvSpPr>
                <a:spLocks noEditPoints="1"/>
              </p:cNvSpPr>
              <p:nvPr/>
            </p:nvSpPr>
            <p:spPr bwMode="auto">
              <a:xfrm>
                <a:off x="2113907" y="2167324"/>
                <a:ext cx="380925" cy="392096"/>
              </a:xfrm>
              <a:custGeom>
                <a:avLst/>
                <a:gdLst>
                  <a:gd name="T0" fmla="*/ 91 w 100"/>
                  <a:gd name="T1" fmla="*/ 0 h 100"/>
                  <a:gd name="T2" fmla="*/ 8 w 100"/>
                  <a:gd name="T3" fmla="*/ 0 h 100"/>
                  <a:gd name="T4" fmla="*/ 0 w 100"/>
                  <a:gd name="T5" fmla="*/ 8 h 100"/>
                  <a:gd name="T6" fmla="*/ 0 w 100"/>
                  <a:gd name="T7" fmla="*/ 91 h 100"/>
                  <a:gd name="T8" fmla="*/ 8 w 100"/>
                  <a:gd name="T9" fmla="*/ 100 h 100"/>
                  <a:gd name="T10" fmla="*/ 91 w 100"/>
                  <a:gd name="T11" fmla="*/ 100 h 100"/>
                  <a:gd name="T12" fmla="*/ 100 w 100"/>
                  <a:gd name="T13" fmla="*/ 91 h 100"/>
                  <a:gd name="T14" fmla="*/ 100 w 100"/>
                  <a:gd name="T15" fmla="*/ 8 h 100"/>
                  <a:gd name="T16" fmla="*/ 91 w 100"/>
                  <a:gd name="T17" fmla="*/ 0 h 100"/>
                  <a:gd name="T18" fmla="*/ 83 w 100"/>
                  <a:gd name="T19" fmla="*/ 20 h 100"/>
                  <a:gd name="T20" fmla="*/ 83 w 100"/>
                  <a:gd name="T21" fmla="*/ 44 h 100"/>
                  <a:gd name="T22" fmla="*/ 77 w 100"/>
                  <a:gd name="T23" fmla="*/ 38 h 100"/>
                  <a:gd name="T24" fmla="*/ 71 w 100"/>
                  <a:gd name="T25" fmla="*/ 38 h 100"/>
                  <a:gd name="T26" fmla="*/ 55 w 100"/>
                  <a:gd name="T27" fmla="*/ 54 h 100"/>
                  <a:gd name="T28" fmla="*/ 54 w 100"/>
                  <a:gd name="T29" fmla="*/ 54 h 100"/>
                  <a:gd name="T30" fmla="*/ 48 w 100"/>
                  <a:gd name="T31" fmla="*/ 47 h 100"/>
                  <a:gd name="T32" fmla="*/ 42 w 100"/>
                  <a:gd name="T33" fmla="*/ 47 h 100"/>
                  <a:gd name="T34" fmla="*/ 14 w 100"/>
                  <a:gd name="T35" fmla="*/ 79 h 100"/>
                  <a:gd name="T36" fmla="*/ 14 w 100"/>
                  <a:gd name="T37" fmla="*/ 19 h 100"/>
                  <a:gd name="T38" fmla="*/ 19 w 100"/>
                  <a:gd name="T39" fmla="*/ 14 h 100"/>
                  <a:gd name="T40" fmla="*/ 77 w 100"/>
                  <a:gd name="T41" fmla="*/ 14 h 100"/>
                  <a:gd name="T42" fmla="*/ 83 w 100"/>
                  <a:gd name="T43" fmla="*/ 2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100">
                    <a:moveTo>
                      <a:pt x="91" y="0"/>
                    </a:moveTo>
                    <a:cubicBezTo>
                      <a:pt x="8" y="0"/>
                      <a:pt x="8" y="0"/>
                      <a:pt x="8" y="0"/>
                    </a:cubicBezTo>
                    <a:cubicBezTo>
                      <a:pt x="4" y="0"/>
                      <a:pt x="0" y="4"/>
                      <a:pt x="0" y="8"/>
                    </a:cubicBezTo>
                    <a:cubicBezTo>
                      <a:pt x="0" y="91"/>
                      <a:pt x="0" y="91"/>
                      <a:pt x="0" y="91"/>
                    </a:cubicBezTo>
                    <a:cubicBezTo>
                      <a:pt x="0" y="96"/>
                      <a:pt x="4" y="100"/>
                      <a:pt x="8" y="100"/>
                    </a:cubicBezTo>
                    <a:cubicBezTo>
                      <a:pt x="91" y="100"/>
                      <a:pt x="91" y="100"/>
                      <a:pt x="91" y="100"/>
                    </a:cubicBezTo>
                    <a:cubicBezTo>
                      <a:pt x="96" y="100"/>
                      <a:pt x="100" y="96"/>
                      <a:pt x="100" y="91"/>
                    </a:cubicBezTo>
                    <a:cubicBezTo>
                      <a:pt x="100" y="8"/>
                      <a:pt x="100" y="8"/>
                      <a:pt x="100" y="8"/>
                    </a:cubicBezTo>
                    <a:cubicBezTo>
                      <a:pt x="100" y="4"/>
                      <a:pt x="96" y="0"/>
                      <a:pt x="91" y="0"/>
                    </a:cubicBezTo>
                    <a:close/>
                    <a:moveTo>
                      <a:pt x="83" y="20"/>
                    </a:moveTo>
                    <a:cubicBezTo>
                      <a:pt x="83" y="44"/>
                      <a:pt x="83" y="44"/>
                      <a:pt x="83" y="44"/>
                    </a:cubicBezTo>
                    <a:cubicBezTo>
                      <a:pt x="77" y="38"/>
                      <a:pt x="77" y="38"/>
                      <a:pt x="77" y="38"/>
                    </a:cubicBezTo>
                    <a:cubicBezTo>
                      <a:pt x="75" y="36"/>
                      <a:pt x="73" y="36"/>
                      <a:pt x="71" y="38"/>
                    </a:cubicBezTo>
                    <a:cubicBezTo>
                      <a:pt x="55" y="54"/>
                      <a:pt x="55" y="54"/>
                      <a:pt x="55" y="54"/>
                    </a:cubicBezTo>
                    <a:cubicBezTo>
                      <a:pt x="55" y="54"/>
                      <a:pt x="54" y="54"/>
                      <a:pt x="54" y="54"/>
                    </a:cubicBezTo>
                    <a:cubicBezTo>
                      <a:pt x="48" y="47"/>
                      <a:pt x="48" y="47"/>
                      <a:pt x="48" y="47"/>
                    </a:cubicBezTo>
                    <a:cubicBezTo>
                      <a:pt x="46" y="46"/>
                      <a:pt x="44" y="46"/>
                      <a:pt x="42" y="47"/>
                    </a:cubicBezTo>
                    <a:cubicBezTo>
                      <a:pt x="14" y="79"/>
                      <a:pt x="14" y="79"/>
                      <a:pt x="14" y="79"/>
                    </a:cubicBezTo>
                    <a:cubicBezTo>
                      <a:pt x="14" y="19"/>
                      <a:pt x="14" y="19"/>
                      <a:pt x="14" y="19"/>
                    </a:cubicBezTo>
                    <a:cubicBezTo>
                      <a:pt x="14" y="17"/>
                      <a:pt x="16" y="14"/>
                      <a:pt x="19" y="14"/>
                    </a:cubicBezTo>
                    <a:cubicBezTo>
                      <a:pt x="77" y="14"/>
                      <a:pt x="77" y="14"/>
                      <a:pt x="77" y="14"/>
                    </a:cubicBezTo>
                    <a:cubicBezTo>
                      <a:pt x="80" y="14"/>
                      <a:pt x="83" y="17"/>
                      <a:pt x="83" y="20"/>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85">
                <a:extLst>
                  <a:ext uri="{FF2B5EF4-FFF2-40B4-BE49-F238E27FC236}">
                    <a16:creationId xmlns:a16="http://schemas.microsoft.com/office/drawing/2014/main" id="{9584E7F7-BBB0-4E63-B30D-8111803E96B7}"/>
                  </a:ext>
                </a:extLst>
              </p:cNvPr>
              <p:cNvSpPr>
                <a:spLocks/>
              </p:cNvSpPr>
              <p:nvPr/>
            </p:nvSpPr>
            <p:spPr bwMode="auto">
              <a:xfrm>
                <a:off x="2353458" y="2421511"/>
                <a:ext cx="49743" cy="71659"/>
              </a:xfrm>
              <a:custGeom>
                <a:avLst/>
                <a:gdLst>
                  <a:gd name="T0" fmla="*/ 0 w 13"/>
                  <a:gd name="T1" fmla="*/ 0 h 18"/>
                  <a:gd name="T2" fmla="*/ 13 w 13"/>
                  <a:gd name="T3" fmla="*/ 18 h 18"/>
                </a:gdLst>
                <a:ahLst/>
                <a:cxnLst>
                  <a:cxn ang="0">
                    <a:pos x="T0" y="T1"/>
                  </a:cxn>
                  <a:cxn ang="0">
                    <a:pos x="T2" y="T3"/>
                  </a:cxn>
                </a:cxnLst>
                <a:rect l="0" t="0" r="r" b="b"/>
                <a:pathLst>
                  <a:path w="13" h="18">
                    <a:moveTo>
                      <a:pt x="0" y="0"/>
                    </a:moveTo>
                    <a:cubicBezTo>
                      <a:pt x="3" y="5"/>
                      <a:pt x="10" y="13"/>
                      <a:pt x="13" y="18"/>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86">
                <a:extLst>
                  <a:ext uri="{FF2B5EF4-FFF2-40B4-BE49-F238E27FC236}">
                    <a16:creationId xmlns:a16="http://schemas.microsoft.com/office/drawing/2014/main" id="{F597BCCD-3879-44EA-89E6-9785C4399962}"/>
                  </a:ext>
                </a:extLst>
              </p:cNvPr>
              <p:cNvSpPr>
                <a:spLocks/>
              </p:cNvSpPr>
              <p:nvPr/>
            </p:nvSpPr>
            <p:spPr bwMode="auto">
              <a:xfrm>
                <a:off x="1850794" y="2245743"/>
                <a:ext cx="407105" cy="443475"/>
              </a:xfrm>
              <a:custGeom>
                <a:avLst/>
                <a:gdLst>
                  <a:gd name="T0" fmla="*/ 69 w 107"/>
                  <a:gd name="T1" fmla="*/ 5 h 113"/>
                  <a:gd name="T2" fmla="*/ 61 w 107"/>
                  <a:gd name="T3" fmla="*/ 0 h 113"/>
                  <a:gd name="T4" fmla="*/ 0 w 107"/>
                  <a:gd name="T5" fmla="*/ 52 h 113"/>
                  <a:gd name="T6" fmla="*/ 70 w 107"/>
                  <a:gd name="T7" fmla="*/ 113 h 113"/>
                  <a:gd name="T8" fmla="*/ 107 w 107"/>
                  <a:gd name="T9" fmla="*/ 80 h 113"/>
                </a:gdLst>
                <a:ahLst/>
                <a:cxnLst>
                  <a:cxn ang="0">
                    <a:pos x="T0" y="T1"/>
                  </a:cxn>
                  <a:cxn ang="0">
                    <a:pos x="T2" y="T3"/>
                  </a:cxn>
                  <a:cxn ang="0">
                    <a:pos x="T4" y="T5"/>
                  </a:cxn>
                  <a:cxn ang="0">
                    <a:pos x="T6" y="T7"/>
                  </a:cxn>
                  <a:cxn ang="0">
                    <a:pos x="T8" y="T9"/>
                  </a:cxn>
                </a:cxnLst>
                <a:rect l="0" t="0" r="r" b="b"/>
                <a:pathLst>
                  <a:path w="107" h="113">
                    <a:moveTo>
                      <a:pt x="69" y="5"/>
                    </a:moveTo>
                    <a:cubicBezTo>
                      <a:pt x="66" y="3"/>
                      <a:pt x="64" y="2"/>
                      <a:pt x="61" y="0"/>
                    </a:cubicBezTo>
                    <a:cubicBezTo>
                      <a:pt x="48" y="10"/>
                      <a:pt x="13" y="41"/>
                      <a:pt x="0" y="52"/>
                    </a:cubicBezTo>
                    <a:cubicBezTo>
                      <a:pt x="20" y="75"/>
                      <a:pt x="45" y="94"/>
                      <a:pt x="70" y="113"/>
                    </a:cubicBezTo>
                    <a:cubicBezTo>
                      <a:pt x="84" y="104"/>
                      <a:pt x="96" y="93"/>
                      <a:pt x="107" y="8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87">
                <a:extLst>
                  <a:ext uri="{FF2B5EF4-FFF2-40B4-BE49-F238E27FC236}">
                    <a16:creationId xmlns:a16="http://schemas.microsoft.com/office/drawing/2014/main" id="{17F5BD4D-8103-4F9A-98DE-F815AA5A5996}"/>
                  </a:ext>
                </a:extLst>
              </p:cNvPr>
              <p:cNvSpPr>
                <a:spLocks/>
              </p:cNvSpPr>
              <p:nvPr/>
            </p:nvSpPr>
            <p:spPr bwMode="auto">
              <a:xfrm>
                <a:off x="1934572" y="2307938"/>
                <a:ext cx="243478" cy="306916"/>
              </a:xfrm>
              <a:custGeom>
                <a:avLst/>
                <a:gdLst>
                  <a:gd name="T0" fmla="*/ 137 w 186"/>
                  <a:gd name="T1" fmla="*/ 18 h 227"/>
                  <a:gd name="T2" fmla="*/ 117 w 186"/>
                  <a:gd name="T3" fmla="*/ 0 h 227"/>
                  <a:gd name="T4" fmla="*/ 0 w 186"/>
                  <a:gd name="T5" fmla="*/ 99 h 227"/>
                  <a:gd name="T6" fmla="*/ 137 w 186"/>
                  <a:gd name="T7" fmla="*/ 227 h 227"/>
                  <a:gd name="T8" fmla="*/ 186 w 186"/>
                  <a:gd name="T9" fmla="*/ 186 h 227"/>
                </a:gdLst>
                <a:ahLst/>
                <a:cxnLst>
                  <a:cxn ang="0">
                    <a:pos x="T0" y="T1"/>
                  </a:cxn>
                  <a:cxn ang="0">
                    <a:pos x="T2" y="T3"/>
                  </a:cxn>
                  <a:cxn ang="0">
                    <a:pos x="T4" y="T5"/>
                  </a:cxn>
                  <a:cxn ang="0">
                    <a:pos x="T6" y="T7"/>
                  </a:cxn>
                  <a:cxn ang="0">
                    <a:pos x="T8" y="T9"/>
                  </a:cxn>
                </a:cxnLst>
                <a:rect l="0" t="0" r="r" b="b"/>
                <a:pathLst>
                  <a:path w="186" h="227">
                    <a:moveTo>
                      <a:pt x="137" y="18"/>
                    </a:moveTo>
                    <a:lnTo>
                      <a:pt x="117" y="0"/>
                    </a:lnTo>
                    <a:lnTo>
                      <a:pt x="0" y="99"/>
                    </a:lnTo>
                    <a:lnTo>
                      <a:pt x="137" y="227"/>
                    </a:lnTo>
                    <a:lnTo>
                      <a:pt x="186" y="186"/>
                    </a:ln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Oval 88">
                <a:extLst>
                  <a:ext uri="{FF2B5EF4-FFF2-40B4-BE49-F238E27FC236}">
                    <a16:creationId xmlns:a16="http://schemas.microsoft.com/office/drawing/2014/main" id="{D000060A-A86E-483D-A7FC-25AF0D081C95}"/>
                  </a:ext>
                </a:extLst>
              </p:cNvPr>
              <p:cNvSpPr>
                <a:spLocks noChangeArrowheads="1"/>
              </p:cNvSpPr>
              <p:nvPr/>
            </p:nvSpPr>
            <p:spPr bwMode="auto">
              <a:xfrm>
                <a:off x="2144015" y="4180536"/>
                <a:ext cx="289293" cy="297453"/>
              </a:xfrm>
              <a:prstGeom prst="ellipse">
                <a:avLst/>
              </a:pr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89">
                <a:extLst>
                  <a:ext uri="{FF2B5EF4-FFF2-40B4-BE49-F238E27FC236}">
                    <a16:creationId xmlns:a16="http://schemas.microsoft.com/office/drawing/2014/main" id="{3E266318-E808-4458-B005-105F17F8AE52}"/>
                  </a:ext>
                </a:extLst>
              </p:cNvPr>
              <p:cNvSpPr>
                <a:spLocks/>
              </p:cNvSpPr>
              <p:nvPr/>
            </p:nvSpPr>
            <p:spPr bwMode="auto">
              <a:xfrm>
                <a:off x="2231719" y="4250843"/>
                <a:ext cx="113884" cy="164951"/>
              </a:xfrm>
              <a:custGeom>
                <a:avLst/>
                <a:gdLst>
                  <a:gd name="T0" fmla="*/ 28 w 30"/>
                  <a:gd name="T1" fmla="*/ 1 h 42"/>
                  <a:gd name="T2" fmla="*/ 2 w 30"/>
                  <a:gd name="T3" fmla="*/ 0 h 42"/>
                  <a:gd name="T4" fmla="*/ 1 w 30"/>
                  <a:gd name="T5" fmla="*/ 16 h 42"/>
                  <a:gd name="T6" fmla="*/ 19 w 30"/>
                  <a:gd name="T7" fmla="*/ 17 h 42"/>
                  <a:gd name="T8" fmla="*/ 29 w 30"/>
                  <a:gd name="T9" fmla="*/ 30 h 42"/>
                  <a:gd name="T10" fmla="*/ 22 w 30"/>
                  <a:gd name="T11" fmla="*/ 40 h 42"/>
                  <a:gd name="T12" fmla="*/ 10 w 30"/>
                  <a:gd name="T13" fmla="*/ 41 h 42"/>
                  <a:gd name="T14" fmla="*/ 0 w 30"/>
                  <a:gd name="T15" fmla="*/ 33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2">
                    <a:moveTo>
                      <a:pt x="28" y="1"/>
                    </a:moveTo>
                    <a:cubicBezTo>
                      <a:pt x="19" y="1"/>
                      <a:pt x="11" y="0"/>
                      <a:pt x="2" y="0"/>
                    </a:cubicBezTo>
                    <a:cubicBezTo>
                      <a:pt x="2" y="5"/>
                      <a:pt x="1" y="11"/>
                      <a:pt x="1" y="16"/>
                    </a:cubicBezTo>
                    <a:cubicBezTo>
                      <a:pt x="7" y="15"/>
                      <a:pt x="13" y="14"/>
                      <a:pt x="19" y="17"/>
                    </a:cubicBezTo>
                    <a:cubicBezTo>
                      <a:pt x="25" y="19"/>
                      <a:pt x="30" y="24"/>
                      <a:pt x="29" y="30"/>
                    </a:cubicBezTo>
                    <a:cubicBezTo>
                      <a:pt x="29" y="35"/>
                      <a:pt x="26" y="38"/>
                      <a:pt x="22" y="40"/>
                    </a:cubicBezTo>
                    <a:cubicBezTo>
                      <a:pt x="18" y="42"/>
                      <a:pt x="14" y="42"/>
                      <a:pt x="10" y="41"/>
                    </a:cubicBezTo>
                    <a:cubicBezTo>
                      <a:pt x="5" y="40"/>
                      <a:pt x="1" y="37"/>
                      <a:pt x="0" y="33"/>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90">
                <a:extLst>
                  <a:ext uri="{FF2B5EF4-FFF2-40B4-BE49-F238E27FC236}">
                    <a16:creationId xmlns:a16="http://schemas.microsoft.com/office/drawing/2014/main" id="{51DFDBE4-5358-4E3C-AD0F-60FB9172F692}"/>
                  </a:ext>
                </a:extLst>
              </p:cNvPr>
              <p:cNvSpPr>
                <a:spLocks/>
              </p:cNvSpPr>
              <p:nvPr/>
            </p:nvSpPr>
            <p:spPr bwMode="auto">
              <a:xfrm>
                <a:off x="2011803" y="2767637"/>
                <a:ext cx="441140" cy="482684"/>
              </a:xfrm>
              <a:custGeom>
                <a:avLst/>
                <a:gdLst>
                  <a:gd name="T0" fmla="*/ 53 w 116"/>
                  <a:gd name="T1" fmla="*/ 123 h 123"/>
                  <a:gd name="T2" fmla="*/ 49 w 116"/>
                  <a:gd name="T3" fmla="*/ 122 h 123"/>
                  <a:gd name="T4" fmla="*/ 42 w 116"/>
                  <a:gd name="T5" fmla="*/ 111 h 123"/>
                  <a:gd name="T6" fmla="*/ 42 w 116"/>
                  <a:gd name="T7" fmla="*/ 97 h 123"/>
                  <a:gd name="T8" fmla="*/ 38 w 116"/>
                  <a:gd name="T9" fmla="*/ 94 h 123"/>
                  <a:gd name="T10" fmla="*/ 31 w 116"/>
                  <a:gd name="T11" fmla="*/ 92 h 123"/>
                  <a:gd name="T12" fmla="*/ 18 w 116"/>
                  <a:gd name="T13" fmla="*/ 87 h 123"/>
                  <a:gd name="T14" fmla="*/ 2 w 116"/>
                  <a:gd name="T15" fmla="*/ 65 h 123"/>
                  <a:gd name="T16" fmla="*/ 0 w 116"/>
                  <a:gd name="T17" fmla="*/ 53 h 123"/>
                  <a:gd name="T18" fmla="*/ 0 w 116"/>
                  <a:gd name="T19" fmla="*/ 40 h 123"/>
                  <a:gd name="T20" fmla="*/ 40 w 116"/>
                  <a:gd name="T21" fmla="*/ 0 h 123"/>
                  <a:gd name="T22" fmla="*/ 76 w 116"/>
                  <a:gd name="T23" fmla="*/ 0 h 123"/>
                  <a:gd name="T24" fmla="*/ 116 w 116"/>
                  <a:gd name="T25" fmla="*/ 40 h 123"/>
                  <a:gd name="T26" fmla="*/ 116 w 116"/>
                  <a:gd name="T27" fmla="*/ 53 h 123"/>
                  <a:gd name="T28" fmla="*/ 60 w 116"/>
                  <a:gd name="T29" fmla="*/ 120 h 123"/>
                  <a:gd name="T30" fmla="*/ 53 w 116"/>
                  <a:gd name="T31"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23">
                    <a:moveTo>
                      <a:pt x="53" y="123"/>
                    </a:moveTo>
                    <a:cubicBezTo>
                      <a:pt x="52" y="123"/>
                      <a:pt x="50" y="122"/>
                      <a:pt x="49" y="122"/>
                    </a:cubicBezTo>
                    <a:cubicBezTo>
                      <a:pt x="44" y="120"/>
                      <a:pt x="42" y="116"/>
                      <a:pt x="42" y="111"/>
                    </a:cubicBezTo>
                    <a:cubicBezTo>
                      <a:pt x="42" y="111"/>
                      <a:pt x="42" y="103"/>
                      <a:pt x="42" y="97"/>
                    </a:cubicBezTo>
                    <a:cubicBezTo>
                      <a:pt x="42" y="95"/>
                      <a:pt x="40" y="94"/>
                      <a:pt x="38" y="94"/>
                    </a:cubicBezTo>
                    <a:cubicBezTo>
                      <a:pt x="35" y="93"/>
                      <a:pt x="32" y="93"/>
                      <a:pt x="31" y="92"/>
                    </a:cubicBezTo>
                    <a:cubicBezTo>
                      <a:pt x="27" y="91"/>
                      <a:pt x="22" y="90"/>
                      <a:pt x="18" y="87"/>
                    </a:cubicBezTo>
                    <a:cubicBezTo>
                      <a:pt x="10" y="82"/>
                      <a:pt x="4" y="74"/>
                      <a:pt x="2" y="65"/>
                    </a:cubicBezTo>
                    <a:cubicBezTo>
                      <a:pt x="0" y="61"/>
                      <a:pt x="0" y="57"/>
                      <a:pt x="0" y="53"/>
                    </a:cubicBezTo>
                    <a:cubicBezTo>
                      <a:pt x="0" y="40"/>
                      <a:pt x="0" y="40"/>
                      <a:pt x="0" y="40"/>
                    </a:cubicBezTo>
                    <a:cubicBezTo>
                      <a:pt x="0" y="18"/>
                      <a:pt x="18" y="0"/>
                      <a:pt x="40" y="0"/>
                    </a:cubicBezTo>
                    <a:cubicBezTo>
                      <a:pt x="76" y="0"/>
                      <a:pt x="76" y="0"/>
                      <a:pt x="76" y="0"/>
                    </a:cubicBezTo>
                    <a:cubicBezTo>
                      <a:pt x="98" y="0"/>
                      <a:pt x="116" y="18"/>
                      <a:pt x="116" y="40"/>
                    </a:cubicBezTo>
                    <a:cubicBezTo>
                      <a:pt x="116" y="53"/>
                      <a:pt x="116" y="53"/>
                      <a:pt x="116" y="53"/>
                    </a:cubicBezTo>
                    <a:cubicBezTo>
                      <a:pt x="114" y="90"/>
                      <a:pt x="67" y="116"/>
                      <a:pt x="60" y="120"/>
                    </a:cubicBezTo>
                    <a:cubicBezTo>
                      <a:pt x="58" y="122"/>
                      <a:pt x="56" y="123"/>
                      <a:pt x="53" y="123"/>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91">
                <a:extLst>
                  <a:ext uri="{FF2B5EF4-FFF2-40B4-BE49-F238E27FC236}">
                    <a16:creationId xmlns:a16="http://schemas.microsoft.com/office/drawing/2014/main" id="{FD1E4321-D7CA-4A0E-9F14-BC34557BEF28}"/>
                  </a:ext>
                </a:extLst>
              </p:cNvPr>
              <p:cNvSpPr>
                <a:spLocks/>
              </p:cNvSpPr>
              <p:nvPr/>
            </p:nvSpPr>
            <p:spPr bwMode="auto">
              <a:xfrm>
                <a:off x="2068092" y="2829832"/>
                <a:ext cx="323328" cy="350182"/>
              </a:xfrm>
              <a:custGeom>
                <a:avLst/>
                <a:gdLst>
                  <a:gd name="T0" fmla="*/ 39 w 85"/>
                  <a:gd name="T1" fmla="*/ 72 h 89"/>
                  <a:gd name="T2" fmla="*/ 32 w 85"/>
                  <a:gd name="T3" fmla="*/ 63 h 89"/>
                  <a:gd name="T4" fmla="*/ 21 w 85"/>
                  <a:gd name="T5" fmla="*/ 61 h 89"/>
                  <a:gd name="T6" fmla="*/ 2 w 85"/>
                  <a:gd name="T7" fmla="*/ 43 h 89"/>
                  <a:gd name="T8" fmla="*/ 0 w 85"/>
                  <a:gd name="T9" fmla="*/ 35 h 89"/>
                  <a:gd name="T10" fmla="*/ 0 w 85"/>
                  <a:gd name="T11" fmla="*/ 27 h 89"/>
                  <a:gd name="T12" fmla="*/ 30 w 85"/>
                  <a:gd name="T13" fmla="*/ 0 h 89"/>
                  <a:gd name="T14" fmla="*/ 56 w 85"/>
                  <a:gd name="T15" fmla="*/ 0 h 89"/>
                  <a:gd name="T16" fmla="*/ 85 w 85"/>
                  <a:gd name="T17" fmla="*/ 27 h 89"/>
                  <a:gd name="T18" fmla="*/ 85 w 85"/>
                  <a:gd name="T19" fmla="*/ 35 h 89"/>
                  <a:gd name="T20" fmla="*/ 61 w 85"/>
                  <a:gd name="T21" fmla="*/ 77 h 89"/>
                  <a:gd name="T22" fmla="*/ 41 w 85"/>
                  <a:gd name="T23" fmla="*/ 89 h 89"/>
                  <a:gd name="T24" fmla="*/ 39 w 85"/>
                  <a:gd name="T25" fmla="*/ 7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89">
                    <a:moveTo>
                      <a:pt x="39" y="72"/>
                    </a:moveTo>
                    <a:cubicBezTo>
                      <a:pt x="39" y="68"/>
                      <a:pt x="36" y="64"/>
                      <a:pt x="32" y="63"/>
                    </a:cubicBezTo>
                    <a:cubicBezTo>
                      <a:pt x="28" y="62"/>
                      <a:pt x="23" y="61"/>
                      <a:pt x="21" y="61"/>
                    </a:cubicBezTo>
                    <a:cubicBezTo>
                      <a:pt x="12" y="58"/>
                      <a:pt x="5" y="52"/>
                      <a:pt x="2" y="43"/>
                    </a:cubicBezTo>
                    <a:cubicBezTo>
                      <a:pt x="1" y="41"/>
                      <a:pt x="0" y="38"/>
                      <a:pt x="0" y="35"/>
                    </a:cubicBezTo>
                    <a:cubicBezTo>
                      <a:pt x="0" y="27"/>
                      <a:pt x="0" y="27"/>
                      <a:pt x="0" y="27"/>
                    </a:cubicBezTo>
                    <a:cubicBezTo>
                      <a:pt x="0" y="12"/>
                      <a:pt x="13" y="0"/>
                      <a:pt x="30" y="0"/>
                    </a:cubicBezTo>
                    <a:cubicBezTo>
                      <a:pt x="56" y="0"/>
                      <a:pt x="56" y="0"/>
                      <a:pt x="56" y="0"/>
                    </a:cubicBezTo>
                    <a:cubicBezTo>
                      <a:pt x="72" y="0"/>
                      <a:pt x="85" y="12"/>
                      <a:pt x="85" y="27"/>
                    </a:cubicBezTo>
                    <a:cubicBezTo>
                      <a:pt x="85" y="35"/>
                      <a:pt x="85" y="35"/>
                      <a:pt x="85" y="35"/>
                    </a:cubicBezTo>
                    <a:cubicBezTo>
                      <a:pt x="84" y="52"/>
                      <a:pt x="73" y="67"/>
                      <a:pt x="61" y="77"/>
                    </a:cubicBezTo>
                    <a:cubicBezTo>
                      <a:pt x="56" y="81"/>
                      <a:pt x="45" y="88"/>
                      <a:pt x="41" y="89"/>
                    </a:cubicBezTo>
                    <a:cubicBezTo>
                      <a:pt x="40" y="89"/>
                      <a:pt x="40" y="80"/>
                      <a:pt x="39" y="72"/>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92">
                <a:extLst>
                  <a:ext uri="{FF2B5EF4-FFF2-40B4-BE49-F238E27FC236}">
                    <a16:creationId xmlns:a16="http://schemas.microsoft.com/office/drawing/2014/main" id="{56DF621B-278D-49AC-8D01-E6305D3E64C1}"/>
                  </a:ext>
                </a:extLst>
              </p:cNvPr>
              <p:cNvSpPr>
                <a:spLocks/>
              </p:cNvSpPr>
              <p:nvPr/>
            </p:nvSpPr>
            <p:spPr bwMode="auto">
              <a:xfrm>
                <a:off x="2155796" y="2916363"/>
                <a:ext cx="147919" cy="8112"/>
              </a:xfrm>
              <a:custGeom>
                <a:avLst/>
                <a:gdLst>
                  <a:gd name="T0" fmla="*/ 0 w 39"/>
                  <a:gd name="T1" fmla="*/ 2 h 2"/>
                  <a:gd name="T2" fmla="*/ 39 w 39"/>
                  <a:gd name="T3" fmla="*/ 0 h 2"/>
                </a:gdLst>
                <a:ahLst/>
                <a:cxnLst>
                  <a:cxn ang="0">
                    <a:pos x="T0" y="T1"/>
                  </a:cxn>
                  <a:cxn ang="0">
                    <a:pos x="T2" y="T3"/>
                  </a:cxn>
                </a:cxnLst>
                <a:rect l="0" t="0" r="r" b="b"/>
                <a:pathLst>
                  <a:path w="39" h="2">
                    <a:moveTo>
                      <a:pt x="0" y="2"/>
                    </a:moveTo>
                    <a:cubicBezTo>
                      <a:pt x="13" y="1"/>
                      <a:pt x="26" y="0"/>
                      <a:pt x="39"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93">
                <a:extLst>
                  <a:ext uri="{FF2B5EF4-FFF2-40B4-BE49-F238E27FC236}">
                    <a16:creationId xmlns:a16="http://schemas.microsoft.com/office/drawing/2014/main" id="{7346C6CC-BE8A-4E03-89E3-AC08C720CA89}"/>
                  </a:ext>
                </a:extLst>
              </p:cNvPr>
              <p:cNvSpPr>
                <a:spLocks/>
              </p:cNvSpPr>
              <p:nvPr/>
            </p:nvSpPr>
            <p:spPr bwMode="auto">
              <a:xfrm>
                <a:off x="2159723" y="2986670"/>
                <a:ext cx="140065" cy="8112"/>
              </a:xfrm>
              <a:custGeom>
                <a:avLst/>
                <a:gdLst>
                  <a:gd name="T0" fmla="*/ 0 w 37"/>
                  <a:gd name="T1" fmla="*/ 2 h 2"/>
                  <a:gd name="T2" fmla="*/ 37 w 37"/>
                  <a:gd name="T3" fmla="*/ 0 h 2"/>
                </a:gdLst>
                <a:ahLst/>
                <a:cxnLst>
                  <a:cxn ang="0">
                    <a:pos x="T0" y="T1"/>
                  </a:cxn>
                  <a:cxn ang="0">
                    <a:pos x="T2" y="T3"/>
                  </a:cxn>
                </a:cxnLst>
                <a:rect l="0" t="0" r="r" b="b"/>
                <a:pathLst>
                  <a:path w="37" h="2">
                    <a:moveTo>
                      <a:pt x="0" y="2"/>
                    </a:moveTo>
                    <a:cubicBezTo>
                      <a:pt x="12" y="1"/>
                      <a:pt x="25" y="0"/>
                      <a:pt x="37"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99">
                <a:extLst>
                  <a:ext uri="{FF2B5EF4-FFF2-40B4-BE49-F238E27FC236}">
                    <a16:creationId xmlns:a16="http://schemas.microsoft.com/office/drawing/2014/main" id="{A420E297-9DA6-407B-8E7A-E8B831552266}"/>
                  </a:ext>
                </a:extLst>
              </p:cNvPr>
              <p:cNvSpPr>
                <a:spLocks noEditPoints="1"/>
              </p:cNvSpPr>
              <p:nvPr/>
            </p:nvSpPr>
            <p:spPr bwMode="auto">
              <a:xfrm>
                <a:off x="3263228" y="3473411"/>
                <a:ext cx="371762" cy="435362"/>
              </a:xfrm>
              <a:custGeom>
                <a:avLst/>
                <a:gdLst>
                  <a:gd name="T0" fmla="*/ 35 w 98"/>
                  <a:gd name="T1" fmla="*/ 6 h 111"/>
                  <a:gd name="T2" fmla="*/ 41 w 98"/>
                  <a:gd name="T3" fmla="*/ 8 h 111"/>
                  <a:gd name="T4" fmla="*/ 60 w 98"/>
                  <a:gd name="T5" fmla="*/ 27 h 111"/>
                  <a:gd name="T6" fmla="*/ 62 w 98"/>
                  <a:gd name="T7" fmla="*/ 42 h 111"/>
                  <a:gd name="T8" fmla="*/ 58 w 98"/>
                  <a:gd name="T9" fmla="*/ 44 h 111"/>
                  <a:gd name="T10" fmla="*/ 48 w 98"/>
                  <a:gd name="T11" fmla="*/ 39 h 111"/>
                  <a:gd name="T12" fmla="*/ 46 w 98"/>
                  <a:gd name="T13" fmla="*/ 38 h 111"/>
                  <a:gd name="T14" fmla="*/ 43 w 98"/>
                  <a:gd name="T15" fmla="*/ 41 h 111"/>
                  <a:gd name="T16" fmla="*/ 43 w 98"/>
                  <a:gd name="T17" fmla="*/ 76 h 111"/>
                  <a:gd name="T18" fmla="*/ 56 w 98"/>
                  <a:gd name="T19" fmla="*/ 89 h 111"/>
                  <a:gd name="T20" fmla="*/ 86 w 98"/>
                  <a:gd name="T21" fmla="*/ 89 h 111"/>
                  <a:gd name="T22" fmla="*/ 92 w 98"/>
                  <a:gd name="T23" fmla="*/ 94 h 111"/>
                  <a:gd name="T24" fmla="*/ 92 w 98"/>
                  <a:gd name="T25" fmla="*/ 100 h 111"/>
                  <a:gd name="T26" fmla="*/ 87 w 98"/>
                  <a:gd name="T27" fmla="*/ 105 h 111"/>
                  <a:gd name="T28" fmla="*/ 51 w 98"/>
                  <a:gd name="T29" fmla="*/ 105 h 111"/>
                  <a:gd name="T30" fmla="*/ 28 w 98"/>
                  <a:gd name="T31" fmla="*/ 82 h 111"/>
                  <a:gd name="T32" fmla="*/ 28 w 98"/>
                  <a:gd name="T33" fmla="*/ 39 h 111"/>
                  <a:gd name="T34" fmla="*/ 25 w 98"/>
                  <a:gd name="T35" fmla="*/ 36 h 111"/>
                  <a:gd name="T36" fmla="*/ 23 w 98"/>
                  <a:gd name="T37" fmla="*/ 37 h 111"/>
                  <a:gd name="T38" fmla="*/ 19 w 98"/>
                  <a:gd name="T39" fmla="*/ 41 h 111"/>
                  <a:gd name="T40" fmla="*/ 13 w 98"/>
                  <a:gd name="T41" fmla="*/ 43 h 111"/>
                  <a:gd name="T42" fmla="*/ 8 w 98"/>
                  <a:gd name="T43" fmla="*/ 41 h 111"/>
                  <a:gd name="T44" fmla="*/ 8 w 98"/>
                  <a:gd name="T45" fmla="*/ 41 h 111"/>
                  <a:gd name="T46" fmla="*/ 8 w 98"/>
                  <a:gd name="T47" fmla="*/ 30 h 111"/>
                  <a:gd name="T48" fmla="*/ 30 w 98"/>
                  <a:gd name="T49" fmla="*/ 8 h 111"/>
                  <a:gd name="T50" fmla="*/ 35 w 98"/>
                  <a:gd name="T51" fmla="*/ 6 h 111"/>
                  <a:gd name="T52" fmla="*/ 35 w 98"/>
                  <a:gd name="T53" fmla="*/ 0 h 111"/>
                  <a:gd name="T54" fmla="*/ 25 w 98"/>
                  <a:gd name="T55" fmla="*/ 4 h 111"/>
                  <a:gd name="T56" fmla="*/ 4 w 98"/>
                  <a:gd name="T57" fmla="*/ 26 h 111"/>
                  <a:gd name="T58" fmla="*/ 0 w 98"/>
                  <a:gd name="T59" fmla="*/ 36 h 111"/>
                  <a:gd name="T60" fmla="*/ 4 w 98"/>
                  <a:gd name="T61" fmla="*/ 45 h 111"/>
                  <a:gd name="T62" fmla="*/ 4 w 98"/>
                  <a:gd name="T63" fmla="*/ 45 h 111"/>
                  <a:gd name="T64" fmla="*/ 4 w 98"/>
                  <a:gd name="T65" fmla="*/ 46 h 111"/>
                  <a:gd name="T66" fmla="*/ 13 w 98"/>
                  <a:gd name="T67" fmla="*/ 49 h 111"/>
                  <a:gd name="T68" fmla="*/ 22 w 98"/>
                  <a:gd name="T69" fmla="*/ 46 h 111"/>
                  <a:gd name="T70" fmla="*/ 22 w 98"/>
                  <a:gd name="T71" fmla="*/ 82 h 111"/>
                  <a:gd name="T72" fmla="*/ 51 w 98"/>
                  <a:gd name="T73" fmla="*/ 111 h 111"/>
                  <a:gd name="T74" fmla="*/ 87 w 98"/>
                  <a:gd name="T75" fmla="*/ 111 h 111"/>
                  <a:gd name="T76" fmla="*/ 98 w 98"/>
                  <a:gd name="T77" fmla="*/ 100 h 111"/>
                  <a:gd name="T78" fmla="*/ 98 w 98"/>
                  <a:gd name="T79" fmla="*/ 94 h 111"/>
                  <a:gd name="T80" fmla="*/ 86 w 98"/>
                  <a:gd name="T81" fmla="*/ 83 h 111"/>
                  <a:gd name="T82" fmla="*/ 56 w 98"/>
                  <a:gd name="T83" fmla="*/ 83 h 111"/>
                  <a:gd name="T84" fmla="*/ 49 w 98"/>
                  <a:gd name="T85" fmla="*/ 76 h 111"/>
                  <a:gd name="T86" fmla="*/ 49 w 98"/>
                  <a:gd name="T87" fmla="*/ 47 h 111"/>
                  <a:gd name="T88" fmla="*/ 58 w 98"/>
                  <a:gd name="T89" fmla="*/ 50 h 111"/>
                  <a:gd name="T90" fmla="*/ 66 w 98"/>
                  <a:gd name="T91" fmla="*/ 47 h 111"/>
                  <a:gd name="T92" fmla="*/ 71 w 98"/>
                  <a:gd name="T93" fmla="*/ 38 h 111"/>
                  <a:gd name="T94" fmla="*/ 64 w 98"/>
                  <a:gd name="T95" fmla="*/ 23 h 111"/>
                  <a:gd name="T96" fmla="*/ 45 w 98"/>
                  <a:gd name="T97" fmla="*/ 4 h 111"/>
                  <a:gd name="T98" fmla="*/ 35 w 98"/>
                  <a:gd name="T9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111">
                    <a:moveTo>
                      <a:pt x="35" y="6"/>
                    </a:moveTo>
                    <a:cubicBezTo>
                      <a:pt x="37" y="6"/>
                      <a:pt x="39" y="7"/>
                      <a:pt x="41" y="8"/>
                    </a:cubicBezTo>
                    <a:cubicBezTo>
                      <a:pt x="41" y="8"/>
                      <a:pt x="53" y="20"/>
                      <a:pt x="60" y="27"/>
                    </a:cubicBezTo>
                    <a:cubicBezTo>
                      <a:pt x="64" y="32"/>
                      <a:pt x="68" y="38"/>
                      <a:pt x="62" y="42"/>
                    </a:cubicBezTo>
                    <a:cubicBezTo>
                      <a:pt x="61" y="43"/>
                      <a:pt x="60" y="44"/>
                      <a:pt x="58" y="44"/>
                    </a:cubicBezTo>
                    <a:cubicBezTo>
                      <a:pt x="54" y="44"/>
                      <a:pt x="51" y="41"/>
                      <a:pt x="48" y="39"/>
                    </a:cubicBezTo>
                    <a:cubicBezTo>
                      <a:pt x="48" y="38"/>
                      <a:pt x="47" y="38"/>
                      <a:pt x="46" y="38"/>
                    </a:cubicBezTo>
                    <a:cubicBezTo>
                      <a:pt x="45" y="38"/>
                      <a:pt x="43" y="39"/>
                      <a:pt x="43" y="41"/>
                    </a:cubicBezTo>
                    <a:cubicBezTo>
                      <a:pt x="43" y="76"/>
                      <a:pt x="43" y="76"/>
                      <a:pt x="43" y="76"/>
                    </a:cubicBezTo>
                    <a:cubicBezTo>
                      <a:pt x="43" y="83"/>
                      <a:pt x="49" y="89"/>
                      <a:pt x="56" y="89"/>
                    </a:cubicBezTo>
                    <a:cubicBezTo>
                      <a:pt x="86" y="89"/>
                      <a:pt x="86" y="89"/>
                      <a:pt x="86" y="89"/>
                    </a:cubicBezTo>
                    <a:cubicBezTo>
                      <a:pt x="89" y="89"/>
                      <a:pt x="92" y="91"/>
                      <a:pt x="92" y="94"/>
                    </a:cubicBezTo>
                    <a:cubicBezTo>
                      <a:pt x="92" y="100"/>
                      <a:pt x="92" y="100"/>
                      <a:pt x="92" y="100"/>
                    </a:cubicBezTo>
                    <a:cubicBezTo>
                      <a:pt x="92" y="102"/>
                      <a:pt x="89" y="105"/>
                      <a:pt x="87" y="105"/>
                    </a:cubicBezTo>
                    <a:cubicBezTo>
                      <a:pt x="51" y="105"/>
                      <a:pt x="51" y="105"/>
                      <a:pt x="51" y="105"/>
                    </a:cubicBezTo>
                    <a:cubicBezTo>
                      <a:pt x="38" y="105"/>
                      <a:pt x="28" y="94"/>
                      <a:pt x="28" y="82"/>
                    </a:cubicBezTo>
                    <a:cubicBezTo>
                      <a:pt x="28" y="39"/>
                      <a:pt x="28" y="39"/>
                      <a:pt x="28" y="39"/>
                    </a:cubicBezTo>
                    <a:cubicBezTo>
                      <a:pt x="28" y="37"/>
                      <a:pt x="26" y="36"/>
                      <a:pt x="25" y="36"/>
                    </a:cubicBezTo>
                    <a:cubicBezTo>
                      <a:pt x="24" y="36"/>
                      <a:pt x="23" y="37"/>
                      <a:pt x="23" y="37"/>
                    </a:cubicBezTo>
                    <a:cubicBezTo>
                      <a:pt x="19" y="41"/>
                      <a:pt x="19" y="41"/>
                      <a:pt x="19" y="41"/>
                    </a:cubicBezTo>
                    <a:cubicBezTo>
                      <a:pt x="17" y="42"/>
                      <a:pt x="15" y="43"/>
                      <a:pt x="13" y="43"/>
                    </a:cubicBezTo>
                    <a:cubicBezTo>
                      <a:pt x="12" y="43"/>
                      <a:pt x="10" y="42"/>
                      <a:pt x="8" y="41"/>
                    </a:cubicBezTo>
                    <a:cubicBezTo>
                      <a:pt x="8" y="41"/>
                      <a:pt x="8" y="41"/>
                      <a:pt x="8" y="41"/>
                    </a:cubicBezTo>
                    <a:cubicBezTo>
                      <a:pt x="5" y="38"/>
                      <a:pt x="5" y="33"/>
                      <a:pt x="8" y="30"/>
                    </a:cubicBezTo>
                    <a:cubicBezTo>
                      <a:pt x="30" y="8"/>
                      <a:pt x="30" y="8"/>
                      <a:pt x="30" y="8"/>
                    </a:cubicBezTo>
                    <a:cubicBezTo>
                      <a:pt x="31" y="7"/>
                      <a:pt x="33" y="6"/>
                      <a:pt x="35" y="6"/>
                    </a:cubicBezTo>
                    <a:moveTo>
                      <a:pt x="35" y="0"/>
                    </a:moveTo>
                    <a:cubicBezTo>
                      <a:pt x="31" y="0"/>
                      <a:pt x="28" y="1"/>
                      <a:pt x="25" y="4"/>
                    </a:cubicBezTo>
                    <a:cubicBezTo>
                      <a:pt x="4" y="26"/>
                      <a:pt x="4" y="26"/>
                      <a:pt x="4" y="26"/>
                    </a:cubicBezTo>
                    <a:cubicBezTo>
                      <a:pt x="1" y="28"/>
                      <a:pt x="0" y="32"/>
                      <a:pt x="0" y="36"/>
                    </a:cubicBezTo>
                    <a:cubicBezTo>
                      <a:pt x="0" y="39"/>
                      <a:pt x="1" y="43"/>
                      <a:pt x="4" y="45"/>
                    </a:cubicBezTo>
                    <a:cubicBezTo>
                      <a:pt x="4" y="45"/>
                      <a:pt x="4" y="45"/>
                      <a:pt x="4" y="45"/>
                    </a:cubicBezTo>
                    <a:cubicBezTo>
                      <a:pt x="4" y="46"/>
                      <a:pt x="4" y="46"/>
                      <a:pt x="4" y="46"/>
                    </a:cubicBezTo>
                    <a:cubicBezTo>
                      <a:pt x="7" y="48"/>
                      <a:pt x="10" y="49"/>
                      <a:pt x="13" y="49"/>
                    </a:cubicBezTo>
                    <a:cubicBezTo>
                      <a:pt x="17" y="49"/>
                      <a:pt x="19" y="48"/>
                      <a:pt x="22" y="46"/>
                    </a:cubicBezTo>
                    <a:cubicBezTo>
                      <a:pt x="22" y="82"/>
                      <a:pt x="22" y="82"/>
                      <a:pt x="22" y="82"/>
                    </a:cubicBezTo>
                    <a:cubicBezTo>
                      <a:pt x="22" y="98"/>
                      <a:pt x="35" y="111"/>
                      <a:pt x="51" y="111"/>
                    </a:cubicBezTo>
                    <a:cubicBezTo>
                      <a:pt x="87" y="111"/>
                      <a:pt x="87" y="111"/>
                      <a:pt x="87" y="111"/>
                    </a:cubicBezTo>
                    <a:cubicBezTo>
                      <a:pt x="93" y="111"/>
                      <a:pt x="98" y="106"/>
                      <a:pt x="98" y="100"/>
                    </a:cubicBezTo>
                    <a:cubicBezTo>
                      <a:pt x="98" y="94"/>
                      <a:pt x="98" y="94"/>
                      <a:pt x="98" y="94"/>
                    </a:cubicBezTo>
                    <a:cubicBezTo>
                      <a:pt x="98" y="88"/>
                      <a:pt x="93" y="83"/>
                      <a:pt x="86" y="83"/>
                    </a:cubicBezTo>
                    <a:cubicBezTo>
                      <a:pt x="56" y="83"/>
                      <a:pt x="56" y="83"/>
                      <a:pt x="56" y="83"/>
                    </a:cubicBezTo>
                    <a:cubicBezTo>
                      <a:pt x="52" y="83"/>
                      <a:pt x="49" y="80"/>
                      <a:pt x="49" y="76"/>
                    </a:cubicBezTo>
                    <a:cubicBezTo>
                      <a:pt x="49" y="47"/>
                      <a:pt x="49" y="47"/>
                      <a:pt x="49" y="47"/>
                    </a:cubicBezTo>
                    <a:cubicBezTo>
                      <a:pt x="52" y="49"/>
                      <a:pt x="55" y="50"/>
                      <a:pt x="58" y="50"/>
                    </a:cubicBezTo>
                    <a:cubicBezTo>
                      <a:pt x="61" y="50"/>
                      <a:pt x="64" y="49"/>
                      <a:pt x="66" y="47"/>
                    </a:cubicBezTo>
                    <a:cubicBezTo>
                      <a:pt x="70" y="44"/>
                      <a:pt x="71" y="40"/>
                      <a:pt x="71" y="38"/>
                    </a:cubicBezTo>
                    <a:cubicBezTo>
                      <a:pt x="72" y="32"/>
                      <a:pt x="68" y="27"/>
                      <a:pt x="64" y="23"/>
                    </a:cubicBezTo>
                    <a:cubicBezTo>
                      <a:pt x="57" y="16"/>
                      <a:pt x="45" y="4"/>
                      <a:pt x="45" y="4"/>
                    </a:cubicBezTo>
                    <a:cubicBezTo>
                      <a:pt x="42" y="1"/>
                      <a:pt x="39" y="0"/>
                      <a:pt x="35" y="0"/>
                    </a:cubicBezTo>
                    <a:close/>
                  </a:path>
                </a:pathLst>
              </a:custGeom>
              <a:noFill/>
              <a:ln w="31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endParaRPr lang="id-ID"/>
              </a:p>
            </p:txBody>
          </p:sp>
          <p:sp>
            <p:nvSpPr>
              <p:cNvPr id="109" name="Freeform 100">
                <a:extLst>
                  <a:ext uri="{FF2B5EF4-FFF2-40B4-BE49-F238E27FC236}">
                    <a16:creationId xmlns:a16="http://schemas.microsoft.com/office/drawing/2014/main" id="{2C6473A1-2C87-4BF1-80E2-A9B170CB5125}"/>
                  </a:ext>
                </a:extLst>
              </p:cNvPr>
              <p:cNvSpPr>
                <a:spLocks noEditPoints="1"/>
              </p:cNvSpPr>
              <p:nvPr/>
            </p:nvSpPr>
            <p:spPr bwMode="auto">
              <a:xfrm>
                <a:off x="3490997" y="3399047"/>
                <a:ext cx="373071" cy="435362"/>
              </a:xfrm>
              <a:custGeom>
                <a:avLst/>
                <a:gdLst>
                  <a:gd name="T0" fmla="*/ 47 w 98"/>
                  <a:gd name="T1" fmla="*/ 6 h 111"/>
                  <a:gd name="T2" fmla="*/ 70 w 98"/>
                  <a:gd name="T3" fmla="*/ 29 h 111"/>
                  <a:gd name="T4" fmla="*/ 70 w 98"/>
                  <a:gd name="T5" fmla="*/ 71 h 111"/>
                  <a:gd name="T6" fmla="*/ 73 w 98"/>
                  <a:gd name="T7" fmla="*/ 74 h 111"/>
                  <a:gd name="T8" fmla="*/ 75 w 98"/>
                  <a:gd name="T9" fmla="*/ 73 h 111"/>
                  <a:gd name="T10" fmla="*/ 78 w 98"/>
                  <a:gd name="T11" fmla="*/ 70 h 111"/>
                  <a:gd name="T12" fmla="*/ 84 w 98"/>
                  <a:gd name="T13" fmla="*/ 67 h 111"/>
                  <a:gd name="T14" fmla="*/ 89 w 98"/>
                  <a:gd name="T15" fmla="*/ 69 h 111"/>
                  <a:gd name="T16" fmla="*/ 89 w 98"/>
                  <a:gd name="T17" fmla="*/ 69 h 111"/>
                  <a:gd name="T18" fmla="*/ 89 w 98"/>
                  <a:gd name="T19" fmla="*/ 81 h 111"/>
                  <a:gd name="T20" fmla="*/ 68 w 98"/>
                  <a:gd name="T21" fmla="*/ 102 h 111"/>
                  <a:gd name="T22" fmla="*/ 62 w 98"/>
                  <a:gd name="T23" fmla="*/ 105 h 111"/>
                  <a:gd name="T24" fmla="*/ 57 w 98"/>
                  <a:gd name="T25" fmla="*/ 102 h 111"/>
                  <a:gd name="T26" fmla="*/ 37 w 98"/>
                  <a:gd name="T27" fmla="*/ 83 h 111"/>
                  <a:gd name="T28" fmla="*/ 35 w 98"/>
                  <a:gd name="T29" fmla="*/ 68 h 111"/>
                  <a:gd name="T30" fmla="*/ 39 w 98"/>
                  <a:gd name="T31" fmla="*/ 67 h 111"/>
                  <a:gd name="T32" fmla="*/ 49 w 98"/>
                  <a:gd name="T33" fmla="*/ 72 h 111"/>
                  <a:gd name="T34" fmla="*/ 51 w 98"/>
                  <a:gd name="T35" fmla="*/ 73 h 111"/>
                  <a:gd name="T36" fmla="*/ 54 w 98"/>
                  <a:gd name="T37" fmla="*/ 70 h 111"/>
                  <a:gd name="T38" fmla="*/ 54 w 98"/>
                  <a:gd name="T39" fmla="*/ 34 h 111"/>
                  <a:gd name="T40" fmla="*/ 41 w 98"/>
                  <a:gd name="T41" fmla="*/ 21 h 111"/>
                  <a:gd name="T42" fmla="*/ 11 w 98"/>
                  <a:gd name="T43" fmla="*/ 21 h 111"/>
                  <a:gd name="T44" fmla="*/ 6 w 98"/>
                  <a:gd name="T45" fmla="*/ 16 h 111"/>
                  <a:gd name="T46" fmla="*/ 6 w 98"/>
                  <a:gd name="T47" fmla="*/ 11 h 111"/>
                  <a:gd name="T48" fmla="*/ 11 w 98"/>
                  <a:gd name="T49" fmla="*/ 6 h 111"/>
                  <a:gd name="T50" fmla="*/ 47 w 98"/>
                  <a:gd name="T51" fmla="*/ 6 h 111"/>
                  <a:gd name="T52" fmla="*/ 47 w 98"/>
                  <a:gd name="T53" fmla="*/ 0 h 111"/>
                  <a:gd name="T54" fmla="*/ 11 w 98"/>
                  <a:gd name="T55" fmla="*/ 0 h 111"/>
                  <a:gd name="T56" fmla="*/ 0 w 98"/>
                  <a:gd name="T57" fmla="*/ 11 h 111"/>
                  <a:gd name="T58" fmla="*/ 0 w 98"/>
                  <a:gd name="T59" fmla="*/ 16 h 111"/>
                  <a:gd name="T60" fmla="*/ 11 w 98"/>
                  <a:gd name="T61" fmla="*/ 27 h 111"/>
                  <a:gd name="T62" fmla="*/ 41 w 98"/>
                  <a:gd name="T63" fmla="*/ 27 h 111"/>
                  <a:gd name="T64" fmla="*/ 48 w 98"/>
                  <a:gd name="T65" fmla="*/ 34 h 111"/>
                  <a:gd name="T66" fmla="*/ 48 w 98"/>
                  <a:gd name="T67" fmla="*/ 63 h 111"/>
                  <a:gd name="T68" fmla="*/ 39 w 98"/>
                  <a:gd name="T69" fmla="*/ 61 h 111"/>
                  <a:gd name="T70" fmla="*/ 31 w 98"/>
                  <a:gd name="T71" fmla="*/ 64 h 111"/>
                  <a:gd name="T72" fmla="*/ 26 w 98"/>
                  <a:gd name="T73" fmla="*/ 73 h 111"/>
                  <a:gd name="T74" fmla="*/ 33 w 98"/>
                  <a:gd name="T75" fmla="*/ 87 h 111"/>
                  <a:gd name="T76" fmla="*/ 52 w 98"/>
                  <a:gd name="T77" fmla="*/ 107 h 111"/>
                  <a:gd name="T78" fmla="*/ 62 w 98"/>
                  <a:gd name="T79" fmla="*/ 111 h 111"/>
                  <a:gd name="T80" fmla="*/ 72 w 98"/>
                  <a:gd name="T81" fmla="*/ 107 h 111"/>
                  <a:gd name="T82" fmla="*/ 94 w 98"/>
                  <a:gd name="T83" fmla="*/ 85 h 111"/>
                  <a:gd name="T84" fmla="*/ 98 w 98"/>
                  <a:gd name="T85" fmla="*/ 75 h 111"/>
                  <a:gd name="T86" fmla="*/ 93 w 98"/>
                  <a:gd name="T87" fmla="*/ 65 h 111"/>
                  <a:gd name="T88" fmla="*/ 84 w 98"/>
                  <a:gd name="T89" fmla="*/ 61 h 111"/>
                  <a:gd name="T90" fmla="*/ 76 w 98"/>
                  <a:gd name="T91" fmla="*/ 64 h 111"/>
                  <a:gd name="T92" fmla="*/ 76 w 98"/>
                  <a:gd name="T93" fmla="*/ 29 h 111"/>
                  <a:gd name="T94" fmla="*/ 47 w 98"/>
                  <a:gd name="T9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 h="111">
                    <a:moveTo>
                      <a:pt x="47" y="6"/>
                    </a:moveTo>
                    <a:cubicBezTo>
                      <a:pt x="59" y="6"/>
                      <a:pt x="70" y="16"/>
                      <a:pt x="70" y="29"/>
                    </a:cubicBezTo>
                    <a:cubicBezTo>
                      <a:pt x="70" y="71"/>
                      <a:pt x="70" y="71"/>
                      <a:pt x="70" y="71"/>
                    </a:cubicBezTo>
                    <a:cubicBezTo>
                      <a:pt x="70" y="73"/>
                      <a:pt x="71" y="74"/>
                      <a:pt x="73" y="74"/>
                    </a:cubicBezTo>
                    <a:cubicBezTo>
                      <a:pt x="73" y="74"/>
                      <a:pt x="74" y="74"/>
                      <a:pt x="75" y="73"/>
                    </a:cubicBezTo>
                    <a:cubicBezTo>
                      <a:pt x="78" y="70"/>
                      <a:pt x="78" y="70"/>
                      <a:pt x="78" y="70"/>
                    </a:cubicBezTo>
                    <a:cubicBezTo>
                      <a:pt x="80" y="68"/>
                      <a:pt x="82" y="67"/>
                      <a:pt x="84" y="67"/>
                    </a:cubicBezTo>
                    <a:cubicBezTo>
                      <a:pt x="86" y="67"/>
                      <a:pt x="88" y="68"/>
                      <a:pt x="89" y="69"/>
                    </a:cubicBezTo>
                    <a:cubicBezTo>
                      <a:pt x="89" y="69"/>
                      <a:pt x="89" y="69"/>
                      <a:pt x="89" y="69"/>
                    </a:cubicBezTo>
                    <a:cubicBezTo>
                      <a:pt x="92" y="72"/>
                      <a:pt x="92" y="78"/>
                      <a:pt x="89" y="81"/>
                    </a:cubicBezTo>
                    <a:cubicBezTo>
                      <a:pt x="68" y="102"/>
                      <a:pt x="68" y="102"/>
                      <a:pt x="68" y="102"/>
                    </a:cubicBezTo>
                    <a:cubicBezTo>
                      <a:pt x="66" y="104"/>
                      <a:pt x="64" y="105"/>
                      <a:pt x="62" y="105"/>
                    </a:cubicBezTo>
                    <a:cubicBezTo>
                      <a:pt x="60" y="105"/>
                      <a:pt x="58" y="104"/>
                      <a:pt x="57" y="102"/>
                    </a:cubicBezTo>
                    <a:cubicBezTo>
                      <a:pt x="57" y="102"/>
                      <a:pt x="44" y="91"/>
                      <a:pt x="37" y="83"/>
                    </a:cubicBezTo>
                    <a:cubicBezTo>
                      <a:pt x="33" y="79"/>
                      <a:pt x="29" y="73"/>
                      <a:pt x="35" y="68"/>
                    </a:cubicBezTo>
                    <a:cubicBezTo>
                      <a:pt x="36" y="67"/>
                      <a:pt x="38" y="67"/>
                      <a:pt x="39" y="67"/>
                    </a:cubicBezTo>
                    <a:cubicBezTo>
                      <a:pt x="43" y="67"/>
                      <a:pt x="47" y="69"/>
                      <a:pt x="49" y="72"/>
                    </a:cubicBezTo>
                    <a:cubicBezTo>
                      <a:pt x="50" y="73"/>
                      <a:pt x="50" y="73"/>
                      <a:pt x="51" y="73"/>
                    </a:cubicBezTo>
                    <a:cubicBezTo>
                      <a:pt x="53" y="73"/>
                      <a:pt x="54" y="72"/>
                      <a:pt x="54" y="70"/>
                    </a:cubicBezTo>
                    <a:cubicBezTo>
                      <a:pt x="54" y="34"/>
                      <a:pt x="54" y="34"/>
                      <a:pt x="54" y="34"/>
                    </a:cubicBezTo>
                    <a:cubicBezTo>
                      <a:pt x="54" y="27"/>
                      <a:pt x="48" y="21"/>
                      <a:pt x="41" y="21"/>
                    </a:cubicBezTo>
                    <a:cubicBezTo>
                      <a:pt x="11" y="21"/>
                      <a:pt x="11" y="21"/>
                      <a:pt x="11" y="21"/>
                    </a:cubicBezTo>
                    <a:cubicBezTo>
                      <a:pt x="8" y="21"/>
                      <a:pt x="6" y="19"/>
                      <a:pt x="6" y="16"/>
                    </a:cubicBezTo>
                    <a:cubicBezTo>
                      <a:pt x="6" y="11"/>
                      <a:pt x="6" y="11"/>
                      <a:pt x="6" y="11"/>
                    </a:cubicBezTo>
                    <a:cubicBezTo>
                      <a:pt x="6" y="8"/>
                      <a:pt x="8" y="6"/>
                      <a:pt x="11" y="6"/>
                    </a:cubicBezTo>
                    <a:cubicBezTo>
                      <a:pt x="47" y="6"/>
                      <a:pt x="47" y="6"/>
                      <a:pt x="47" y="6"/>
                    </a:cubicBezTo>
                    <a:moveTo>
                      <a:pt x="47" y="0"/>
                    </a:moveTo>
                    <a:cubicBezTo>
                      <a:pt x="11" y="0"/>
                      <a:pt x="11" y="0"/>
                      <a:pt x="11" y="0"/>
                    </a:cubicBezTo>
                    <a:cubicBezTo>
                      <a:pt x="5" y="0"/>
                      <a:pt x="0" y="5"/>
                      <a:pt x="0" y="11"/>
                    </a:cubicBezTo>
                    <a:cubicBezTo>
                      <a:pt x="0" y="16"/>
                      <a:pt x="0" y="16"/>
                      <a:pt x="0" y="16"/>
                    </a:cubicBezTo>
                    <a:cubicBezTo>
                      <a:pt x="0" y="22"/>
                      <a:pt x="5" y="27"/>
                      <a:pt x="11" y="27"/>
                    </a:cubicBezTo>
                    <a:cubicBezTo>
                      <a:pt x="41" y="27"/>
                      <a:pt x="41" y="27"/>
                      <a:pt x="41" y="27"/>
                    </a:cubicBezTo>
                    <a:cubicBezTo>
                      <a:pt x="45" y="27"/>
                      <a:pt x="48" y="30"/>
                      <a:pt x="48" y="34"/>
                    </a:cubicBezTo>
                    <a:cubicBezTo>
                      <a:pt x="48" y="63"/>
                      <a:pt x="48" y="63"/>
                      <a:pt x="48" y="63"/>
                    </a:cubicBezTo>
                    <a:cubicBezTo>
                      <a:pt x="46" y="62"/>
                      <a:pt x="43" y="61"/>
                      <a:pt x="39" y="61"/>
                    </a:cubicBezTo>
                    <a:cubicBezTo>
                      <a:pt x="36" y="61"/>
                      <a:pt x="33" y="62"/>
                      <a:pt x="31" y="64"/>
                    </a:cubicBezTo>
                    <a:cubicBezTo>
                      <a:pt x="27" y="67"/>
                      <a:pt x="26" y="70"/>
                      <a:pt x="26" y="73"/>
                    </a:cubicBezTo>
                    <a:cubicBezTo>
                      <a:pt x="26" y="79"/>
                      <a:pt x="30" y="84"/>
                      <a:pt x="33" y="87"/>
                    </a:cubicBezTo>
                    <a:cubicBezTo>
                      <a:pt x="40" y="95"/>
                      <a:pt x="52" y="106"/>
                      <a:pt x="52" y="107"/>
                    </a:cubicBezTo>
                    <a:cubicBezTo>
                      <a:pt x="55" y="109"/>
                      <a:pt x="58" y="111"/>
                      <a:pt x="62" y="111"/>
                    </a:cubicBezTo>
                    <a:cubicBezTo>
                      <a:pt x="66" y="111"/>
                      <a:pt x="69" y="109"/>
                      <a:pt x="72" y="107"/>
                    </a:cubicBezTo>
                    <a:cubicBezTo>
                      <a:pt x="94" y="85"/>
                      <a:pt x="94" y="85"/>
                      <a:pt x="94" y="85"/>
                    </a:cubicBezTo>
                    <a:cubicBezTo>
                      <a:pt x="96" y="82"/>
                      <a:pt x="98" y="79"/>
                      <a:pt x="98" y="75"/>
                    </a:cubicBezTo>
                    <a:cubicBezTo>
                      <a:pt x="98" y="71"/>
                      <a:pt x="96" y="68"/>
                      <a:pt x="93" y="65"/>
                    </a:cubicBezTo>
                    <a:cubicBezTo>
                      <a:pt x="90" y="63"/>
                      <a:pt x="87" y="61"/>
                      <a:pt x="84" y="61"/>
                    </a:cubicBezTo>
                    <a:cubicBezTo>
                      <a:pt x="81" y="61"/>
                      <a:pt x="78" y="62"/>
                      <a:pt x="76" y="64"/>
                    </a:cubicBezTo>
                    <a:cubicBezTo>
                      <a:pt x="76" y="29"/>
                      <a:pt x="76" y="29"/>
                      <a:pt x="76" y="29"/>
                    </a:cubicBezTo>
                    <a:cubicBezTo>
                      <a:pt x="76" y="13"/>
                      <a:pt x="63" y="0"/>
                      <a:pt x="47" y="0"/>
                    </a:cubicBezTo>
                    <a:close/>
                  </a:path>
                </a:pathLst>
              </a:custGeom>
              <a:noFill/>
              <a:ln w="31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endParaRPr lang="id-ID"/>
              </a:p>
            </p:txBody>
          </p:sp>
          <p:sp>
            <p:nvSpPr>
              <p:cNvPr id="110" name="Freeform 101">
                <a:extLst>
                  <a:ext uri="{FF2B5EF4-FFF2-40B4-BE49-F238E27FC236}">
                    <a16:creationId xmlns:a16="http://schemas.microsoft.com/office/drawing/2014/main" id="{A1B8B69F-676C-4B74-9D85-82CD3C114586}"/>
                  </a:ext>
                </a:extLst>
              </p:cNvPr>
              <p:cNvSpPr>
                <a:spLocks/>
              </p:cNvSpPr>
              <p:nvPr/>
            </p:nvSpPr>
            <p:spPr bwMode="auto">
              <a:xfrm>
                <a:off x="2026203" y="3516677"/>
                <a:ext cx="426741" cy="443475"/>
              </a:xfrm>
              <a:custGeom>
                <a:avLst/>
                <a:gdLst>
                  <a:gd name="T0" fmla="*/ 79 w 112"/>
                  <a:gd name="T1" fmla="*/ 0 h 113"/>
                  <a:gd name="T2" fmla="*/ 33 w 112"/>
                  <a:gd name="T3" fmla="*/ 0 h 113"/>
                  <a:gd name="T4" fmla="*/ 0 w 112"/>
                  <a:gd name="T5" fmla="*/ 34 h 113"/>
                  <a:gd name="T6" fmla="*/ 0 w 112"/>
                  <a:gd name="T7" fmla="*/ 79 h 113"/>
                  <a:gd name="T8" fmla="*/ 33 w 112"/>
                  <a:gd name="T9" fmla="*/ 113 h 113"/>
                  <a:gd name="T10" fmla="*/ 79 w 112"/>
                  <a:gd name="T11" fmla="*/ 113 h 113"/>
                  <a:gd name="T12" fmla="*/ 112 w 112"/>
                  <a:gd name="T13" fmla="*/ 79 h 113"/>
                  <a:gd name="T14" fmla="*/ 112 w 112"/>
                  <a:gd name="T15" fmla="*/ 34 h 113"/>
                  <a:gd name="T16" fmla="*/ 79 w 112"/>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3">
                    <a:moveTo>
                      <a:pt x="79" y="0"/>
                    </a:moveTo>
                    <a:cubicBezTo>
                      <a:pt x="33" y="0"/>
                      <a:pt x="33" y="0"/>
                      <a:pt x="33" y="0"/>
                    </a:cubicBezTo>
                    <a:cubicBezTo>
                      <a:pt x="15" y="0"/>
                      <a:pt x="0" y="15"/>
                      <a:pt x="0" y="34"/>
                    </a:cubicBezTo>
                    <a:cubicBezTo>
                      <a:pt x="0" y="79"/>
                      <a:pt x="0" y="79"/>
                      <a:pt x="0" y="79"/>
                    </a:cubicBezTo>
                    <a:cubicBezTo>
                      <a:pt x="0" y="98"/>
                      <a:pt x="15" y="113"/>
                      <a:pt x="33" y="113"/>
                    </a:cubicBezTo>
                    <a:cubicBezTo>
                      <a:pt x="79" y="113"/>
                      <a:pt x="79" y="113"/>
                      <a:pt x="79" y="113"/>
                    </a:cubicBezTo>
                    <a:cubicBezTo>
                      <a:pt x="97" y="113"/>
                      <a:pt x="112" y="98"/>
                      <a:pt x="112" y="79"/>
                    </a:cubicBezTo>
                    <a:cubicBezTo>
                      <a:pt x="112" y="34"/>
                      <a:pt x="112" y="34"/>
                      <a:pt x="112" y="34"/>
                    </a:cubicBezTo>
                    <a:cubicBezTo>
                      <a:pt x="112" y="15"/>
                      <a:pt x="97" y="0"/>
                      <a:pt x="79" y="0"/>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102">
                <a:extLst>
                  <a:ext uri="{FF2B5EF4-FFF2-40B4-BE49-F238E27FC236}">
                    <a16:creationId xmlns:a16="http://schemas.microsoft.com/office/drawing/2014/main" id="{FEBC06E2-A1CF-49F4-AE6D-A118B262E598}"/>
                  </a:ext>
                </a:extLst>
              </p:cNvPr>
              <p:cNvSpPr>
                <a:spLocks noEditPoints="1"/>
              </p:cNvSpPr>
              <p:nvPr/>
            </p:nvSpPr>
            <p:spPr bwMode="auto">
              <a:xfrm>
                <a:off x="2303715" y="3559943"/>
                <a:ext cx="107340" cy="109516"/>
              </a:xfrm>
              <a:custGeom>
                <a:avLst/>
                <a:gdLst>
                  <a:gd name="T0" fmla="*/ 14 w 28"/>
                  <a:gd name="T1" fmla="*/ 6 h 28"/>
                  <a:gd name="T2" fmla="*/ 22 w 28"/>
                  <a:gd name="T3" fmla="*/ 14 h 28"/>
                  <a:gd name="T4" fmla="*/ 14 w 28"/>
                  <a:gd name="T5" fmla="*/ 22 h 28"/>
                  <a:gd name="T6" fmla="*/ 6 w 28"/>
                  <a:gd name="T7" fmla="*/ 14 h 28"/>
                  <a:gd name="T8" fmla="*/ 14 w 28"/>
                  <a:gd name="T9" fmla="*/ 6 h 28"/>
                  <a:gd name="T10" fmla="*/ 14 w 28"/>
                  <a:gd name="T11" fmla="*/ 0 h 28"/>
                  <a:gd name="T12" fmla="*/ 0 w 28"/>
                  <a:gd name="T13" fmla="*/ 14 h 28"/>
                  <a:gd name="T14" fmla="*/ 14 w 28"/>
                  <a:gd name="T15" fmla="*/ 28 h 28"/>
                  <a:gd name="T16" fmla="*/ 28 w 28"/>
                  <a:gd name="T17" fmla="*/ 14 h 28"/>
                  <a:gd name="T18" fmla="*/ 14 w 2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6"/>
                    </a:moveTo>
                    <a:cubicBezTo>
                      <a:pt x="19" y="6"/>
                      <a:pt x="22" y="10"/>
                      <a:pt x="22" y="14"/>
                    </a:cubicBezTo>
                    <a:cubicBezTo>
                      <a:pt x="22" y="19"/>
                      <a:pt x="19" y="22"/>
                      <a:pt x="14" y="22"/>
                    </a:cubicBezTo>
                    <a:cubicBezTo>
                      <a:pt x="10" y="22"/>
                      <a:pt x="6" y="19"/>
                      <a:pt x="6" y="14"/>
                    </a:cubicBezTo>
                    <a:cubicBezTo>
                      <a:pt x="6" y="10"/>
                      <a:pt x="10" y="6"/>
                      <a:pt x="14" y="6"/>
                    </a:cubicBezTo>
                    <a:moveTo>
                      <a:pt x="14" y="0"/>
                    </a:moveTo>
                    <a:cubicBezTo>
                      <a:pt x="7" y="0"/>
                      <a:pt x="0" y="6"/>
                      <a:pt x="0" y="14"/>
                    </a:cubicBezTo>
                    <a:cubicBezTo>
                      <a:pt x="0" y="22"/>
                      <a:pt x="7" y="28"/>
                      <a:pt x="14" y="28"/>
                    </a:cubicBezTo>
                    <a:cubicBezTo>
                      <a:pt x="22" y="28"/>
                      <a:pt x="28" y="22"/>
                      <a:pt x="28" y="14"/>
                    </a:cubicBezTo>
                    <a:cubicBezTo>
                      <a:pt x="28" y="6"/>
                      <a:pt x="22" y="0"/>
                      <a:pt x="14" y="0"/>
                    </a:cubicBezTo>
                    <a:close/>
                  </a:path>
                </a:pathLst>
              </a:custGeom>
              <a:noFill/>
              <a:ln w="3175">
                <a:solidFill>
                  <a:schemeClr val="accent2">
                    <a:lumMod val="60000"/>
                    <a:lumOff val="40000"/>
                  </a:schemeClr>
                </a:solidFill>
              </a:ln>
            </p:spPr>
            <p:txBody>
              <a:bodyPr vert="horz" wrap="square" lIns="91440" tIns="45720" rIns="91440" bIns="45720" numCol="1" anchor="t" anchorCtr="0" compatLnSpc="1">
                <a:prstTxWarp prst="textNoShape">
                  <a:avLst/>
                </a:prstTxWarp>
              </a:bodyPr>
              <a:lstStyle/>
              <a:p>
                <a:endParaRPr lang="id-ID"/>
              </a:p>
            </p:txBody>
          </p:sp>
          <p:sp>
            <p:nvSpPr>
              <p:cNvPr id="112" name="Freeform 103">
                <a:extLst>
                  <a:ext uri="{FF2B5EF4-FFF2-40B4-BE49-F238E27FC236}">
                    <a16:creationId xmlns:a16="http://schemas.microsoft.com/office/drawing/2014/main" id="{1D93C988-C47F-4BD8-ADFF-BEEF60D20F1E}"/>
                  </a:ext>
                </a:extLst>
              </p:cNvPr>
              <p:cNvSpPr>
                <a:spLocks/>
              </p:cNvSpPr>
              <p:nvPr/>
            </p:nvSpPr>
            <p:spPr bwMode="auto">
              <a:xfrm>
                <a:off x="2026203" y="3516677"/>
                <a:ext cx="426741" cy="443475"/>
              </a:xfrm>
              <a:custGeom>
                <a:avLst/>
                <a:gdLst>
                  <a:gd name="T0" fmla="*/ 79 w 112"/>
                  <a:gd name="T1" fmla="*/ 0 h 113"/>
                  <a:gd name="T2" fmla="*/ 33 w 112"/>
                  <a:gd name="T3" fmla="*/ 0 h 113"/>
                  <a:gd name="T4" fmla="*/ 0 w 112"/>
                  <a:gd name="T5" fmla="*/ 34 h 113"/>
                  <a:gd name="T6" fmla="*/ 0 w 112"/>
                  <a:gd name="T7" fmla="*/ 79 h 113"/>
                  <a:gd name="T8" fmla="*/ 33 w 112"/>
                  <a:gd name="T9" fmla="*/ 113 h 113"/>
                  <a:gd name="T10" fmla="*/ 79 w 112"/>
                  <a:gd name="T11" fmla="*/ 113 h 113"/>
                  <a:gd name="T12" fmla="*/ 112 w 112"/>
                  <a:gd name="T13" fmla="*/ 79 h 113"/>
                  <a:gd name="T14" fmla="*/ 112 w 112"/>
                  <a:gd name="T15" fmla="*/ 34 h 113"/>
                  <a:gd name="T16" fmla="*/ 79 w 112"/>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3">
                    <a:moveTo>
                      <a:pt x="79" y="0"/>
                    </a:moveTo>
                    <a:cubicBezTo>
                      <a:pt x="33" y="0"/>
                      <a:pt x="33" y="0"/>
                      <a:pt x="33" y="0"/>
                    </a:cubicBezTo>
                    <a:cubicBezTo>
                      <a:pt x="15" y="0"/>
                      <a:pt x="0" y="15"/>
                      <a:pt x="0" y="34"/>
                    </a:cubicBezTo>
                    <a:cubicBezTo>
                      <a:pt x="0" y="79"/>
                      <a:pt x="0" y="79"/>
                      <a:pt x="0" y="79"/>
                    </a:cubicBezTo>
                    <a:cubicBezTo>
                      <a:pt x="0" y="98"/>
                      <a:pt x="15" y="113"/>
                      <a:pt x="33" y="113"/>
                    </a:cubicBezTo>
                    <a:cubicBezTo>
                      <a:pt x="79" y="113"/>
                      <a:pt x="79" y="113"/>
                      <a:pt x="79" y="113"/>
                    </a:cubicBezTo>
                    <a:cubicBezTo>
                      <a:pt x="97" y="113"/>
                      <a:pt x="112" y="98"/>
                      <a:pt x="112" y="79"/>
                    </a:cubicBezTo>
                    <a:cubicBezTo>
                      <a:pt x="112" y="34"/>
                      <a:pt x="112" y="34"/>
                      <a:pt x="112" y="34"/>
                    </a:cubicBezTo>
                    <a:cubicBezTo>
                      <a:pt x="112" y="15"/>
                      <a:pt x="97" y="0"/>
                      <a:pt x="79" y="0"/>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13" name="Oval 104">
                <a:extLst>
                  <a:ext uri="{FF2B5EF4-FFF2-40B4-BE49-F238E27FC236}">
                    <a16:creationId xmlns:a16="http://schemas.microsoft.com/office/drawing/2014/main" id="{1D73DB84-B845-4F68-AE00-6577AF7AEE94}"/>
                  </a:ext>
                </a:extLst>
              </p:cNvPr>
              <p:cNvSpPr>
                <a:spLocks noChangeArrowheads="1"/>
              </p:cNvSpPr>
              <p:nvPr/>
            </p:nvSpPr>
            <p:spPr bwMode="auto">
              <a:xfrm>
                <a:off x="2147942" y="3658642"/>
                <a:ext cx="175409" cy="179823"/>
              </a:xfrm>
              <a:prstGeom prst="ellipse">
                <a:avLst/>
              </a:pr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105">
                <a:extLst>
                  <a:ext uri="{FF2B5EF4-FFF2-40B4-BE49-F238E27FC236}">
                    <a16:creationId xmlns:a16="http://schemas.microsoft.com/office/drawing/2014/main" id="{2007E0DB-1E89-4D2E-85B2-E2C1A5B5159D}"/>
                  </a:ext>
                </a:extLst>
              </p:cNvPr>
              <p:cNvSpPr>
                <a:spLocks/>
              </p:cNvSpPr>
              <p:nvPr/>
            </p:nvSpPr>
            <p:spPr bwMode="auto">
              <a:xfrm>
                <a:off x="2083800" y="3580223"/>
                <a:ext cx="311547" cy="321790"/>
              </a:xfrm>
              <a:custGeom>
                <a:avLst/>
                <a:gdLst>
                  <a:gd name="T0" fmla="*/ 67 w 82"/>
                  <a:gd name="T1" fmla="*/ 2 h 82"/>
                  <a:gd name="T2" fmla="*/ 58 w 82"/>
                  <a:gd name="T3" fmla="*/ 0 h 82"/>
                  <a:gd name="T4" fmla="*/ 25 w 82"/>
                  <a:gd name="T5" fmla="*/ 0 h 82"/>
                  <a:gd name="T6" fmla="*/ 0 w 82"/>
                  <a:gd name="T7" fmla="*/ 24 h 82"/>
                  <a:gd name="T8" fmla="*/ 0 w 82"/>
                  <a:gd name="T9" fmla="*/ 57 h 82"/>
                  <a:gd name="T10" fmla="*/ 25 w 82"/>
                  <a:gd name="T11" fmla="*/ 82 h 82"/>
                  <a:gd name="T12" fmla="*/ 58 w 82"/>
                  <a:gd name="T13" fmla="*/ 82 h 82"/>
                  <a:gd name="T14" fmla="*/ 82 w 82"/>
                  <a:gd name="T15" fmla="*/ 57 h 82"/>
                  <a:gd name="T16" fmla="*/ 82 w 82"/>
                  <a:gd name="T17" fmla="*/ 24 h 82"/>
                  <a:gd name="T18" fmla="*/ 80 w 82"/>
                  <a:gd name="T19" fmla="*/ 1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67" y="2"/>
                    </a:moveTo>
                    <a:cubicBezTo>
                      <a:pt x="64" y="0"/>
                      <a:pt x="61" y="0"/>
                      <a:pt x="58" y="0"/>
                    </a:cubicBezTo>
                    <a:cubicBezTo>
                      <a:pt x="25" y="0"/>
                      <a:pt x="25" y="0"/>
                      <a:pt x="25" y="0"/>
                    </a:cubicBezTo>
                    <a:cubicBezTo>
                      <a:pt x="11" y="0"/>
                      <a:pt x="0" y="11"/>
                      <a:pt x="0" y="24"/>
                    </a:cubicBezTo>
                    <a:cubicBezTo>
                      <a:pt x="0" y="57"/>
                      <a:pt x="0" y="57"/>
                      <a:pt x="0" y="57"/>
                    </a:cubicBezTo>
                    <a:cubicBezTo>
                      <a:pt x="0" y="71"/>
                      <a:pt x="11" y="82"/>
                      <a:pt x="25" y="82"/>
                    </a:cubicBezTo>
                    <a:cubicBezTo>
                      <a:pt x="58" y="82"/>
                      <a:pt x="58" y="82"/>
                      <a:pt x="58" y="82"/>
                    </a:cubicBezTo>
                    <a:cubicBezTo>
                      <a:pt x="71" y="82"/>
                      <a:pt x="82" y="71"/>
                      <a:pt x="82" y="57"/>
                    </a:cubicBezTo>
                    <a:cubicBezTo>
                      <a:pt x="82" y="24"/>
                      <a:pt x="82" y="24"/>
                      <a:pt x="82" y="24"/>
                    </a:cubicBezTo>
                    <a:cubicBezTo>
                      <a:pt x="82" y="21"/>
                      <a:pt x="81" y="18"/>
                      <a:pt x="80" y="15"/>
                    </a:cubicBezTo>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15" name="Oval 106">
                <a:extLst>
                  <a:ext uri="{FF2B5EF4-FFF2-40B4-BE49-F238E27FC236}">
                    <a16:creationId xmlns:a16="http://schemas.microsoft.com/office/drawing/2014/main" id="{FD270010-6E93-4DF3-8CF3-34746615B84A}"/>
                  </a:ext>
                </a:extLst>
              </p:cNvPr>
              <p:cNvSpPr>
                <a:spLocks noChangeArrowheads="1"/>
              </p:cNvSpPr>
              <p:nvPr/>
            </p:nvSpPr>
            <p:spPr bwMode="auto">
              <a:xfrm>
                <a:off x="1417508" y="4552352"/>
                <a:ext cx="289293" cy="298804"/>
              </a:xfrm>
              <a:prstGeom prst="ellipse">
                <a:avLst/>
              </a:pr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107">
                <a:extLst>
                  <a:ext uri="{FF2B5EF4-FFF2-40B4-BE49-F238E27FC236}">
                    <a16:creationId xmlns:a16="http://schemas.microsoft.com/office/drawing/2014/main" id="{46AED996-6DE9-46DA-BAF4-F5481E6BD561}"/>
                  </a:ext>
                </a:extLst>
              </p:cNvPr>
              <p:cNvSpPr>
                <a:spLocks/>
              </p:cNvSpPr>
              <p:nvPr/>
            </p:nvSpPr>
            <p:spPr bwMode="auto">
              <a:xfrm>
                <a:off x="1513067" y="4611843"/>
                <a:ext cx="98176" cy="86532"/>
              </a:xfrm>
              <a:custGeom>
                <a:avLst/>
                <a:gdLst>
                  <a:gd name="T0" fmla="*/ 0 w 26"/>
                  <a:gd name="T1" fmla="*/ 4 h 22"/>
                  <a:gd name="T2" fmla="*/ 16 w 26"/>
                  <a:gd name="T3" fmla="*/ 1 h 22"/>
                  <a:gd name="T4" fmla="*/ 25 w 26"/>
                  <a:gd name="T5" fmla="*/ 7 h 22"/>
                  <a:gd name="T6" fmla="*/ 24 w 26"/>
                  <a:gd name="T7" fmla="*/ 16 h 22"/>
                  <a:gd name="T8" fmla="*/ 16 w 26"/>
                  <a:gd name="T9" fmla="*/ 21 h 22"/>
                  <a:gd name="T10" fmla="*/ 6 w 26"/>
                  <a:gd name="T11" fmla="*/ 22 h 22"/>
                </a:gdLst>
                <a:ahLst/>
                <a:cxnLst>
                  <a:cxn ang="0">
                    <a:pos x="T0" y="T1"/>
                  </a:cxn>
                  <a:cxn ang="0">
                    <a:pos x="T2" y="T3"/>
                  </a:cxn>
                  <a:cxn ang="0">
                    <a:pos x="T4" y="T5"/>
                  </a:cxn>
                  <a:cxn ang="0">
                    <a:pos x="T6" y="T7"/>
                  </a:cxn>
                  <a:cxn ang="0">
                    <a:pos x="T8" y="T9"/>
                  </a:cxn>
                  <a:cxn ang="0">
                    <a:pos x="T10" y="T11"/>
                  </a:cxn>
                </a:cxnLst>
                <a:rect l="0" t="0" r="r" b="b"/>
                <a:pathLst>
                  <a:path w="26" h="22">
                    <a:moveTo>
                      <a:pt x="0" y="4"/>
                    </a:moveTo>
                    <a:cubicBezTo>
                      <a:pt x="5" y="2"/>
                      <a:pt x="10" y="0"/>
                      <a:pt x="16" y="1"/>
                    </a:cubicBezTo>
                    <a:cubicBezTo>
                      <a:pt x="19" y="2"/>
                      <a:pt x="23" y="3"/>
                      <a:pt x="25" y="7"/>
                    </a:cubicBezTo>
                    <a:cubicBezTo>
                      <a:pt x="26" y="9"/>
                      <a:pt x="26" y="13"/>
                      <a:pt x="24" y="16"/>
                    </a:cubicBezTo>
                    <a:cubicBezTo>
                      <a:pt x="22" y="18"/>
                      <a:pt x="19" y="20"/>
                      <a:pt x="16" y="21"/>
                    </a:cubicBezTo>
                    <a:cubicBezTo>
                      <a:pt x="13" y="22"/>
                      <a:pt x="9" y="22"/>
                      <a:pt x="6" y="22"/>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108">
                <a:extLst>
                  <a:ext uri="{FF2B5EF4-FFF2-40B4-BE49-F238E27FC236}">
                    <a16:creationId xmlns:a16="http://schemas.microsoft.com/office/drawing/2014/main" id="{C66E312A-0073-43A0-A8C6-BF060F799AC6}"/>
                  </a:ext>
                </a:extLst>
              </p:cNvPr>
              <p:cNvSpPr>
                <a:spLocks/>
              </p:cNvSpPr>
              <p:nvPr/>
            </p:nvSpPr>
            <p:spPr bwMode="auto">
              <a:xfrm>
                <a:off x="1520921" y="4694318"/>
                <a:ext cx="128284" cy="98700"/>
              </a:xfrm>
              <a:custGeom>
                <a:avLst/>
                <a:gdLst>
                  <a:gd name="T0" fmla="*/ 6 w 34"/>
                  <a:gd name="T1" fmla="*/ 1 h 25"/>
                  <a:gd name="T2" fmla="*/ 16 w 34"/>
                  <a:gd name="T3" fmla="*/ 1 h 25"/>
                  <a:gd name="T4" fmla="*/ 25 w 34"/>
                  <a:gd name="T5" fmla="*/ 4 h 25"/>
                  <a:gd name="T6" fmla="*/ 17 w 34"/>
                  <a:gd name="T7" fmla="*/ 24 h 25"/>
                  <a:gd name="T8" fmla="*/ 0 w 34"/>
                  <a:gd name="T9" fmla="*/ 16 h 25"/>
                </a:gdLst>
                <a:ahLst/>
                <a:cxnLst>
                  <a:cxn ang="0">
                    <a:pos x="T0" y="T1"/>
                  </a:cxn>
                  <a:cxn ang="0">
                    <a:pos x="T2" y="T3"/>
                  </a:cxn>
                  <a:cxn ang="0">
                    <a:pos x="T4" y="T5"/>
                  </a:cxn>
                  <a:cxn ang="0">
                    <a:pos x="T6" y="T7"/>
                  </a:cxn>
                  <a:cxn ang="0">
                    <a:pos x="T8" y="T9"/>
                  </a:cxn>
                </a:cxnLst>
                <a:rect l="0" t="0" r="r" b="b"/>
                <a:pathLst>
                  <a:path w="34" h="25">
                    <a:moveTo>
                      <a:pt x="6" y="1"/>
                    </a:moveTo>
                    <a:cubicBezTo>
                      <a:pt x="9" y="0"/>
                      <a:pt x="12" y="0"/>
                      <a:pt x="16" y="1"/>
                    </a:cubicBezTo>
                    <a:cubicBezTo>
                      <a:pt x="19" y="1"/>
                      <a:pt x="23" y="2"/>
                      <a:pt x="25" y="4"/>
                    </a:cubicBezTo>
                    <a:cubicBezTo>
                      <a:pt x="34" y="11"/>
                      <a:pt x="25" y="22"/>
                      <a:pt x="17" y="24"/>
                    </a:cubicBezTo>
                    <a:cubicBezTo>
                      <a:pt x="10" y="25"/>
                      <a:pt x="3" y="22"/>
                      <a:pt x="0" y="16"/>
                    </a:cubicBezTo>
                  </a:path>
                </a:pathLst>
              </a:custGeom>
              <a:noFill/>
              <a:ln w="3175" cap="rnd">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109">
                <a:extLst>
                  <a:ext uri="{FF2B5EF4-FFF2-40B4-BE49-F238E27FC236}">
                    <a16:creationId xmlns:a16="http://schemas.microsoft.com/office/drawing/2014/main" id="{0EB9894F-81C5-4D38-8234-9757F8445AB1}"/>
                  </a:ext>
                </a:extLst>
              </p:cNvPr>
              <p:cNvSpPr>
                <a:spLocks noEditPoints="1"/>
              </p:cNvSpPr>
              <p:nvPr/>
            </p:nvSpPr>
            <p:spPr bwMode="auto">
              <a:xfrm>
                <a:off x="1493431" y="3190831"/>
                <a:ext cx="396633" cy="730111"/>
              </a:xfrm>
              <a:custGeom>
                <a:avLst/>
                <a:gdLst>
                  <a:gd name="T0" fmla="*/ 93 w 104"/>
                  <a:gd name="T1" fmla="*/ 0 h 186"/>
                  <a:gd name="T2" fmla="*/ 13 w 104"/>
                  <a:gd name="T3" fmla="*/ 0 h 186"/>
                  <a:gd name="T4" fmla="*/ 0 w 104"/>
                  <a:gd name="T5" fmla="*/ 13 h 186"/>
                  <a:gd name="T6" fmla="*/ 0 w 104"/>
                  <a:gd name="T7" fmla="*/ 172 h 186"/>
                  <a:gd name="T8" fmla="*/ 13 w 104"/>
                  <a:gd name="T9" fmla="*/ 186 h 186"/>
                  <a:gd name="T10" fmla="*/ 90 w 104"/>
                  <a:gd name="T11" fmla="*/ 186 h 186"/>
                  <a:gd name="T12" fmla="*/ 103 w 104"/>
                  <a:gd name="T13" fmla="*/ 172 h 186"/>
                  <a:gd name="T14" fmla="*/ 103 w 104"/>
                  <a:gd name="T15" fmla="*/ 13 h 186"/>
                  <a:gd name="T16" fmla="*/ 93 w 104"/>
                  <a:gd name="T17" fmla="*/ 0 h 186"/>
                  <a:gd name="T18" fmla="*/ 52 w 104"/>
                  <a:gd name="T19" fmla="*/ 173 h 186"/>
                  <a:gd name="T20" fmla="*/ 43 w 104"/>
                  <a:gd name="T21" fmla="*/ 164 h 186"/>
                  <a:gd name="T22" fmla="*/ 52 w 104"/>
                  <a:gd name="T23" fmla="*/ 156 h 186"/>
                  <a:gd name="T24" fmla="*/ 60 w 104"/>
                  <a:gd name="T25" fmla="*/ 164 h 186"/>
                  <a:gd name="T26" fmla="*/ 52 w 104"/>
                  <a:gd name="T27" fmla="*/ 173 h 186"/>
                  <a:gd name="T28" fmla="*/ 81 w 104"/>
                  <a:gd name="T29" fmla="*/ 144 h 186"/>
                  <a:gd name="T30" fmla="*/ 21 w 104"/>
                  <a:gd name="T31" fmla="*/ 144 h 186"/>
                  <a:gd name="T32" fmla="*/ 13 w 104"/>
                  <a:gd name="T33" fmla="*/ 136 h 186"/>
                  <a:gd name="T34" fmla="*/ 13 w 104"/>
                  <a:gd name="T35" fmla="*/ 35 h 186"/>
                  <a:gd name="T36" fmla="*/ 21 w 104"/>
                  <a:gd name="T37" fmla="*/ 27 h 186"/>
                  <a:gd name="T38" fmla="*/ 82 w 104"/>
                  <a:gd name="T39" fmla="*/ 27 h 186"/>
                  <a:gd name="T40" fmla="*/ 90 w 104"/>
                  <a:gd name="T41" fmla="*/ 35 h 186"/>
                  <a:gd name="T42" fmla="*/ 89 w 104"/>
                  <a:gd name="T43" fmla="*/ 137 h 186"/>
                  <a:gd name="T44" fmla="*/ 81 w 104"/>
                  <a:gd name="T45" fmla="*/ 144 h 186"/>
                  <a:gd name="T46" fmla="*/ 93 w 104"/>
                  <a:gd name="T47" fmla="*/ 144 h 186"/>
                  <a:gd name="T48" fmla="*/ 93 w 104"/>
                  <a:gd name="T49" fmla="*/ 14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86">
                    <a:moveTo>
                      <a:pt x="93" y="0"/>
                    </a:moveTo>
                    <a:cubicBezTo>
                      <a:pt x="13" y="0"/>
                      <a:pt x="13" y="0"/>
                      <a:pt x="13" y="0"/>
                    </a:cubicBezTo>
                    <a:cubicBezTo>
                      <a:pt x="6" y="0"/>
                      <a:pt x="0" y="6"/>
                      <a:pt x="0" y="13"/>
                    </a:cubicBezTo>
                    <a:cubicBezTo>
                      <a:pt x="0" y="172"/>
                      <a:pt x="0" y="172"/>
                      <a:pt x="0" y="172"/>
                    </a:cubicBezTo>
                    <a:cubicBezTo>
                      <a:pt x="0" y="180"/>
                      <a:pt x="6" y="186"/>
                      <a:pt x="13" y="186"/>
                    </a:cubicBezTo>
                    <a:cubicBezTo>
                      <a:pt x="90" y="186"/>
                      <a:pt x="90" y="186"/>
                      <a:pt x="90" y="186"/>
                    </a:cubicBezTo>
                    <a:cubicBezTo>
                      <a:pt x="97" y="186"/>
                      <a:pt x="103" y="180"/>
                      <a:pt x="103" y="172"/>
                    </a:cubicBezTo>
                    <a:cubicBezTo>
                      <a:pt x="103" y="13"/>
                      <a:pt x="103" y="13"/>
                      <a:pt x="103" y="13"/>
                    </a:cubicBezTo>
                    <a:cubicBezTo>
                      <a:pt x="104" y="1"/>
                      <a:pt x="93" y="0"/>
                      <a:pt x="93" y="0"/>
                    </a:cubicBezTo>
                    <a:close/>
                    <a:moveTo>
                      <a:pt x="52" y="173"/>
                    </a:moveTo>
                    <a:cubicBezTo>
                      <a:pt x="47" y="173"/>
                      <a:pt x="43" y="169"/>
                      <a:pt x="43" y="164"/>
                    </a:cubicBezTo>
                    <a:cubicBezTo>
                      <a:pt x="43" y="160"/>
                      <a:pt x="47" y="156"/>
                      <a:pt x="52" y="156"/>
                    </a:cubicBezTo>
                    <a:cubicBezTo>
                      <a:pt x="56" y="156"/>
                      <a:pt x="60" y="160"/>
                      <a:pt x="60" y="164"/>
                    </a:cubicBezTo>
                    <a:cubicBezTo>
                      <a:pt x="60" y="169"/>
                      <a:pt x="56" y="173"/>
                      <a:pt x="52" y="173"/>
                    </a:cubicBezTo>
                    <a:close/>
                    <a:moveTo>
                      <a:pt x="81" y="144"/>
                    </a:moveTo>
                    <a:cubicBezTo>
                      <a:pt x="21" y="144"/>
                      <a:pt x="21" y="144"/>
                      <a:pt x="21" y="144"/>
                    </a:cubicBezTo>
                    <a:cubicBezTo>
                      <a:pt x="16" y="144"/>
                      <a:pt x="13" y="140"/>
                      <a:pt x="13" y="136"/>
                    </a:cubicBezTo>
                    <a:cubicBezTo>
                      <a:pt x="13" y="35"/>
                      <a:pt x="13" y="35"/>
                      <a:pt x="13" y="35"/>
                    </a:cubicBezTo>
                    <a:cubicBezTo>
                      <a:pt x="13" y="31"/>
                      <a:pt x="17" y="27"/>
                      <a:pt x="21" y="27"/>
                    </a:cubicBezTo>
                    <a:cubicBezTo>
                      <a:pt x="82" y="27"/>
                      <a:pt x="82" y="27"/>
                      <a:pt x="82" y="27"/>
                    </a:cubicBezTo>
                    <a:cubicBezTo>
                      <a:pt x="86" y="27"/>
                      <a:pt x="90" y="31"/>
                      <a:pt x="90" y="35"/>
                    </a:cubicBezTo>
                    <a:cubicBezTo>
                      <a:pt x="89" y="137"/>
                      <a:pt x="89" y="137"/>
                      <a:pt x="89" y="137"/>
                    </a:cubicBezTo>
                    <a:cubicBezTo>
                      <a:pt x="89" y="141"/>
                      <a:pt x="85" y="144"/>
                      <a:pt x="81" y="144"/>
                    </a:cubicBezTo>
                    <a:close/>
                    <a:moveTo>
                      <a:pt x="93" y="144"/>
                    </a:moveTo>
                    <a:cubicBezTo>
                      <a:pt x="93" y="144"/>
                      <a:pt x="93" y="144"/>
                      <a:pt x="93" y="144"/>
                    </a:cubicBezTo>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19" name="Line 110">
                <a:extLst>
                  <a:ext uri="{FF2B5EF4-FFF2-40B4-BE49-F238E27FC236}">
                    <a16:creationId xmlns:a16="http://schemas.microsoft.com/office/drawing/2014/main" id="{C064A1B8-BBB0-4349-BE74-EC9D8374D0F7}"/>
                  </a:ext>
                </a:extLst>
              </p:cNvPr>
              <p:cNvSpPr>
                <a:spLocks noChangeShapeType="1"/>
              </p:cNvSpPr>
              <p:nvPr/>
            </p:nvSpPr>
            <p:spPr bwMode="auto">
              <a:xfrm flipH="1">
                <a:off x="1581136" y="3347669"/>
                <a:ext cx="201589" cy="255538"/>
              </a:xfrm>
              <a:prstGeom prst="line">
                <a:avLst/>
              </a:prstGeom>
              <a:solidFill>
                <a:schemeClr val="bg1"/>
              </a:solid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Line 111">
                <a:extLst>
                  <a:ext uri="{FF2B5EF4-FFF2-40B4-BE49-F238E27FC236}">
                    <a16:creationId xmlns:a16="http://schemas.microsoft.com/office/drawing/2014/main" id="{DA569F2B-BF2E-41AA-98A9-4BD17DE7D0F2}"/>
                  </a:ext>
                </a:extLst>
              </p:cNvPr>
              <p:cNvSpPr>
                <a:spLocks noChangeShapeType="1"/>
              </p:cNvSpPr>
              <p:nvPr/>
            </p:nvSpPr>
            <p:spPr bwMode="auto">
              <a:xfrm flipH="1">
                <a:off x="1649205" y="3442313"/>
                <a:ext cx="137447" cy="164951"/>
              </a:xfrm>
              <a:prstGeom prst="line">
                <a:avLst/>
              </a:prstGeom>
              <a:solidFill>
                <a:schemeClr val="bg1"/>
              </a:solid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Line 112">
                <a:extLst>
                  <a:ext uri="{FF2B5EF4-FFF2-40B4-BE49-F238E27FC236}">
                    <a16:creationId xmlns:a16="http://schemas.microsoft.com/office/drawing/2014/main" id="{52134E53-CE74-482A-BB6C-198E519E6572}"/>
                  </a:ext>
                </a:extLst>
              </p:cNvPr>
              <p:cNvSpPr>
                <a:spLocks noChangeShapeType="1"/>
              </p:cNvSpPr>
              <p:nvPr/>
            </p:nvSpPr>
            <p:spPr bwMode="auto">
              <a:xfrm>
                <a:off x="1619097" y="3242209"/>
                <a:ext cx="137447" cy="0"/>
              </a:xfrm>
              <a:prstGeom prst="line">
                <a:avLst/>
              </a:prstGeom>
              <a:solidFill>
                <a:schemeClr val="bg1"/>
              </a:solid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113">
                <a:extLst>
                  <a:ext uri="{FF2B5EF4-FFF2-40B4-BE49-F238E27FC236}">
                    <a16:creationId xmlns:a16="http://schemas.microsoft.com/office/drawing/2014/main" id="{19E609F4-341F-4FC3-A588-C0B7FCAE3695}"/>
                  </a:ext>
                </a:extLst>
              </p:cNvPr>
              <p:cNvSpPr>
                <a:spLocks/>
              </p:cNvSpPr>
              <p:nvPr/>
            </p:nvSpPr>
            <p:spPr bwMode="auto">
              <a:xfrm>
                <a:off x="1527466" y="3042104"/>
                <a:ext cx="77232" cy="94644"/>
              </a:xfrm>
              <a:custGeom>
                <a:avLst/>
                <a:gdLst>
                  <a:gd name="T0" fmla="*/ 0 w 20"/>
                  <a:gd name="T1" fmla="*/ 0 h 24"/>
                  <a:gd name="T2" fmla="*/ 20 w 20"/>
                  <a:gd name="T3" fmla="*/ 24 h 24"/>
                </a:gdLst>
                <a:ahLst/>
                <a:cxnLst>
                  <a:cxn ang="0">
                    <a:pos x="T0" y="T1"/>
                  </a:cxn>
                  <a:cxn ang="0">
                    <a:pos x="T2" y="T3"/>
                  </a:cxn>
                </a:cxnLst>
                <a:rect l="0" t="0" r="r" b="b"/>
                <a:pathLst>
                  <a:path w="20" h="24">
                    <a:moveTo>
                      <a:pt x="0" y="0"/>
                    </a:moveTo>
                    <a:cubicBezTo>
                      <a:pt x="7" y="8"/>
                      <a:pt x="13" y="16"/>
                      <a:pt x="20" y="24"/>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114">
                <a:extLst>
                  <a:ext uri="{FF2B5EF4-FFF2-40B4-BE49-F238E27FC236}">
                    <a16:creationId xmlns:a16="http://schemas.microsoft.com/office/drawing/2014/main" id="{C17E624F-BE67-46C2-8767-FBC3DD1205AA}"/>
                  </a:ext>
                </a:extLst>
              </p:cNvPr>
              <p:cNvSpPr>
                <a:spLocks/>
              </p:cNvSpPr>
              <p:nvPr/>
            </p:nvSpPr>
            <p:spPr bwMode="auto">
              <a:xfrm>
                <a:off x="1684548" y="2967742"/>
                <a:ext cx="3927" cy="156839"/>
              </a:xfrm>
              <a:custGeom>
                <a:avLst/>
                <a:gdLst>
                  <a:gd name="T0" fmla="*/ 1 w 1"/>
                  <a:gd name="T1" fmla="*/ 0 h 40"/>
                  <a:gd name="T2" fmla="*/ 0 w 1"/>
                  <a:gd name="T3" fmla="*/ 40 h 40"/>
                </a:gdLst>
                <a:ahLst/>
                <a:cxnLst>
                  <a:cxn ang="0">
                    <a:pos x="T0" y="T1"/>
                  </a:cxn>
                  <a:cxn ang="0">
                    <a:pos x="T2" y="T3"/>
                  </a:cxn>
                </a:cxnLst>
                <a:rect l="0" t="0" r="r" b="b"/>
                <a:pathLst>
                  <a:path w="1" h="40">
                    <a:moveTo>
                      <a:pt x="1" y="0"/>
                    </a:moveTo>
                    <a:cubicBezTo>
                      <a:pt x="1" y="13"/>
                      <a:pt x="0" y="27"/>
                      <a:pt x="0" y="4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Freeform 115">
                <a:extLst>
                  <a:ext uri="{FF2B5EF4-FFF2-40B4-BE49-F238E27FC236}">
                    <a16:creationId xmlns:a16="http://schemas.microsoft.com/office/drawing/2014/main" id="{F0269685-15D9-4237-840D-CD9CCC7CA471}"/>
                  </a:ext>
                </a:extLst>
              </p:cNvPr>
              <p:cNvSpPr>
                <a:spLocks/>
              </p:cNvSpPr>
              <p:nvPr/>
            </p:nvSpPr>
            <p:spPr bwMode="auto">
              <a:xfrm>
                <a:off x="1764399" y="3054273"/>
                <a:ext cx="86395" cy="82475"/>
              </a:xfrm>
              <a:custGeom>
                <a:avLst/>
                <a:gdLst>
                  <a:gd name="T0" fmla="*/ 0 w 23"/>
                  <a:gd name="T1" fmla="*/ 21 h 21"/>
                  <a:gd name="T2" fmla="*/ 23 w 23"/>
                  <a:gd name="T3" fmla="*/ 0 h 21"/>
                </a:gdLst>
                <a:ahLst/>
                <a:cxnLst>
                  <a:cxn ang="0">
                    <a:pos x="T0" y="T1"/>
                  </a:cxn>
                  <a:cxn ang="0">
                    <a:pos x="T2" y="T3"/>
                  </a:cxn>
                </a:cxnLst>
                <a:rect l="0" t="0" r="r" b="b"/>
                <a:pathLst>
                  <a:path w="23" h="21">
                    <a:moveTo>
                      <a:pt x="0" y="21"/>
                    </a:moveTo>
                    <a:cubicBezTo>
                      <a:pt x="7" y="13"/>
                      <a:pt x="15" y="6"/>
                      <a:pt x="23"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Oval 125">
                <a:extLst>
                  <a:ext uri="{FF2B5EF4-FFF2-40B4-BE49-F238E27FC236}">
                    <a16:creationId xmlns:a16="http://schemas.microsoft.com/office/drawing/2014/main" id="{30B89F11-1F6F-433B-9423-A622C84222AC}"/>
                  </a:ext>
                </a:extLst>
              </p:cNvPr>
              <p:cNvSpPr>
                <a:spLocks noChangeArrowheads="1"/>
              </p:cNvSpPr>
              <p:nvPr/>
            </p:nvSpPr>
            <p:spPr bwMode="auto">
              <a:xfrm>
                <a:off x="1041819" y="2194365"/>
                <a:ext cx="287985" cy="298804"/>
              </a:xfrm>
              <a:prstGeom prst="ellipse">
                <a:avLst/>
              </a:pr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126">
                <a:extLst>
                  <a:ext uri="{FF2B5EF4-FFF2-40B4-BE49-F238E27FC236}">
                    <a16:creationId xmlns:a16="http://schemas.microsoft.com/office/drawing/2014/main" id="{F58938E6-9FE3-4317-9740-10A5328EC2B7}"/>
                  </a:ext>
                </a:extLst>
              </p:cNvPr>
              <p:cNvSpPr>
                <a:spLocks/>
              </p:cNvSpPr>
              <p:nvPr/>
            </p:nvSpPr>
            <p:spPr bwMode="auto">
              <a:xfrm>
                <a:off x="1136069" y="2295769"/>
                <a:ext cx="95558" cy="129797"/>
              </a:xfrm>
              <a:custGeom>
                <a:avLst/>
                <a:gdLst>
                  <a:gd name="T0" fmla="*/ 0 w 25"/>
                  <a:gd name="T1" fmla="*/ 1 h 33"/>
                  <a:gd name="T2" fmla="*/ 25 w 25"/>
                  <a:gd name="T3" fmla="*/ 0 h 33"/>
                  <a:gd name="T4" fmla="*/ 11 w 25"/>
                  <a:gd name="T5" fmla="*/ 33 h 33"/>
                </a:gdLst>
                <a:ahLst/>
                <a:cxnLst>
                  <a:cxn ang="0">
                    <a:pos x="T0" y="T1"/>
                  </a:cxn>
                  <a:cxn ang="0">
                    <a:pos x="T2" y="T3"/>
                  </a:cxn>
                  <a:cxn ang="0">
                    <a:pos x="T4" y="T5"/>
                  </a:cxn>
                </a:cxnLst>
                <a:rect l="0" t="0" r="r" b="b"/>
                <a:pathLst>
                  <a:path w="25" h="33">
                    <a:moveTo>
                      <a:pt x="0" y="1"/>
                    </a:moveTo>
                    <a:cubicBezTo>
                      <a:pt x="8" y="1"/>
                      <a:pt x="16" y="0"/>
                      <a:pt x="25" y="0"/>
                    </a:cubicBezTo>
                    <a:cubicBezTo>
                      <a:pt x="15" y="7"/>
                      <a:pt x="9" y="20"/>
                      <a:pt x="11" y="33"/>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127">
                <a:extLst>
                  <a:ext uri="{FF2B5EF4-FFF2-40B4-BE49-F238E27FC236}">
                    <a16:creationId xmlns:a16="http://schemas.microsoft.com/office/drawing/2014/main" id="{8DE04D31-615C-4A29-A4DB-2C4C84EA3F3D}"/>
                  </a:ext>
                </a:extLst>
              </p:cNvPr>
              <p:cNvSpPr>
                <a:spLocks/>
              </p:cNvSpPr>
              <p:nvPr/>
            </p:nvSpPr>
            <p:spPr bwMode="auto">
              <a:xfrm>
                <a:off x="1143923" y="2367428"/>
                <a:ext cx="71996" cy="4056"/>
              </a:xfrm>
              <a:custGeom>
                <a:avLst/>
                <a:gdLst>
                  <a:gd name="T0" fmla="*/ 0 w 19"/>
                  <a:gd name="T1" fmla="*/ 1 h 1"/>
                  <a:gd name="T2" fmla="*/ 19 w 19"/>
                  <a:gd name="T3" fmla="*/ 0 h 1"/>
                </a:gdLst>
                <a:ahLst/>
                <a:cxnLst>
                  <a:cxn ang="0">
                    <a:pos x="T0" y="T1"/>
                  </a:cxn>
                  <a:cxn ang="0">
                    <a:pos x="T2" y="T3"/>
                  </a:cxn>
                </a:cxnLst>
                <a:rect l="0" t="0" r="r" b="b"/>
                <a:pathLst>
                  <a:path w="19" h="1">
                    <a:moveTo>
                      <a:pt x="0" y="1"/>
                    </a:moveTo>
                    <a:cubicBezTo>
                      <a:pt x="7" y="1"/>
                      <a:pt x="13" y="0"/>
                      <a:pt x="19"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131">
                <a:extLst>
                  <a:ext uri="{FF2B5EF4-FFF2-40B4-BE49-F238E27FC236}">
                    <a16:creationId xmlns:a16="http://schemas.microsoft.com/office/drawing/2014/main" id="{A3B4955C-27D9-42B2-9DC7-E6A1CE74CDBA}"/>
                  </a:ext>
                </a:extLst>
              </p:cNvPr>
              <p:cNvSpPr>
                <a:spLocks/>
              </p:cNvSpPr>
              <p:nvPr/>
            </p:nvSpPr>
            <p:spPr bwMode="auto">
              <a:xfrm>
                <a:off x="1444998" y="1759003"/>
                <a:ext cx="483028" cy="494853"/>
              </a:xfrm>
              <a:custGeom>
                <a:avLst/>
                <a:gdLst>
                  <a:gd name="T0" fmla="*/ 126 w 127"/>
                  <a:gd name="T1" fmla="*/ 63 h 126"/>
                  <a:gd name="T2" fmla="*/ 63 w 127"/>
                  <a:gd name="T3" fmla="*/ 1 h 126"/>
                  <a:gd name="T4" fmla="*/ 1 w 127"/>
                  <a:gd name="T5" fmla="*/ 64 h 126"/>
                  <a:gd name="T6" fmla="*/ 65 w 127"/>
                  <a:gd name="T7" fmla="*/ 126 h 126"/>
                  <a:gd name="T8" fmla="*/ 65 w 127"/>
                  <a:gd name="T9" fmla="*/ 126 h 126"/>
                  <a:gd name="T10" fmla="*/ 65 w 127"/>
                  <a:gd name="T11" fmla="*/ 126 h 126"/>
                  <a:gd name="T12" fmla="*/ 65 w 127"/>
                  <a:gd name="T13" fmla="*/ 126 h 126"/>
                  <a:gd name="T14" fmla="*/ 126 w 127"/>
                  <a:gd name="T15" fmla="*/ 63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26">
                    <a:moveTo>
                      <a:pt x="126" y="63"/>
                    </a:moveTo>
                    <a:cubicBezTo>
                      <a:pt x="126" y="28"/>
                      <a:pt x="98" y="1"/>
                      <a:pt x="63" y="1"/>
                    </a:cubicBezTo>
                    <a:cubicBezTo>
                      <a:pt x="63" y="1"/>
                      <a:pt x="3" y="0"/>
                      <a:pt x="1" y="64"/>
                    </a:cubicBezTo>
                    <a:cubicBezTo>
                      <a:pt x="0" y="99"/>
                      <a:pt x="30" y="126"/>
                      <a:pt x="65" y="126"/>
                    </a:cubicBezTo>
                    <a:cubicBezTo>
                      <a:pt x="65" y="126"/>
                      <a:pt x="65" y="126"/>
                      <a:pt x="65" y="126"/>
                    </a:cubicBezTo>
                    <a:cubicBezTo>
                      <a:pt x="65" y="126"/>
                      <a:pt x="65" y="126"/>
                      <a:pt x="65" y="126"/>
                    </a:cubicBezTo>
                    <a:cubicBezTo>
                      <a:pt x="65" y="126"/>
                      <a:pt x="65" y="126"/>
                      <a:pt x="65" y="126"/>
                    </a:cubicBezTo>
                    <a:cubicBezTo>
                      <a:pt x="99" y="126"/>
                      <a:pt x="127" y="97"/>
                      <a:pt x="126" y="63"/>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132">
                <a:extLst>
                  <a:ext uri="{FF2B5EF4-FFF2-40B4-BE49-F238E27FC236}">
                    <a16:creationId xmlns:a16="http://schemas.microsoft.com/office/drawing/2014/main" id="{6FA63EBC-D01F-4E25-8ED9-2011E88648AF}"/>
                  </a:ext>
                </a:extLst>
              </p:cNvPr>
              <p:cNvSpPr>
                <a:spLocks/>
              </p:cNvSpPr>
              <p:nvPr/>
            </p:nvSpPr>
            <p:spPr bwMode="auto">
              <a:xfrm>
                <a:off x="1600771" y="1771171"/>
                <a:ext cx="178027" cy="482684"/>
              </a:xfrm>
              <a:custGeom>
                <a:avLst/>
                <a:gdLst>
                  <a:gd name="T0" fmla="*/ 47 w 47"/>
                  <a:gd name="T1" fmla="*/ 60 h 123"/>
                  <a:gd name="T2" fmla="*/ 24 w 47"/>
                  <a:gd name="T3" fmla="*/ 123 h 123"/>
                  <a:gd name="T4" fmla="*/ 0 w 47"/>
                  <a:gd name="T5" fmla="*/ 59 h 123"/>
                  <a:gd name="T6" fmla="*/ 24 w 47"/>
                  <a:gd name="T7" fmla="*/ 0 h 123"/>
                  <a:gd name="T8" fmla="*/ 47 w 47"/>
                  <a:gd name="T9" fmla="*/ 60 h 123"/>
                </a:gdLst>
                <a:ahLst/>
                <a:cxnLst>
                  <a:cxn ang="0">
                    <a:pos x="T0" y="T1"/>
                  </a:cxn>
                  <a:cxn ang="0">
                    <a:pos x="T2" y="T3"/>
                  </a:cxn>
                  <a:cxn ang="0">
                    <a:pos x="T4" y="T5"/>
                  </a:cxn>
                  <a:cxn ang="0">
                    <a:pos x="T6" y="T7"/>
                  </a:cxn>
                  <a:cxn ang="0">
                    <a:pos x="T8" y="T9"/>
                  </a:cxn>
                </a:cxnLst>
                <a:rect l="0" t="0" r="r" b="b"/>
                <a:pathLst>
                  <a:path w="47" h="123">
                    <a:moveTo>
                      <a:pt x="47" y="60"/>
                    </a:moveTo>
                    <a:cubicBezTo>
                      <a:pt x="47" y="95"/>
                      <a:pt x="40" y="123"/>
                      <a:pt x="24" y="123"/>
                    </a:cubicBezTo>
                    <a:cubicBezTo>
                      <a:pt x="8" y="123"/>
                      <a:pt x="0" y="94"/>
                      <a:pt x="0" y="59"/>
                    </a:cubicBezTo>
                    <a:cubicBezTo>
                      <a:pt x="0" y="25"/>
                      <a:pt x="8" y="0"/>
                      <a:pt x="24" y="0"/>
                    </a:cubicBezTo>
                    <a:cubicBezTo>
                      <a:pt x="41" y="0"/>
                      <a:pt x="47" y="25"/>
                      <a:pt x="47" y="60"/>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133">
                <a:extLst>
                  <a:ext uri="{FF2B5EF4-FFF2-40B4-BE49-F238E27FC236}">
                    <a16:creationId xmlns:a16="http://schemas.microsoft.com/office/drawing/2014/main" id="{5E09DEAA-A893-4FB1-A0E3-551F6453D3A2}"/>
                  </a:ext>
                </a:extLst>
              </p:cNvPr>
              <p:cNvSpPr>
                <a:spLocks/>
              </p:cNvSpPr>
              <p:nvPr/>
            </p:nvSpPr>
            <p:spPr bwMode="auto">
              <a:xfrm>
                <a:off x="1455470" y="1899617"/>
                <a:ext cx="476484" cy="200104"/>
              </a:xfrm>
              <a:custGeom>
                <a:avLst/>
                <a:gdLst>
                  <a:gd name="T0" fmla="*/ 61 w 125"/>
                  <a:gd name="T1" fmla="*/ 0 h 51"/>
                  <a:gd name="T2" fmla="*/ 125 w 125"/>
                  <a:gd name="T3" fmla="*/ 27 h 51"/>
                  <a:gd name="T4" fmla="*/ 62 w 125"/>
                  <a:gd name="T5" fmla="*/ 51 h 51"/>
                  <a:gd name="T6" fmla="*/ 0 w 125"/>
                  <a:gd name="T7" fmla="*/ 27 h 51"/>
                  <a:gd name="T8" fmla="*/ 61 w 125"/>
                  <a:gd name="T9" fmla="*/ 0 h 51"/>
                </a:gdLst>
                <a:ahLst/>
                <a:cxnLst>
                  <a:cxn ang="0">
                    <a:pos x="T0" y="T1"/>
                  </a:cxn>
                  <a:cxn ang="0">
                    <a:pos x="T2" y="T3"/>
                  </a:cxn>
                  <a:cxn ang="0">
                    <a:pos x="T4" y="T5"/>
                  </a:cxn>
                  <a:cxn ang="0">
                    <a:pos x="T6" y="T7"/>
                  </a:cxn>
                  <a:cxn ang="0">
                    <a:pos x="T8" y="T9"/>
                  </a:cxn>
                </a:cxnLst>
                <a:rect l="0" t="0" r="r" b="b"/>
                <a:pathLst>
                  <a:path w="125" h="51">
                    <a:moveTo>
                      <a:pt x="61" y="0"/>
                    </a:moveTo>
                    <a:cubicBezTo>
                      <a:pt x="96" y="0"/>
                      <a:pt x="125" y="11"/>
                      <a:pt x="125" y="27"/>
                    </a:cubicBezTo>
                    <a:cubicBezTo>
                      <a:pt x="125" y="43"/>
                      <a:pt x="97" y="51"/>
                      <a:pt x="62" y="51"/>
                    </a:cubicBezTo>
                    <a:cubicBezTo>
                      <a:pt x="27" y="51"/>
                      <a:pt x="0" y="43"/>
                      <a:pt x="0" y="27"/>
                    </a:cubicBezTo>
                    <a:cubicBezTo>
                      <a:pt x="0" y="11"/>
                      <a:pt x="27" y="0"/>
                      <a:pt x="61" y="0"/>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43" name="Oval 134">
                <a:extLst>
                  <a:ext uri="{FF2B5EF4-FFF2-40B4-BE49-F238E27FC236}">
                    <a16:creationId xmlns:a16="http://schemas.microsoft.com/office/drawing/2014/main" id="{A8DF6420-EE72-46A7-9C25-501F00E17BD2}"/>
                  </a:ext>
                </a:extLst>
              </p:cNvPr>
              <p:cNvSpPr>
                <a:spLocks noChangeArrowheads="1"/>
              </p:cNvSpPr>
              <p:nvPr/>
            </p:nvSpPr>
            <p:spPr bwMode="auto">
              <a:xfrm>
                <a:off x="1551028" y="2386357"/>
                <a:ext cx="247405" cy="255538"/>
              </a:xfrm>
              <a:prstGeom prst="ellipse">
                <a:avLst/>
              </a:pr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135">
                <a:extLst>
                  <a:ext uri="{FF2B5EF4-FFF2-40B4-BE49-F238E27FC236}">
                    <a16:creationId xmlns:a16="http://schemas.microsoft.com/office/drawing/2014/main" id="{6142B5C9-2024-454F-8ECB-42F6B2C0E358}"/>
                  </a:ext>
                </a:extLst>
              </p:cNvPr>
              <p:cNvSpPr>
                <a:spLocks/>
              </p:cNvSpPr>
              <p:nvPr/>
            </p:nvSpPr>
            <p:spPr bwMode="auto">
              <a:xfrm>
                <a:off x="1596844" y="2759525"/>
                <a:ext cx="151846" cy="121685"/>
              </a:xfrm>
              <a:custGeom>
                <a:avLst/>
                <a:gdLst>
                  <a:gd name="T0" fmla="*/ 40 w 40"/>
                  <a:gd name="T1" fmla="*/ 31 h 31"/>
                  <a:gd name="T2" fmla="*/ 40 w 40"/>
                  <a:gd name="T3" fmla="*/ 12 h 31"/>
                  <a:gd name="T4" fmla="*/ 28 w 40"/>
                  <a:gd name="T5" fmla="*/ 0 h 31"/>
                  <a:gd name="T6" fmla="*/ 11 w 40"/>
                  <a:gd name="T7" fmla="*/ 0 h 31"/>
                  <a:gd name="T8" fmla="*/ 0 w 40"/>
                  <a:gd name="T9" fmla="*/ 12 h 31"/>
                  <a:gd name="T10" fmla="*/ 0 w 40"/>
                  <a:gd name="T11" fmla="*/ 31 h 31"/>
                </a:gdLst>
                <a:ahLst/>
                <a:cxnLst>
                  <a:cxn ang="0">
                    <a:pos x="T0" y="T1"/>
                  </a:cxn>
                  <a:cxn ang="0">
                    <a:pos x="T2" y="T3"/>
                  </a:cxn>
                  <a:cxn ang="0">
                    <a:pos x="T4" y="T5"/>
                  </a:cxn>
                  <a:cxn ang="0">
                    <a:pos x="T6" y="T7"/>
                  </a:cxn>
                  <a:cxn ang="0">
                    <a:pos x="T8" y="T9"/>
                  </a:cxn>
                  <a:cxn ang="0">
                    <a:pos x="T10" y="T11"/>
                  </a:cxn>
                </a:cxnLst>
                <a:rect l="0" t="0" r="r" b="b"/>
                <a:pathLst>
                  <a:path w="40" h="31">
                    <a:moveTo>
                      <a:pt x="40" y="31"/>
                    </a:moveTo>
                    <a:cubicBezTo>
                      <a:pt x="40" y="12"/>
                      <a:pt x="40" y="12"/>
                      <a:pt x="40" y="12"/>
                    </a:cubicBezTo>
                    <a:cubicBezTo>
                      <a:pt x="40" y="5"/>
                      <a:pt x="35" y="0"/>
                      <a:pt x="28" y="0"/>
                    </a:cubicBezTo>
                    <a:cubicBezTo>
                      <a:pt x="11" y="0"/>
                      <a:pt x="11" y="0"/>
                      <a:pt x="11" y="0"/>
                    </a:cubicBezTo>
                    <a:cubicBezTo>
                      <a:pt x="5" y="0"/>
                      <a:pt x="0" y="5"/>
                      <a:pt x="0" y="12"/>
                    </a:cubicBezTo>
                    <a:cubicBezTo>
                      <a:pt x="0" y="31"/>
                      <a:pt x="0" y="31"/>
                      <a:pt x="0" y="3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136">
                <a:extLst>
                  <a:ext uri="{FF2B5EF4-FFF2-40B4-BE49-F238E27FC236}">
                    <a16:creationId xmlns:a16="http://schemas.microsoft.com/office/drawing/2014/main" id="{97D67FEA-9BFB-42FC-8378-EFEA6C1C946D}"/>
                  </a:ext>
                </a:extLst>
              </p:cNvPr>
              <p:cNvSpPr>
                <a:spLocks/>
              </p:cNvSpPr>
              <p:nvPr/>
            </p:nvSpPr>
            <p:spPr bwMode="auto">
              <a:xfrm>
                <a:off x="1531393" y="2693274"/>
                <a:ext cx="281439" cy="191992"/>
              </a:xfrm>
              <a:custGeom>
                <a:avLst/>
                <a:gdLst>
                  <a:gd name="T0" fmla="*/ 0 w 74"/>
                  <a:gd name="T1" fmla="*/ 49 h 49"/>
                  <a:gd name="T2" fmla="*/ 0 w 74"/>
                  <a:gd name="T3" fmla="*/ 29 h 49"/>
                  <a:gd name="T4" fmla="*/ 28 w 74"/>
                  <a:gd name="T5" fmla="*/ 0 h 49"/>
                  <a:gd name="T6" fmla="*/ 45 w 74"/>
                  <a:gd name="T7" fmla="*/ 0 h 49"/>
                  <a:gd name="T8" fmla="*/ 74 w 74"/>
                  <a:gd name="T9" fmla="*/ 29 h 49"/>
                  <a:gd name="T10" fmla="*/ 74 w 74"/>
                  <a:gd name="T11" fmla="*/ 47 h 49"/>
                </a:gdLst>
                <a:ahLst/>
                <a:cxnLst>
                  <a:cxn ang="0">
                    <a:pos x="T0" y="T1"/>
                  </a:cxn>
                  <a:cxn ang="0">
                    <a:pos x="T2" y="T3"/>
                  </a:cxn>
                  <a:cxn ang="0">
                    <a:pos x="T4" y="T5"/>
                  </a:cxn>
                  <a:cxn ang="0">
                    <a:pos x="T6" y="T7"/>
                  </a:cxn>
                  <a:cxn ang="0">
                    <a:pos x="T8" y="T9"/>
                  </a:cxn>
                  <a:cxn ang="0">
                    <a:pos x="T10" y="T11"/>
                  </a:cxn>
                </a:cxnLst>
                <a:rect l="0" t="0" r="r" b="b"/>
                <a:pathLst>
                  <a:path w="74" h="49">
                    <a:moveTo>
                      <a:pt x="0" y="49"/>
                    </a:moveTo>
                    <a:cubicBezTo>
                      <a:pt x="0" y="29"/>
                      <a:pt x="0" y="29"/>
                      <a:pt x="0" y="29"/>
                    </a:cubicBezTo>
                    <a:cubicBezTo>
                      <a:pt x="0" y="13"/>
                      <a:pt x="13" y="0"/>
                      <a:pt x="28" y="0"/>
                    </a:cubicBezTo>
                    <a:cubicBezTo>
                      <a:pt x="45" y="0"/>
                      <a:pt x="45" y="0"/>
                      <a:pt x="45" y="0"/>
                    </a:cubicBezTo>
                    <a:cubicBezTo>
                      <a:pt x="61" y="0"/>
                      <a:pt x="74" y="13"/>
                      <a:pt x="74" y="29"/>
                    </a:cubicBezTo>
                    <a:cubicBezTo>
                      <a:pt x="74" y="47"/>
                      <a:pt x="74" y="47"/>
                      <a:pt x="74" y="47"/>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137">
                <a:extLst>
                  <a:ext uri="{FF2B5EF4-FFF2-40B4-BE49-F238E27FC236}">
                    <a16:creationId xmlns:a16="http://schemas.microsoft.com/office/drawing/2014/main" id="{5103A9AE-4EA7-4D35-95AA-6EF95A85F2A5}"/>
                  </a:ext>
                </a:extLst>
              </p:cNvPr>
              <p:cNvSpPr>
                <a:spLocks/>
              </p:cNvSpPr>
              <p:nvPr/>
            </p:nvSpPr>
            <p:spPr bwMode="auto">
              <a:xfrm>
                <a:off x="1455470" y="2590517"/>
                <a:ext cx="0" cy="90587"/>
              </a:xfrm>
              <a:custGeom>
                <a:avLst/>
                <a:gdLst>
                  <a:gd name="T0" fmla="*/ 0 h 23"/>
                  <a:gd name="T1" fmla="*/ 22 h 23"/>
                  <a:gd name="T2" fmla="*/ 23 h 23"/>
                </a:gdLst>
                <a:ahLst/>
                <a:cxnLst>
                  <a:cxn ang="0">
                    <a:pos x="0" y="T0"/>
                  </a:cxn>
                  <a:cxn ang="0">
                    <a:pos x="0" y="T1"/>
                  </a:cxn>
                  <a:cxn ang="0">
                    <a:pos x="0" y="T2"/>
                  </a:cxn>
                </a:cxnLst>
                <a:rect l="0" t="0" r="r" b="b"/>
                <a:pathLst>
                  <a:path h="23">
                    <a:moveTo>
                      <a:pt x="0" y="0"/>
                    </a:moveTo>
                    <a:cubicBezTo>
                      <a:pt x="0" y="7"/>
                      <a:pt x="0" y="14"/>
                      <a:pt x="0" y="22"/>
                    </a:cubicBezTo>
                    <a:cubicBezTo>
                      <a:pt x="0" y="23"/>
                      <a:pt x="0" y="23"/>
                      <a:pt x="0" y="23"/>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Line 138">
                <a:extLst>
                  <a:ext uri="{FF2B5EF4-FFF2-40B4-BE49-F238E27FC236}">
                    <a16:creationId xmlns:a16="http://schemas.microsoft.com/office/drawing/2014/main" id="{35E4B63C-D425-4122-A94D-9C9775C167C2}"/>
                  </a:ext>
                </a:extLst>
              </p:cNvPr>
              <p:cNvSpPr>
                <a:spLocks noChangeShapeType="1"/>
              </p:cNvSpPr>
              <p:nvPr/>
            </p:nvSpPr>
            <p:spPr bwMode="auto">
              <a:xfrm>
                <a:off x="1417508" y="2633783"/>
                <a:ext cx="79850" cy="0"/>
              </a:xfrm>
              <a:prstGeom prst="line">
                <a:avLst/>
              </a:prstGeom>
              <a:solidFill>
                <a:schemeClr val="bg1"/>
              </a:solid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Oval 139">
                <a:extLst>
                  <a:ext uri="{FF2B5EF4-FFF2-40B4-BE49-F238E27FC236}">
                    <a16:creationId xmlns:a16="http://schemas.microsoft.com/office/drawing/2014/main" id="{ABA2CA13-9025-4089-A588-967BE5214344}"/>
                  </a:ext>
                </a:extLst>
              </p:cNvPr>
              <p:cNvSpPr>
                <a:spLocks noChangeArrowheads="1"/>
              </p:cNvSpPr>
              <p:nvPr/>
            </p:nvSpPr>
            <p:spPr bwMode="auto">
              <a:xfrm>
                <a:off x="1615170" y="2453960"/>
                <a:ext cx="117812" cy="124389"/>
              </a:xfrm>
              <a:prstGeom prst="ellipse">
                <a:avLst/>
              </a:pr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176">
                <a:extLst>
                  <a:ext uri="{FF2B5EF4-FFF2-40B4-BE49-F238E27FC236}">
                    <a16:creationId xmlns:a16="http://schemas.microsoft.com/office/drawing/2014/main" id="{E32B55E1-F247-441B-8C31-69AB057A0911}"/>
                  </a:ext>
                </a:extLst>
              </p:cNvPr>
              <p:cNvSpPr>
                <a:spLocks/>
              </p:cNvSpPr>
              <p:nvPr/>
            </p:nvSpPr>
            <p:spPr bwMode="auto">
              <a:xfrm>
                <a:off x="2870521" y="3623489"/>
                <a:ext cx="3927" cy="144670"/>
              </a:xfrm>
              <a:custGeom>
                <a:avLst/>
                <a:gdLst>
                  <a:gd name="T0" fmla="*/ 0 w 1"/>
                  <a:gd name="T1" fmla="*/ 0 h 37"/>
                  <a:gd name="T2" fmla="*/ 1 w 1"/>
                  <a:gd name="T3" fmla="*/ 37 h 37"/>
                </a:gdLst>
                <a:ahLst/>
                <a:cxnLst>
                  <a:cxn ang="0">
                    <a:pos x="T0" y="T1"/>
                  </a:cxn>
                  <a:cxn ang="0">
                    <a:pos x="T2" y="T3"/>
                  </a:cxn>
                </a:cxnLst>
                <a:rect l="0" t="0" r="r" b="b"/>
                <a:pathLst>
                  <a:path w="1" h="37">
                    <a:moveTo>
                      <a:pt x="0" y="0"/>
                    </a:moveTo>
                    <a:cubicBezTo>
                      <a:pt x="0" y="33"/>
                      <a:pt x="1" y="37"/>
                      <a:pt x="1" y="37"/>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177">
                <a:extLst>
                  <a:ext uri="{FF2B5EF4-FFF2-40B4-BE49-F238E27FC236}">
                    <a16:creationId xmlns:a16="http://schemas.microsoft.com/office/drawing/2014/main" id="{E6CE45D3-997A-4462-9BB8-A344EFBEAF1C}"/>
                  </a:ext>
                </a:extLst>
              </p:cNvPr>
              <p:cNvSpPr>
                <a:spLocks/>
              </p:cNvSpPr>
              <p:nvPr/>
            </p:nvSpPr>
            <p:spPr bwMode="auto">
              <a:xfrm>
                <a:off x="2608717" y="3528845"/>
                <a:ext cx="52361" cy="82475"/>
              </a:xfrm>
              <a:custGeom>
                <a:avLst/>
                <a:gdLst>
                  <a:gd name="T0" fmla="*/ 14 w 14"/>
                  <a:gd name="T1" fmla="*/ 0 h 21"/>
                  <a:gd name="T2" fmla="*/ 0 w 14"/>
                  <a:gd name="T3" fmla="*/ 21 h 21"/>
                </a:gdLst>
                <a:ahLst/>
                <a:cxnLst>
                  <a:cxn ang="0">
                    <a:pos x="T0" y="T1"/>
                  </a:cxn>
                  <a:cxn ang="0">
                    <a:pos x="T2" y="T3"/>
                  </a:cxn>
                </a:cxnLst>
                <a:rect l="0" t="0" r="r" b="b"/>
                <a:pathLst>
                  <a:path w="14" h="21">
                    <a:moveTo>
                      <a:pt x="14" y="0"/>
                    </a:moveTo>
                    <a:cubicBezTo>
                      <a:pt x="9" y="7"/>
                      <a:pt x="5" y="14"/>
                      <a:pt x="0" y="2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178">
                <a:extLst>
                  <a:ext uri="{FF2B5EF4-FFF2-40B4-BE49-F238E27FC236}">
                    <a16:creationId xmlns:a16="http://schemas.microsoft.com/office/drawing/2014/main" id="{B55DBAFD-3908-441F-B41E-BF178202E3A1}"/>
                  </a:ext>
                </a:extLst>
              </p:cNvPr>
              <p:cNvSpPr>
                <a:spLocks/>
              </p:cNvSpPr>
              <p:nvPr/>
            </p:nvSpPr>
            <p:spPr bwMode="auto">
              <a:xfrm>
                <a:off x="3064256" y="3524789"/>
                <a:ext cx="53669" cy="82475"/>
              </a:xfrm>
              <a:custGeom>
                <a:avLst/>
                <a:gdLst>
                  <a:gd name="T0" fmla="*/ 0 w 14"/>
                  <a:gd name="T1" fmla="*/ 0 h 21"/>
                  <a:gd name="T2" fmla="*/ 14 w 14"/>
                  <a:gd name="T3" fmla="*/ 21 h 21"/>
                </a:gdLst>
                <a:ahLst/>
                <a:cxnLst>
                  <a:cxn ang="0">
                    <a:pos x="T0" y="T1"/>
                  </a:cxn>
                  <a:cxn ang="0">
                    <a:pos x="T2" y="T3"/>
                  </a:cxn>
                </a:cxnLst>
                <a:rect l="0" t="0" r="r" b="b"/>
                <a:pathLst>
                  <a:path w="14" h="21">
                    <a:moveTo>
                      <a:pt x="0" y="0"/>
                    </a:moveTo>
                    <a:cubicBezTo>
                      <a:pt x="5" y="7"/>
                      <a:pt x="9" y="14"/>
                      <a:pt x="14" y="2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179">
                <a:extLst>
                  <a:ext uri="{FF2B5EF4-FFF2-40B4-BE49-F238E27FC236}">
                    <a16:creationId xmlns:a16="http://schemas.microsoft.com/office/drawing/2014/main" id="{7E1FDA3D-D678-4572-BB5D-D83F676FD5D9}"/>
                  </a:ext>
                </a:extLst>
              </p:cNvPr>
              <p:cNvSpPr>
                <a:spLocks/>
              </p:cNvSpPr>
              <p:nvPr/>
            </p:nvSpPr>
            <p:spPr bwMode="auto">
              <a:xfrm>
                <a:off x="2870521" y="2869041"/>
                <a:ext cx="3927" cy="146022"/>
              </a:xfrm>
              <a:custGeom>
                <a:avLst/>
                <a:gdLst>
                  <a:gd name="T0" fmla="*/ 0 w 1"/>
                  <a:gd name="T1" fmla="*/ 37 h 37"/>
                  <a:gd name="T2" fmla="*/ 1 w 1"/>
                  <a:gd name="T3" fmla="*/ 0 h 37"/>
                </a:gdLst>
                <a:ahLst/>
                <a:cxnLst>
                  <a:cxn ang="0">
                    <a:pos x="T0" y="T1"/>
                  </a:cxn>
                  <a:cxn ang="0">
                    <a:pos x="T2" y="T3"/>
                  </a:cxn>
                </a:cxnLst>
                <a:rect l="0" t="0" r="r" b="b"/>
                <a:pathLst>
                  <a:path w="1" h="37">
                    <a:moveTo>
                      <a:pt x="0" y="37"/>
                    </a:moveTo>
                    <a:cubicBezTo>
                      <a:pt x="0" y="25"/>
                      <a:pt x="0" y="12"/>
                      <a:pt x="1"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180">
                <a:extLst>
                  <a:ext uri="{FF2B5EF4-FFF2-40B4-BE49-F238E27FC236}">
                    <a16:creationId xmlns:a16="http://schemas.microsoft.com/office/drawing/2014/main" id="{85BADB70-D239-4B71-ABB7-6480129ECFBB}"/>
                  </a:ext>
                </a:extLst>
              </p:cNvPr>
              <p:cNvSpPr>
                <a:spLocks/>
              </p:cNvSpPr>
              <p:nvPr/>
            </p:nvSpPr>
            <p:spPr bwMode="auto">
              <a:xfrm>
                <a:off x="2578610" y="2951517"/>
                <a:ext cx="52361" cy="82475"/>
              </a:xfrm>
              <a:custGeom>
                <a:avLst/>
                <a:gdLst>
                  <a:gd name="T0" fmla="*/ 14 w 14"/>
                  <a:gd name="T1" fmla="*/ 21 h 21"/>
                  <a:gd name="T2" fmla="*/ 0 w 14"/>
                  <a:gd name="T3" fmla="*/ 0 h 21"/>
                </a:gdLst>
                <a:ahLst/>
                <a:cxnLst>
                  <a:cxn ang="0">
                    <a:pos x="T0" y="T1"/>
                  </a:cxn>
                  <a:cxn ang="0">
                    <a:pos x="T2" y="T3"/>
                  </a:cxn>
                </a:cxnLst>
                <a:rect l="0" t="0" r="r" b="b"/>
                <a:pathLst>
                  <a:path w="14" h="21">
                    <a:moveTo>
                      <a:pt x="14" y="21"/>
                    </a:moveTo>
                    <a:cubicBezTo>
                      <a:pt x="9" y="14"/>
                      <a:pt x="5" y="7"/>
                      <a:pt x="0"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181">
                <a:extLst>
                  <a:ext uri="{FF2B5EF4-FFF2-40B4-BE49-F238E27FC236}">
                    <a16:creationId xmlns:a16="http://schemas.microsoft.com/office/drawing/2014/main" id="{2FB6DAE2-1858-4905-AD5E-8ADC113800A3}"/>
                  </a:ext>
                </a:extLst>
              </p:cNvPr>
              <p:cNvSpPr>
                <a:spLocks/>
              </p:cNvSpPr>
              <p:nvPr/>
            </p:nvSpPr>
            <p:spPr bwMode="auto">
              <a:xfrm>
                <a:off x="3095673" y="2951517"/>
                <a:ext cx="52361" cy="82475"/>
              </a:xfrm>
              <a:custGeom>
                <a:avLst/>
                <a:gdLst>
                  <a:gd name="T0" fmla="*/ 0 w 14"/>
                  <a:gd name="T1" fmla="*/ 21 h 21"/>
                  <a:gd name="T2" fmla="*/ 14 w 14"/>
                  <a:gd name="T3" fmla="*/ 0 h 21"/>
                </a:gdLst>
                <a:ahLst/>
                <a:cxnLst>
                  <a:cxn ang="0">
                    <a:pos x="T0" y="T1"/>
                  </a:cxn>
                  <a:cxn ang="0">
                    <a:pos x="T2" y="T3"/>
                  </a:cxn>
                </a:cxnLst>
                <a:rect l="0" t="0" r="r" b="b"/>
                <a:pathLst>
                  <a:path w="14" h="21">
                    <a:moveTo>
                      <a:pt x="0" y="21"/>
                    </a:moveTo>
                    <a:cubicBezTo>
                      <a:pt x="5" y="14"/>
                      <a:pt x="9" y="7"/>
                      <a:pt x="14"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182">
                <a:extLst>
                  <a:ext uri="{FF2B5EF4-FFF2-40B4-BE49-F238E27FC236}">
                    <a16:creationId xmlns:a16="http://schemas.microsoft.com/office/drawing/2014/main" id="{B93EDE3D-7D39-4756-A333-24D8C2CA3DC6}"/>
                  </a:ext>
                </a:extLst>
              </p:cNvPr>
              <p:cNvSpPr>
                <a:spLocks/>
              </p:cNvSpPr>
              <p:nvPr/>
            </p:nvSpPr>
            <p:spPr bwMode="auto">
              <a:xfrm>
                <a:off x="2421527" y="3312516"/>
                <a:ext cx="103412" cy="4056"/>
              </a:xfrm>
              <a:custGeom>
                <a:avLst/>
                <a:gdLst>
                  <a:gd name="T0" fmla="*/ 27 w 27"/>
                  <a:gd name="T1" fmla="*/ 0 h 1"/>
                  <a:gd name="T2" fmla="*/ 0 w 27"/>
                  <a:gd name="T3" fmla="*/ 1 h 1"/>
                </a:gdLst>
                <a:ahLst/>
                <a:cxnLst>
                  <a:cxn ang="0">
                    <a:pos x="T0" y="T1"/>
                  </a:cxn>
                  <a:cxn ang="0">
                    <a:pos x="T2" y="T3"/>
                  </a:cxn>
                </a:cxnLst>
                <a:rect l="0" t="0" r="r" b="b"/>
                <a:pathLst>
                  <a:path w="27" h="1">
                    <a:moveTo>
                      <a:pt x="27" y="0"/>
                    </a:moveTo>
                    <a:cubicBezTo>
                      <a:pt x="16" y="0"/>
                      <a:pt x="10" y="0"/>
                      <a:pt x="0" y="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183">
                <a:extLst>
                  <a:ext uri="{FF2B5EF4-FFF2-40B4-BE49-F238E27FC236}">
                    <a16:creationId xmlns:a16="http://schemas.microsoft.com/office/drawing/2014/main" id="{EE29FA38-762E-46CF-BD3A-9F2E8577E60E}"/>
                  </a:ext>
                </a:extLst>
              </p:cNvPr>
              <p:cNvSpPr>
                <a:spLocks/>
              </p:cNvSpPr>
              <p:nvPr/>
            </p:nvSpPr>
            <p:spPr bwMode="auto">
              <a:xfrm>
                <a:off x="3185995" y="3312516"/>
                <a:ext cx="121739" cy="4056"/>
              </a:xfrm>
              <a:custGeom>
                <a:avLst/>
                <a:gdLst>
                  <a:gd name="T0" fmla="*/ 32 w 32"/>
                  <a:gd name="T1" fmla="*/ 0 h 1"/>
                  <a:gd name="T2" fmla="*/ 0 w 32"/>
                  <a:gd name="T3" fmla="*/ 1 h 1"/>
                </a:gdLst>
                <a:ahLst/>
                <a:cxnLst>
                  <a:cxn ang="0">
                    <a:pos x="T0" y="T1"/>
                  </a:cxn>
                  <a:cxn ang="0">
                    <a:pos x="T2" y="T3"/>
                  </a:cxn>
                </a:cxnLst>
                <a:rect l="0" t="0" r="r" b="b"/>
                <a:pathLst>
                  <a:path w="32" h="1">
                    <a:moveTo>
                      <a:pt x="32" y="0"/>
                    </a:moveTo>
                    <a:cubicBezTo>
                      <a:pt x="21" y="0"/>
                      <a:pt x="11" y="0"/>
                      <a:pt x="0" y="1"/>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184">
                <a:extLst>
                  <a:ext uri="{FF2B5EF4-FFF2-40B4-BE49-F238E27FC236}">
                    <a16:creationId xmlns:a16="http://schemas.microsoft.com/office/drawing/2014/main" id="{91A62385-2E3E-4FF4-BE12-C9EB9FD97864}"/>
                  </a:ext>
                </a:extLst>
              </p:cNvPr>
              <p:cNvSpPr>
                <a:spLocks/>
              </p:cNvSpPr>
              <p:nvPr/>
            </p:nvSpPr>
            <p:spPr bwMode="auto">
              <a:xfrm>
                <a:off x="2596936" y="3058329"/>
                <a:ext cx="544553" cy="482684"/>
              </a:xfrm>
              <a:custGeom>
                <a:avLst/>
                <a:gdLst>
                  <a:gd name="T0" fmla="*/ 141 w 143"/>
                  <a:gd name="T1" fmla="*/ 38 h 123"/>
                  <a:gd name="T2" fmla="*/ 129 w 143"/>
                  <a:gd name="T3" fmla="*/ 14 h 123"/>
                  <a:gd name="T4" fmla="*/ 129 w 143"/>
                  <a:gd name="T5" fmla="*/ 14 h 123"/>
                  <a:gd name="T6" fmla="*/ 81 w 143"/>
                  <a:gd name="T7" fmla="*/ 14 h 123"/>
                  <a:gd name="T8" fmla="*/ 71 w 143"/>
                  <a:gd name="T9" fmla="*/ 24 h 123"/>
                  <a:gd name="T10" fmla="*/ 62 w 143"/>
                  <a:gd name="T11" fmla="*/ 14 h 123"/>
                  <a:gd name="T12" fmla="*/ 14 w 143"/>
                  <a:gd name="T13" fmla="*/ 14 h 123"/>
                  <a:gd name="T14" fmla="*/ 14 w 143"/>
                  <a:gd name="T15" fmla="*/ 14 h 123"/>
                  <a:gd name="T16" fmla="*/ 2 w 143"/>
                  <a:gd name="T17" fmla="*/ 38 h 123"/>
                  <a:gd name="T18" fmla="*/ 71 w 143"/>
                  <a:gd name="T19" fmla="*/ 123 h 123"/>
                  <a:gd name="T20" fmla="*/ 71 w 143"/>
                  <a:gd name="T21" fmla="*/ 123 h 123"/>
                  <a:gd name="T22" fmla="*/ 71 w 143"/>
                  <a:gd name="T23" fmla="*/ 123 h 123"/>
                  <a:gd name="T24" fmla="*/ 71 w 143"/>
                  <a:gd name="T25" fmla="*/ 123 h 123"/>
                  <a:gd name="T26" fmla="*/ 71 w 143"/>
                  <a:gd name="T27" fmla="*/ 123 h 123"/>
                  <a:gd name="T28" fmla="*/ 141 w 143"/>
                  <a:gd name="T29" fmla="*/ 3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123">
                    <a:moveTo>
                      <a:pt x="141" y="38"/>
                    </a:moveTo>
                    <a:cubicBezTo>
                      <a:pt x="139" y="26"/>
                      <a:pt x="133" y="18"/>
                      <a:pt x="129" y="14"/>
                    </a:cubicBezTo>
                    <a:cubicBezTo>
                      <a:pt x="129" y="14"/>
                      <a:pt x="129" y="14"/>
                      <a:pt x="129" y="14"/>
                    </a:cubicBezTo>
                    <a:cubicBezTo>
                      <a:pt x="116" y="0"/>
                      <a:pt x="94" y="0"/>
                      <a:pt x="81" y="14"/>
                    </a:cubicBezTo>
                    <a:cubicBezTo>
                      <a:pt x="71" y="24"/>
                      <a:pt x="71" y="24"/>
                      <a:pt x="71" y="24"/>
                    </a:cubicBezTo>
                    <a:cubicBezTo>
                      <a:pt x="62" y="14"/>
                      <a:pt x="62" y="14"/>
                      <a:pt x="62" y="14"/>
                    </a:cubicBezTo>
                    <a:cubicBezTo>
                      <a:pt x="49" y="0"/>
                      <a:pt x="27" y="0"/>
                      <a:pt x="14" y="14"/>
                    </a:cubicBezTo>
                    <a:cubicBezTo>
                      <a:pt x="14" y="14"/>
                      <a:pt x="14" y="14"/>
                      <a:pt x="14" y="14"/>
                    </a:cubicBezTo>
                    <a:cubicBezTo>
                      <a:pt x="10" y="18"/>
                      <a:pt x="4" y="26"/>
                      <a:pt x="2" y="38"/>
                    </a:cubicBezTo>
                    <a:cubicBezTo>
                      <a:pt x="0" y="60"/>
                      <a:pt x="11" y="89"/>
                      <a:pt x="71" y="123"/>
                    </a:cubicBezTo>
                    <a:cubicBezTo>
                      <a:pt x="71" y="123"/>
                      <a:pt x="71" y="123"/>
                      <a:pt x="71" y="123"/>
                    </a:cubicBezTo>
                    <a:cubicBezTo>
                      <a:pt x="71" y="123"/>
                      <a:pt x="71" y="123"/>
                      <a:pt x="71" y="123"/>
                    </a:cubicBezTo>
                    <a:cubicBezTo>
                      <a:pt x="71" y="123"/>
                      <a:pt x="71" y="123"/>
                      <a:pt x="71" y="123"/>
                    </a:cubicBezTo>
                    <a:cubicBezTo>
                      <a:pt x="71" y="123"/>
                      <a:pt x="71" y="123"/>
                      <a:pt x="71" y="123"/>
                    </a:cubicBezTo>
                    <a:cubicBezTo>
                      <a:pt x="131" y="89"/>
                      <a:pt x="143" y="60"/>
                      <a:pt x="141" y="38"/>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185">
                <a:extLst>
                  <a:ext uri="{FF2B5EF4-FFF2-40B4-BE49-F238E27FC236}">
                    <a16:creationId xmlns:a16="http://schemas.microsoft.com/office/drawing/2014/main" id="{428CDCDF-C141-40F1-84DF-94097E2512BE}"/>
                  </a:ext>
                </a:extLst>
              </p:cNvPr>
              <p:cNvSpPr>
                <a:spLocks/>
              </p:cNvSpPr>
              <p:nvPr/>
            </p:nvSpPr>
            <p:spPr bwMode="auto">
              <a:xfrm>
                <a:off x="2608717" y="3171902"/>
                <a:ext cx="60215" cy="47322"/>
              </a:xfrm>
              <a:custGeom>
                <a:avLst/>
                <a:gdLst>
                  <a:gd name="T0" fmla="*/ 0 w 16"/>
                  <a:gd name="T1" fmla="*/ 12 h 12"/>
                  <a:gd name="T2" fmla="*/ 16 w 16"/>
                  <a:gd name="T3" fmla="*/ 0 h 12"/>
                </a:gdLst>
                <a:ahLst/>
                <a:cxnLst>
                  <a:cxn ang="0">
                    <a:pos x="T0" y="T1"/>
                  </a:cxn>
                  <a:cxn ang="0">
                    <a:pos x="T2" y="T3"/>
                  </a:cxn>
                </a:cxnLst>
                <a:rect l="0" t="0" r="r" b="b"/>
                <a:pathLst>
                  <a:path w="16" h="12">
                    <a:moveTo>
                      <a:pt x="0" y="12"/>
                    </a:moveTo>
                    <a:cubicBezTo>
                      <a:pt x="4" y="8"/>
                      <a:pt x="10" y="4"/>
                      <a:pt x="16"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186">
                <a:extLst>
                  <a:ext uri="{FF2B5EF4-FFF2-40B4-BE49-F238E27FC236}">
                    <a16:creationId xmlns:a16="http://schemas.microsoft.com/office/drawing/2014/main" id="{0F689A5B-F2DE-47C5-89D3-CD901504DD95}"/>
                  </a:ext>
                </a:extLst>
              </p:cNvPr>
              <p:cNvSpPr>
                <a:spLocks/>
              </p:cNvSpPr>
              <p:nvPr/>
            </p:nvSpPr>
            <p:spPr bwMode="auto">
              <a:xfrm>
                <a:off x="2616571" y="3242209"/>
                <a:ext cx="71996" cy="55434"/>
              </a:xfrm>
              <a:custGeom>
                <a:avLst/>
                <a:gdLst>
                  <a:gd name="T0" fmla="*/ 0 w 19"/>
                  <a:gd name="T1" fmla="*/ 14 h 14"/>
                  <a:gd name="T2" fmla="*/ 19 w 19"/>
                  <a:gd name="T3" fmla="*/ 0 h 14"/>
                </a:gdLst>
                <a:ahLst/>
                <a:cxnLst>
                  <a:cxn ang="0">
                    <a:pos x="T0" y="T1"/>
                  </a:cxn>
                  <a:cxn ang="0">
                    <a:pos x="T2" y="T3"/>
                  </a:cxn>
                </a:cxnLst>
                <a:rect l="0" t="0" r="r" b="b"/>
                <a:pathLst>
                  <a:path w="19" h="14">
                    <a:moveTo>
                      <a:pt x="0" y="14"/>
                    </a:moveTo>
                    <a:cubicBezTo>
                      <a:pt x="6" y="9"/>
                      <a:pt x="13" y="5"/>
                      <a:pt x="19"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187">
                <a:extLst>
                  <a:ext uri="{FF2B5EF4-FFF2-40B4-BE49-F238E27FC236}">
                    <a16:creationId xmlns:a16="http://schemas.microsoft.com/office/drawing/2014/main" id="{92CD5BAF-FB72-4379-A4E2-D0D76F2E4BDB}"/>
                  </a:ext>
                </a:extLst>
              </p:cNvPr>
              <p:cNvSpPr>
                <a:spLocks/>
              </p:cNvSpPr>
              <p:nvPr/>
            </p:nvSpPr>
            <p:spPr bwMode="auto">
              <a:xfrm>
                <a:off x="2658460" y="3312516"/>
                <a:ext cx="64142" cy="51378"/>
              </a:xfrm>
              <a:custGeom>
                <a:avLst/>
                <a:gdLst>
                  <a:gd name="T0" fmla="*/ 0 w 17"/>
                  <a:gd name="T1" fmla="*/ 13 h 13"/>
                  <a:gd name="T2" fmla="*/ 17 w 17"/>
                  <a:gd name="T3" fmla="*/ 0 h 13"/>
                </a:gdLst>
                <a:ahLst/>
                <a:cxnLst>
                  <a:cxn ang="0">
                    <a:pos x="T0" y="T1"/>
                  </a:cxn>
                  <a:cxn ang="0">
                    <a:pos x="T2" y="T3"/>
                  </a:cxn>
                </a:cxnLst>
                <a:rect l="0" t="0" r="r" b="b"/>
                <a:pathLst>
                  <a:path w="17" h="13">
                    <a:moveTo>
                      <a:pt x="0" y="13"/>
                    </a:moveTo>
                    <a:cubicBezTo>
                      <a:pt x="4" y="10"/>
                      <a:pt x="13" y="3"/>
                      <a:pt x="17"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188">
                <a:extLst>
                  <a:ext uri="{FF2B5EF4-FFF2-40B4-BE49-F238E27FC236}">
                    <a16:creationId xmlns:a16="http://schemas.microsoft.com/office/drawing/2014/main" id="{FD9FFD67-0225-43EF-B3E5-EB0EAFCB3593}"/>
                  </a:ext>
                </a:extLst>
              </p:cNvPr>
              <p:cNvSpPr>
                <a:spLocks/>
              </p:cNvSpPr>
              <p:nvPr/>
            </p:nvSpPr>
            <p:spPr bwMode="auto">
              <a:xfrm>
                <a:off x="2699040" y="3372006"/>
                <a:ext cx="57597" cy="43266"/>
              </a:xfrm>
              <a:custGeom>
                <a:avLst/>
                <a:gdLst>
                  <a:gd name="T0" fmla="*/ 0 w 15"/>
                  <a:gd name="T1" fmla="*/ 11 h 11"/>
                  <a:gd name="T2" fmla="*/ 15 w 15"/>
                  <a:gd name="T3" fmla="*/ 0 h 11"/>
                </a:gdLst>
                <a:ahLst/>
                <a:cxnLst>
                  <a:cxn ang="0">
                    <a:pos x="T0" y="T1"/>
                  </a:cxn>
                  <a:cxn ang="0">
                    <a:pos x="T2" y="T3"/>
                  </a:cxn>
                </a:cxnLst>
                <a:rect l="0" t="0" r="r" b="b"/>
                <a:pathLst>
                  <a:path w="15" h="11">
                    <a:moveTo>
                      <a:pt x="0" y="11"/>
                    </a:moveTo>
                    <a:cubicBezTo>
                      <a:pt x="3" y="8"/>
                      <a:pt x="12" y="2"/>
                      <a:pt x="15"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189">
                <a:extLst>
                  <a:ext uri="{FF2B5EF4-FFF2-40B4-BE49-F238E27FC236}">
                    <a16:creationId xmlns:a16="http://schemas.microsoft.com/office/drawing/2014/main" id="{97B0699A-720E-482C-BCA1-57C1B197BAB0}"/>
                  </a:ext>
                </a:extLst>
              </p:cNvPr>
              <p:cNvSpPr>
                <a:spLocks/>
              </p:cNvSpPr>
              <p:nvPr/>
            </p:nvSpPr>
            <p:spPr bwMode="auto">
              <a:xfrm>
                <a:off x="2756637" y="3430145"/>
                <a:ext cx="49743" cy="35153"/>
              </a:xfrm>
              <a:custGeom>
                <a:avLst/>
                <a:gdLst>
                  <a:gd name="T0" fmla="*/ 0 w 13"/>
                  <a:gd name="T1" fmla="*/ 9 h 9"/>
                  <a:gd name="T2" fmla="*/ 13 w 13"/>
                  <a:gd name="T3" fmla="*/ 0 h 9"/>
                </a:gdLst>
                <a:ahLst/>
                <a:cxnLst>
                  <a:cxn ang="0">
                    <a:pos x="T0" y="T1"/>
                  </a:cxn>
                  <a:cxn ang="0">
                    <a:pos x="T2" y="T3"/>
                  </a:cxn>
                </a:cxnLst>
                <a:rect l="0" t="0" r="r" b="b"/>
                <a:pathLst>
                  <a:path w="13" h="9">
                    <a:moveTo>
                      <a:pt x="0" y="9"/>
                    </a:moveTo>
                    <a:cubicBezTo>
                      <a:pt x="5" y="5"/>
                      <a:pt x="8" y="3"/>
                      <a:pt x="13"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190">
                <a:extLst>
                  <a:ext uri="{FF2B5EF4-FFF2-40B4-BE49-F238E27FC236}">
                    <a16:creationId xmlns:a16="http://schemas.microsoft.com/office/drawing/2014/main" id="{AD424B7E-0BFD-4388-B5FA-7A0D33A9A9D9}"/>
                  </a:ext>
                </a:extLst>
              </p:cNvPr>
              <p:cNvSpPr>
                <a:spLocks/>
              </p:cNvSpPr>
              <p:nvPr/>
            </p:nvSpPr>
            <p:spPr bwMode="auto">
              <a:xfrm>
                <a:off x="2828633" y="3485579"/>
                <a:ext cx="37961" cy="27041"/>
              </a:xfrm>
              <a:custGeom>
                <a:avLst/>
                <a:gdLst>
                  <a:gd name="T0" fmla="*/ 0 w 10"/>
                  <a:gd name="T1" fmla="*/ 7 h 7"/>
                  <a:gd name="T2" fmla="*/ 10 w 10"/>
                  <a:gd name="T3" fmla="*/ 0 h 7"/>
                </a:gdLst>
                <a:ahLst/>
                <a:cxnLst>
                  <a:cxn ang="0">
                    <a:pos x="T0" y="T1"/>
                  </a:cxn>
                  <a:cxn ang="0">
                    <a:pos x="T2" y="T3"/>
                  </a:cxn>
                </a:cxnLst>
                <a:rect l="0" t="0" r="r" b="b"/>
                <a:pathLst>
                  <a:path w="10" h="7">
                    <a:moveTo>
                      <a:pt x="0" y="7"/>
                    </a:moveTo>
                    <a:cubicBezTo>
                      <a:pt x="4" y="4"/>
                      <a:pt x="6" y="3"/>
                      <a:pt x="10"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191">
                <a:extLst>
                  <a:ext uri="{FF2B5EF4-FFF2-40B4-BE49-F238E27FC236}">
                    <a16:creationId xmlns:a16="http://schemas.microsoft.com/office/drawing/2014/main" id="{4758EA0A-8472-4222-AEC8-AE47B651BA8E}"/>
                  </a:ext>
                </a:extLst>
              </p:cNvPr>
              <p:cNvSpPr>
                <a:spLocks/>
              </p:cNvSpPr>
              <p:nvPr/>
            </p:nvSpPr>
            <p:spPr bwMode="auto">
              <a:xfrm>
                <a:off x="2954299" y="3116468"/>
                <a:ext cx="113884" cy="133853"/>
              </a:xfrm>
              <a:custGeom>
                <a:avLst/>
                <a:gdLst>
                  <a:gd name="T0" fmla="*/ 9 w 30"/>
                  <a:gd name="T1" fmla="*/ 14 h 34"/>
                  <a:gd name="T2" fmla="*/ 17 w 30"/>
                  <a:gd name="T3" fmla="*/ 24 h 34"/>
                  <a:gd name="T4" fmla="*/ 20 w 30"/>
                  <a:gd name="T5" fmla="*/ 31 h 34"/>
                  <a:gd name="T6" fmla="*/ 25 w 30"/>
                  <a:gd name="T7" fmla="*/ 33 h 34"/>
                  <a:gd name="T8" fmla="*/ 30 w 30"/>
                  <a:gd name="T9" fmla="*/ 26 h 34"/>
                  <a:gd name="T10" fmla="*/ 24 w 30"/>
                  <a:gd name="T11" fmla="*/ 9 h 34"/>
                  <a:gd name="T12" fmla="*/ 8 w 30"/>
                  <a:gd name="T13" fmla="*/ 1 h 34"/>
                  <a:gd name="T14" fmla="*/ 9 w 30"/>
                  <a:gd name="T15" fmla="*/ 1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4">
                    <a:moveTo>
                      <a:pt x="9" y="14"/>
                    </a:moveTo>
                    <a:cubicBezTo>
                      <a:pt x="13" y="16"/>
                      <a:pt x="16" y="20"/>
                      <a:pt x="17" y="24"/>
                    </a:cubicBezTo>
                    <a:cubicBezTo>
                      <a:pt x="18" y="26"/>
                      <a:pt x="19" y="29"/>
                      <a:pt x="20" y="31"/>
                    </a:cubicBezTo>
                    <a:cubicBezTo>
                      <a:pt x="21" y="32"/>
                      <a:pt x="23" y="34"/>
                      <a:pt x="25" y="33"/>
                    </a:cubicBezTo>
                    <a:cubicBezTo>
                      <a:pt x="29" y="33"/>
                      <a:pt x="30" y="29"/>
                      <a:pt x="30" y="26"/>
                    </a:cubicBezTo>
                    <a:cubicBezTo>
                      <a:pt x="30" y="20"/>
                      <a:pt x="28" y="14"/>
                      <a:pt x="24" y="9"/>
                    </a:cubicBezTo>
                    <a:cubicBezTo>
                      <a:pt x="21" y="6"/>
                      <a:pt x="13" y="0"/>
                      <a:pt x="8" y="1"/>
                    </a:cubicBezTo>
                    <a:cubicBezTo>
                      <a:pt x="0" y="4"/>
                      <a:pt x="5" y="11"/>
                      <a:pt x="9" y="14"/>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192">
                <a:extLst>
                  <a:ext uri="{FF2B5EF4-FFF2-40B4-BE49-F238E27FC236}">
                    <a16:creationId xmlns:a16="http://schemas.microsoft.com/office/drawing/2014/main" id="{461EB068-6095-4924-B09B-02FA49CFEE3D}"/>
                  </a:ext>
                </a:extLst>
              </p:cNvPr>
              <p:cNvSpPr>
                <a:spLocks/>
              </p:cNvSpPr>
              <p:nvPr/>
            </p:nvSpPr>
            <p:spPr bwMode="auto">
              <a:xfrm>
                <a:off x="3019750" y="3285475"/>
                <a:ext cx="44507" cy="51378"/>
              </a:xfrm>
              <a:custGeom>
                <a:avLst/>
                <a:gdLst>
                  <a:gd name="T0" fmla="*/ 4 w 12"/>
                  <a:gd name="T1" fmla="*/ 1 h 13"/>
                  <a:gd name="T2" fmla="*/ 12 w 12"/>
                  <a:gd name="T3" fmla="*/ 7 h 13"/>
                  <a:gd name="T4" fmla="*/ 4 w 12"/>
                  <a:gd name="T5" fmla="*/ 12 h 13"/>
                  <a:gd name="T6" fmla="*/ 3 w 12"/>
                  <a:gd name="T7" fmla="*/ 2 h 13"/>
                </a:gdLst>
                <a:ahLst/>
                <a:cxnLst>
                  <a:cxn ang="0">
                    <a:pos x="T0" y="T1"/>
                  </a:cxn>
                  <a:cxn ang="0">
                    <a:pos x="T2" y="T3"/>
                  </a:cxn>
                  <a:cxn ang="0">
                    <a:pos x="T4" y="T5"/>
                  </a:cxn>
                  <a:cxn ang="0">
                    <a:pos x="T6" y="T7"/>
                  </a:cxn>
                </a:cxnLst>
                <a:rect l="0" t="0" r="r" b="b"/>
                <a:pathLst>
                  <a:path w="12" h="13">
                    <a:moveTo>
                      <a:pt x="4" y="1"/>
                    </a:moveTo>
                    <a:cubicBezTo>
                      <a:pt x="8" y="0"/>
                      <a:pt x="12" y="3"/>
                      <a:pt x="12" y="7"/>
                    </a:cubicBezTo>
                    <a:cubicBezTo>
                      <a:pt x="12" y="10"/>
                      <a:pt x="8" y="13"/>
                      <a:pt x="4" y="12"/>
                    </a:cubicBezTo>
                    <a:cubicBezTo>
                      <a:pt x="1" y="10"/>
                      <a:pt x="0" y="5"/>
                      <a:pt x="3" y="2"/>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193">
                <a:extLst>
                  <a:ext uri="{FF2B5EF4-FFF2-40B4-BE49-F238E27FC236}">
                    <a16:creationId xmlns:a16="http://schemas.microsoft.com/office/drawing/2014/main" id="{DC1BA28F-285A-49F8-AB54-092D553C36B3}"/>
                  </a:ext>
                </a:extLst>
              </p:cNvPr>
              <p:cNvSpPr>
                <a:spLocks noEditPoints="1"/>
              </p:cNvSpPr>
              <p:nvPr/>
            </p:nvSpPr>
            <p:spPr bwMode="auto">
              <a:xfrm>
                <a:off x="2668932" y="1484535"/>
                <a:ext cx="514445" cy="544879"/>
              </a:xfrm>
              <a:custGeom>
                <a:avLst/>
                <a:gdLst>
                  <a:gd name="T0" fmla="*/ 67 w 135"/>
                  <a:gd name="T1" fmla="*/ 0 h 139"/>
                  <a:gd name="T2" fmla="*/ 0 w 135"/>
                  <a:gd name="T3" fmla="*/ 62 h 139"/>
                  <a:gd name="T4" fmla="*/ 17 w 135"/>
                  <a:gd name="T5" fmla="*/ 103 h 139"/>
                  <a:gd name="T6" fmla="*/ 25 w 135"/>
                  <a:gd name="T7" fmla="*/ 122 h 139"/>
                  <a:gd name="T8" fmla="*/ 25 w 135"/>
                  <a:gd name="T9" fmla="*/ 139 h 139"/>
                  <a:gd name="T10" fmla="*/ 44 w 135"/>
                  <a:gd name="T11" fmla="*/ 126 h 139"/>
                  <a:gd name="T12" fmla="*/ 56 w 135"/>
                  <a:gd name="T13" fmla="*/ 123 h 139"/>
                  <a:gd name="T14" fmla="*/ 67 w 135"/>
                  <a:gd name="T15" fmla="*/ 124 h 139"/>
                  <a:gd name="T16" fmla="*/ 135 w 135"/>
                  <a:gd name="T17" fmla="*/ 62 h 139"/>
                  <a:gd name="T18" fmla="*/ 67 w 135"/>
                  <a:gd name="T19" fmla="*/ 0 h 139"/>
                  <a:gd name="T20" fmla="*/ 71 w 135"/>
                  <a:gd name="T21" fmla="*/ 75 h 139"/>
                  <a:gd name="T22" fmla="*/ 62 w 135"/>
                  <a:gd name="T23" fmla="*/ 65 h 139"/>
                  <a:gd name="T24" fmla="*/ 53 w 135"/>
                  <a:gd name="T25" fmla="*/ 64 h 139"/>
                  <a:gd name="T26" fmla="*/ 25 w 135"/>
                  <a:gd name="T27" fmla="*/ 80 h 139"/>
                  <a:gd name="T28" fmla="*/ 56 w 135"/>
                  <a:gd name="T29" fmla="*/ 46 h 139"/>
                  <a:gd name="T30" fmla="*/ 63 w 135"/>
                  <a:gd name="T31" fmla="*/ 46 h 139"/>
                  <a:gd name="T32" fmla="*/ 73 w 135"/>
                  <a:gd name="T33" fmla="*/ 57 h 139"/>
                  <a:gd name="T34" fmla="*/ 82 w 135"/>
                  <a:gd name="T35" fmla="*/ 58 h 139"/>
                  <a:gd name="T36" fmla="*/ 110 w 135"/>
                  <a:gd name="T37" fmla="*/ 42 h 139"/>
                  <a:gd name="T38" fmla="*/ 81 w 135"/>
                  <a:gd name="T39" fmla="*/ 75 h 139"/>
                  <a:gd name="T40" fmla="*/ 71 w 135"/>
                  <a:gd name="T41" fmla="*/ 7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 h="139">
                    <a:moveTo>
                      <a:pt x="67" y="0"/>
                    </a:moveTo>
                    <a:cubicBezTo>
                      <a:pt x="30" y="0"/>
                      <a:pt x="0" y="28"/>
                      <a:pt x="0" y="62"/>
                    </a:cubicBezTo>
                    <a:cubicBezTo>
                      <a:pt x="0" y="78"/>
                      <a:pt x="6" y="92"/>
                      <a:pt x="17" y="103"/>
                    </a:cubicBezTo>
                    <a:cubicBezTo>
                      <a:pt x="22" y="108"/>
                      <a:pt x="25" y="115"/>
                      <a:pt x="25" y="122"/>
                    </a:cubicBezTo>
                    <a:cubicBezTo>
                      <a:pt x="25" y="139"/>
                      <a:pt x="25" y="139"/>
                      <a:pt x="25" y="139"/>
                    </a:cubicBezTo>
                    <a:cubicBezTo>
                      <a:pt x="44" y="126"/>
                      <a:pt x="44" y="126"/>
                      <a:pt x="44" y="126"/>
                    </a:cubicBezTo>
                    <a:cubicBezTo>
                      <a:pt x="47" y="123"/>
                      <a:pt x="52" y="122"/>
                      <a:pt x="56" y="123"/>
                    </a:cubicBezTo>
                    <a:cubicBezTo>
                      <a:pt x="60" y="124"/>
                      <a:pt x="64" y="124"/>
                      <a:pt x="67" y="124"/>
                    </a:cubicBezTo>
                    <a:cubicBezTo>
                      <a:pt x="105" y="124"/>
                      <a:pt x="135" y="96"/>
                      <a:pt x="135" y="62"/>
                    </a:cubicBezTo>
                    <a:cubicBezTo>
                      <a:pt x="135" y="28"/>
                      <a:pt x="105" y="0"/>
                      <a:pt x="67" y="0"/>
                    </a:cubicBezTo>
                    <a:close/>
                    <a:moveTo>
                      <a:pt x="71" y="75"/>
                    </a:moveTo>
                    <a:cubicBezTo>
                      <a:pt x="62" y="65"/>
                      <a:pt x="62" y="65"/>
                      <a:pt x="62" y="65"/>
                    </a:cubicBezTo>
                    <a:cubicBezTo>
                      <a:pt x="59" y="63"/>
                      <a:pt x="56" y="62"/>
                      <a:pt x="53" y="64"/>
                    </a:cubicBezTo>
                    <a:cubicBezTo>
                      <a:pt x="25" y="80"/>
                      <a:pt x="25" y="80"/>
                      <a:pt x="25" y="80"/>
                    </a:cubicBezTo>
                    <a:cubicBezTo>
                      <a:pt x="56" y="46"/>
                      <a:pt x="56" y="46"/>
                      <a:pt x="56" y="46"/>
                    </a:cubicBezTo>
                    <a:cubicBezTo>
                      <a:pt x="58" y="44"/>
                      <a:pt x="61" y="44"/>
                      <a:pt x="63" y="46"/>
                    </a:cubicBezTo>
                    <a:cubicBezTo>
                      <a:pt x="73" y="57"/>
                      <a:pt x="73" y="57"/>
                      <a:pt x="73" y="57"/>
                    </a:cubicBezTo>
                    <a:cubicBezTo>
                      <a:pt x="76" y="59"/>
                      <a:pt x="79" y="60"/>
                      <a:pt x="82" y="58"/>
                    </a:cubicBezTo>
                    <a:cubicBezTo>
                      <a:pt x="110" y="42"/>
                      <a:pt x="110" y="42"/>
                      <a:pt x="110" y="42"/>
                    </a:cubicBezTo>
                    <a:cubicBezTo>
                      <a:pt x="81" y="75"/>
                      <a:pt x="81" y="75"/>
                      <a:pt x="81" y="75"/>
                    </a:cubicBezTo>
                    <a:cubicBezTo>
                      <a:pt x="78" y="78"/>
                      <a:pt x="73" y="78"/>
                      <a:pt x="71" y="75"/>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194">
                <a:extLst>
                  <a:ext uri="{FF2B5EF4-FFF2-40B4-BE49-F238E27FC236}">
                    <a16:creationId xmlns:a16="http://schemas.microsoft.com/office/drawing/2014/main" id="{CE23E45F-F9EE-46B6-BDA7-533791C19BEB}"/>
                  </a:ext>
                </a:extLst>
              </p:cNvPr>
              <p:cNvSpPr>
                <a:spLocks/>
              </p:cNvSpPr>
              <p:nvPr/>
            </p:nvSpPr>
            <p:spPr bwMode="auto">
              <a:xfrm>
                <a:off x="2501377" y="1327696"/>
                <a:ext cx="137447" cy="140614"/>
              </a:xfrm>
              <a:custGeom>
                <a:avLst/>
                <a:gdLst>
                  <a:gd name="T0" fmla="*/ 36 w 36"/>
                  <a:gd name="T1" fmla="*/ 36 h 36"/>
                  <a:gd name="T2" fmla="*/ 0 w 36"/>
                  <a:gd name="T3" fmla="*/ 0 h 36"/>
                </a:gdLst>
                <a:ahLst/>
                <a:cxnLst>
                  <a:cxn ang="0">
                    <a:pos x="T0" y="T1"/>
                  </a:cxn>
                  <a:cxn ang="0">
                    <a:pos x="T2" y="T3"/>
                  </a:cxn>
                </a:cxnLst>
                <a:rect l="0" t="0" r="r" b="b"/>
                <a:pathLst>
                  <a:path w="36" h="36">
                    <a:moveTo>
                      <a:pt x="36" y="36"/>
                    </a:moveTo>
                    <a:cubicBezTo>
                      <a:pt x="23" y="25"/>
                      <a:pt x="11" y="13"/>
                      <a:pt x="0"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195">
                <a:extLst>
                  <a:ext uri="{FF2B5EF4-FFF2-40B4-BE49-F238E27FC236}">
                    <a16:creationId xmlns:a16="http://schemas.microsoft.com/office/drawing/2014/main" id="{483E0343-C7FC-493C-971C-686809304E19}"/>
                  </a:ext>
                </a:extLst>
              </p:cNvPr>
              <p:cNvSpPr>
                <a:spLocks/>
              </p:cNvSpPr>
              <p:nvPr/>
            </p:nvSpPr>
            <p:spPr bwMode="auto">
              <a:xfrm>
                <a:off x="2680714" y="1197899"/>
                <a:ext cx="117812" cy="175767"/>
              </a:xfrm>
              <a:custGeom>
                <a:avLst/>
                <a:gdLst>
                  <a:gd name="T0" fmla="*/ 31 w 31"/>
                  <a:gd name="T1" fmla="*/ 45 h 45"/>
                  <a:gd name="T2" fmla="*/ 0 w 31"/>
                  <a:gd name="T3" fmla="*/ 0 h 45"/>
                </a:gdLst>
                <a:ahLst/>
                <a:cxnLst>
                  <a:cxn ang="0">
                    <a:pos x="T0" y="T1"/>
                  </a:cxn>
                  <a:cxn ang="0">
                    <a:pos x="T2" y="T3"/>
                  </a:cxn>
                </a:cxnLst>
                <a:rect l="0" t="0" r="r" b="b"/>
                <a:pathLst>
                  <a:path w="31" h="45">
                    <a:moveTo>
                      <a:pt x="31" y="45"/>
                    </a:moveTo>
                    <a:cubicBezTo>
                      <a:pt x="22" y="31"/>
                      <a:pt x="9" y="14"/>
                      <a:pt x="0"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196">
                <a:extLst>
                  <a:ext uri="{FF2B5EF4-FFF2-40B4-BE49-F238E27FC236}">
                    <a16:creationId xmlns:a16="http://schemas.microsoft.com/office/drawing/2014/main" id="{CA80D6F2-865F-4422-AF40-E4DEEADAA74C}"/>
                  </a:ext>
                </a:extLst>
              </p:cNvPr>
              <p:cNvSpPr>
                <a:spLocks/>
              </p:cNvSpPr>
              <p:nvPr/>
            </p:nvSpPr>
            <p:spPr bwMode="auto">
              <a:xfrm>
                <a:off x="2942517" y="1123536"/>
                <a:ext cx="35343" cy="223089"/>
              </a:xfrm>
              <a:custGeom>
                <a:avLst/>
                <a:gdLst>
                  <a:gd name="T0" fmla="*/ 0 w 9"/>
                  <a:gd name="T1" fmla="*/ 57 h 57"/>
                  <a:gd name="T2" fmla="*/ 9 w 9"/>
                  <a:gd name="T3" fmla="*/ 0 h 57"/>
                </a:gdLst>
                <a:ahLst/>
                <a:cxnLst>
                  <a:cxn ang="0">
                    <a:pos x="T0" y="T1"/>
                  </a:cxn>
                  <a:cxn ang="0">
                    <a:pos x="T2" y="T3"/>
                  </a:cxn>
                </a:cxnLst>
                <a:rect l="0" t="0" r="r" b="b"/>
                <a:pathLst>
                  <a:path w="9" h="57">
                    <a:moveTo>
                      <a:pt x="0" y="57"/>
                    </a:moveTo>
                    <a:cubicBezTo>
                      <a:pt x="3" y="38"/>
                      <a:pt x="6" y="19"/>
                      <a:pt x="9"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197">
                <a:extLst>
                  <a:ext uri="{FF2B5EF4-FFF2-40B4-BE49-F238E27FC236}">
                    <a16:creationId xmlns:a16="http://schemas.microsoft.com/office/drawing/2014/main" id="{BFB1EC15-B04B-4718-B80A-8A542C69E897}"/>
                  </a:ext>
                </a:extLst>
              </p:cNvPr>
              <p:cNvSpPr>
                <a:spLocks/>
              </p:cNvSpPr>
              <p:nvPr/>
            </p:nvSpPr>
            <p:spPr bwMode="auto">
              <a:xfrm>
                <a:off x="3121853" y="1247925"/>
                <a:ext cx="117812" cy="154134"/>
              </a:xfrm>
              <a:custGeom>
                <a:avLst/>
                <a:gdLst>
                  <a:gd name="T0" fmla="*/ 0 w 31"/>
                  <a:gd name="T1" fmla="*/ 39 h 39"/>
                  <a:gd name="T2" fmla="*/ 31 w 31"/>
                  <a:gd name="T3" fmla="*/ 0 h 39"/>
                </a:gdLst>
                <a:ahLst/>
                <a:cxnLst>
                  <a:cxn ang="0">
                    <a:pos x="T0" y="T1"/>
                  </a:cxn>
                  <a:cxn ang="0">
                    <a:pos x="T2" y="T3"/>
                  </a:cxn>
                </a:cxnLst>
                <a:rect l="0" t="0" r="r" b="b"/>
                <a:pathLst>
                  <a:path w="31" h="39">
                    <a:moveTo>
                      <a:pt x="0" y="39"/>
                    </a:moveTo>
                    <a:cubicBezTo>
                      <a:pt x="12" y="27"/>
                      <a:pt x="23" y="14"/>
                      <a:pt x="31"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198">
                <a:extLst>
                  <a:ext uri="{FF2B5EF4-FFF2-40B4-BE49-F238E27FC236}">
                    <a16:creationId xmlns:a16="http://schemas.microsoft.com/office/drawing/2014/main" id="{C05BD769-B5D6-48EE-A03B-94189E527B4D}"/>
                  </a:ext>
                </a:extLst>
              </p:cNvPr>
              <p:cNvSpPr>
                <a:spLocks/>
              </p:cNvSpPr>
              <p:nvPr/>
            </p:nvSpPr>
            <p:spPr bwMode="auto">
              <a:xfrm>
                <a:off x="3227884" y="1449381"/>
                <a:ext cx="187190" cy="117629"/>
              </a:xfrm>
              <a:custGeom>
                <a:avLst/>
                <a:gdLst>
                  <a:gd name="T0" fmla="*/ 0 w 49"/>
                  <a:gd name="T1" fmla="*/ 30 h 30"/>
                  <a:gd name="T2" fmla="*/ 49 w 49"/>
                  <a:gd name="T3" fmla="*/ 0 h 30"/>
                </a:gdLst>
                <a:ahLst/>
                <a:cxnLst>
                  <a:cxn ang="0">
                    <a:pos x="T0" y="T1"/>
                  </a:cxn>
                  <a:cxn ang="0">
                    <a:pos x="T2" y="T3"/>
                  </a:cxn>
                </a:cxnLst>
                <a:rect l="0" t="0" r="r" b="b"/>
                <a:pathLst>
                  <a:path w="49" h="30">
                    <a:moveTo>
                      <a:pt x="0" y="30"/>
                    </a:moveTo>
                    <a:cubicBezTo>
                      <a:pt x="15" y="18"/>
                      <a:pt x="32" y="8"/>
                      <a:pt x="49" y="0"/>
                    </a:cubicBezTo>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208">
                <a:extLst>
                  <a:ext uri="{FF2B5EF4-FFF2-40B4-BE49-F238E27FC236}">
                    <a16:creationId xmlns:a16="http://schemas.microsoft.com/office/drawing/2014/main" id="{9A4E7125-FE55-4A4C-AD65-F20E632C0E98}"/>
                  </a:ext>
                </a:extLst>
              </p:cNvPr>
              <p:cNvSpPr>
                <a:spLocks noEditPoints="1"/>
              </p:cNvSpPr>
              <p:nvPr/>
            </p:nvSpPr>
            <p:spPr bwMode="auto">
              <a:xfrm>
                <a:off x="1143923" y="3987192"/>
                <a:ext cx="722580" cy="440771"/>
              </a:xfrm>
              <a:custGeom>
                <a:avLst/>
                <a:gdLst>
                  <a:gd name="T0" fmla="*/ 179 w 190"/>
                  <a:gd name="T1" fmla="*/ 80 h 112"/>
                  <a:gd name="T2" fmla="*/ 176 w 190"/>
                  <a:gd name="T3" fmla="*/ 79 h 112"/>
                  <a:gd name="T4" fmla="*/ 161 w 190"/>
                  <a:gd name="T5" fmla="*/ 75 h 112"/>
                  <a:gd name="T6" fmla="*/ 130 w 190"/>
                  <a:gd name="T7" fmla="*/ 66 h 112"/>
                  <a:gd name="T8" fmla="*/ 121 w 190"/>
                  <a:gd name="T9" fmla="*/ 63 h 112"/>
                  <a:gd name="T10" fmla="*/ 113 w 190"/>
                  <a:gd name="T11" fmla="*/ 50 h 112"/>
                  <a:gd name="T12" fmla="*/ 91 w 190"/>
                  <a:gd name="T13" fmla="*/ 12 h 112"/>
                  <a:gd name="T14" fmla="*/ 41 w 190"/>
                  <a:gd name="T15" fmla="*/ 7 h 112"/>
                  <a:gd name="T16" fmla="*/ 22 w 190"/>
                  <a:gd name="T17" fmla="*/ 88 h 112"/>
                  <a:gd name="T18" fmla="*/ 83 w 190"/>
                  <a:gd name="T19" fmla="*/ 102 h 112"/>
                  <a:gd name="T20" fmla="*/ 126 w 190"/>
                  <a:gd name="T21" fmla="*/ 82 h 112"/>
                  <a:gd name="T22" fmla="*/ 158 w 190"/>
                  <a:gd name="T23" fmla="*/ 91 h 112"/>
                  <a:gd name="T24" fmla="*/ 169 w 190"/>
                  <a:gd name="T25" fmla="*/ 95 h 112"/>
                  <a:gd name="T26" fmla="*/ 181 w 190"/>
                  <a:gd name="T27" fmla="*/ 97 h 112"/>
                  <a:gd name="T28" fmla="*/ 188 w 190"/>
                  <a:gd name="T29" fmla="*/ 95 h 112"/>
                  <a:gd name="T30" fmla="*/ 188 w 190"/>
                  <a:gd name="T31" fmla="*/ 85 h 112"/>
                  <a:gd name="T32" fmla="*/ 179 w 190"/>
                  <a:gd name="T33" fmla="*/ 80 h 112"/>
                  <a:gd name="T34" fmla="*/ 80 w 190"/>
                  <a:gd name="T35" fmla="*/ 85 h 112"/>
                  <a:gd name="T36" fmla="*/ 32 w 190"/>
                  <a:gd name="T37" fmla="*/ 73 h 112"/>
                  <a:gd name="T38" fmla="*/ 44 w 190"/>
                  <a:gd name="T39" fmla="*/ 25 h 112"/>
                  <a:gd name="T40" fmla="*/ 92 w 190"/>
                  <a:gd name="T41" fmla="*/ 37 h 112"/>
                  <a:gd name="T42" fmla="*/ 80 w 190"/>
                  <a:gd name="T43" fmla="*/ 8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0" h="112">
                    <a:moveTo>
                      <a:pt x="179" y="80"/>
                    </a:moveTo>
                    <a:cubicBezTo>
                      <a:pt x="178" y="79"/>
                      <a:pt x="177" y="79"/>
                      <a:pt x="176" y="79"/>
                    </a:cubicBezTo>
                    <a:cubicBezTo>
                      <a:pt x="171" y="78"/>
                      <a:pt x="166" y="76"/>
                      <a:pt x="161" y="75"/>
                    </a:cubicBezTo>
                    <a:cubicBezTo>
                      <a:pt x="151" y="72"/>
                      <a:pt x="141" y="69"/>
                      <a:pt x="130" y="66"/>
                    </a:cubicBezTo>
                    <a:cubicBezTo>
                      <a:pt x="130" y="65"/>
                      <a:pt x="125" y="64"/>
                      <a:pt x="121" y="63"/>
                    </a:cubicBezTo>
                    <a:cubicBezTo>
                      <a:pt x="113" y="60"/>
                      <a:pt x="114" y="54"/>
                      <a:pt x="113" y="50"/>
                    </a:cubicBezTo>
                    <a:cubicBezTo>
                      <a:pt x="111" y="36"/>
                      <a:pt x="106" y="22"/>
                      <a:pt x="91" y="12"/>
                    </a:cubicBezTo>
                    <a:cubicBezTo>
                      <a:pt x="76" y="2"/>
                      <a:pt x="57" y="0"/>
                      <a:pt x="41" y="7"/>
                    </a:cubicBezTo>
                    <a:cubicBezTo>
                      <a:pt x="9" y="21"/>
                      <a:pt x="0" y="61"/>
                      <a:pt x="22" y="88"/>
                    </a:cubicBezTo>
                    <a:cubicBezTo>
                      <a:pt x="36" y="106"/>
                      <a:pt x="62" y="112"/>
                      <a:pt x="83" y="102"/>
                    </a:cubicBezTo>
                    <a:cubicBezTo>
                      <a:pt x="103" y="94"/>
                      <a:pt x="109" y="76"/>
                      <a:pt x="126" y="82"/>
                    </a:cubicBezTo>
                    <a:cubicBezTo>
                      <a:pt x="137" y="85"/>
                      <a:pt x="148" y="88"/>
                      <a:pt x="158" y="91"/>
                    </a:cubicBezTo>
                    <a:cubicBezTo>
                      <a:pt x="162" y="92"/>
                      <a:pt x="165" y="93"/>
                      <a:pt x="169" y="95"/>
                    </a:cubicBezTo>
                    <a:cubicBezTo>
                      <a:pt x="173" y="96"/>
                      <a:pt x="177" y="97"/>
                      <a:pt x="181" y="97"/>
                    </a:cubicBezTo>
                    <a:cubicBezTo>
                      <a:pt x="184" y="97"/>
                      <a:pt x="186" y="97"/>
                      <a:pt x="188" y="95"/>
                    </a:cubicBezTo>
                    <a:cubicBezTo>
                      <a:pt x="190" y="92"/>
                      <a:pt x="190" y="87"/>
                      <a:pt x="188" y="85"/>
                    </a:cubicBezTo>
                    <a:cubicBezTo>
                      <a:pt x="186" y="82"/>
                      <a:pt x="183" y="81"/>
                      <a:pt x="179" y="80"/>
                    </a:cubicBezTo>
                    <a:close/>
                    <a:moveTo>
                      <a:pt x="80" y="85"/>
                    </a:moveTo>
                    <a:cubicBezTo>
                      <a:pt x="63" y="95"/>
                      <a:pt x="42" y="89"/>
                      <a:pt x="32" y="73"/>
                    </a:cubicBezTo>
                    <a:cubicBezTo>
                      <a:pt x="22" y="56"/>
                      <a:pt x="27" y="35"/>
                      <a:pt x="44" y="25"/>
                    </a:cubicBezTo>
                    <a:cubicBezTo>
                      <a:pt x="60" y="15"/>
                      <a:pt x="82" y="20"/>
                      <a:pt x="92" y="37"/>
                    </a:cubicBezTo>
                    <a:cubicBezTo>
                      <a:pt x="102" y="53"/>
                      <a:pt x="96" y="75"/>
                      <a:pt x="80" y="85"/>
                    </a:cubicBezTo>
                    <a:close/>
                  </a:path>
                </a:pathLst>
              </a:custGeom>
              <a:noFill/>
              <a:ln w="3175" cap="flat">
                <a:solidFill>
                  <a:schemeClr val="accent2">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209">
                <a:extLst>
                  <a:ext uri="{FF2B5EF4-FFF2-40B4-BE49-F238E27FC236}">
                    <a16:creationId xmlns:a16="http://schemas.microsoft.com/office/drawing/2014/main" id="{80B13173-7941-46D3-81B3-E884134B42FE}"/>
                  </a:ext>
                </a:extLst>
              </p:cNvPr>
              <p:cNvSpPr>
                <a:spLocks/>
              </p:cNvSpPr>
              <p:nvPr/>
            </p:nvSpPr>
            <p:spPr bwMode="auto">
              <a:xfrm>
                <a:off x="1311477" y="4106174"/>
                <a:ext cx="147919" cy="85179"/>
              </a:xfrm>
              <a:custGeom>
                <a:avLst/>
                <a:gdLst>
                  <a:gd name="T0" fmla="*/ 3 w 39"/>
                  <a:gd name="T1" fmla="*/ 8 h 22"/>
                  <a:gd name="T2" fmla="*/ 2 w 39"/>
                  <a:gd name="T3" fmla="*/ 16 h 22"/>
                  <a:gd name="T4" fmla="*/ 10 w 39"/>
                  <a:gd name="T5" fmla="*/ 16 h 22"/>
                  <a:gd name="T6" fmla="*/ 18 w 39"/>
                  <a:gd name="T7" fmla="*/ 15 h 22"/>
                  <a:gd name="T8" fmla="*/ 29 w 39"/>
                  <a:gd name="T9" fmla="*/ 21 h 22"/>
                  <a:gd name="T10" fmla="*/ 36 w 39"/>
                  <a:gd name="T11" fmla="*/ 11 h 22"/>
                  <a:gd name="T12" fmla="*/ 21 w 39"/>
                  <a:gd name="T13" fmla="*/ 1 h 22"/>
                  <a:gd name="T14" fmla="*/ 3 w 39"/>
                  <a:gd name="T15" fmla="*/ 8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2">
                    <a:moveTo>
                      <a:pt x="3" y="8"/>
                    </a:moveTo>
                    <a:cubicBezTo>
                      <a:pt x="1" y="10"/>
                      <a:pt x="0" y="13"/>
                      <a:pt x="2" y="16"/>
                    </a:cubicBezTo>
                    <a:cubicBezTo>
                      <a:pt x="4" y="18"/>
                      <a:pt x="8" y="17"/>
                      <a:pt x="10" y="16"/>
                    </a:cubicBezTo>
                    <a:cubicBezTo>
                      <a:pt x="13" y="15"/>
                      <a:pt x="16" y="14"/>
                      <a:pt x="18" y="15"/>
                    </a:cubicBezTo>
                    <a:cubicBezTo>
                      <a:pt x="22" y="16"/>
                      <a:pt x="26" y="19"/>
                      <a:pt x="29" y="21"/>
                    </a:cubicBezTo>
                    <a:cubicBezTo>
                      <a:pt x="35" y="22"/>
                      <a:pt x="39" y="16"/>
                      <a:pt x="36" y="11"/>
                    </a:cubicBezTo>
                    <a:cubicBezTo>
                      <a:pt x="33" y="5"/>
                      <a:pt x="26" y="2"/>
                      <a:pt x="21" y="1"/>
                    </a:cubicBezTo>
                    <a:cubicBezTo>
                      <a:pt x="14" y="0"/>
                      <a:pt x="7" y="3"/>
                      <a:pt x="3" y="8"/>
                    </a:cubicBezTo>
                    <a:close/>
                  </a:path>
                </a:pathLst>
              </a:custGeom>
              <a:noFill/>
              <a:ln w="3175" cap="rnd">
                <a:solidFill>
                  <a:schemeClr val="accent2">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grpSp>
          <p:nvGrpSpPr>
            <p:cNvPr id="149" name="Group 148">
              <a:extLst>
                <a:ext uri="{FF2B5EF4-FFF2-40B4-BE49-F238E27FC236}">
                  <a16:creationId xmlns:a16="http://schemas.microsoft.com/office/drawing/2014/main" id="{AA082F1D-F1E0-40CF-B1DE-855F974CF981}"/>
                </a:ext>
              </a:extLst>
            </p:cNvPr>
            <p:cNvGrpSpPr/>
            <p:nvPr/>
          </p:nvGrpSpPr>
          <p:grpSpPr>
            <a:xfrm flipH="1">
              <a:off x="634829" y="1028492"/>
              <a:ext cx="228600" cy="4801016"/>
              <a:chOff x="4813300" y="1028492"/>
              <a:chExt cx="228600" cy="4801016"/>
            </a:xfrm>
          </p:grpSpPr>
          <p:sp>
            <p:nvSpPr>
              <p:cNvPr id="150" name="Right Triangle 149">
                <a:extLst>
                  <a:ext uri="{FF2B5EF4-FFF2-40B4-BE49-F238E27FC236}">
                    <a16:creationId xmlns:a16="http://schemas.microsoft.com/office/drawing/2014/main" id="{DF43F230-243A-40B5-A5C0-4EDDB783F872}"/>
                  </a:ext>
                </a:extLst>
              </p:cNvPr>
              <p:cNvSpPr/>
              <p:nvPr/>
            </p:nvSpPr>
            <p:spPr>
              <a:xfrm flipV="1">
                <a:off x="4813300" y="5372308"/>
                <a:ext cx="228600" cy="4572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ight Triangle 150">
                <a:extLst>
                  <a:ext uri="{FF2B5EF4-FFF2-40B4-BE49-F238E27FC236}">
                    <a16:creationId xmlns:a16="http://schemas.microsoft.com/office/drawing/2014/main" id="{B851FF25-D236-40B7-9D96-23ED05D9603E}"/>
                  </a:ext>
                </a:extLst>
              </p:cNvPr>
              <p:cNvSpPr/>
              <p:nvPr/>
            </p:nvSpPr>
            <p:spPr>
              <a:xfrm>
                <a:off x="4813300" y="1028492"/>
                <a:ext cx="228600" cy="4572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 name="TextBox 6">
            <a:extLst>
              <a:ext uri="{FF2B5EF4-FFF2-40B4-BE49-F238E27FC236}">
                <a16:creationId xmlns:a16="http://schemas.microsoft.com/office/drawing/2014/main" id="{E32DB6D3-732C-4FB9-AA9C-FCB2162A76E6}"/>
              </a:ext>
            </a:extLst>
          </p:cNvPr>
          <p:cNvSpPr txBox="1"/>
          <p:nvPr/>
        </p:nvSpPr>
        <p:spPr>
          <a:xfrm>
            <a:off x="3708970" y="2197897"/>
            <a:ext cx="4839129" cy="2462213"/>
          </a:xfrm>
          <a:prstGeom prst="rect">
            <a:avLst/>
          </a:prstGeom>
          <a:noFill/>
        </p:spPr>
        <p:txBody>
          <a:bodyPr wrap="square" lIns="0" tIns="0" rIns="0" bIns="0" rtlCol="0" anchor="ctr">
            <a:spAutoFit/>
          </a:bodyPr>
          <a:lstStyle/>
          <a:p>
            <a:pPr algn="ctr"/>
            <a:r>
              <a:rPr lang="en-US" sz="8000" b="1" dirty="0">
                <a:solidFill>
                  <a:schemeClr val="bg1"/>
                </a:solidFill>
                <a:latin typeface="+mj-lt"/>
              </a:rPr>
              <a:t>THANK YOU</a:t>
            </a:r>
            <a:endParaRPr lang="id-ID" sz="8000" b="1" dirty="0">
              <a:solidFill>
                <a:schemeClr val="bg1"/>
              </a:solidFill>
              <a:latin typeface="+mj-lt"/>
            </a:endParaRPr>
          </a:p>
        </p:txBody>
      </p:sp>
    </p:spTree>
    <p:extLst>
      <p:ext uri="{BB962C8B-B14F-4D97-AF65-F5344CB8AC3E}">
        <p14:creationId xmlns:p14="http://schemas.microsoft.com/office/powerpoint/2010/main" val="91263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en-US" sz="2800" b="1" dirty="0">
                <a:solidFill>
                  <a:schemeClr val="bg1"/>
                </a:solidFill>
                <a:latin typeface="+mj-lt"/>
              </a:rPr>
              <a:t>PROCESS FLOW</a:t>
            </a:r>
            <a:endParaRPr lang="id-ID" sz="2800" b="1" dirty="0">
              <a:solidFill>
                <a:schemeClr val="bg1"/>
              </a:solidFill>
              <a:latin typeface="+mj-lt"/>
            </a:endParaRPr>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2</a:t>
            </a:fld>
            <a:endParaRPr lang="en-US"/>
          </a:p>
        </p:txBody>
      </p:sp>
      <p:pic>
        <p:nvPicPr>
          <p:cNvPr id="75" name="Picture 74">
            <a:extLst>
              <a:ext uri="{FF2B5EF4-FFF2-40B4-BE49-F238E27FC236}">
                <a16:creationId xmlns:a16="http://schemas.microsoft.com/office/drawing/2014/main" id="{568E0F36-8BDC-2D4B-86D5-680060763B28}"/>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grpSp>
        <p:nvGrpSpPr>
          <p:cNvPr id="19" name="Group 18">
            <a:extLst>
              <a:ext uri="{FF2B5EF4-FFF2-40B4-BE49-F238E27FC236}">
                <a16:creationId xmlns:a16="http://schemas.microsoft.com/office/drawing/2014/main" id="{E8476CA4-9172-7C41-B823-CB6A5C4949AF}"/>
              </a:ext>
            </a:extLst>
          </p:cNvPr>
          <p:cNvGrpSpPr/>
          <p:nvPr/>
        </p:nvGrpSpPr>
        <p:grpSpPr>
          <a:xfrm>
            <a:off x="2133600" y="976383"/>
            <a:ext cx="7924800" cy="5319185"/>
            <a:chOff x="2133600" y="976383"/>
            <a:chExt cx="7924800" cy="5319185"/>
          </a:xfrm>
        </p:grpSpPr>
        <p:pic>
          <p:nvPicPr>
            <p:cNvPr id="16" name="Picture 15">
              <a:extLst>
                <a:ext uri="{FF2B5EF4-FFF2-40B4-BE49-F238E27FC236}">
                  <a16:creationId xmlns:a16="http://schemas.microsoft.com/office/drawing/2014/main" id="{3A9C074C-5829-AC4C-B6ED-32D26CF32ED1}"/>
                </a:ext>
              </a:extLst>
            </p:cNvPr>
            <p:cNvPicPr>
              <a:picLocks noChangeAspect="1"/>
            </p:cNvPicPr>
            <p:nvPr/>
          </p:nvPicPr>
          <p:blipFill rotWithShape="1">
            <a:blip r:embed="rId4"/>
            <a:srcRect l="12312" r="14813"/>
            <a:stretch/>
          </p:blipFill>
          <p:spPr>
            <a:xfrm>
              <a:off x="2133600" y="976383"/>
              <a:ext cx="7924800" cy="5319185"/>
            </a:xfrm>
            <a:prstGeom prst="rect">
              <a:avLst/>
            </a:prstGeom>
          </p:spPr>
        </p:pic>
        <p:sp>
          <p:nvSpPr>
            <p:cNvPr id="17" name="Rounded Rectangle 16">
              <a:extLst>
                <a:ext uri="{FF2B5EF4-FFF2-40B4-BE49-F238E27FC236}">
                  <a16:creationId xmlns:a16="http://schemas.microsoft.com/office/drawing/2014/main" id="{F18CF669-1863-4C48-9264-B42FB7D4B654}"/>
                </a:ext>
              </a:extLst>
            </p:cNvPr>
            <p:cNvSpPr/>
            <p:nvPr/>
          </p:nvSpPr>
          <p:spPr>
            <a:xfrm>
              <a:off x="3969026" y="1490870"/>
              <a:ext cx="1080052" cy="53671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Define Business Objective</a:t>
              </a:r>
            </a:p>
          </p:txBody>
        </p:sp>
        <p:sp>
          <p:nvSpPr>
            <p:cNvPr id="18" name="Oval 17">
              <a:extLst>
                <a:ext uri="{FF2B5EF4-FFF2-40B4-BE49-F238E27FC236}">
                  <a16:creationId xmlns:a16="http://schemas.microsoft.com/office/drawing/2014/main" id="{8FC21CD7-F5F8-B24C-9659-E5D5E587761F}"/>
                </a:ext>
              </a:extLst>
            </p:cNvPr>
            <p:cNvSpPr/>
            <p:nvPr/>
          </p:nvSpPr>
          <p:spPr>
            <a:xfrm>
              <a:off x="5300085" y="976383"/>
              <a:ext cx="1584419" cy="157004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Understanding</a:t>
              </a:r>
            </a:p>
          </p:txBody>
        </p:sp>
        <p:sp>
          <p:nvSpPr>
            <p:cNvPr id="80" name="Oval 79">
              <a:extLst>
                <a:ext uri="{FF2B5EF4-FFF2-40B4-BE49-F238E27FC236}">
                  <a16:creationId xmlns:a16="http://schemas.microsoft.com/office/drawing/2014/main" id="{0A9797EF-4E0E-DB46-B6C9-F071D7825139}"/>
                </a:ext>
              </a:extLst>
            </p:cNvPr>
            <p:cNvSpPr/>
            <p:nvPr/>
          </p:nvSpPr>
          <p:spPr>
            <a:xfrm>
              <a:off x="7118323" y="2850954"/>
              <a:ext cx="1584419" cy="1570041"/>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Acquisition &amp; Understanding  </a:t>
              </a:r>
            </a:p>
          </p:txBody>
        </p:sp>
        <p:sp>
          <p:nvSpPr>
            <p:cNvPr id="81" name="Rounded Rectangle 80">
              <a:extLst>
                <a:ext uri="{FF2B5EF4-FFF2-40B4-BE49-F238E27FC236}">
                  <a16:creationId xmlns:a16="http://schemas.microsoft.com/office/drawing/2014/main" id="{FE3770CA-58FE-1548-963D-777DF55429D5}"/>
                </a:ext>
              </a:extLst>
            </p:cNvPr>
            <p:cNvSpPr/>
            <p:nvPr/>
          </p:nvSpPr>
          <p:spPr>
            <a:xfrm>
              <a:off x="8953877" y="3041965"/>
              <a:ext cx="1104523" cy="539296"/>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Data Source</a:t>
              </a:r>
            </a:p>
          </p:txBody>
        </p:sp>
        <p:sp>
          <p:nvSpPr>
            <p:cNvPr id="82" name="Rounded Rectangle 81">
              <a:extLst>
                <a:ext uri="{FF2B5EF4-FFF2-40B4-BE49-F238E27FC236}">
                  <a16:creationId xmlns:a16="http://schemas.microsoft.com/office/drawing/2014/main" id="{B3A59D62-E04D-1F42-B353-115558E0C54F}"/>
                </a:ext>
              </a:extLst>
            </p:cNvPr>
            <p:cNvSpPr/>
            <p:nvPr/>
          </p:nvSpPr>
          <p:spPr>
            <a:xfrm>
              <a:off x="8953877" y="3697727"/>
              <a:ext cx="1104523" cy="539296"/>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Wrangling, Exploration and Cleaning</a:t>
              </a:r>
            </a:p>
          </p:txBody>
        </p:sp>
        <p:sp>
          <p:nvSpPr>
            <p:cNvPr id="83" name="Oval 82">
              <a:extLst>
                <a:ext uri="{FF2B5EF4-FFF2-40B4-BE49-F238E27FC236}">
                  <a16:creationId xmlns:a16="http://schemas.microsoft.com/office/drawing/2014/main" id="{FF81CCFB-712F-8146-871F-B4CCF8FC4EEE}"/>
                </a:ext>
              </a:extLst>
            </p:cNvPr>
            <p:cNvSpPr/>
            <p:nvPr/>
          </p:nvSpPr>
          <p:spPr>
            <a:xfrm>
              <a:off x="5311728" y="4725527"/>
              <a:ext cx="1584419" cy="157004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Operationalization</a:t>
              </a:r>
            </a:p>
          </p:txBody>
        </p:sp>
        <p:sp>
          <p:nvSpPr>
            <p:cNvPr id="84" name="Rounded Rectangle 83">
              <a:extLst>
                <a:ext uri="{FF2B5EF4-FFF2-40B4-BE49-F238E27FC236}">
                  <a16:creationId xmlns:a16="http://schemas.microsoft.com/office/drawing/2014/main" id="{52A5591C-ABCA-2D4A-AACA-713358C3AE1C}"/>
                </a:ext>
              </a:extLst>
            </p:cNvPr>
            <p:cNvSpPr/>
            <p:nvPr/>
          </p:nvSpPr>
          <p:spPr>
            <a:xfrm>
              <a:off x="7118323" y="5240899"/>
              <a:ext cx="1104523" cy="539296"/>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Inferencing, Performance Monitoring etc.</a:t>
              </a:r>
            </a:p>
          </p:txBody>
        </p:sp>
        <p:sp>
          <p:nvSpPr>
            <p:cNvPr id="85" name="Oval 84">
              <a:extLst>
                <a:ext uri="{FF2B5EF4-FFF2-40B4-BE49-F238E27FC236}">
                  <a16:creationId xmlns:a16="http://schemas.microsoft.com/office/drawing/2014/main" id="{D0247264-C5A4-5741-AAA9-7F6FA22C895E}"/>
                </a:ext>
              </a:extLst>
            </p:cNvPr>
            <p:cNvSpPr/>
            <p:nvPr/>
          </p:nvSpPr>
          <p:spPr>
            <a:xfrm>
              <a:off x="3489259" y="2850355"/>
              <a:ext cx="1584419" cy="157004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Modelling</a:t>
              </a:r>
            </a:p>
          </p:txBody>
        </p:sp>
        <p:sp>
          <p:nvSpPr>
            <p:cNvPr id="86" name="Rounded Rectangle 85">
              <a:extLst>
                <a:ext uri="{FF2B5EF4-FFF2-40B4-BE49-F238E27FC236}">
                  <a16:creationId xmlns:a16="http://schemas.microsoft.com/office/drawing/2014/main" id="{8FA7C879-FD32-5D42-9DEE-892C9AAFC20C}"/>
                </a:ext>
              </a:extLst>
            </p:cNvPr>
            <p:cNvSpPr/>
            <p:nvPr/>
          </p:nvSpPr>
          <p:spPr>
            <a:xfrm>
              <a:off x="2158072" y="2684419"/>
              <a:ext cx="1080052" cy="536713"/>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Feature Engineering</a:t>
              </a:r>
            </a:p>
          </p:txBody>
        </p:sp>
        <p:sp>
          <p:nvSpPr>
            <p:cNvPr id="87" name="Rounded Rectangle 86">
              <a:extLst>
                <a:ext uri="{FF2B5EF4-FFF2-40B4-BE49-F238E27FC236}">
                  <a16:creationId xmlns:a16="http://schemas.microsoft.com/office/drawing/2014/main" id="{25A72B43-770C-AF46-81DF-BAEBD306B297}"/>
                </a:ext>
              </a:extLst>
            </p:cNvPr>
            <p:cNvSpPr/>
            <p:nvPr/>
          </p:nvSpPr>
          <p:spPr>
            <a:xfrm>
              <a:off x="2158072" y="3367018"/>
              <a:ext cx="1080052" cy="536713"/>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Model Training</a:t>
              </a:r>
            </a:p>
          </p:txBody>
        </p:sp>
        <p:sp>
          <p:nvSpPr>
            <p:cNvPr id="88" name="Rounded Rectangle 87">
              <a:extLst>
                <a:ext uri="{FF2B5EF4-FFF2-40B4-BE49-F238E27FC236}">
                  <a16:creationId xmlns:a16="http://schemas.microsoft.com/office/drawing/2014/main" id="{2DCD41F9-A549-D645-8FCB-A280413A397F}"/>
                </a:ext>
              </a:extLst>
            </p:cNvPr>
            <p:cNvSpPr/>
            <p:nvPr/>
          </p:nvSpPr>
          <p:spPr>
            <a:xfrm>
              <a:off x="2158072" y="4049617"/>
              <a:ext cx="1080052" cy="536713"/>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Model Evaluation</a:t>
              </a:r>
            </a:p>
          </p:txBody>
        </p:sp>
      </p:grpSp>
    </p:spTree>
    <p:extLst>
      <p:ext uri="{BB962C8B-B14F-4D97-AF65-F5344CB8AC3E}">
        <p14:creationId xmlns:p14="http://schemas.microsoft.com/office/powerpoint/2010/main" val="388123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11/20/19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3</a:t>
            </a:fld>
            <a:endParaRPr lang="en-US"/>
          </a:p>
        </p:txBody>
      </p:sp>
      <p:sp>
        <p:nvSpPr>
          <p:cNvPr id="194" name="Rectangle 193">
            <a:extLst>
              <a:ext uri="{FF2B5EF4-FFF2-40B4-BE49-F238E27FC236}">
                <a16:creationId xmlns:a16="http://schemas.microsoft.com/office/drawing/2014/main" id="{32898DC3-37E9-4449-9E82-7188BC0D783A}"/>
              </a:ext>
            </a:extLst>
          </p:cNvPr>
          <p:cNvSpPr/>
          <p:nvPr/>
        </p:nvSpPr>
        <p:spPr>
          <a:xfrm>
            <a:off x="0" y="1247654"/>
            <a:ext cx="12192000" cy="5153146"/>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Oval 194">
            <a:extLst>
              <a:ext uri="{FF2B5EF4-FFF2-40B4-BE49-F238E27FC236}">
                <a16:creationId xmlns:a16="http://schemas.microsoft.com/office/drawing/2014/main" id="{E23FE98D-6EF6-F845-9BFC-5FB01820C538}"/>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11A36A79-30FD-3943-A005-79D22A418028}"/>
              </a:ext>
            </a:extLst>
          </p:cNvPr>
          <p:cNvSpPr/>
          <p:nvPr/>
        </p:nvSpPr>
        <p:spPr>
          <a:xfrm>
            <a:off x="3506513" y="3175486"/>
            <a:ext cx="714772" cy="714772"/>
          </a:xfrm>
          <a:prstGeom prst="ellipse">
            <a:avLst/>
          </a:prstGeom>
          <a:solidFill>
            <a:schemeClr val="accent2"/>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C2126AE-2585-674A-B753-A1038AF58CCB}"/>
              </a:ext>
            </a:extLst>
          </p:cNvPr>
          <p:cNvSpPr/>
          <p:nvPr/>
        </p:nvSpPr>
        <p:spPr>
          <a:xfrm>
            <a:off x="4341442" y="1656128"/>
            <a:ext cx="714772" cy="714772"/>
          </a:xfrm>
          <a:prstGeom prst="ellipse">
            <a:avLst/>
          </a:prstGeom>
          <a:solidFill>
            <a:schemeClr val="accent2"/>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AF7A5FC5-8903-714E-A2D6-B1B63572E7CA}"/>
              </a:ext>
            </a:extLst>
          </p:cNvPr>
          <p:cNvSpPr/>
          <p:nvPr/>
        </p:nvSpPr>
        <p:spPr>
          <a:xfrm>
            <a:off x="4341442" y="4694845"/>
            <a:ext cx="714772" cy="714772"/>
          </a:xfrm>
          <a:prstGeom prst="ellipse">
            <a:avLst/>
          </a:prstGeom>
          <a:solidFill>
            <a:schemeClr val="accent2"/>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950">
            <a:extLst>
              <a:ext uri="{FF2B5EF4-FFF2-40B4-BE49-F238E27FC236}">
                <a16:creationId xmlns:a16="http://schemas.microsoft.com/office/drawing/2014/main" id="{09054212-FDED-4A43-9645-5DED6BD9F3C4}"/>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0" name="Group 199">
            <a:extLst>
              <a:ext uri="{FF2B5EF4-FFF2-40B4-BE49-F238E27FC236}">
                <a16:creationId xmlns:a16="http://schemas.microsoft.com/office/drawing/2014/main" id="{986A42BC-B741-F04C-934A-75A7D28D02CA}"/>
              </a:ext>
            </a:extLst>
          </p:cNvPr>
          <p:cNvGrpSpPr/>
          <p:nvPr/>
        </p:nvGrpSpPr>
        <p:grpSpPr>
          <a:xfrm>
            <a:off x="4578972" y="4909356"/>
            <a:ext cx="239712" cy="285750"/>
            <a:chOff x="5494338" y="1370013"/>
            <a:chExt cx="239712" cy="285750"/>
          </a:xfrm>
          <a:solidFill>
            <a:schemeClr val="bg1"/>
          </a:solidFill>
        </p:grpSpPr>
        <p:sp>
          <p:nvSpPr>
            <p:cNvPr id="201" name="Freeform 961">
              <a:extLst>
                <a:ext uri="{FF2B5EF4-FFF2-40B4-BE49-F238E27FC236}">
                  <a16:creationId xmlns:a16="http://schemas.microsoft.com/office/drawing/2014/main" id="{565A65B2-428A-4841-B72D-4BF6B84D0FFA}"/>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962">
              <a:extLst>
                <a:ext uri="{FF2B5EF4-FFF2-40B4-BE49-F238E27FC236}">
                  <a16:creationId xmlns:a16="http://schemas.microsoft.com/office/drawing/2014/main" id="{E5D7500C-6347-A84F-A210-B4AA89591158}"/>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963">
              <a:extLst>
                <a:ext uri="{FF2B5EF4-FFF2-40B4-BE49-F238E27FC236}">
                  <a16:creationId xmlns:a16="http://schemas.microsoft.com/office/drawing/2014/main" id="{5DBB42C6-5D2F-3A48-90A7-6A4E9BFA7D4D}"/>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964">
              <a:extLst>
                <a:ext uri="{FF2B5EF4-FFF2-40B4-BE49-F238E27FC236}">
                  <a16:creationId xmlns:a16="http://schemas.microsoft.com/office/drawing/2014/main" id="{AC23E136-0F47-D640-8A45-3499B5172E1B}"/>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5" name="Group 204">
            <a:extLst>
              <a:ext uri="{FF2B5EF4-FFF2-40B4-BE49-F238E27FC236}">
                <a16:creationId xmlns:a16="http://schemas.microsoft.com/office/drawing/2014/main" id="{D064F67D-49E7-014F-8A2D-EFFE1C2217F5}"/>
              </a:ext>
            </a:extLst>
          </p:cNvPr>
          <p:cNvGrpSpPr/>
          <p:nvPr/>
        </p:nvGrpSpPr>
        <p:grpSpPr>
          <a:xfrm>
            <a:off x="4555159" y="1883339"/>
            <a:ext cx="287338" cy="260350"/>
            <a:chOff x="6448425" y="796925"/>
            <a:chExt cx="287338" cy="260350"/>
          </a:xfrm>
          <a:solidFill>
            <a:schemeClr val="bg1"/>
          </a:solidFill>
        </p:grpSpPr>
        <p:sp>
          <p:nvSpPr>
            <p:cNvPr id="206" name="Freeform 3562">
              <a:extLst>
                <a:ext uri="{FF2B5EF4-FFF2-40B4-BE49-F238E27FC236}">
                  <a16:creationId xmlns:a16="http://schemas.microsoft.com/office/drawing/2014/main" id="{E8D729C2-47C1-974E-90BD-9720E8AB16C1}"/>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3563">
              <a:extLst>
                <a:ext uri="{FF2B5EF4-FFF2-40B4-BE49-F238E27FC236}">
                  <a16:creationId xmlns:a16="http://schemas.microsoft.com/office/drawing/2014/main" id="{BD24D652-B01E-8743-A064-47136384BC27}"/>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8" name="TextBox 47">
            <a:extLst>
              <a:ext uri="{FF2B5EF4-FFF2-40B4-BE49-F238E27FC236}">
                <a16:creationId xmlns:a16="http://schemas.microsoft.com/office/drawing/2014/main" id="{CA46BAE1-30E4-524B-9519-4ABEF6EE552C}"/>
              </a:ext>
            </a:extLst>
          </p:cNvPr>
          <p:cNvSpPr txBox="1"/>
          <p:nvPr/>
        </p:nvSpPr>
        <p:spPr>
          <a:xfrm>
            <a:off x="495386" y="1474904"/>
            <a:ext cx="3610329" cy="107721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a:solidFill>
                  <a:schemeClr val="bg1"/>
                </a:solidFill>
              </a:rPr>
              <a:t>According to Forbes, Ecommerce will become the </a:t>
            </a:r>
            <a:r>
              <a:rPr lang="en-US" sz="1400" b="1" dirty="0">
                <a:solidFill>
                  <a:schemeClr val="bg1"/>
                </a:solidFill>
                <a:highlight>
                  <a:srgbClr val="008000"/>
                </a:highlight>
              </a:rPr>
              <a:t>largest</a:t>
            </a:r>
            <a:r>
              <a:rPr lang="en-US" sz="1400" dirty="0">
                <a:solidFill>
                  <a:schemeClr val="bg1"/>
                </a:solidFill>
                <a:highlight>
                  <a:srgbClr val="008000"/>
                </a:highlight>
              </a:rPr>
              <a:t> </a:t>
            </a:r>
            <a:r>
              <a:rPr lang="en-US" sz="1400" b="1" dirty="0">
                <a:solidFill>
                  <a:schemeClr val="bg1"/>
                </a:solidFill>
                <a:highlight>
                  <a:srgbClr val="008000"/>
                </a:highlight>
              </a:rPr>
              <a:t>retail channel</a:t>
            </a:r>
            <a:r>
              <a:rPr lang="en-US" sz="1400" b="1" i="1" dirty="0">
                <a:solidFill>
                  <a:schemeClr val="bg1"/>
                </a:solidFill>
              </a:rPr>
              <a:t> </a:t>
            </a:r>
            <a:r>
              <a:rPr lang="en-US" sz="1400" dirty="0">
                <a:solidFill>
                  <a:schemeClr val="bg1"/>
                </a:solidFill>
              </a:rPr>
              <a:t>in the world by 2021  and to cater such a major increase in the online retail and ecommerce activity retailers will need to tailor their digital strategies appropriately</a:t>
            </a:r>
          </a:p>
        </p:txBody>
      </p:sp>
      <p:sp>
        <p:nvSpPr>
          <p:cNvPr id="209" name="TextBox 47">
            <a:extLst>
              <a:ext uri="{FF2B5EF4-FFF2-40B4-BE49-F238E27FC236}">
                <a16:creationId xmlns:a16="http://schemas.microsoft.com/office/drawing/2014/main" id="{14D895B9-05AF-0444-A483-57B05D9EBAA5}"/>
              </a:ext>
            </a:extLst>
          </p:cNvPr>
          <p:cNvSpPr txBox="1"/>
          <p:nvPr/>
        </p:nvSpPr>
        <p:spPr>
          <a:xfrm>
            <a:off x="495386" y="3095784"/>
            <a:ext cx="2924089"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a:solidFill>
                  <a:schemeClr val="bg1"/>
                </a:solidFill>
              </a:rPr>
              <a:t>Average rate of consumers who do not fulfil the process of shopping transaction is approximately 70 percent in 2010</a:t>
            </a:r>
          </a:p>
        </p:txBody>
      </p:sp>
      <p:sp>
        <p:nvSpPr>
          <p:cNvPr id="210" name="TextBox 47">
            <a:extLst>
              <a:ext uri="{FF2B5EF4-FFF2-40B4-BE49-F238E27FC236}">
                <a16:creationId xmlns:a16="http://schemas.microsoft.com/office/drawing/2014/main" id="{99A99D52-D47B-BB44-9567-34F9C0DDB2DB}"/>
              </a:ext>
            </a:extLst>
          </p:cNvPr>
          <p:cNvSpPr txBox="1"/>
          <p:nvPr/>
        </p:nvSpPr>
        <p:spPr>
          <a:xfrm>
            <a:off x="495386" y="4729065"/>
            <a:ext cx="3610329"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a:solidFill>
                  <a:schemeClr val="bg1"/>
                </a:solidFill>
              </a:rPr>
              <a:t>Almost 95 percentage of internet users visit online retailers without purpose of actually making a transaction</a:t>
            </a:r>
          </a:p>
        </p:txBody>
      </p:sp>
      <p:grpSp>
        <p:nvGrpSpPr>
          <p:cNvPr id="211" name="Group 210">
            <a:extLst>
              <a:ext uri="{FF2B5EF4-FFF2-40B4-BE49-F238E27FC236}">
                <a16:creationId xmlns:a16="http://schemas.microsoft.com/office/drawing/2014/main" id="{C7AC3CED-DD79-4742-A8A5-30473C030AC5}"/>
              </a:ext>
            </a:extLst>
          </p:cNvPr>
          <p:cNvGrpSpPr/>
          <p:nvPr/>
        </p:nvGrpSpPr>
        <p:grpSpPr>
          <a:xfrm>
            <a:off x="5715000" y="1545599"/>
            <a:ext cx="5715000" cy="4605002"/>
            <a:chOff x="631829" y="3155370"/>
            <a:chExt cx="3458504" cy="2786775"/>
          </a:xfrm>
        </p:grpSpPr>
        <p:sp>
          <p:nvSpPr>
            <p:cNvPr id="212" name="Freeform 6">
              <a:extLst>
                <a:ext uri="{FF2B5EF4-FFF2-40B4-BE49-F238E27FC236}">
                  <a16:creationId xmlns:a16="http://schemas.microsoft.com/office/drawing/2014/main" id="{5D5C5E9F-9EBF-D74B-A8B1-6DECB9746CDE}"/>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7">
              <a:extLst>
                <a:ext uri="{FF2B5EF4-FFF2-40B4-BE49-F238E27FC236}">
                  <a16:creationId xmlns:a16="http://schemas.microsoft.com/office/drawing/2014/main" id="{E2D2B2CD-5AE6-F145-81B0-83E9D429C870}"/>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
              <a:extLst>
                <a:ext uri="{FF2B5EF4-FFF2-40B4-BE49-F238E27FC236}">
                  <a16:creationId xmlns:a16="http://schemas.microsoft.com/office/drawing/2014/main" id="{3FF64D8B-E35D-CC48-A3EB-A87D37C83324}"/>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9">
              <a:extLst>
                <a:ext uri="{FF2B5EF4-FFF2-40B4-BE49-F238E27FC236}">
                  <a16:creationId xmlns:a16="http://schemas.microsoft.com/office/drawing/2014/main" id="{91FF668C-F0F8-FB48-9DF3-7228790AC2B2}"/>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Rectangle 10">
              <a:extLst>
                <a:ext uri="{FF2B5EF4-FFF2-40B4-BE49-F238E27FC236}">
                  <a16:creationId xmlns:a16="http://schemas.microsoft.com/office/drawing/2014/main" id="{CD7F783E-5898-FC45-94B6-DC640A7C6012}"/>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Rectangle 11">
              <a:extLst>
                <a:ext uri="{FF2B5EF4-FFF2-40B4-BE49-F238E27FC236}">
                  <a16:creationId xmlns:a16="http://schemas.microsoft.com/office/drawing/2014/main" id="{A92A18E8-0DA6-DF4E-8485-5D08F0D4748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2">
              <a:extLst>
                <a:ext uri="{FF2B5EF4-FFF2-40B4-BE49-F238E27FC236}">
                  <a16:creationId xmlns:a16="http://schemas.microsoft.com/office/drawing/2014/main" id="{F3753328-B44D-8949-976C-F6F94BD0B963}"/>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4">
              <a:extLst>
                <a:ext uri="{FF2B5EF4-FFF2-40B4-BE49-F238E27FC236}">
                  <a16:creationId xmlns:a16="http://schemas.microsoft.com/office/drawing/2014/main" id="{7FDBBA00-80B3-C449-AA41-9837D6034E2D}"/>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221" name="Chart 220">
            <a:extLst>
              <a:ext uri="{FF2B5EF4-FFF2-40B4-BE49-F238E27FC236}">
                <a16:creationId xmlns:a16="http://schemas.microsoft.com/office/drawing/2014/main" id="{8D8C1DF5-9F16-EA4A-9071-6A032B7F0D66}"/>
              </a:ext>
            </a:extLst>
          </p:cNvPr>
          <p:cNvGraphicFramePr/>
          <p:nvPr>
            <p:extLst>
              <p:ext uri="{D42A27DB-BD31-4B8C-83A1-F6EECF244321}">
                <p14:modId xmlns:p14="http://schemas.microsoft.com/office/powerpoint/2010/main" val="3533145876"/>
              </p:ext>
            </p:extLst>
          </p:nvPr>
        </p:nvGraphicFramePr>
        <p:xfrm>
          <a:off x="5925000" y="1768456"/>
          <a:ext cx="5297143" cy="3002145"/>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BUSINESS BACKGROUND – RETAIL ANALYTICS</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spTree>
    <p:extLst>
      <p:ext uri="{BB962C8B-B14F-4D97-AF65-F5344CB8AC3E}">
        <p14:creationId xmlns:p14="http://schemas.microsoft.com/office/powerpoint/2010/main" val="4235943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4</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BUSINESS PROBLEM</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sp>
        <p:nvSpPr>
          <p:cNvPr id="114" name="Rectangle: Rounded Corners 56">
            <a:extLst>
              <a:ext uri="{FF2B5EF4-FFF2-40B4-BE49-F238E27FC236}">
                <a16:creationId xmlns:a16="http://schemas.microsoft.com/office/drawing/2014/main" id="{C03BE654-EB86-1446-BE91-EEE9D764BB22}"/>
              </a:ext>
            </a:extLst>
          </p:cNvPr>
          <p:cNvSpPr/>
          <p:nvPr/>
        </p:nvSpPr>
        <p:spPr>
          <a:xfrm>
            <a:off x="4976114" y="3376404"/>
            <a:ext cx="6101297" cy="71102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Rounded Corners 55">
            <a:extLst>
              <a:ext uri="{FF2B5EF4-FFF2-40B4-BE49-F238E27FC236}">
                <a16:creationId xmlns:a16="http://schemas.microsoft.com/office/drawing/2014/main" id="{23CDF6A2-906B-E145-AA3E-33ACC0D295D1}"/>
              </a:ext>
            </a:extLst>
          </p:cNvPr>
          <p:cNvSpPr/>
          <p:nvPr/>
        </p:nvSpPr>
        <p:spPr>
          <a:xfrm>
            <a:off x="4976114" y="2188409"/>
            <a:ext cx="6101297" cy="71102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6" name="Chart 115">
            <a:extLst>
              <a:ext uri="{FF2B5EF4-FFF2-40B4-BE49-F238E27FC236}">
                <a16:creationId xmlns:a16="http://schemas.microsoft.com/office/drawing/2014/main" id="{6EB6EB5C-74C3-154B-9988-6F222F4568C7}"/>
              </a:ext>
            </a:extLst>
          </p:cNvPr>
          <p:cNvGraphicFramePr/>
          <p:nvPr>
            <p:extLst>
              <p:ext uri="{D42A27DB-BD31-4B8C-83A1-F6EECF244321}">
                <p14:modId xmlns:p14="http://schemas.microsoft.com/office/powerpoint/2010/main" val="2286676714"/>
              </p:ext>
            </p:extLst>
          </p:nvPr>
        </p:nvGraphicFramePr>
        <p:xfrm>
          <a:off x="749625" y="1376678"/>
          <a:ext cx="3781664" cy="3526921"/>
        </p:xfrm>
        <a:graphic>
          <a:graphicData uri="http://schemas.openxmlformats.org/drawingml/2006/chart">
            <c:chart xmlns:c="http://schemas.openxmlformats.org/drawingml/2006/chart" xmlns:r="http://schemas.openxmlformats.org/officeDocument/2006/relationships" r:id="rId4"/>
          </a:graphicData>
        </a:graphic>
      </p:graphicFrame>
      <p:sp>
        <p:nvSpPr>
          <p:cNvPr id="124" name="Rectangle 123">
            <a:extLst>
              <a:ext uri="{FF2B5EF4-FFF2-40B4-BE49-F238E27FC236}">
                <a16:creationId xmlns:a16="http://schemas.microsoft.com/office/drawing/2014/main" id="{9B07BD17-94AC-F248-B0F5-205F4F78A71D}"/>
              </a:ext>
            </a:extLst>
          </p:cNvPr>
          <p:cNvSpPr/>
          <p:nvPr/>
        </p:nvSpPr>
        <p:spPr>
          <a:xfrm rot="16200000" flipH="1">
            <a:off x="3109820" y="2654670"/>
            <a:ext cx="4478231"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Rectangle 124">
            <a:extLst>
              <a:ext uri="{FF2B5EF4-FFF2-40B4-BE49-F238E27FC236}">
                <a16:creationId xmlns:a16="http://schemas.microsoft.com/office/drawing/2014/main" id="{55B9FCDB-7BBD-2B40-A90B-B85514AFC6DC}"/>
              </a:ext>
            </a:extLst>
          </p:cNvPr>
          <p:cNvSpPr/>
          <p:nvPr/>
        </p:nvSpPr>
        <p:spPr>
          <a:xfrm rot="16200000" flipH="1">
            <a:off x="3107046" y="2654670"/>
            <a:ext cx="4478240"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Rectangle 125">
            <a:extLst>
              <a:ext uri="{FF2B5EF4-FFF2-40B4-BE49-F238E27FC236}">
                <a16:creationId xmlns:a16="http://schemas.microsoft.com/office/drawing/2014/main" id="{61C3437B-6EA0-AC4C-9747-D158274E6C3E}"/>
              </a:ext>
            </a:extLst>
          </p:cNvPr>
          <p:cNvSpPr/>
          <p:nvPr/>
        </p:nvSpPr>
        <p:spPr>
          <a:xfrm rot="16200000" flipH="1">
            <a:off x="3324666" y="2869518"/>
            <a:ext cx="4048545"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7" name="TextBox 47">
            <a:extLst>
              <a:ext uri="{FF2B5EF4-FFF2-40B4-BE49-F238E27FC236}">
                <a16:creationId xmlns:a16="http://schemas.microsoft.com/office/drawing/2014/main" id="{D2378F35-CBA2-BD40-BFB5-044BA4524836}"/>
              </a:ext>
            </a:extLst>
          </p:cNvPr>
          <p:cNvSpPr txBox="1"/>
          <p:nvPr/>
        </p:nvSpPr>
        <p:spPr>
          <a:xfrm>
            <a:off x="6006969" y="2219713"/>
            <a:ext cx="3989558" cy="64633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a:solidFill>
                  <a:schemeClr val="bg1"/>
                </a:solidFill>
              </a:rPr>
              <a:t>Predict the purchasing intention of the visitor using aggregated pageview data track during the visit along with some session and user information</a:t>
            </a:r>
          </a:p>
        </p:txBody>
      </p:sp>
      <p:sp>
        <p:nvSpPr>
          <p:cNvPr id="128" name="Oval 127">
            <a:extLst>
              <a:ext uri="{FF2B5EF4-FFF2-40B4-BE49-F238E27FC236}">
                <a16:creationId xmlns:a16="http://schemas.microsoft.com/office/drawing/2014/main" id="{05ECFC4D-0BCD-6E4B-852E-EE718C3D4085}"/>
              </a:ext>
            </a:extLst>
          </p:cNvPr>
          <p:cNvSpPr/>
          <p:nvPr/>
        </p:nvSpPr>
        <p:spPr>
          <a:xfrm>
            <a:off x="10407976" y="225682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47">
            <a:extLst>
              <a:ext uri="{FF2B5EF4-FFF2-40B4-BE49-F238E27FC236}">
                <a16:creationId xmlns:a16="http://schemas.microsoft.com/office/drawing/2014/main" id="{69FBA3C3-29EA-C041-85F2-23985D2B064E}"/>
              </a:ext>
            </a:extLst>
          </p:cNvPr>
          <p:cNvSpPr txBox="1"/>
          <p:nvPr/>
        </p:nvSpPr>
        <p:spPr>
          <a:xfrm>
            <a:off x="6006969" y="3517516"/>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dirty="0">
                <a:solidFill>
                  <a:schemeClr val="bg1"/>
                </a:solidFill>
              </a:rPr>
              <a:t>To build the visitor behavior analysis model measuring the user’s intention to finalize the transaction</a:t>
            </a:r>
          </a:p>
        </p:txBody>
      </p:sp>
      <p:sp>
        <p:nvSpPr>
          <p:cNvPr id="130" name="Oval 129">
            <a:extLst>
              <a:ext uri="{FF2B5EF4-FFF2-40B4-BE49-F238E27FC236}">
                <a16:creationId xmlns:a16="http://schemas.microsoft.com/office/drawing/2014/main" id="{67426471-619E-1647-9343-97CAA6425FB9}"/>
              </a:ext>
            </a:extLst>
          </p:cNvPr>
          <p:cNvSpPr/>
          <p:nvPr/>
        </p:nvSpPr>
        <p:spPr>
          <a:xfrm>
            <a:off x="10407976" y="3446903"/>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724">
            <a:extLst>
              <a:ext uri="{FF2B5EF4-FFF2-40B4-BE49-F238E27FC236}">
                <a16:creationId xmlns:a16="http://schemas.microsoft.com/office/drawing/2014/main" id="{E9B99B85-0EBB-BE48-825D-01ECD70BA467}"/>
              </a:ext>
            </a:extLst>
          </p:cNvPr>
          <p:cNvSpPr>
            <a:spLocks/>
          </p:cNvSpPr>
          <p:nvPr/>
        </p:nvSpPr>
        <p:spPr bwMode="auto">
          <a:xfrm>
            <a:off x="10555126" y="3594053"/>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0" name="Picture 149">
            <a:extLst>
              <a:ext uri="{FF2B5EF4-FFF2-40B4-BE49-F238E27FC236}">
                <a16:creationId xmlns:a16="http://schemas.microsoft.com/office/drawing/2014/main" id="{43476E34-FD1E-644D-8910-A64FB98CEF41}"/>
              </a:ext>
            </a:extLst>
          </p:cNvPr>
          <p:cNvPicPr/>
          <p:nvPr/>
        </p:nvPicPr>
        <p:blipFill rotWithShape="1">
          <a:blip r:embed="rId5">
            <a:extLst>
              <a:ext uri="{28A0092B-C50C-407E-A947-70E740481C1C}">
                <a14:useLocalDpi xmlns:a14="http://schemas.microsoft.com/office/drawing/2010/main" val="0"/>
              </a:ext>
            </a:extLst>
          </a:blip>
          <a:srcRect l="4807" t="9076" b="7103"/>
          <a:stretch/>
        </p:blipFill>
        <p:spPr bwMode="auto">
          <a:xfrm>
            <a:off x="351183" y="1726847"/>
            <a:ext cx="4562980" cy="2819352"/>
          </a:xfrm>
          <a:prstGeom prst="rect">
            <a:avLst/>
          </a:prstGeom>
          <a:ln>
            <a:solidFill>
              <a:schemeClr val="accent1"/>
            </a:solid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EE335C90-31A9-2740-A253-9324EAB26BC2}"/>
              </a:ext>
            </a:extLst>
          </p:cNvPr>
          <p:cNvSpPr txBox="1"/>
          <p:nvPr/>
        </p:nvSpPr>
        <p:spPr>
          <a:xfrm>
            <a:off x="351183" y="4586192"/>
            <a:ext cx="3781664" cy="261610"/>
          </a:xfrm>
          <a:prstGeom prst="rect">
            <a:avLst/>
          </a:prstGeom>
          <a:noFill/>
        </p:spPr>
        <p:txBody>
          <a:bodyPr wrap="square" rtlCol="0">
            <a:spAutoFit/>
          </a:bodyPr>
          <a:lstStyle/>
          <a:p>
            <a:r>
              <a:rPr lang="en-US" sz="1050" i="1" dirty="0"/>
              <a:t>Source: </a:t>
            </a:r>
            <a:r>
              <a:rPr lang="en-US" sz="1050" i="1" dirty="0" err="1"/>
              <a:t>digitalmarketinginstitute.com</a:t>
            </a:r>
            <a:endParaRPr lang="en-US" sz="1050" i="1" dirty="0"/>
          </a:p>
        </p:txBody>
      </p:sp>
      <p:sp>
        <p:nvSpPr>
          <p:cNvPr id="9" name="TextBox 8">
            <a:extLst>
              <a:ext uri="{FF2B5EF4-FFF2-40B4-BE49-F238E27FC236}">
                <a16:creationId xmlns:a16="http://schemas.microsoft.com/office/drawing/2014/main" id="{945DF8B8-3093-B34B-A134-3A0F45A17B6C}"/>
              </a:ext>
            </a:extLst>
          </p:cNvPr>
          <p:cNvSpPr txBox="1"/>
          <p:nvPr/>
        </p:nvSpPr>
        <p:spPr>
          <a:xfrm>
            <a:off x="1431407" y="1079016"/>
            <a:ext cx="2426883" cy="615553"/>
          </a:xfrm>
          <a:prstGeom prst="rect">
            <a:avLst/>
          </a:prstGeom>
          <a:noFill/>
        </p:spPr>
        <p:txBody>
          <a:bodyPr wrap="none" rtlCol="0">
            <a:spAutoFit/>
          </a:bodyPr>
          <a:lstStyle/>
          <a:p>
            <a:pPr algn="ctr"/>
            <a:r>
              <a:rPr lang="en-US" b="1" dirty="0"/>
              <a:t>4 Step Sales Funnel</a:t>
            </a:r>
          </a:p>
          <a:p>
            <a:pPr algn="ctr"/>
            <a:r>
              <a:rPr lang="en-US" sz="1600" dirty="0"/>
              <a:t>Customer Journey Focused</a:t>
            </a:r>
          </a:p>
        </p:txBody>
      </p:sp>
      <p:sp>
        <p:nvSpPr>
          <p:cNvPr id="10" name="TextBox 9">
            <a:extLst>
              <a:ext uri="{FF2B5EF4-FFF2-40B4-BE49-F238E27FC236}">
                <a16:creationId xmlns:a16="http://schemas.microsoft.com/office/drawing/2014/main" id="{686F0274-CA26-454E-8B03-9BF838DE36E6}"/>
              </a:ext>
            </a:extLst>
          </p:cNvPr>
          <p:cNvSpPr txBox="1"/>
          <p:nvPr/>
        </p:nvSpPr>
        <p:spPr>
          <a:xfrm>
            <a:off x="538238" y="2188409"/>
            <a:ext cx="792909" cy="276999"/>
          </a:xfrm>
          <a:prstGeom prst="rect">
            <a:avLst/>
          </a:prstGeom>
          <a:noFill/>
        </p:spPr>
        <p:txBody>
          <a:bodyPr wrap="none" rtlCol="0">
            <a:spAutoFit/>
          </a:bodyPr>
          <a:lstStyle/>
          <a:p>
            <a:r>
              <a:rPr lang="en-US" sz="1200" dirty="0"/>
              <a:t>Prospects</a:t>
            </a:r>
          </a:p>
        </p:txBody>
      </p:sp>
      <p:sp>
        <p:nvSpPr>
          <p:cNvPr id="154" name="TextBox 153">
            <a:extLst>
              <a:ext uri="{FF2B5EF4-FFF2-40B4-BE49-F238E27FC236}">
                <a16:creationId xmlns:a16="http://schemas.microsoft.com/office/drawing/2014/main" id="{C137B6AD-503F-DF41-8426-287155C2DE94}"/>
              </a:ext>
            </a:extLst>
          </p:cNvPr>
          <p:cNvSpPr txBox="1"/>
          <p:nvPr/>
        </p:nvSpPr>
        <p:spPr>
          <a:xfrm>
            <a:off x="3552880" y="4109221"/>
            <a:ext cx="1159933" cy="276999"/>
          </a:xfrm>
          <a:prstGeom prst="rect">
            <a:avLst/>
          </a:prstGeom>
          <a:noFill/>
        </p:spPr>
        <p:txBody>
          <a:bodyPr wrap="none" rtlCol="0">
            <a:spAutoFit/>
          </a:bodyPr>
          <a:lstStyle/>
          <a:p>
            <a:r>
              <a:rPr lang="en-US" sz="1200" dirty="0"/>
              <a:t>True Customers</a:t>
            </a:r>
          </a:p>
        </p:txBody>
      </p:sp>
      <p:pic>
        <p:nvPicPr>
          <p:cNvPr id="12" name="Picture 11">
            <a:extLst>
              <a:ext uri="{FF2B5EF4-FFF2-40B4-BE49-F238E27FC236}">
                <a16:creationId xmlns:a16="http://schemas.microsoft.com/office/drawing/2014/main" id="{03544644-CA1B-DB4D-9B74-0D3A8F294DC6}"/>
              </a:ext>
            </a:extLst>
          </p:cNvPr>
          <p:cNvPicPr>
            <a:picLocks noChangeAspect="1"/>
          </p:cNvPicPr>
          <p:nvPr/>
        </p:nvPicPr>
        <p:blipFill>
          <a:blip r:embed="rId6">
            <a:duotone>
              <a:schemeClr val="accent2">
                <a:shade val="45000"/>
                <a:satMod val="135000"/>
              </a:schemeClr>
              <a:prstClr val="white"/>
            </a:duotone>
          </a:blip>
          <a:stretch>
            <a:fillRect/>
          </a:stretch>
        </p:blipFill>
        <p:spPr>
          <a:xfrm>
            <a:off x="10521097" y="2354869"/>
            <a:ext cx="345869" cy="345869"/>
          </a:xfrm>
          <a:prstGeom prst="rect">
            <a:avLst/>
          </a:prstGeom>
        </p:spPr>
      </p:pic>
      <p:sp>
        <p:nvSpPr>
          <p:cNvPr id="251" name="Rectangle 250">
            <a:extLst>
              <a:ext uri="{FF2B5EF4-FFF2-40B4-BE49-F238E27FC236}">
                <a16:creationId xmlns:a16="http://schemas.microsoft.com/office/drawing/2014/main" id="{D34ED96B-CF67-134B-B22C-4C4A6272C134}"/>
              </a:ext>
            </a:extLst>
          </p:cNvPr>
          <p:cNvSpPr/>
          <p:nvPr/>
        </p:nvSpPr>
        <p:spPr>
          <a:xfrm>
            <a:off x="0" y="5044711"/>
            <a:ext cx="12192000" cy="1356089"/>
          </a:xfrm>
          <a:prstGeom prst="rect">
            <a:avLst/>
          </a:prstGeom>
          <a:pattFill prst="ltDnDiag">
            <a:fgClr>
              <a:schemeClr val="bg2"/>
            </a:fgClr>
            <a:bgClr>
              <a:schemeClr val="bg1"/>
            </a:bgClr>
          </a:patt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2" name="TextBox 47">
            <a:extLst>
              <a:ext uri="{FF2B5EF4-FFF2-40B4-BE49-F238E27FC236}">
                <a16:creationId xmlns:a16="http://schemas.microsoft.com/office/drawing/2014/main" id="{0A8F3F37-3DEB-D147-8496-39D0D311A765}"/>
              </a:ext>
            </a:extLst>
          </p:cNvPr>
          <p:cNvSpPr txBox="1"/>
          <p:nvPr/>
        </p:nvSpPr>
        <p:spPr>
          <a:xfrm>
            <a:off x="448622" y="5397956"/>
            <a:ext cx="345027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tx1">
                    <a:lumMod val="75000"/>
                    <a:lumOff val="25000"/>
                  </a:schemeClr>
                </a:solidFill>
              </a:rPr>
              <a:t>ABOUT THE DATASET</a:t>
            </a:r>
          </a:p>
        </p:txBody>
      </p:sp>
      <p:cxnSp>
        <p:nvCxnSpPr>
          <p:cNvPr id="253" name="Straight Connector 252">
            <a:extLst>
              <a:ext uri="{FF2B5EF4-FFF2-40B4-BE49-F238E27FC236}">
                <a16:creationId xmlns:a16="http://schemas.microsoft.com/office/drawing/2014/main" id="{CCBA1EE3-EE95-4A48-BF5A-430718A16C46}"/>
              </a:ext>
            </a:extLst>
          </p:cNvPr>
          <p:cNvCxnSpPr/>
          <p:nvPr/>
        </p:nvCxnSpPr>
        <p:spPr>
          <a:xfrm>
            <a:off x="4152900" y="5146596"/>
            <a:ext cx="0" cy="111313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DCFFFCA-E450-1444-95ED-F8069EE46F30}"/>
              </a:ext>
            </a:extLst>
          </p:cNvPr>
          <p:cNvCxnSpPr/>
          <p:nvPr/>
        </p:nvCxnSpPr>
        <p:spPr>
          <a:xfrm>
            <a:off x="6958239" y="5146596"/>
            <a:ext cx="0" cy="111313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9AD38B2-0FAF-6147-850C-23890D235B51}"/>
              </a:ext>
            </a:extLst>
          </p:cNvPr>
          <p:cNvCxnSpPr/>
          <p:nvPr/>
        </p:nvCxnSpPr>
        <p:spPr>
          <a:xfrm>
            <a:off x="9763579" y="5146596"/>
            <a:ext cx="0" cy="111313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46" name="TextBox 47">
            <a:extLst>
              <a:ext uri="{FF2B5EF4-FFF2-40B4-BE49-F238E27FC236}">
                <a16:creationId xmlns:a16="http://schemas.microsoft.com/office/drawing/2014/main" id="{5A87771D-FFB2-2745-841E-022CA6DAE02B}"/>
              </a:ext>
            </a:extLst>
          </p:cNvPr>
          <p:cNvSpPr txBox="1"/>
          <p:nvPr/>
        </p:nvSpPr>
        <p:spPr>
          <a:xfrm>
            <a:off x="4276725" y="5186919"/>
            <a:ext cx="2561523"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rgbClr val="CE295E"/>
                </a:solidFill>
                <a:latin typeface="+mj-lt"/>
              </a:rPr>
              <a:t>Columbia Sportswear Company</a:t>
            </a:r>
          </a:p>
        </p:txBody>
      </p:sp>
      <p:sp>
        <p:nvSpPr>
          <p:cNvPr id="347" name="TextBox 47">
            <a:extLst>
              <a:ext uri="{FF2B5EF4-FFF2-40B4-BE49-F238E27FC236}">
                <a16:creationId xmlns:a16="http://schemas.microsoft.com/office/drawing/2014/main" id="{C11C7FF7-B8D1-C14C-9B22-42A8DE44793A}"/>
              </a:ext>
            </a:extLst>
          </p:cNvPr>
          <p:cNvSpPr txBox="1"/>
          <p:nvPr/>
        </p:nvSpPr>
        <p:spPr>
          <a:xfrm>
            <a:off x="4379930" y="5512707"/>
            <a:ext cx="2355112"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1">
                    <a:lumMod val="75000"/>
                    <a:lumOff val="25000"/>
                  </a:schemeClr>
                </a:solidFill>
              </a:rPr>
              <a:t>Founded in 1938 (81 years ago)</a:t>
            </a:r>
          </a:p>
          <a:p>
            <a:pPr algn="ctr"/>
            <a:r>
              <a:rPr lang="en-US" sz="1200" dirty="0">
                <a:solidFill>
                  <a:schemeClr val="tx1">
                    <a:lumMod val="75000"/>
                    <a:lumOff val="25000"/>
                  </a:schemeClr>
                </a:solidFill>
              </a:rPr>
              <a:t>Manufactures and distributes outerwear, sportswear, footwear, camping equipment, accessories etc.</a:t>
            </a:r>
          </a:p>
        </p:txBody>
      </p:sp>
      <p:sp>
        <p:nvSpPr>
          <p:cNvPr id="356" name="TextBox 47">
            <a:extLst>
              <a:ext uri="{FF2B5EF4-FFF2-40B4-BE49-F238E27FC236}">
                <a16:creationId xmlns:a16="http://schemas.microsoft.com/office/drawing/2014/main" id="{20B9BEB4-B375-B94E-BDBF-7EC0C0B468BD}"/>
              </a:ext>
            </a:extLst>
          </p:cNvPr>
          <p:cNvSpPr txBox="1"/>
          <p:nvPr/>
        </p:nvSpPr>
        <p:spPr>
          <a:xfrm>
            <a:off x="7078232" y="5158095"/>
            <a:ext cx="2561523" cy="24622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CE295E"/>
                </a:solidFill>
                <a:latin typeface="+mj-lt"/>
              </a:rPr>
              <a:t>Turkish </a:t>
            </a:r>
            <a:r>
              <a:rPr lang="en-US" sz="1600" b="1" dirty="0" err="1">
                <a:solidFill>
                  <a:srgbClr val="CE295E"/>
                </a:solidFill>
                <a:latin typeface="+mj-lt"/>
              </a:rPr>
              <a:t>Gözalan</a:t>
            </a:r>
            <a:r>
              <a:rPr lang="en-US" sz="1600" b="1" dirty="0">
                <a:solidFill>
                  <a:srgbClr val="CE295E"/>
                </a:solidFill>
                <a:latin typeface="+mj-lt"/>
              </a:rPr>
              <a:t> Group</a:t>
            </a:r>
          </a:p>
        </p:txBody>
      </p:sp>
      <p:sp>
        <p:nvSpPr>
          <p:cNvPr id="357" name="TextBox 47">
            <a:extLst>
              <a:ext uri="{FF2B5EF4-FFF2-40B4-BE49-F238E27FC236}">
                <a16:creationId xmlns:a16="http://schemas.microsoft.com/office/drawing/2014/main" id="{92042452-1095-674E-B3E2-7EE00D67B26A}"/>
              </a:ext>
            </a:extLst>
          </p:cNvPr>
          <p:cNvSpPr txBox="1"/>
          <p:nvPr/>
        </p:nvSpPr>
        <p:spPr>
          <a:xfrm>
            <a:off x="7181437" y="5499271"/>
            <a:ext cx="2355112"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1">
                    <a:lumMod val="75000"/>
                    <a:lumOff val="25000"/>
                  </a:schemeClr>
                </a:solidFill>
              </a:rPr>
              <a:t>Leading distributer of International Brands in Turkey</a:t>
            </a:r>
          </a:p>
          <a:p>
            <a:pPr algn="ctr"/>
            <a:r>
              <a:rPr lang="en-US" sz="1200" dirty="0">
                <a:solidFill>
                  <a:schemeClr val="tx1">
                    <a:lumMod val="75000"/>
                    <a:lumOff val="25000"/>
                  </a:schemeClr>
                </a:solidFill>
              </a:rPr>
              <a:t>Became distributer of Columbia Sportswear in 2004</a:t>
            </a:r>
          </a:p>
        </p:txBody>
      </p:sp>
      <p:sp>
        <p:nvSpPr>
          <p:cNvPr id="360" name="TextBox 47">
            <a:extLst>
              <a:ext uri="{FF2B5EF4-FFF2-40B4-BE49-F238E27FC236}">
                <a16:creationId xmlns:a16="http://schemas.microsoft.com/office/drawing/2014/main" id="{3569F5C2-4D9F-FC4A-A4DD-8581BA4A2093}"/>
              </a:ext>
            </a:extLst>
          </p:cNvPr>
          <p:cNvSpPr txBox="1"/>
          <p:nvPr/>
        </p:nvSpPr>
        <p:spPr>
          <a:xfrm>
            <a:off x="9656541" y="5165025"/>
            <a:ext cx="2561523" cy="24622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err="1">
                <a:solidFill>
                  <a:srgbClr val="CE295E"/>
                </a:solidFill>
                <a:latin typeface="+mj-lt"/>
              </a:rPr>
              <a:t>www.columbia.com.tr</a:t>
            </a:r>
            <a:endParaRPr lang="en-US" sz="1600" b="1" dirty="0">
              <a:solidFill>
                <a:srgbClr val="CE295E"/>
              </a:solidFill>
              <a:latin typeface="+mj-lt"/>
            </a:endParaRPr>
          </a:p>
        </p:txBody>
      </p:sp>
      <p:sp>
        <p:nvSpPr>
          <p:cNvPr id="361" name="TextBox 47">
            <a:extLst>
              <a:ext uri="{FF2B5EF4-FFF2-40B4-BE49-F238E27FC236}">
                <a16:creationId xmlns:a16="http://schemas.microsoft.com/office/drawing/2014/main" id="{1A7FA700-047F-0F4D-A710-4B109775D114}"/>
              </a:ext>
            </a:extLst>
          </p:cNvPr>
          <p:cNvSpPr txBox="1"/>
          <p:nvPr/>
        </p:nvSpPr>
        <p:spPr>
          <a:xfrm>
            <a:off x="9759746" y="5690867"/>
            <a:ext cx="2355112" cy="36933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1">
                    <a:lumMod val="75000"/>
                    <a:lumOff val="25000"/>
                  </a:schemeClr>
                </a:solidFill>
              </a:rPr>
              <a:t>Domain Registered in 2008</a:t>
            </a:r>
          </a:p>
          <a:p>
            <a:pPr algn="ctr"/>
            <a:r>
              <a:rPr lang="en-US" sz="1200" dirty="0">
                <a:solidFill>
                  <a:schemeClr val="tx1">
                    <a:lumMod val="75000"/>
                    <a:lumOff val="25000"/>
                  </a:schemeClr>
                </a:solidFill>
              </a:rPr>
              <a:t>The dataset is either of 2009 or later</a:t>
            </a:r>
          </a:p>
        </p:txBody>
      </p:sp>
    </p:spTree>
    <p:extLst>
      <p:ext uri="{BB962C8B-B14F-4D97-AF65-F5344CB8AC3E}">
        <p14:creationId xmlns:p14="http://schemas.microsoft.com/office/powerpoint/2010/main" val="366533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a:t>Upcoming Deposits</a:t>
            </a:r>
            <a:endParaRPr lang="en-US" dirty="0"/>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5</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PROJECT OVERVIEW</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grpSp>
        <p:nvGrpSpPr>
          <p:cNvPr id="32" name="Group 31">
            <a:extLst>
              <a:ext uri="{FF2B5EF4-FFF2-40B4-BE49-F238E27FC236}">
                <a16:creationId xmlns:a16="http://schemas.microsoft.com/office/drawing/2014/main" id="{8A001EB5-FE57-E24C-ADD2-137826D2B0E9}"/>
              </a:ext>
            </a:extLst>
          </p:cNvPr>
          <p:cNvGrpSpPr/>
          <p:nvPr/>
        </p:nvGrpSpPr>
        <p:grpSpPr>
          <a:xfrm>
            <a:off x="4386490" y="4060864"/>
            <a:ext cx="3419021" cy="2214588"/>
            <a:chOff x="304800" y="4060864"/>
            <a:chExt cx="3419021" cy="2214588"/>
          </a:xfrm>
          <a:effectLst>
            <a:outerShdw blurRad="50800" dist="38100" dir="2700000" algn="tl" rotWithShape="0">
              <a:prstClr val="black">
                <a:alpha val="20000"/>
              </a:prstClr>
            </a:outerShdw>
          </a:effectLst>
        </p:grpSpPr>
        <p:sp>
          <p:nvSpPr>
            <p:cNvPr id="33" name="Rectangle 32">
              <a:extLst>
                <a:ext uri="{FF2B5EF4-FFF2-40B4-BE49-F238E27FC236}">
                  <a16:creationId xmlns:a16="http://schemas.microsoft.com/office/drawing/2014/main" id="{C803B80B-B486-8143-A705-57390AC3B1E2}"/>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34" name="Rectangle 33">
              <a:extLst>
                <a:ext uri="{FF2B5EF4-FFF2-40B4-BE49-F238E27FC236}">
                  <a16:creationId xmlns:a16="http://schemas.microsoft.com/office/drawing/2014/main" id="{850EB45D-C934-8F4F-BEEF-EFD858B5CF0A}"/>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Sportswear Market</a:t>
              </a:r>
            </a:p>
          </p:txBody>
        </p:sp>
      </p:grpSp>
      <p:grpSp>
        <p:nvGrpSpPr>
          <p:cNvPr id="35" name="Group 34">
            <a:extLst>
              <a:ext uri="{FF2B5EF4-FFF2-40B4-BE49-F238E27FC236}">
                <a16:creationId xmlns:a16="http://schemas.microsoft.com/office/drawing/2014/main" id="{D45581E7-4487-0F4A-B384-C028B0E5FE28}"/>
              </a:ext>
            </a:extLst>
          </p:cNvPr>
          <p:cNvGrpSpPr/>
          <p:nvPr/>
        </p:nvGrpSpPr>
        <p:grpSpPr>
          <a:xfrm>
            <a:off x="304800" y="4060864"/>
            <a:ext cx="3419021" cy="2214588"/>
            <a:chOff x="304800" y="4060864"/>
            <a:chExt cx="3419021" cy="2214588"/>
          </a:xfrm>
          <a:effectLst>
            <a:outerShdw blurRad="50800" dist="38100" dir="2700000" algn="tl" rotWithShape="0">
              <a:prstClr val="black">
                <a:alpha val="20000"/>
              </a:prstClr>
            </a:outerShdw>
          </a:effectLst>
        </p:grpSpPr>
        <p:sp>
          <p:nvSpPr>
            <p:cNvPr id="36" name="Rectangle 35">
              <a:extLst>
                <a:ext uri="{FF2B5EF4-FFF2-40B4-BE49-F238E27FC236}">
                  <a16:creationId xmlns:a16="http://schemas.microsoft.com/office/drawing/2014/main" id="{90270A95-6E88-D04B-8947-D18CAC7826D2}"/>
                </a:ext>
              </a:extLst>
            </p:cNvPr>
            <p:cNvSpPr/>
            <p:nvPr/>
          </p:nvSpPr>
          <p:spPr>
            <a:xfrm>
              <a:off x="304800" y="4060864"/>
              <a:ext cx="3419021" cy="22145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37" name="Rectangle 36">
              <a:extLst>
                <a:ext uri="{FF2B5EF4-FFF2-40B4-BE49-F238E27FC236}">
                  <a16:creationId xmlns:a16="http://schemas.microsoft.com/office/drawing/2014/main" id="{56CBDA9D-68B9-F447-A19A-686690CCB320}"/>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Market Location (Turkey)</a:t>
              </a:r>
            </a:p>
          </p:txBody>
        </p:sp>
      </p:grpSp>
      <p:grpSp>
        <p:nvGrpSpPr>
          <p:cNvPr id="38" name="Group 37">
            <a:extLst>
              <a:ext uri="{FF2B5EF4-FFF2-40B4-BE49-F238E27FC236}">
                <a16:creationId xmlns:a16="http://schemas.microsoft.com/office/drawing/2014/main" id="{C2B10A2A-1DD2-BB4A-8727-5A7382EBCF3B}"/>
              </a:ext>
            </a:extLst>
          </p:cNvPr>
          <p:cNvGrpSpPr/>
          <p:nvPr/>
        </p:nvGrpSpPr>
        <p:grpSpPr>
          <a:xfrm>
            <a:off x="304800" y="1577182"/>
            <a:ext cx="3419021" cy="2214588"/>
            <a:chOff x="304800" y="1577182"/>
            <a:chExt cx="3419021" cy="2214588"/>
          </a:xfrm>
          <a:effectLst>
            <a:outerShdw blurRad="50800" dist="38100" dir="5400000" algn="t" rotWithShape="0">
              <a:prstClr val="black">
                <a:alpha val="20000"/>
              </a:prstClr>
            </a:outerShdw>
          </a:effectLst>
        </p:grpSpPr>
        <p:sp>
          <p:nvSpPr>
            <p:cNvPr id="39" name="Rectangle 38">
              <a:extLst>
                <a:ext uri="{FF2B5EF4-FFF2-40B4-BE49-F238E27FC236}">
                  <a16:creationId xmlns:a16="http://schemas.microsoft.com/office/drawing/2014/main" id="{4B357DC5-9C3C-0345-BA92-EA6EC9660CD6}"/>
                </a:ext>
              </a:extLst>
            </p:cNvPr>
            <p:cNvSpPr/>
            <p:nvPr/>
          </p:nvSpPr>
          <p:spPr>
            <a:xfrm>
              <a:off x="304800" y="1577182"/>
              <a:ext cx="3419021" cy="1795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12,330</a:t>
              </a:r>
            </a:p>
          </p:txBody>
        </p:sp>
        <p:sp>
          <p:nvSpPr>
            <p:cNvPr id="40" name="Rectangle 39">
              <a:extLst>
                <a:ext uri="{FF2B5EF4-FFF2-40B4-BE49-F238E27FC236}">
                  <a16:creationId xmlns:a16="http://schemas.microsoft.com/office/drawing/2014/main" id="{13BADC46-578D-A541-B5DB-071A1575ECFD}"/>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Duplicates: 125</a:t>
              </a:r>
            </a:p>
          </p:txBody>
        </p:sp>
      </p:grpSp>
      <p:grpSp>
        <p:nvGrpSpPr>
          <p:cNvPr id="72" name="Group 71">
            <a:extLst>
              <a:ext uri="{FF2B5EF4-FFF2-40B4-BE49-F238E27FC236}">
                <a16:creationId xmlns:a16="http://schemas.microsoft.com/office/drawing/2014/main" id="{9C7A236C-D47D-3843-8A38-6B3859098C05}"/>
              </a:ext>
            </a:extLst>
          </p:cNvPr>
          <p:cNvGrpSpPr/>
          <p:nvPr/>
        </p:nvGrpSpPr>
        <p:grpSpPr>
          <a:xfrm>
            <a:off x="4386489" y="1577182"/>
            <a:ext cx="3419021" cy="2214588"/>
            <a:chOff x="304800" y="1577182"/>
            <a:chExt cx="3419021" cy="2214588"/>
          </a:xfrm>
          <a:effectLst>
            <a:outerShdw blurRad="50800" dist="38100" dir="5400000" algn="t" rotWithShape="0">
              <a:prstClr val="black">
                <a:alpha val="20000"/>
              </a:prstClr>
            </a:outerShdw>
          </a:effectLst>
        </p:grpSpPr>
        <p:sp>
          <p:nvSpPr>
            <p:cNvPr id="73" name="Rectangle 72">
              <a:extLst>
                <a:ext uri="{FF2B5EF4-FFF2-40B4-BE49-F238E27FC236}">
                  <a16:creationId xmlns:a16="http://schemas.microsoft.com/office/drawing/2014/main" id="{7F74F14F-FF0B-734B-AE84-A77EE3CA5C49}"/>
                </a:ext>
              </a:extLst>
            </p:cNvPr>
            <p:cNvSpPr/>
            <p:nvPr/>
          </p:nvSpPr>
          <p:spPr>
            <a:xfrm>
              <a:off x="304800" y="1577182"/>
              <a:ext cx="3419021" cy="17954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latin typeface="+mj-lt"/>
                </a:rPr>
                <a:t>12,205</a:t>
              </a:r>
            </a:p>
          </p:txBody>
        </p:sp>
        <p:sp>
          <p:nvSpPr>
            <p:cNvPr id="74" name="Rectangle 73">
              <a:extLst>
                <a:ext uri="{FF2B5EF4-FFF2-40B4-BE49-F238E27FC236}">
                  <a16:creationId xmlns:a16="http://schemas.microsoft.com/office/drawing/2014/main" id="{C6B83533-3C99-A147-84B3-438809BD4F8A}"/>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Imbalance Class</a:t>
              </a:r>
            </a:p>
          </p:txBody>
        </p:sp>
      </p:grpSp>
      <p:sp>
        <p:nvSpPr>
          <p:cNvPr id="75" name="Rectangle 74">
            <a:extLst>
              <a:ext uri="{FF2B5EF4-FFF2-40B4-BE49-F238E27FC236}">
                <a16:creationId xmlns:a16="http://schemas.microsoft.com/office/drawing/2014/main" id="{50A3A49C-5D03-3847-BF12-5EBAA1AD7B3D}"/>
              </a:ext>
            </a:extLst>
          </p:cNvPr>
          <p:cNvSpPr/>
          <p:nvPr/>
        </p:nvSpPr>
        <p:spPr>
          <a:xfrm>
            <a:off x="4686300" y="2768999"/>
            <a:ext cx="2819400" cy="600164"/>
          </a:xfrm>
          <a:prstGeom prst="rect">
            <a:avLst/>
          </a:prstGeom>
        </p:spPr>
        <p:txBody>
          <a:bodyPr wrap="square">
            <a:spAutoFit/>
          </a:bodyPr>
          <a:lstStyle/>
          <a:p>
            <a:pPr marL="174625" indent="-174625">
              <a:spcBef>
                <a:spcPts val="600"/>
              </a:spcBef>
              <a:buFont typeface="Segoe UI Light" panose="020B0502040204020203" pitchFamily="34" charset="0"/>
              <a:buChar char="›"/>
            </a:pPr>
            <a:r>
              <a:rPr lang="en-US" sz="1400" dirty="0">
                <a:solidFill>
                  <a:schemeClr val="bg1"/>
                </a:solidFill>
              </a:rPr>
              <a:t>84.37% Revenue Not Generated</a:t>
            </a:r>
          </a:p>
          <a:p>
            <a:pPr marL="174625" indent="-174625">
              <a:spcBef>
                <a:spcPts val="600"/>
              </a:spcBef>
              <a:buFont typeface="Segoe UI Light" panose="020B0502040204020203" pitchFamily="34" charset="0"/>
              <a:buChar char="›"/>
            </a:pPr>
            <a:r>
              <a:rPr lang="en-US" sz="1400" dirty="0">
                <a:solidFill>
                  <a:schemeClr val="bg1"/>
                </a:solidFill>
              </a:rPr>
              <a:t>15.63% Revenue Generated</a:t>
            </a:r>
          </a:p>
        </p:txBody>
      </p:sp>
      <p:sp>
        <p:nvSpPr>
          <p:cNvPr id="76" name="Rectangle 75">
            <a:extLst>
              <a:ext uri="{FF2B5EF4-FFF2-40B4-BE49-F238E27FC236}">
                <a16:creationId xmlns:a16="http://schemas.microsoft.com/office/drawing/2014/main" id="{3C21C8A8-C08C-3646-9B70-5D13E291A641}"/>
              </a:ext>
            </a:extLst>
          </p:cNvPr>
          <p:cNvSpPr/>
          <p:nvPr/>
        </p:nvSpPr>
        <p:spPr>
          <a:xfrm>
            <a:off x="1240960" y="2768999"/>
            <a:ext cx="1546705" cy="307777"/>
          </a:xfrm>
          <a:prstGeom prst="rect">
            <a:avLst/>
          </a:prstGeom>
        </p:spPr>
        <p:txBody>
          <a:bodyPr wrap="none">
            <a:spAutoFit/>
          </a:bodyPr>
          <a:lstStyle/>
          <a:p>
            <a:pPr algn="ctr">
              <a:spcBef>
                <a:spcPts val="600"/>
              </a:spcBef>
            </a:pPr>
            <a:r>
              <a:rPr lang="en-US" sz="1400" dirty="0">
                <a:solidFill>
                  <a:schemeClr val="bg1"/>
                </a:solidFill>
              </a:rPr>
              <a:t>Customer Sessions</a:t>
            </a:r>
          </a:p>
        </p:txBody>
      </p:sp>
      <p:sp>
        <p:nvSpPr>
          <p:cNvPr id="81" name="Rectangle 80">
            <a:extLst>
              <a:ext uri="{FF2B5EF4-FFF2-40B4-BE49-F238E27FC236}">
                <a16:creationId xmlns:a16="http://schemas.microsoft.com/office/drawing/2014/main" id="{A5F90005-1F03-D94B-892E-5CCA3C6A36B6}"/>
              </a:ext>
            </a:extLst>
          </p:cNvPr>
          <p:cNvSpPr/>
          <p:nvPr/>
        </p:nvSpPr>
        <p:spPr>
          <a:xfrm>
            <a:off x="8467385" y="1577181"/>
            <a:ext cx="3419021" cy="962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400" dirty="0"/>
              <a:t>Attributes</a:t>
            </a:r>
          </a:p>
        </p:txBody>
      </p:sp>
      <p:sp>
        <p:nvSpPr>
          <p:cNvPr id="82" name="Rectangle 81">
            <a:extLst>
              <a:ext uri="{FF2B5EF4-FFF2-40B4-BE49-F238E27FC236}">
                <a16:creationId xmlns:a16="http://schemas.microsoft.com/office/drawing/2014/main" id="{BF18614B-1DC1-0B4B-A9B2-0E68FB555578}"/>
              </a:ext>
            </a:extLst>
          </p:cNvPr>
          <p:cNvSpPr/>
          <p:nvPr/>
        </p:nvSpPr>
        <p:spPr>
          <a:xfrm>
            <a:off x="8467385" y="3372670"/>
            <a:ext cx="3419021" cy="4191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Target Class</a:t>
            </a:r>
          </a:p>
        </p:txBody>
      </p:sp>
      <p:sp>
        <p:nvSpPr>
          <p:cNvPr id="83" name="Rectangle 82">
            <a:extLst>
              <a:ext uri="{FF2B5EF4-FFF2-40B4-BE49-F238E27FC236}">
                <a16:creationId xmlns:a16="http://schemas.microsoft.com/office/drawing/2014/main" id="{435FF658-822A-DB45-97A0-BA3309DF59CC}"/>
              </a:ext>
            </a:extLst>
          </p:cNvPr>
          <p:cNvSpPr/>
          <p:nvPr/>
        </p:nvSpPr>
        <p:spPr>
          <a:xfrm>
            <a:off x="8467385" y="2956227"/>
            <a:ext cx="3419021" cy="4191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Categorical</a:t>
            </a:r>
          </a:p>
        </p:txBody>
      </p:sp>
      <p:sp>
        <p:nvSpPr>
          <p:cNvPr id="84" name="Rectangle 83">
            <a:extLst>
              <a:ext uri="{FF2B5EF4-FFF2-40B4-BE49-F238E27FC236}">
                <a16:creationId xmlns:a16="http://schemas.microsoft.com/office/drawing/2014/main" id="{63322E7D-9BE9-A543-B4E6-A5D4E1382AF8}"/>
              </a:ext>
            </a:extLst>
          </p:cNvPr>
          <p:cNvSpPr/>
          <p:nvPr/>
        </p:nvSpPr>
        <p:spPr>
          <a:xfrm>
            <a:off x="8467385" y="2539783"/>
            <a:ext cx="3419021" cy="419100"/>
          </a:xfrm>
          <a:prstGeom prst="rect">
            <a:avLst/>
          </a:prstGeom>
          <a:solidFill>
            <a:srgbClr val="3F4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 Numerical</a:t>
            </a:r>
          </a:p>
        </p:txBody>
      </p:sp>
      <p:sp>
        <p:nvSpPr>
          <p:cNvPr id="85" name="Rectangle 84">
            <a:extLst>
              <a:ext uri="{FF2B5EF4-FFF2-40B4-BE49-F238E27FC236}">
                <a16:creationId xmlns:a16="http://schemas.microsoft.com/office/drawing/2014/main" id="{0EF459FB-DD7D-BA4C-8147-D0643B2D8080}"/>
              </a:ext>
            </a:extLst>
          </p:cNvPr>
          <p:cNvSpPr/>
          <p:nvPr/>
        </p:nvSpPr>
        <p:spPr>
          <a:xfrm>
            <a:off x="11304173" y="1857303"/>
            <a:ext cx="495650" cy="461665"/>
          </a:xfrm>
          <a:prstGeom prst="rect">
            <a:avLst/>
          </a:prstGeom>
        </p:spPr>
        <p:txBody>
          <a:bodyPr wrap="none" anchor="ctr">
            <a:spAutoFit/>
          </a:bodyPr>
          <a:lstStyle/>
          <a:p>
            <a:pPr algn="r">
              <a:spcBef>
                <a:spcPts val="600"/>
              </a:spcBef>
            </a:pPr>
            <a:r>
              <a:rPr lang="en-US" sz="2400" dirty="0">
                <a:solidFill>
                  <a:schemeClr val="bg1"/>
                </a:solidFill>
              </a:rPr>
              <a:t>18</a:t>
            </a:r>
          </a:p>
        </p:txBody>
      </p:sp>
      <p:sp>
        <p:nvSpPr>
          <p:cNvPr id="86" name="Rectangle 85">
            <a:extLst>
              <a:ext uri="{FF2B5EF4-FFF2-40B4-BE49-F238E27FC236}">
                <a16:creationId xmlns:a16="http://schemas.microsoft.com/office/drawing/2014/main" id="{10D7C1EE-4F12-9B40-B12C-FD0B6083440A}"/>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10</a:t>
            </a:r>
          </a:p>
        </p:txBody>
      </p:sp>
      <p:sp>
        <p:nvSpPr>
          <p:cNvPr id="87" name="Rectangle 86">
            <a:extLst>
              <a:ext uri="{FF2B5EF4-FFF2-40B4-BE49-F238E27FC236}">
                <a16:creationId xmlns:a16="http://schemas.microsoft.com/office/drawing/2014/main" id="{A0F55772-FD6B-6E4A-9513-5316D4D41871}"/>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8</a:t>
            </a:r>
          </a:p>
        </p:txBody>
      </p:sp>
      <p:sp>
        <p:nvSpPr>
          <p:cNvPr id="88" name="Rectangle 87">
            <a:extLst>
              <a:ext uri="{FF2B5EF4-FFF2-40B4-BE49-F238E27FC236}">
                <a16:creationId xmlns:a16="http://schemas.microsoft.com/office/drawing/2014/main" id="{57F4CE58-0967-EE41-9AE0-2B47DC279C41}"/>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Revenue</a:t>
            </a:r>
          </a:p>
        </p:txBody>
      </p:sp>
      <p:grpSp>
        <p:nvGrpSpPr>
          <p:cNvPr id="107" name="Group 225">
            <a:extLst>
              <a:ext uri="{FF2B5EF4-FFF2-40B4-BE49-F238E27FC236}">
                <a16:creationId xmlns:a16="http://schemas.microsoft.com/office/drawing/2014/main" id="{3E30EC91-5AD1-8644-A20F-5C186D57D2D1}"/>
              </a:ext>
            </a:extLst>
          </p:cNvPr>
          <p:cNvGrpSpPr>
            <a:grpSpLocks/>
          </p:cNvGrpSpPr>
          <p:nvPr/>
        </p:nvGrpSpPr>
        <p:grpSpPr bwMode="auto">
          <a:xfrm>
            <a:off x="611417" y="4640855"/>
            <a:ext cx="2805786" cy="1464670"/>
            <a:chOff x="61887" y="752420"/>
            <a:chExt cx="8725336" cy="5044568"/>
          </a:xfrm>
          <a:solidFill>
            <a:srgbClr val="7F7F7F"/>
          </a:solidFill>
        </p:grpSpPr>
        <p:sp>
          <p:nvSpPr>
            <p:cNvPr id="108" name="Freeform 5962">
              <a:extLst>
                <a:ext uri="{FF2B5EF4-FFF2-40B4-BE49-F238E27FC236}">
                  <a16:creationId xmlns:a16="http://schemas.microsoft.com/office/drawing/2014/main" id="{5B9AF32B-8FE0-214E-AB4E-4F47128D1A0E}"/>
                </a:ext>
              </a:extLst>
            </p:cNvPr>
            <p:cNvSpPr>
              <a:spLocks noEditPoints="1"/>
            </p:cNvSpPr>
            <p:nvPr/>
          </p:nvSpPr>
          <p:spPr bwMode="auto">
            <a:xfrm>
              <a:off x="2279735" y="3535028"/>
              <a:ext cx="1189097" cy="2261960"/>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109" name="Freeform 6151">
              <a:extLst>
                <a:ext uri="{FF2B5EF4-FFF2-40B4-BE49-F238E27FC236}">
                  <a16:creationId xmlns:a16="http://schemas.microsoft.com/office/drawing/2014/main" id="{0DA68D67-54A4-644F-BC99-96E3E6F96CE3}"/>
                </a:ext>
              </a:extLst>
            </p:cNvPr>
            <p:cNvSpPr>
              <a:spLocks noEditPoints="1"/>
            </p:cNvSpPr>
            <p:nvPr/>
          </p:nvSpPr>
          <p:spPr bwMode="auto">
            <a:xfrm>
              <a:off x="6834500" y="3952497"/>
              <a:ext cx="1708234" cy="1525434"/>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110" name="Freeform 6153">
              <a:extLst>
                <a:ext uri="{FF2B5EF4-FFF2-40B4-BE49-F238E27FC236}">
                  <a16:creationId xmlns:a16="http://schemas.microsoft.com/office/drawing/2014/main" id="{E7E2245D-D26E-1549-90D4-0D56715BC8B9}"/>
                </a:ext>
              </a:extLst>
            </p:cNvPr>
            <p:cNvSpPr>
              <a:spLocks noEditPoints="1"/>
            </p:cNvSpPr>
            <p:nvPr/>
          </p:nvSpPr>
          <p:spPr bwMode="auto">
            <a:xfrm>
              <a:off x="3491075" y="2755632"/>
              <a:ext cx="1762208" cy="2303241"/>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112" name="Freeform 6155">
              <a:extLst>
                <a:ext uri="{FF2B5EF4-FFF2-40B4-BE49-F238E27FC236}">
                  <a16:creationId xmlns:a16="http://schemas.microsoft.com/office/drawing/2014/main" id="{CFB1CB66-5D41-0044-845D-17E6391A6F55}"/>
                </a:ext>
              </a:extLst>
            </p:cNvPr>
            <p:cNvSpPr>
              <a:spLocks noEditPoints="1"/>
            </p:cNvSpPr>
            <p:nvPr/>
          </p:nvSpPr>
          <p:spPr bwMode="auto">
            <a:xfrm>
              <a:off x="3668868" y="954013"/>
              <a:ext cx="1798726" cy="2608001"/>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solidFill>
              <a:schemeClr val="tx1">
                <a:lumMod val="50000"/>
                <a:lumOff val="50000"/>
              </a:schemeClr>
            </a:solidFill>
            <a:ln w="6350">
              <a:noFill/>
              <a:round/>
              <a:headEnd/>
              <a:tailEnd/>
            </a:ln>
          </p:spPr>
          <p:txBody>
            <a:bodyPr/>
            <a:lstStyle/>
            <a:p>
              <a:endParaRPr lang="en-US" b="1" dirty="0"/>
            </a:p>
          </p:txBody>
        </p:sp>
        <p:sp>
          <p:nvSpPr>
            <p:cNvPr id="113" name="Freeform 6156">
              <a:extLst>
                <a:ext uri="{FF2B5EF4-FFF2-40B4-BE49-F238E27FC236}">
                  <a16:creationId xmlns:a16="http://schemas.microsoft.com/office/drawing/2014/main" id="{F0EE023E-A3E9-DA40-9F67-EE657C38EB78}"/>
                </a:ext>
              </a:extLst>
            </p:cNvPr>
            <p:cNvSpPr>
              <a:spLocks noEditPoints="1"/>
            </p:cNvSpPr>
            <p:nvPr/>
          </p:nvSpPr>
          <p:spPr bwMode="auto">
            <a:xfrm>
              <a:off x="5067524" y="879407"/>
              <a:ext cx="3719699" cy="3473100"/>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solidFill>
              <a:schemeClr val="tx1">
                <a:lumMod val="50000"/>
                <a:lumOff val="50000"/>
              </a:schemeClr>
            </a:solidFill>
            <a:ln w="6350">
              <a:noFill/>
              <a:round/>
              <a:headEnd/>
              <a:tailEnd/>
            </a:ln>
          </p:spPr>
          <p:txBody>
            <a:bodyPr/>
            <a:lstStyle/>
            <a:p>
              <a:endParaRPr lang="en-US" b="1" dirty="0"/>
            </a:p>
          </p:txBody>
        </p:sp>
        <p:sp>
          <p:nvSpPr>
            <p:cNvPr id="117" name="Freeform 6004">
              <a:extLst>
                <a:ext uri="{FF2B5EF4-FFF2-40B4-BE49-F238E27FC236}">
                  <a16:creationId xmlns:a16="http://schemas.microsoft.com/office/drawing/2014/main" id="{83CD74DB-0F94-FE44-8F86-1AF01F5D0DF7}"/>
                </a:ext>
              </a:extLst>
            </p:cNvPr>
            <p:cNvSpPr>
              <a:spLocks/>
            </p:cNvSpPr>
            <p:nvPr/>
          </p:nvSpPr>
          <p:spPr bwMode="auto">
            <a:xfrm>
              <a:off x="3537764" y="3604257"/>
              <a:ext cx="5081" cy="6348"/>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da-DK" b="1"/>
            </a:p>
          </p:txBody>
        </p:sp>
        <p:grpSp>
          <p:nvGrpSpPr>
            <p:cNvPr id="118" name="Gruppe 224">
              <a:extLst>
                <a:ext uri="{FF2B5EF4-FFF2-40B4-BE49-F238E27FC236}">
                  <a16:creationId xmlns:a16="http://schemas.microsoft.com/office/drawing/2014/main" id="{FB0C2F5F-E8A3-E34C-BA3D-6CA4D9110D84}"/>
                </a:ext>
              </a:extLst>
            </p:cNvPr>
            <p:cNvGrpSpPr/>
            <p:nvPr/>
          </p:nvGrpSpPr>
          <p:grpSpPr bwMode="auto">
            <a:xfrm>
              <a:off x="61887" y="752420"/>
              <a:ext cx="3986398" cy="2950877"/>
              <a:chOff x="93979" y="699453"/>
              <a:chExt cx="3986530" cy="2951480"/>
            </a:xfrm>
            <a:grpFill/>
          </p:grpSpPr>
          <p:sp>
            <p:nvSpPr>
              <p:cNvPr id="133" name="Freeform 6016">
                <a:extLst>
                  <a:ext uri="{FF2B5EF4-FFF2-40B4-BE49-F238E27FC236}">
                    <a16:creationId xmlns:a16="http://schemas.microsoft.com/office/drawing/2014/main" id="{F46176B7-0471-C24C-8472-1C7DBA85588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da-DK" b="1"/>
              </a:p>
            </p:txBody>
          </p:sp>
          <p:sp>
            <p:nvSpPr>
              <p:cNvPr id="134" name="Freeform 6017">
                <a:extLst>
                  <a:ext uri="{FF2B5EF4-FFF2-40B4-BE49-F238E27FC236}">
                    <a16:creationId xmlns:a16="http://schemas.microsoft.com/office/drawing/2014/main" id="{5A2095EB-D272-5149-84F7-0AB679DE6C74}"/>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da-DK" b="1"/>
              </a:p>
            </p:txBody>
          </p:sp>
          <p:sp>
            <p:nvSpPr>
              <p:cNvPr id="135" name="Freeform 6018">
                <a:extLst>
                  <a:ext uri="{FF2B5EF4-FFF2-40B4-BE49-F238E27FC236}">
                    <a16:creationId xmlns:a16="http://schemas.microsoft.com/office/drawing/2014/main" id="{27F4198F-462F-C348-B682-08DDFCA6CD23}"/>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da-DK" b="1"/>
              </a:p>
            </p:txBody>
          </p:sp>
          <p:sp>
            <p:nvSpPr>
              <p:cNvPr id="137" name="Freeform 6019">
                <a:extLst>
                  <a:ext uri="{FF2B5EF4-FFF2-40B4-BE49-F238E27FC236}">
                    <a16:creationId xmlns:a16="http://schemas.microsoft.com/office/drawing/2014/main" id="{A4F4AFCC-CAC2-2F46-A938-E56E3117D015}"/>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da-DK" b="1"/>
              </a:p>
            </p:txBody>
          </p:sp>
          <p:sp>
            <p:nvSpPr>
              <p:cNvPr id="138" name="Freeform 6020">
                <a:extLst>
                  <a:ext uri="{FF2B5EF4-FFF2-40B4-BE49-F238E27FC236}">
                    <a16:creationId xmlns:a16="http://schemas.microsoft.com/office/drawing/2014/main" id="{E38FCB2B-749A-D848-8E1F-335CA9F5BCD4}"/>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da-DK" b="1"/>
              </a:p>
            </p:txBody>
          </p:sp>
          <p:sp>
            <p:nvSpPr>
              <p:cNvPr id="139" name="Freeform 6021">
                <a:extLst>
                  <a:ext uri="{FF2B5EF4-FFF2-40B4-BE49-F238E27FC236}">
                    <a16:creationId xmlns:a16="http://schemas.microsoft.com/office/drawing/2014/main" id="{3F535506-78B3-AD40-821A-E5B7353A8E1B}"/>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da-DK" b="1"/>
              </a:p>
            </p:txBody>
          </p:sp>
          <p:sp>
            <p:nvSpPr>
              <p:cNvPr id="140" name="Freeform 6022">
                <a:extLst>
                  <a:ext uri="{FF2B5EF4-FFF2-40B4-BE49-F238E27FC236}">
                    <a16:creationId xmlns:a16="http://schemas.microsoft.com/office/drawing/2014/main" id="{5C8B4A52-6F90-AE41-8A9B-F3A3DE531C3B}"/>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da-DK" b="1"/>
              </a:p>
            </p:txBody>
          </p:sp>
          <p:sp>
            <p:nvSpPr>
              <p:cNvPr id="141" name="Freeform 6023">
                <a:extLst>
                  <a:ext uri="{FF2B5EF4-FFF2-40B4-BE49-F238E27FC236}">
                    <a16:creationId xmlns:a16="http://schemas.microsoft.com/office/drawing/2014/main" id="{7576259D-A443-AC40-B661-72AA688A7F18}"/>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da-DK" b="1"/>
              </a:p>
            </p:txBody>
          </p:sp>
          <p:sp>
            <p:nvSpPr>
              <p:cNvPr id="142" name="Freeform 6024">
                <a:extLst>
                  <a:ext uri="{FF2B5EF4-FFF2-40B4-BE49-F238E27FC236}">
                    <a16:creationId xmlns:a16="http://schemas.microsoft.com/office/drawing/2014/main" id="{E5B8D620-4D58-8542-AC18-789FA781530B}"/>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da-DK" b="1"/>
              </a:p>
            </p:txBody>
          </p:sp>
          <p:sp>
            <p:nvSpPr>
              <p:cNvPr id="143" name="Freeform 6025">
                <a:extLst>
                  <a:ext uri="{FF2B5EF4-FFF2-40B4-BE49-F238E27FC236}">
                    <a16:creationId xmlns:a16="http://schemas.microsoft.com/office/drawing/2014/main" id="{5A496EC8-0292-5946-B86B-2EEBC3154170}"/>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da-DK" b="1"/>
              </a:p>
            </p:txBody>
          </p:sp>
          <p:sp>
            <p:nvSpPr>
              <p:cNvPr id="144" name="Freeform 6026">
                <a:extLst>
                  <a:ext uri="{FF2B5EF4-FFF2-40B4-BE49-F238E27FC236}">
                    <a16:creationId xmlns:a16="http://schemas.microsoft.com/office/drawing/2014/main" id="{63BD1BA1-4C33-4940-B2D2-CC59799E0BEF}"/>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da-DK" b="1"/>
              </a:p>
            </p:txBody>
          </p:sp>
          <p:sp>
            <p:nvSpPr>
              <p:cNvPr id="145" name="Freeform 6027">
                <a:extLst>
                  <a:ext uri="{FF2B5EF4-FFF2-40B4-BE49-F238E27FC236}">
                    <a16:creationId xmlns:a16="http://schemas.microsoft.com/office/drawing/2014/main" id="{B8D7FCB0-CB82-3943-91AB-F3AE9FC86E8D}"/>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da-DK" b="1"/>
              </a:p>
            </p:txBody>
          </p:sp>
          <p:sp>
            <p:nvSpPr>
              <p:cNvPr id="146" name="Freeform 6033">
                <a:extLst>
                  <a:ext uri="{FF2B5EF4-FFF2-40B4-BE49-F238E27FC236}">
                    <a16:creationId xmlns:a16="http://schemas.microsoft.com/office/drawing/2014/main" id="{DF2A2899-52CE-0745-AE66-DDB64A1C907A}"/>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da-DK" b="1"/>
              </a:p>
            </p:txBody>
          </p:sp>
          <p:sp>
            <p:nvSpPr>
              <p:cNvPr id="147" name="Freeform 6037">
                <a:extLst>
                  <a:ext uri="{FF2B5EF4-FFF2-40B4-BE49-F238E27FC236}">
                    <a16:creationId xmlns:a16="http://schemas.microsoft.com/office/drawing/2014/main" id="{2BDD5E6B-CABB-F946-948C-2DC10D693B4A}"/>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da-DK" b="1"/>
              </a:p>
            </p:txBody>
          </p:sp>
          <p:sp>
            <p:nvSpPr>
              <p:cNvPr id="148" name="Freeform 6054">
                <a:extLst>
                  <a:ext uri="{FF2B5EF4-FFF2-40B4-BE49-F238E27FC236}">
                    <a16:creationId xmlns:a16="http://schemas.microsoft.com/office/drawing/2014/main" id="{F44467EA-44B1-6442-8593-D78CF9800CB6}"/>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da-DK" b="1"/>
              </a:p>
            </p:txBody>
          </p:sp>
          <p:sp>
            <p:nvSpPr>
              <p:cNvPr id="149" name="Freeform 6074">
                <a:extLst>
                  <a:ext uri="{FF2B5EF4-FFF2-40B4-BE49-F238E27FC236}">
                    <a16:creationId xmlns:a16="http://schemas.microsoft.com/office/drawing/2014/main" id="{C282F035-F94F-1845-9B17-88232378CEA8}"/>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da-DK" b="1"/>
              </a:p>
            </p:txBody>
          </p:sp>
          <p:sp>
            <p:nvSpPr>
              <p:cNvPr id="151" name="Freeform 6084">
                <a:extLst>
                  <a:ext uri="{FF2B5EF4-FFF2-40B4-BE49-F238E27FC236}">
                    <a16:creationId xmlns:a16="http://schemas.microsoft.com/office/drawing/2014/main" id="{808FF358-B13F-514B-A7FB-2FC475F0D9C2}"/>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da-DK" b="1"/>
              </a:p>
            </p:txBody>
          </p:sp>
          <p:sp>
            <p:nvSpPr>
              <p:cNvPr id="152" name="Freeform 6086">
                <a:extLst>
                  <a:ext uri="{FF2B5EF4-FFF2-40B4-BE49-F238E27FC236}">
                    <a16:creationId xmlns:a16="http://schemas.microsoft.com/office/drawing/2014/main" id="{2D834D6E-0D16-8B4E-9CEF-D08B2F16BF05}"/>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solidFill>
                <a:schemeClr val="tx1">
                  <a:lumMod val="50000"/>
                  <a:lumOff val="50000"/>
                </a:schemeClr>
              </a:solidFill>
              <a:ln w="6350">
                <a:noFill/>
                <a:round/>
                <a:headEnd/>
                <a:tailEnd/>
              </a:ln>
            </p:spPr>
            <p:txBody>
              <a:bodyPr/>
              <a:lstStyle/>
              <a:p>
                <a:endParaRPr lang="da-DK" b="1"/>
              </a:p>
            </p:txBody>
          </p:sp>
          <p:sp>
            <p:nvSpPr>
              <p:cNvPr id="153" name="Freeform 6087">
                <a:extLst>
                  <a:ext uri="{FF2B5EF4-FFF2-40B4-BE49-F238E27FC236}">
                    <a16:creationId xmlns:a16="http://schemas.microsoft.com/office/drawing/2014/main" id="{EBFE9CF7-BA14-7244-B53F-575D02B27E93}"/>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da-DK" b="1"/>
              </a:p>
            </p:txBody>
          </p:sp>
          <p:sp>
            <p:nvSpPr>
              <p:cNvPr id="155" name="Freeform 6088">
                <a:extLst>
                  <a:ext uri="{FF2B5EF4-FFF2-40B4-BE49-F238E27FC236}">
                    <a16:creationId xmlns:a16="http://schemas.microsoft.com/office/drawing/2014/main" id="{55886741-8979-A545-B42E-EEBC293FD109}"/>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da-DK" b="1"/>
              </a:p>
            </p:txBody>
          </p:sp>
          <p:sp>
            <p:nvSpPr>
              <p:cNvPr id="156" name="Freeform 6089">
                <a:extLst>
                  <a:ext uri="{FF2B5EF4-FFF2-40B4-BE49-F238E27FC236}">
                    <a16:creationId xmlns:a16="http://schemas.microsoft.com/office/drawing/2014/main" id="{A065221B-8FE5-7642-8A3A-19E9B155CDC7}"/>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da-DK" b="1"/>
              </a:p>
            </p:txBody>
          </p:sp>
          <p:sp>
            <p:nvSpPr>
              <p:cNvPr id="157" name="Freeform 6091">
                <a:extLst>
                  <a:ext uri="{FF2B5EF4-FFF2-40B4-BE49-F238E27FC236}">
                    <a16:creationId xmlns:a16="http://schemas.microsoft.com/office/drawing/2014/main" id="{924E8B74-D554-6F44-A0A3-72CB7AFE2BE7}"/>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da-DK" b="1"/>
              </a:p>
            </p:txBody>
          </p:sp>
          <p:sp>
            <p:nvSpPr>
              <p:cNvPr id="158" name="Freeform 6092">
                <a:extLst>
                  <a:ext uri="{FF2B5EF4-FFF2-40B4-BE49-F238E27FC236}">
                    <a16:creationId xmlns:a16="http://schemas.microsoft.com/office/drawing/2014/main" id="{1BB7FD2B-6603-C349-93D8-1A64302CC244}"/>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da-DK" b="1"/>
              </a:p>
            </p:txBody>
          </p:sp>
          <p:sp>
            <p:nvSpPr>
              <p:cNvPr id="159" name="Freeform 6094">
                <a:extLst>
                  <a:ext uri="{FF2B5EF4-FFF2-40B4-BE49-F238E27FC236}">
                    <a16:creationId xmlns:a16="http://schemas.microsoft.com/office/drawing/2014/main" id="{71360407-1707-E745-9726-2CF4469098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da-DK" b="1"/>
              </a:p>
            </p:txBody>
          </p:sp>
          <p:sp>
            <p:nvSpPr>
              <p:cNvPr id="160" name="Freeform 6098">
                <a:extLst>
                  <a:ext uri="{FF2B5EF4-FFF2-40B4-BE49-F238E27FC236}">
                    <a16:creationId xmlns:a16="http://schemas.microsoft.com/office/drawing/2014/main" id="{9D998991-002F-E349-A21E-E1921C70060C}"/>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da-DK" b="1"/>
              </a:p>
            </p:txBody>
          </p:sp>
          <p:sp>
            <p:nvSpPr>
              <p:cNvPr id="161" name="Freeform 6099">
                <a:extLst>
                  <a:ext uri="{FF2B5EF4-FFF2-40B4-BE49-F238E27FC236}">
                    <a16:creationId xmlns:a16="http://schemas.microsoft.com/office/drawing/2014/main" id="{D3FC8422-D86C-BD4E-B073-7DFF66F6DEAE}"/>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da-DK" b="1"/>
              </a:p>
            </p:txBody>
          </p:sp>
          <p:sp>
            <p:nvSpPr>
              <p:cNvPr id="162" name="Freeform 6100">
                <a:extLst>
                  <a:ext uri="{FF2B5EF4-FFF2-40B4-BE49-F238E27FC236}">
                    <a16:creationId xmlns:a16="http://schemas.microsoft.com/office/drawing/2014/main" id="{E70539FE-38B5-1B41-BDBD-03E54C65925F}"/>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da-DK" b="1"/>
              </a:p>
            </p:txBody>
          </p:sp>
          <p:sp>
            <p:nvSpPr>
              <p:cNvPr id="163" name="Freeform 6101">
                <a:extLst>
                  <a:ext uri="{FF2B5EF4-FFF2-40B4-BE49-F238E27FC236}">
                    <a16:creationId xmlns:a16="http://schemas.microsoft.com/office/drawing/2014/main" id="{49B325DC-A8A4-9D49-B465-2A3357738D4D}"/>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da-DK" b="1"/>
              </a:p>
            </p:txBody>
          </p:sp>
          <p:sp>
            <p:nvSpPr>
              <p:cNvPr id="164" name="Freeform 6102">
                <a:extLst>
                  <a:ext uri="{FF2B5EF4-FFF2-40B4-BE49-F238E27FC236}">
                    <a16:creationId xmlns:a16="http://schemas.microsoft.com/office/drawing/2014/main" id="{62285698-3965-F643-B6E3-770CEF45E40D}"/>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da-DK" b="1"/>
              </a:p>
            </p:txBody>
          </p:sp>
          <p:sp>
            <p:nvSpPr>
              <p:cNvPr id="165" name="Freeform 6103">
                <a:extLst>
                  <a:ext uri="{FF2B5EF4-FFF2-40B4-BE49-F238E27FC236}">
                    <a16:creationId xmlns:a16="http://schemas.microsoft.com/office/drawing/2014/main" id="{0EAADC55-B3CC-2D48-82D5-ECE1F3238663}"/>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da-DK" b="1"/>
              </a:p>
            </p:txBody>
          </p:sp>
          <p:sp>
            <p:nvSpPr>
              <p:cNvPr id="166" name="Freeform 6104">
                <a:extLst>
                  <a:ext uri="{FF2B5EF4-FFF2-40B4-BE49-F238E27FC236}">
                    <a16:creationId xmlns:a16="http://schemas.microsoft.com/office/drawing/2014/main" id="{552616D4-1ECB-4147-B815-619B517F0BCE}"/>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da-DK" b="1"/>
              </a:p>
            </p:txBody>
          </p:sp>
          <p:sp>
            <p:nvSpPr>
              <p:cNvPr id="167" name="Freeform 6105">
                <a:extLst>
                  <a:ext uri="{FF2B5EF4-FFF2-40B4-BE49-F238E27FC236}">
                    <a16:creationId xmlns:a16="http://schemas.microsoft.com/office/drawing/2014/main" id="{2F907E37-4326-C546-BBDE-00C7A5CE2DC6}"/>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da-DK" b="1"/>
              </a:p>
            </p:txBody>
          </p:sp>
          <p:sp>
            <p:nvSpPr>
              <p:cNvPr id="168" name="Freeform 6106">
                <a:extLst>
                  <a:ext uri="{FF2B5EF4-FFF2-40B4-BE49-F238E27FC236}">
                    <a16:creationId xmlns:a16="http://schemas.microsoft.com/office/drawing/2014/main" id="{09EB6F19-585B-2640-AB51-ACECB8274781}"/>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da-DK" b="1"/>
              </a:p>
            </p:txBody>
          </p:sp>
          <p:sp>
            <p:nvSpPr>
              <p:cNvPr id="169" name="Freeform 6107">
                <a:extLst>
                  <a:ext uri="{FF2B5EF4-FFF2-40B4-BE49-F238E27FC236}">
                    <a16:creationId xmlns:a16="http://schemas.microsoft.com/office/drawing/2014/main" id="{3000D219-691C-D445-AE74-037E2E106DAC}"/>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da-DK" b="1"/>
              </a:p>
            </p:txBody>
          </p:sp>
          <p:sp>
            <p:nvSpPr>
              <p:cNvPr id="170" name="Freeform 6108">
                <a:extLst>
                  <a:ext uri="{FF2B5EF4-FFF2-40B4-BE49-F238E27FC236}">
                    <a16:creationId xmlns:a16="http://schemas.microsoft.com/office/drawing/2014/main" id="{AC47C5E5-5F2F-6F41-92DF-C6624512EEA6}"/>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da-DK" b="1"/>
              </a:p>
            </p:txBody>
          </p:sp>
          <p:sp>
            <p:nvSpPr>
              <p:cNvPr id="171" name="Freeform 6109">
                <a:extLst>
                  <a:ext uri="{FF2B5EF4-FFF2-40B4-BE49-F238E27FC236}">
                    <a16:creationId xmlns:a16="http://schemas.microsoft.com/office/drawing/2014/main" id="{AE3DFE2A-2162-6F45-B7E0-33791310B950}"/>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da-DK" b="1"/>
              </a:p>
            </p:txBody>
          </p:sp>
          <p:sp>
            <p:nvSpPr>
              <p:cNvPr id="172" name="Freeform 6110">
                <a:extLst>
                  <a:ext uri="{FF2B5EF4-FFF2-40B4-BE49-F238E27FC236}">
                    <a16:creationId xmlns:a16="http://schemas.microsoft.com/office/drawing/2014/main" id="{0856902A-94F2-CC45-A35B-1D942B40940F}"/>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da-DK" b="1"/>
              </a:p>
            </p:txBody>
          </p:sp>
          <p:sp>
            <p:nvSpPr>
              <p:cNvPr id="173" name="Freeform 6111">
                <a:extLst>
                  <a:ext uri="{FF2B5EF4-FFF2-40B4-BE49-F238E27FC236}">
                    <a16:creationId xmlns:a16="http://schemas.microsoft.com/office/drawing/2014/main" id="{88DF8B6D-3016-5A40-AC85-4B876EA1CCD8}"/>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da-DK" b="1"/>
              </a:p>
            </p:txBody>
          </p:sp>
          <p:sp>
            <p:nvSpPr>
              <p:cNvPr id="174" name="Freeform 6112">
                <a:extLst>
                  <a:ext uri="{FF2B5EF4-FFF2-40B4-BE49-F238E27FC236}">
                    <a16:creationId xmlns:a16="http://schemas.microsoft.com/office/drawing/2014/main" id="{A804A4A2-253D-4A4D-8E24-0012FDBA0D9A}"/>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da-DK" b="1"/>
              </a:p>
            </p:txBody>
          </p:sp>
          <p:sp>
            <p:nvSpPr>
              <p:cNvPr id="175" name="Freeform 6113">
                <a:extLst>
                  <a:ext uri="{FF2B5EF4-FFF2-40B4-BE49-F238E27FC236}">
                    <a16:creationId xmlns:a16="http://schemas.microsoft.com/office/drawing/2014/main" id="{2068C7B9-5566-4744-A934-C7BF37E38A8D}"/>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da-DK" b="1"/>
              </a:p>
            </p:txBody>
          </p:sp>
          <p:sp>
            <p:nvSpPr>
              <p:cNvPr id="176" name="Freeform 6115">
                <a:extLst>
                  <a:ext uri="{FF2B5EF4-FFF2-40B4-BE49-F238E27FC236}">
                    <a16:creationId xmlns:a16="http://schemas.microsoft.com/office/drawing/2014/main" id="{1981F98B-90C1-0C4B-878A-F14F65818428}"/>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da-DK" b="1"/>
              </a:p>
            </p:txBody>
          </p:sp>
          <p:sp>
            <p:nvSpPr>
              <p:cNvPr id="177" name="Freeform 6116">
                <a:extLst>
                  <a:ext uri="{FF2B5EF4-FFF2-40B4-BE49-F238E27FC236}">
                    <a16:creationId xmlns:a16="http://schemas.microsoft.com/office/drawing/2014/main" id="{439B7B5C-3DA9-DB49-9776-47B42C3D8591}"/>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da-DK" b="1"/>
              </a:p>
            </p:txBody>
          </p:sp>
          <p:sp>
            <p:nvSpPr>
              <p:cNvPr id="178" name="Freeform 6117">
                <a:extLst>
                  <a:ext uri="{FF2B5EF4-FFF2-40B4-BE49-F238E27FC236}">
                    <a16:creationId xmlns:a16="http://schemas.microsoft.com/office/drawing/2014/main" id="{0689F365-014E-9443-9F78-1F976B785904}"/>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da-DK" b="1"/>
              </a:p>
            </p:txBody>
          </p:sp>
          <p:sp>
            <p:nvSpPr>
              <p:cNvPr id="179" name="Freeform 6118">
                <a:extLst>
                  <a:ext uri="{FF2B5EF4-FFF2-40B4-BE49-F238E27FC236}">
                    <a16:creationId xmlns:a16="http://schemas.microsoft.com/office/drawing/2014/main" id="{D6F4FD3F-AA4D-8549-947D-F12F08A0F42B}"/>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da-DK" b="1"/>
              </a:p>
            </p:txBody>
          </p:sp>
        </p:grpSp>
        <p:sp>
          <p:nvSpPr>
            <p:cNvPr id="119" name="Freeform 6134">
              <a:extLst>
                <a:ext uri="{FF2B5EF4-FFF2-40B4-BE49-F238E27FC236}">
                  <a16:creationId xmlns:a16="http://schemas.microsoft.com/office/drawing/2014/main" id="{CFFB2307-E2D6-594B-A7D6-D83386FAD9D8}"/>
                </a:ext>
              </a:extLst>
            </p:cNvPr>
            <p:cNvSpPr>
              <a:spLocks/>
            </p:cNvSpPr>
            <p:nvPr/>
          </p:nvSpPr>
          <p:spPr bwMode="auto">
            <a:xfrm>
              <a:off x="3549194" y="3600446"/>
              <a:ext cx="3809" cy="5078"/>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da-DK" b="1"/>
            </a:p>
          </p:txBody>
        </p:sp>
        <p:sp>
          <p:nvSpPr>
            <p:cNvPr id="120" name="Freeform 6135">
              <a:extLst>
                <a:ext uri="{FF2B5EF4-FFF2-40B4-BE49-F238E27FC236}">
                  <a16:creationId xmlns:a16="http://schemas.microsoft.com/office/drawing/2014/main" id="{5B8778C9-DD7A-4843-B858-A07DE4DE9F1C}"/>
                </a:ext>
              </a:extLst>
            </p:cNvPr>
            <p:cNvSpPr>
              <a:spLocks/>
            </p:cNvSpPr>
            <p:nvPr/>
          </p:nvSpPr>
          <p:spPr bwMode="auto">
            <a:xfrm>
              <a:off x="3554423" y="3592171"/>
              <a:ext cx="1587" cy="1586"/>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da-DK" b="1"/>
            </a:p>
          </p:txBody>
        </p:sp>
        <p:sp>
          <p:nvSpPr>
            <p:cNvPr id="121" name="Freeform 6136">
              <a:extLst>
                <a:ext uri="{FF2B5EF4-FFF2-40B4-BE49-F238E27FC236}">
                  <a16:creationId xmlns:a16="http://schemas.microsoft.com/office/drawing/2014/main" id="{C55EE12F-20FF-C14D-BDC4-7696CEA7EF53}"/>
                </a:ext>
              </a:extLst>
            </p:cNvPr>
            <p:cNvSpPr>
              <a:spLocks/>
            </p:cNvSpPr>
            <p:nvPr/>
          </p:nvSpPr>
          <p:spPr bwMode="auto">
            <a:xfrm>
              <a:off x="3542704" y="3591559"/>
              <a:ext cx="3809" cy="5078"/>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da-DK" b="1"/>
            </a:p>
          </p:txBody>
        </p:sp>
        <p:sp>
          <p:nvSpPr>
            <p:cNvPr id="122" name="Freeform 6138">
              <a:extLst>
                <a:ext uri="{FF2B5EF4-FFF2-40B4-BE49-F238E27FC236}">
                  <a16:creationId xmlns:a16="http://schemas.microsoft.com/office/drawing/2014/main" id="{6051F63C-4F80-4743-AC47-D46E3895B6C9}"/>
                </a:ext>
              </a:extLst>
            </p:cNvPr>
            <p:cNvSpPr>
              <a:spLocks/>
            </p:cNvSpPr>
            <p:nvPr/>
          </p:nvSpPr>
          <p:spPr bwMode="auto">
            <a:xfrm>
              <a:off x="3544121" y="3604181"/>
              <a:ext cx="2539" cy="3809"/>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da-DK" b="1"/>
            </a:p>
          </p:txBody>
        </p:sp>
        <p:sp>
          <p:nvSpPr>
            <p:cNvPr id="123" name="Freeform 6144">
              <a:extLst>
                <a:ext uri="{FF2B5EF4-FFF2-40B4-BE49-F238E27FC236}">
                  <a16:creationId xmlns:a16="http://schemas.microsoft.com/office/drawing/2014/main" id="{2E342822-F00E-F840-9EB9-F2584480E747}"/>
                </a:ext>
              </a:extLst>
            </p:cNvPr>
            <p:cNvSpPr>
              <a:spLocks/>
            </p:cNvSpPr>
            <p:nvPr/>
          </p:nvSpPr>
          <p:spPr bwMode="auto">
            <a:xfrm>
              <a:off x="3540105" y="3582584"/>
              <a:ext cx="5081" cy="3809"/>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da-DK" b="1"/>
            </a:p>
          </p:txBody>
        </p:sp>
        <p:sp>
          <p:nvSpPr>
            <p:cNvPr id="131" name="Freeform 6149">
              <a:extLst>
                <a:ext uri="{FF2B5EF4-FFF2-40B4-BE49-F238E27FC236}">
                  <a16:creationId xmlns:a16="http://schemas.microsoft.com/office/drawing/2014/main" id="{90348B28-79E8-7447-9826-7B7F57B3AEA1}"/>
                </a:ext>
              </a:extLst>
            </p:cNvPr>
            <p:cNvSpPr>
              <a:spLocks/>
            </p:cNvSpPr>
            <p:nvPr/>
          </p:nvSpPr>
          <p:spPr bwMode="auto">
            <a:xfrm>
              <a:off x="3533726" y="3592044"/>
              <a:ext cx="3175" cy="1586"/>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da-DK" b="1"/>
            </a:p>
          </p:txBody>
        </p:sp>
        <p:sp>
          <p:nvSpPr>
            <p:cNvPr id="132" name="Freeform 6150">
              <a:extLst>
                <a:ext uri="{FF2B5EF4-FFF2-40B4-BE49-F238E27FC236}">
                  <a16:creationId xmlns:a16="http://schemas.microsoft.com/office/drawing/2014/main" id="{B1BB25D7-091C-154D-A20E-1543FDA27B2A}"/>
                </a:ext>
              </a:extLst>
            </p:cNvPr>
            <p:cNvSpPr>
              <a:spLocks/>
            </p:cNvSpPr>
            <p:nvPr/>
          </p:nvSpPr>
          <p:spPr bwMode="auto">
            <a:xfrm>
              <a:off x="3536330" y="3600797"/>
              <a:ext cx="3809" cy="2539"/>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da-DK" b="1"/>
            </a:p>
          </p:txBody>
        </p:sp>
      </p:grpSp>
      <p:sp>
        <p:nvSpPr>
          <p:cNvPr id="181" name="Rectangle 180">
            <a:extLst>
              <a:ext uri="{FF2B5EF4-FFF2-40B4-BE49-F238E27FC236}">
                <a16:creationId xmlns:a16="http://schemas.microsoft.com/office/drawing/2014/main" id="{4D755FB5-2755-9C4C-9483-ED6F6543B28E}"/>
              </a:ext>
            </a:extLst>
          </p:cNvPr>
          <p:cNvSpPr/>
          <p:nvPr/>
        </p:nvSpPr>
        <p:spPr>
          <a:xfrm>
            <a:off x="4625345" y="5043425"/>
            <a:ext cx="1799265" cy="276999"/>
          </a:xfrm>
          <a:prstGeom prst="rect">
            <a:avLst/>
          </a:prstGeom>
          <a:solidFill>
            <a:schemeClr val="accent2"/>
          </a:solidFill>
        </p:spPr>
        <p:txBody>
          <a:bodyPr wrap="none">
            <a:noAutofit/>
          </a:bodyPr>
          <a:lstStyle/>
          <a:p>
            <a:pPr algn="ctr">
              <a:spcBef>
                <a:spcPts val="600"/>
              </a:spcBef>
            </a:pPr>
            <a:r>
              <a:rPr lang="en-US" sz="1200" dirty="0">
                <a:solidFill>
                  <a:schemeClr val="bg1"/>
                </a:solidFill>
              </a:rPr>
              <a:t>CAGR in 5 Years</a:t>
            </a:r>
          </a:p>
        </p:txBody>
      </p:sp>
      <p:sp>
        <p:nvSpPr>
          <p:cNvPr id="183" name="Rectangle 182">
            <a:extLst>
              <a:ext uri="{FF2B5EF4-FFF2-40B4-BE49-F238E27FC236}">
                <a16:creationId xmlns:a16="http://schemas.microsoft.com/office/drawing/2014/main" id="{2C04F2E8-A124-9042-BA7F-49AB4B42FF06}"/>
              </a:ext>
            </a:extLst>
          </p:cNvPr>
          <p:cNvSpPr/>
          <p:nvPr/>
        </p:nvSpPr>
        <p:spPr>
          <a:xfrm>
            <a:off x="4618502" y="4579513"/>
            <a:ext cx="2400995" cy="430887"/>
          </a:xfrm>
          <a:prstGeom prst="rect">
            <a:avLst/>
          </a:prstGeom>
        </p:spPr>
        <p:txBody>
          <a:bodyPr wrap="square" lIns="0" tIns="0" rIns="0" bIns="0">
            <a:spAutoFit/>
          </a:bodyPr>
          <a:lstStyle/>
          <a:p>
            <a:pPr algn="ctr">
              <a:spcBef>
                <a:spcPts val="600"/>
              </a:spcBef>
            </a:pPr>
            <a:r>
              <a:rPr lang="en-US" sz="2800" b="1" dirty="0">
                <a:ln>
                  <a:solidFill>
                    <a:schemeClr val="accent2"/>
                  </a:solidFill>
                </a:ln>
                <a:solidFill>
                  <a:srgbClr val="CE295E"/>
                </a:solidFill>
                <a:latin typeface="+mj-lt"/>
              </a:rPr>
              <a:t>3.4% GROWTH*</a:t>
            </a:r>
          </a:p>
        </p:txBody>
      </p:sp>
      <p:sp>
        <p:nvSpPr>
          <p:cNvPr id="198" name="Oval 197">
            <a:extLst>
              <a:ext uri="{FF2B5EF4-FFF2-40B4-BE49-F238E27FC236}">
                <a16:creationId xmlns:a16="http://schemas.microsoft.com/office/drawing/2014/main" id="{E05AC281-AC6C-2B44-8585-4F2B263714C2}"/>
              </a:ext>
            </a:extLst>
          </p:cNvPr>
          <p:cNvSpPr/>
          <p:nvPr/>
        </p:nvSpPr>
        <p:spPr>
          <a:xfrm>
            <a:off x="1685698" y="1242245"/>
            <a:ext cx="657225" cy="657225"/>
          </a:xfrm>
          <a:prstGeom prst="ellipse">
            <a:avLst/>
          </a:prstGeom>
          <a:solidFill>
            <a:schemeClr val="accent2"/>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6BD93CCA-64AB-AF4E-BACD-EA860E596BC5}"/>
              </a:ext>
            </a:extLst>
          </p:cNvPr>
          <p:cNvSpPr/>
          <p:nvPr/>
        </p:nvSpPr>
        <p:spPr>
          <a:xfrm>
            <a:off x="9848283" y="1242245"/>
            <a:ext cx="657225" cy="657225"/>
          </a:xfrm>
          <a:prstGeom prst="ellipse">
            <a:avLst/>
          </a:prstGeom>
          <a:solidFill>
            <a:schemeClr val="accent2"/>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33BCA205-7FBF-604D-9EA4-EB3F5225931A}"/>
                  </a:ext>
                </a:extLst>
              </p14:cNvPr>
              <p14:cNvContentPartPr/>
              <p14:nvPr/>
            </p14:nvContentPartPr>
            <p14:xfrm>
              <a:off x="2083920" y="5201945"/>
              <a:ext cx="360" cy="360"/>
            </p14:xfrm>
          </p:contentPart>
        </mc:Choice>
        <mc:Fallback xmlns="">
          <p:pic>
            <p:nvPicPr>
              <p:cNvPr id="13" name="Ink 12">
                <a:extLst>
                  <a:ext uri="{FF2B5EF4-FFF2-40B4-BE49-F238E27FC236}">
                    <a16:creationId xmlns:a16="http://schemas.microsoft.com/office/drawing/2014/main" id="{33BCA205-7FBF-604D-9EA4-EB3F5225931A}"/>
                  </a:ext>
                </a:extLst>
              </p:cNvPr>
              <p:cNvPicPr/>
              <p:nvPr/>
            </p:nvPicPr>
            <p:blipFill>
              <a:blip r:embed="rId5"/>
              <a:stretch>
                <a:fillRect/>
              </a:stretch>
            </p:blipFill>
            <p:spPr>
              <a:xfrm>
                <a:off x="2074920" y="51929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B6A20E9F-B301-054A-8392-DA3F05367FA3}"/>
                  </a:ext>
                </a:extLst>
              </p14:cNvPr>
              <p14:cNvContentPartPr/>
              <p14:nvPr/>
            </p14:nvContentPartPr>
            <p14:xfrm>
              <a:off x="2097240" y="5187905"/>
              <a:ext cx="100080" cy="35640"/>
            </p14:xfrm>
          </p:contentPart>
        </mc:Choice>
        <mc:Fallback xmlns="">
          <p:pic>
            <p:nvPicPr>
              <p:cNvPr id="17" name="Ink 16">
                <a:extLst>
                  <a:ext uri="{FF2B5EF4-FFF2-40B4-BE49-F238E27FC236}">
                    <a16:creationId xmlns:a16="http://schemas.microsoft.com/office/drawing/2014/main" id="{B6A20E9F-B301-054A-8392-DA3F05367FA3}"/>
                  </a:ext>
                </a:extLst>
              </p:cNvPr>
              <p:cNvPicPr/>
              <p:nvPr/>
            </p:nvPicPr>
            <p:blipFill>
              <a:blip r:embed="rId7"/>
              <a:stretch>
                <a:fillRect/>
              </a:stretch>
            </p:blipFill>
            <p:spPr>
              <a:xfrm>
                <a:off x="2088240" y="5178905"/>
                <a:ext cx="117720" cy="53280"/>
              </a:xfrm>
              <a:prstGeom prst="rect">
                <a:avLst/>
              </a:prstGeom>
            </p:spPr>
          </p:pic>
        </mc:Fallback>
      </mc:AlternateContent>
      <p:pic>
        <p:nvPicPr>
          <p:cNvPr id="20" name="Picture 19">
            <a:extLst>
              <a:ext uri="{FF2B5EF4-FFF2-40B4-BE49-F238E27FC236}">
                <a16:creationId xmlns:a16="http://schemas.microsoft.com/office/drawing/2014/main" id="{87AE7C89-3BD1-F445-84C3-AA949D7382DD}"/>
              </a:ext>
            </a:extLst>
          </p:cNvPr>
          <p:cNvPicPr>
            <a:picLocks noChangeAspect="1"/>
          </p:cNvPicPr>
          <p:nvPr/>
        </p:nvPicPr>
        <p:blipFill>
          <a:blip r:embed="rId8"/>
          <a:stretch>
            <a:fillRect/>
          </a:stretch>
        </p:blipFill>
        <p:spPr>
          <a:xfrm>
            <a:off x="1834818" y="4625235"/>
            <a:ext cx="586414" cy="586414"/>
          </a:xfrm>
          <a:prstGeom prst="rect">
            <a:avLst/>
          </a:prstGeom>
        </p:spPr>
      </p:pic>
      <p:pic>
        <p:nvPicPr>
          <p:cNvPr id="22" name="Picture 21">
            <a:extLst>
              <a:ext uri="{FF2B5EF4-FFF2-40B4-BE49-F238E27FC236}">
                <a16:creationId xmlns:a16="http://schemas.microsoft.com/office/drawing/2014/main" id="{DF75F068-D77D-4F4F-A6CF-E418024D8BB6}"/>
              </a:ext>
            </a:extLst>
          </p:cNvPr>
          <p:cNvPicPr>
            <a:picLocks noChangeAspect="1"/>
          </p:cNvPicPr>
          <p:nvPr/>
        </p:nvPicPr>
        <p:blipFill>
          <a:blip r:embed="rId9">
            <a:lum bright="70000" contrast="-70000"/>
            <a:extLst>
              <a:ext uri="{BEBA8EAE-BF5A-486C-A8C5-ECC9F3942E4B}">
                <a14:imgProps xmlns:a14="http://schemas.microsoft.com/office/drawing/2010/main">
                  <a14:imgLayer r:embed="rId10">
                    <a14:imgEffect>
                      <a14:colorTemperature colorTemp="1500"/>
                    </a14:imgEffect>
                    <a14:imgEffect>
                      <a14:saturation sat="0"/>
                    </a14:imgEffect>
                  </a14:imgLayer>
                </a14:imgProps>
              </a:ext>
            </a:extLst>
          </a:blip>
          <a:stretch>
            <a:fillRect/>
          </a:stretch>
        </p:blipFill>
        <p:spPr>
          <a:xfrm>
            <a:off x="10034155" y="1441762"/>
            <a:ext cx="307152" cy="307152"/>
          </a:xfrm>
          <a:prstGeom prst="rect">
            <a:avLst/>
          </a:prstGeom>
        </p:spPr>
      </p:pic>
      <p:pic>
        <p:nvPicPr>
          <p:cNvPr id="26" name="Picture 25">
            <a:extLst>
              <a:ext uri="{FF2B5EF4-FFF2-40B4-BE49-F238E27FC236}">
                <a16:creationId xmlns:a16="http://schemas.microsoft.com/office/drawing/2014/main" id="{3A5466DE-E594-2E46-AF28-6E37B8D85553}"/>
              </a:ext>
            </a:extLst>
          </p:cNvPr>
          <p:cNvPicPr>
            <a:picLocks noChangeAspect="1"/>
          </p:cNvPicPr>
          <p:nvPr/>
        </p:nvPicPr>
        <p:blipFill>
          <a:blip r:embed="rId11">
            <a:lum bright="70000" contrast="-70000"/>
            <a:extLst>
              <a:ext uri="{BEBA8EAE-BF5A-486C-A8C5-ECC9F3942E4B}">
                <a14:imgProps xmlns:a14="http://schemas.microsoft.com/office/drawing/2010/main">
                  <a14:imgLayer r:embed="rId12">
                    <a14:imgEffect>
                      <a14:backgroundRemoval t="9810" b="89715" l="5682" r="91932">
                        <a14:foregroundMark x1="31250" y1="18987" x2="31932" y2="35127"/>
                        <a14:foregroundMark x1="65227" y1="28323" x2="66477" y2="37816"/>
                        <a14:foregroundMark x1="62614" y1="85918" x2="70341" y2="84177"/>
                        <a14:foregroundMark x1="90682" y1="57911" x2="92045" y2="67405"/>
                        <a14:foregroundMark x1="5909" y1="62342" x2="5682" y2="65348"/>
                      </a14:backgroundRemoval>
                    </a14:imgEffect>
                    <a14:imgEffect>
                      <a14:colorTemperature colorTemp="1500"/>
                    </a14:imgEffect>
                    <a14:imgEffect>
                      <a14:saturation sat="0"/>
                    </a14:imgEffect>
                  </a14:imgLayer>
                </a14:imgProps>
              </a:ext>
            </a:extLst>
          </a:blip>
          <a:stretch>
            <a:fillRect/>
          </a:stretch>
        </p:blipFill>
        <p:spPr>
          <a:xfrm>
            <a:off x="1780432" y="1409214"/>
            <a:ext cx="467755" cy="335933"/>
          </a:xfrm>
          <a:prstGeom prst="rect">
            <a:avLst/>
          </a:prstGeom>
        </p:spPr>
      </p:pic>
      <p:sp>
        <p:nvSpPr>
          <p:cNvPr id="204" name="Rectangle 203">
            <a:extLst>
              <a:ext uri="{FF2B5EF4-FFF2-40B4-BE49-F238E27FC236}">
                <a16:creationId xmlns:a16="http://schemas.microsoft.com/office/drawing/2014/main" id="{F22E42CC-F90A-ED4F-847F-D243125D6271}"/>
              </a:ext>
            </a:extLst>
          </p:cNvPr>
          <p:cNvSpPr/>
          <p:nvPr/>
        </p:nvSpPr>
        <p:spPr>
          <a:xfrm>
            <a:off x="4625346" y="5794370"/>
            <a:ext cx="1799266" cy="276999"/>
          </a:xfrm>
          <a:prstGeom prst="rect">
            <a:avLst/>
          </a:prstGeom>
          <a:solidFill>
            <a:srgbClr val="404040"/>
          </a:solidFill>
        </p:spPr>
        <p:txBody>
          <a:bodyPr wrap="none">
            <a:noAutofit/>
          </a:bodyPr>
          <a:lstStyle/>
          <a:p>
            <a:pPr algn="ctr">
              <a:spcBef>
                <a:spcPts val="600"/>
              </a:spcBef>
            </a:pPr>
            <a:r>
              <a:rPr lang="en-US" sz="1200" dirty="0">
                <a:solidFill>
                  <a:schemeClr val="bg1"/>
                </a:solidFill>
              </a:rPr>
              <a:t>Columbia Sales in 2019</a:t>
            </a:r>
          </a:p>
        </p:txBody>
      </p:sp>
      <p:sp>
        <p:nvSpPr>
          <p:cNvPr id="205" name="Rectangle 204">
            <a:extLst>
              <a:ext uri="{FF2B5EF4-FFF2-40B4-BE49-F238E27FC236}">
                <a16:creationId xmlns:a16="http://schemas.microsoft.com/office/drawing/2014/main" id="{51C63212-02E7-6D4A-8DBB-F07E81F6EC2F}"/>
              </a:ext>
            </a:extLst>
          </p:cNvPr>
          <p:cNvSpPr/>
          <p:nvPr/>
        </p:nvSpPr>
        <p:spPr>
          <a:xfrm>
            <a:off x="4625346" y="5346262"/>
            <a:ext cx="2571320" cy="430887"/>
          </a:xfrm>
          <a:prstGeom prst="rect">
            <a:avLst/>
          </a:prstGeom>
        </p:spPr>
        <p:txBody>
          <a:bodyPr wrap="square" lIns="0" tIns="0" rIns="0" bIns="0">
            <a:spAutoFit/>
          </a:bodyPr>
          <a:lstStyle/>
          <a:p>
            <a:pPr algn="ctr">
              <a:spcBef>
                <a:spcPts val="600"/>
              </a:spcBef>
            </a:pPr>
            <a:r>
              <a:rPr lang="en-US" sz="2800" b="1" dirty="0">
                <a:solidFill>
                  <a:srgbClr val="404040"/>
                </a:solidFill>
                <a:latin typeface="+mj-lt"/>
              </a:rPr>
              <a:t>2894 Million USD</a:t>
            </a:r>
          </a:p>
        </p:txBody>
      </p:sp>
      <p:grpSp>
        <p:nvGrpSpPr>
          <p:cNvPr id="209" name="Group 208">
            <a:extLst>
              <a:ext uri="{FF2B5EF4-FFF2-40B4-BE49-F238E27FC236}">
                <a16:creationId xmlns:a16="http://schemas.microsoft.com/office/drawing/2014/main" id="{CCAD8B9C-C1A1-4F48-88D3-DDD3309FBDFE}"/>
              </a:ext>
            </a:extLst>
          </p:cNvPr>
          <p:cNvGrpSpPr/>
          <p:nvPr/>
        </p:nvGrpSpPr>
        <p:grpSpPr>
          <a:xfrm>
            <a:off x="8467384" y="4060864"/>
            <a:ext cx="3419021" cy="2214588"/>
            <a:chOff x="304800" y="4060864"/>
            <a:chExt cx="3419021" cy="2214588"/>
          </a:xfrm>
          <a:effectLst>
            <a:outerShdw blurRad="50800" dist="38100" dir="2700000" algn="tl" rotWithShape="0">
              <a:prstClr val="black">
                <a:alpha val="20000"/>
              </a:prstClr>
            </a:outerShdw>
          </a:effectLst>
        </p:grpSpPr>
        <p:sp>
          <p:nvSpPr>
            <p:cNvPr id="210" name="Rectangle 209">
              <a:extLst>
                <a:ext uri="{FF2B5EF4-FFF2-40B4-BE49-F238E27FC236}">
                  <a16:creationId xmlns:a16="http://schemas.microsoft.com/office/drawing/2014/main" id="{5A1956D9-D4F6-EF42-9712-7B8B5588AF65}"/>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r>
                <a:rPr lang="en-IN" sz="1400" dirty="0">
                  <a:solidFill>
                    <a:schemeClr val="tx1">
                      <a:lumMod val="85000"/>
                      <a:lumOff val="15000"/>
                    </a:schemeClr>
                  </a:solidFill>
                  <a:latin typeface="Arial" panose="020B0604020202020204" pitchFamily="34" charset="0"/>
                  <a:ea typeface="Calibri" panose="020F0502020204030204" pitchFamily="34" charset="0"/>
                </a:rPr>
                <a:t>The dataset was formed so that each session would belong to a different user in a 1-year period to avoid any tendency to a specific campaign, special day, user profile, or period. </a:t>
              </a:r>
              <a:endParaRPr lang="en-US" sz="1400" dirty="0">
                <a:solidFill>
                  <a:schemeClr val="tx1">
                    <a:lumMod val="85000"/>
                    <a:lumOff val="15000"/>
                  </a:schemeClr>
                </a:solidFill>
              </a:endParaRPr>
            </a:p>
            <a:p>
              <a:pPr algn="just">
                <a:spcBef>
                  <a:spcPts val="600"/>
                </a:spcBef>
              </a:pPr>
              <a:endParaRPr lang="en-US" sz="1400" b="1" dirty="0">
                <a:latin typeface="+mj-lt"/>
              </a:endParaRPr>
            </a:p>
          </p:txBody>
        </p:sp>
        <p:sp>
          <p:nvSpPr>
            <p:cNvPr id="211" name="Rectangle 210">
              <a:extLst>
                <a:ext uri="{FF2B5EF4-FFF2-40B4-BE49-F238E27FC236}">
                  <a16:creationId xmlns:a16="http://schemas.microsoft.com/office/drawing/2014/main" id="{0FFF8D1E-B2CF-1C4E-B4BC-125FE157B611}"/>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Note</a:t>
              </a:r>
            </a:p>
          </p:txBody>
        </p:sp>
      </p:grpSp>
      <p:graphicFrame>
        <p:nvGraphicFramePr>
          <p:cNvPr id="111" name="Chart 110">
            <a:extLst>
              <a:ext uri="{FF2B5EF4-FFF2-40B4-BE49-F238E27FC236}">
                <a16:creationId xmlns:a16="http://schemas.microsoft.com/office/drawing/2014/main" id="{1CC5CD33-A446-3941-A98E-CB0D740689EA}"/>
              </a:ext>
            </a:extLst>
          </p:cNvPr>
          <p:cNvGraphicFramePr/>
          <p:nvPr>
            <p:extLst>
              <p:ext uri="{D42A27DB-BD31-4B8C-83A1-F6EECF244321}">
                <p14:modId xmlns:p14="http://schemas.microsoft.com/office/powerpoint/2010/main" val="2165261616"/>
              </p:ext>
            </p:extLst>
          </p:nvPr>
        </p:nvGraphicFramePr>
        <p:xfrm>
          <a:off x="4380706" y="1537576"/>
          <a:ext cx="3419021" cy="1831587"/>
        </p:xfrm>
        <a:graphic>
          <a:graphicData uri="http://schemas.openxmlformats.org/drawingml/2006/chart">
            <c:chart xmlns:c="http://schemas.openxmlformats.org/drawingml/2006/chart" xmlns:r="http://schemas.openxmlformats.org/officeDocument/2006/relationships" r:id="rId13"/>
          </a:graphicData>
        </a:graphic>
      </p:graphicFrame>
      <p:sp>
        <p:nvSpPr>
          <p:cNvPr id="199" name="Oval 198">
            <a:extLst>
              <a:ext uri="{FF2B5EF4-FFF2-40B4-BE49-F238E27FC236}">
                <a16:creationId xmlns:a16="http://schemas.microsoft.com/office/drawing/2014/main" id="{64EF539C-B41D-E148-9D78-CE78CA55A899}"/>
              </a:ext>
            </a:extLst>
          </p:cNvPr>
          <p:cNvSpPr/>
          <p:nvPr/>
        </p:nvSpPr>
        <p:spPr>
          <a:xfrm>
            <a:off x="5767387" y="1242245"/>
            <a:ext cx="657225" cy="657225"/>
          </a:xfrm>
          <a:prstGeom prst="ellipse">
            <a:avLst/>
          </a:prstGeom>
          <a:solidFill>
            <a:schemeClr val="tx2"/>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Tree>
    <p:extLst>
      <p:ext uri="{BB962C8B-B14F-4D97-AF65-F5344CB8AC3E}">
        <p14:creationId xmlns:p14="http://schemas.microsoft.com/office/powerpoint/2010/main" val="298448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6</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EXPLORATORY DATA ANALYSIS – UNIVARIATE &amp; BIVARIATE – I</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graphicFrame>
        <p:nvGraphicFramePr>
          <p:cNvPr id="114" name="Chart 113">
            <a:extLst>
              <a:ext uri="{FF2B5EF4-FFF2-40B4-BE49-F238E27FC236}">
                <a16:creationId xmlns:a16="http://schemas.microsoft.com/office/drawing/2014/main" id="{7A75E98E-FFEE-4D4F-A98B-719C1F47C3F8}"/>
              </a:ext>
            </a:extLst>
          </p:cNvPr>
          <p:cNvGraphicFramePr/>
          <p:nvPr>
            <p:extLst>
              <p:ext uri="{D42A27DB-BD31-4B8C-83A1-F6EECF244321}">
                <p14:modId xmlns:p14="http://schemas.microsoft.com/office/powerpoint/2010/main" val="1315756371"/>
              </p:ext>
            </p:extLst>
          </p:nvPr>
        </p:nvGraphicFramePr>
        <p:xfrm>
          <a:off x="6231731" y="1358664"/>
          <a:ext cx="5506085" cy="31723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4" name="Chart 123">
            <a:extLst>
              <a:ext uri="{FF2B5EF4-FFF2-40B4-BE49-F238E27FC236}">
                <a16:creationId xmlns:a16="http://schemas.microsoft.com/office/drawing/2014/main" id="{B21F4D23-64D8-E946-A7BA-FE343753FBC9}"/>
              </a:ext>
            </a:extLst>
          </p:cNvPr>
          <p:cNvGraphicFramePr/>
          <p:nvPr>
            <p:extLst>
              <p:ext uri="{D42A27DB-BD31-4B8C-83A1-F6EECF244321}">
                <p14:modId xmlns:p14="http://schemas.microsoft.com/office/powerpoint/2010/main" val="4196984889"/>
              </p:ext>
            </p:extLst>
          </p:nvPr>
        </p:nvGraphicFramePr>
        <p:xfrm>
          <a:off x="271463" y="1358663"/>
          <a:ext cx="5506085" cy="3172351"/>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09EA5D7E-B1EF-654E-82B7-F9CCC67A57E5}"/>
              </a:ext>
            </a:extLst>
          </p:cNvPr>
          <p:cNvSpPr txBox="1"/>
          <p:nvPr/>
        </p:nvSpPr>
        <p:spPr>
          <a:xfrm>
            <a:off x="382826" y="4984141"/>
            <a:ext cx="11426348" cy="646331"/>
          </a:xfrm>
          <a:prstGeom prst="rect">
            <a:avLst/>
          </a:prstGeom>
          <a:noFill/>
        </p:spPr>
        <p:txBody>
          <a:bodyPr wrap="square" rtlCol="0">
            <a:spAutoFit/>
          </a:bodyPr>
          <a:lstStyle/>
          <a:p>
            <a:r>
              <a:rPr lang="en-IN" dirty="0"/>
              <a:t>Though the returning visitors corresponds to ~85% of the overall sessions, but the conversion rate of new visitors is (24.93 – 14.09) ~ </a:t>
            </a:r>
            <a:r>
              <a:rPr lang="en-IN" b="1" dirty="0">
                <a:highlight>
                  <a:srgbClr val="00FF00"/>
                </a:highlight>
              </a:rPr>
              <a:t>10% </a:t>
            </a:r>
            <a:r>
              <a:rPr lang="en-IN" dirty="0">
                <a:highlight>
                  <a:srgbClr val="00FF00"/>
                </a:highlight>
              </a:rPr>
              <a:t>greater</a:t>
            </a:r>
            <a:r>
              <a:rPr lang="en-IN" dirty="0"/>
              <a:t> than the returning visitors.</a:t>
            </a:r>
          </a:p>
        </p:txBody>
      </p:sp>
    </p:spTree>
    <p:extLst>
      <p:ext uri="{BB962C8B-B14F-4D97-AF65-F5344CB8AC3E}">
        <p14:creationId xmlns:p14="http://schemas.microsoft.com/office/powerpoint/2010/main" val="185474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7</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EXPLORATORY DATA ANALYSIS – </a:t>
            </a:r>
            <a:r>
              <a:rPr lang="id-ID" sz="2800" dirty="0">
                <a:solidFill>
                  <a:schemeClr val="bg1"/>
                </a:solidFill>
              </a:rPr>
              <a:t>UNIVARIATE &amp; BIVARIATE – II</a:t>
            </a:r>
            <a:endParaRPr lang="id-ID" sz="2800" dirty="0">
              <a:solidFill>
                <a:schemeClr val="bg1"/>
              </a:solidFill>
              <a:latin typeface="+mj-lt"/>
            </a:endParaRP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graphicFrame>
        <p:nvGraphicFramePr>
          <p:cNvPr id="9" name="Chart 8">
            <a:extLst>
              <a:ext uri="{FF2B5EF4-FFF2-40B4-BE49-F238E27FC236}">
                <a16:creationId xmlns:a16="http://schemas.microsoft.com/office/drawing/2014/main" id="{B7B6F242-238C-F54F-A4E7-64C97BF0F5BD}"/>
              </a:ext>
            </a:extLst>
          </p:cNvPr>
          <p:cNvGraphicFramePr/>
          <p:nvPr>
            <p:extLst>
              <p:ext uri="{D42A27DB-BD31-4B8C-83A1-F6EECF244321}">
                <p14:modId xmlns:p14="http://schemas.microsoft.com/office/powerpoint/2010/main" val="328545860"/>
              </p:ext>
            </p:extLst>
          </p:nvPr>
        </p:nvGraphicFramePr>
        <p:xfrm>
          <a:off x="271463" y="1225255"/>
          <a:ext cx="4053111" cy="5022087"/>
        </p:xfrm>
        <a:graphic>
          <a:graphicData uri="http://schemas.openxmlformats.org/drawingml/2006/chart">
            <c:chart xmlns:c="http://schemas.openxmlformats.org/drawingml/2006/chart" xmlns:r="http://schemas.openxmlformats.org/officeDocument/2006/relationships" r:id="rId4"/>
          </a:graphicData>
        </a:graphic>
      </p:graphicFrame>
      <p:grpSp>
        <p:nvGrpSpPr>
          <p:cNvPr id="21" name="Group 20">
            <a:extLst>
              <a:ext uri="{FF2B5EF4-FFF2-40B4-BE49-F238E27FC236}">
                <a16:creationId xmlns:a16="http://schemas.microsoft.com/office/drawing/2014/main" id="{4FA4A0F0-DB75-4240-9551-F229EEF67DF1}"/>
              </a:ext>
            </a:extLst>
          </p:cNvPr>
          <p:cNvGrpSpPr/>
          <p:nvPr/>
        </p:nvGrpSpPr>
        <p:grpSpPr>
          <a:xfrm>
            <a:off x="8467385" y="3993214"/>
            <a:ext cx="3419021" cy="2214588"/>
            <a:chOff x="304800" y="4060864"/>
            <a:chExt cx="3419021" cy="2214588"/>
          </a:xfrm>
          <a:effectLst>
            <a:outerShdw blurRad="50800" dist="38100" dir="2700000" algn="tl" rotWithShape="0">
              <a:prstClr val="black">
                <a:alpha val="20000"/>
              </a:prstClr>
            </a:outerShdw>
          </a:effectLst>
        </p:grpSpPr>
        <p:sp>
          <p:nvSpPr>
            <p:cNvPr id="22" name="Rectangle 21">
              <a:extLst>
                <a:ext uri="{FF2B5EF4-FFF2-40B4-BE49-F238E27FC236}">
                  <a16:creationId xmlns:a16="http://schemas.microsoft.com/office/drawing/2014/main" id="{D6B0F6F3-9E36-0B4A-B5FC-767A69AED5D5}"/>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23" name="Rectangle 22">
              <a:extLst>
                <a:ext uri="{FF2B5EF4-FFF2-40B4-BE49-F238E27FC236}">
                  <a16:creationId xmlns:a16="http://schemas.microsoft.com/office/drawing/2014/main" id="{E536811A-4261-4D43-856B-997DAE28BCEB}"/>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Revenue Generation on Weekend</a:t>
              </a:r>
            </a:p>
          </p:txBody>
        </p:sp>
      </p:grpSp>
      <p:grpSp>
        <p:nvGrpSpPr>
          <p:cNvPr id="24" name="Group 23">
            <a:extLst>
              <a:ext uri="{FF2B5EF4-FFF2-40B4-BE49-F238E27FC236}">
                <a16:creationId xmlns:a16="http://schemas.microsoft.com/office/drawing/2014/main" id="{A98C7CEA-0DF1-C44A-A495-26A1549025E6}"/>
              </a:ext>
            </a:extLst>
          </p:cNvPr>
          <p:cNvGrpSpPr/>
          <p:nvPr/>
        </p:nvGrpSpPr>
        <p:grpSpPr>
          <a:xfrm>
            <a:off x="8467384" y="1481261"/>
            <a:ext cx="3419021" cy="2214588"/>
            <a:chOff x="304800" y="4060864"/>
            <a:chExt cx="3419021" cy="2214588"/>
          </a:xfrm>
          <a:effectLst>
            <a:outerShdw blurRad="50800" dist="38100" dir="2700000" algn="tl" rotWithShape="0">
              <a:prstClr val="black">
                <a:alpha val="20000"/>
              </a:prstClr>
            </a:outerShdw>
          </a:effectLst>
        </p:grpSpPr>
        <p:sp>
          <p:nvSpPr>
            <p:cNvPr id="25" name="Rectangle 24">
              <a:extLst>
                <a:ext uri="{FF2B5EF4-FFF2-40B4-BE49-F238E27FC236}">
                  <a16:creationId xmlns:a16="http://schemas.microsoft.com/office/drawing/2014/main" id="{C1690078-CBC9-4641-967E-B5C23C82AABD}"/>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26" name="Rectangle 25">
              <a:extLst>
                <a:ext uri="{FF2B5EF4-FFF2-40B4-BE49-F238E27FC236}">
                  <a16:creationId xmlns:a16="http://schemas.microsoft.com/office/drawing/2014/main" id="{5A3AF7F6-C833-E743-89BF-8669A329371C}"/>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Online Shopping on Weekend?</a:t>
              </a:r>
            </a:p>
          </p:txBody>
        </p:sp>
      </p:grpSp>
      <p:grpSp>
        <p:nvGrpSpPr>
          <p:cNvPr id="27" name="Group 26">
            <a:extLst>
              <a:ext uri="{FF2B5EF4-FFF2-40B4-BE49-F238E27FC236}">
                <a16:creationId xmlns:a16="http://schemas.microsoft.com/office/drawing/2014/main" id="{C7DE8DCD-A52D-3C42-A035-5198CEC6B37A}"/>
              </a:ext>
            </a:extLst>
          </p:cNvPr>
          <p:cNvGrpSpPr/>
          <p:nvPr/>
        </p:nvGrpSpPr>
        <p:grpSpPr>
          <a:xfrm>
            <a:off x="4686468" y="1481261"/>
            <a:ext cx="3419021" cy="2214588"/>
            <a:chOff x="304800" y="4060864"/>
            <a:chExt cx="3419021" cy="2214588"/>
          </a:xfrm>
          <a:effectLst>
            <a:outerShdw blurRad="50800" dist="38100" dir="2700000" algn="tl" rotWithShape="0">
              <a:prstClr val="black">
                <a:alpha val="20000"/>
              </a:prstClr>
            </a:outerShdw>
          </a:effectLst>
        </p:grpSpPr>
        <p:sp>
          <p:nvSpPr>
            <p:cNvPr id="28" name="Rectangle 27">
              <a:extLst>
                <a:ext uri="{FF2B5EF4-FFF2-40B4-BE49-F238E27FC236}">
                  <a16:creationId xmlns:a16="http://schemas.microsoft.com/office/drawing/2014/main" id="{96F0B46E-C0C9-1244-8E93-AAED2AB285AE}"/>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29" name="Rectangle 28">
              <a:extLst>
                <a:ext uri="{FF2B5EF4-FFF2-40B4-BE49-F238E27FC236}">
                  <a16:creationId xmlns:a16="http://schemas.microsoft.com/office/drawing/2014/main" id="{700DB701-C36E-B044-8E59-3B36277C873E}"/>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Most Active Months</a:t>
              </a:r>
            </a:p>
          </p:txBody>
        </p:sp>
      </p:grpSp>
      <p:grpSp>
        <p:nvGrpSpPr>
          <p:cNvPr id="30" name="Group 29">
            <a:extLst>
              <a:ext uri="{FF2B5EF4-FFF2-40B4-BE49-F238E27FC236}">
                <a16:creationId xmlns:a16="http://schemas.microsoft.com/office/drawing/2014/main" id="{B06478A1-ACD0-8842-8517-23023585562E}"/>
              </a:ext>
            </a:extLst>
          </p:cNvPr>
          <p:cNvGrpSpPr/>
          <p:nvPr/>
        </p:nvGrpSpPr>
        <p:grpSpPr>
          <a:xfrm>
            <a:off x="4686468" y="3992945"/>
            <a:ext cx="3419021" cy="2214588"/>
            <a:chOff x="304800" y="4060864"/>
            <a:chExt cx="3419021" cy="2214588"/>
          </a:xfrm>
          <a:effectLst>
            <a:outerShdw blurRad="50800" dist="38100" dir="2700000" algn="tl" rotWithShape="0">
              <a:prstClr val="black">
                <a:alpha val="20000"/>
              </a:prstClr>
            </a:outerShdw>
          </a:effectLst>
        </p:grpSpPr>
        <p:sp>
          <p:nvSpPr>
            <p:cNvPr id="31" name="Rectangle 30">
              <a:extLst>
                <a:ext uri="{FF2B5EF4-FFF2-40B4-BE49-F238E27FC236}">
                  <a16:creationId xmlns:a16="http://schemas.microsoft.com/office/drawing/2014/main" id="{94D1033D-4414-4C44-AA96-110C463243E0}"/>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32" name="Rectangle 31">
              <a:extLst>
                <a:ext uri="{FF2B5EF4-FFF2-40B4-BE49-F238E27FC236}">
                  <a16:creationId xmlns:a16="http://schemas.microsoft.com/office/drawing/2014/main" id="{AE2E15B6-FECC-D644-83F4-3B03259039E8}"/>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Special Days Impact? </a:t>
              </a:r>
            </a:p>
          </p:txBody>
        </p:sp>
      </p:grpSp>
      <p:graphicFrame>
        <p:nvGraphicFramePr>
          <p:cNvPr id="34" name="Chart 33">
            <a:extLst>
              <a:ext uri="{FF2B5EF4-FFF2-40B4-BE49-F238E27FC236}">
                <a16:creationId xmlns:a16="http://schemas.microsoft.com/office/drawing/2014/main" id="{9D57D934-7F26-B843-A660-60C718860E65}"/>
              </a:ext>
            </a:extLst>
          </p:cNvPr>
          <p:cNvGraphicFramePr/>
          <p:nvPr>
            <p:extLst>
              <p:ext uri="{D42A27DB-BD31-4B8C-83A1-F6EECF244321}">
                <p14:modId xmlns:p14="http://schemas.microsoft.com/office/powerpoint/2010/main" val="1349629927"/>
              </p:ext>
            </p:extLst>
          </p:nvPr>
        </p:nvGraphicFramePr>
        <p:xfrm>
          <a:off x="8467383" y="1900361"/>
          <a:ext cx="3419022" cy="1795488"/>
        </p:xfrm>
        <a:graphic>
          <a:graphicData uri="http://schemas.openxmlformats.org/drawingml/2006/chart">
            <c:chart xmlns:c="http://schemas.openxmlformats.org/drawingml/2006/chart" xmlns:r="http://schemas.openxmlformats.org/officeDocument/2006/relationships" r:id="rId5"/>
          </a:graphicData>
        </a:graphic>
      </p:graphicFrame>
      <p:sp>
        <p:nvSpPr>
          <p:cNvPr id="35" name="Rectangle 34">
            <a:extLst>
              <a:ext uri="{FF2B5EF4-FFF2-40B4-BE49-F238E27FC236}">
                <a16:creationId xmlns:a16="http://schemas.microsoft.com/office/drawing/2014/main" id="{4CD5DD52-EF47-C142-8847-B6F2EB01ED11}"/>
              </a:ext>
            </a:extLst>
          </p:cNvPr>
          <p:cNvSpPr/>
          <p:nvPr/>
        </p:nvSpPr>
        <p:spPr>
          <a:xfrm>
            <a:off x="4863400" y="2111487"/>
            <a:ext cx="3065157" cy="615553"/>
          </a:xfrm>
          <a:prstGeom prst="rect">
            <a:avLst/>
          </a:prstGeom>
        </p:spPr>
        <p:txBody>
          <a:bodyPr wrap="square" lIns="0" tIns="0" rIns="0" bIns="0">
            <a:spAutoFit/>
          </a:bodyPr>
          <a:lstStyle/>
          <a:p>
            <a:pPr algn="ctr">
              <a:spcBef>
                <a:spcPts val="600"/>
              </a:spcBef>
            </a:pPr>
            <a:r>
              <a:rPr lang="en-US" sz="2000" b="1" dirty="0">
                <a:ln>
                  <a:solidFill>
                    <a:schemeClr val="accent2"/>
                  </a:solidFill>
                </a:ln>
                <a:solidFill>
                  <a:srgbClr val="CE295E"/>
                </a:solidFill>
                <a:latin typeface="+mj-lt"/>
              </a:rPr>
              <a:t>May | November | March | December</a:t>
            </a:r>
          </a:p>
        </p:txBody>
      </p:sp>
      <p:sp>
        <p:nvSpPr>
          <p:cNvPr id="36" name="Rectangle 35">
            <a:extLst>
              <a:ext uri="{FF2B5EF4-FFF2-40B4-BE49-F238E27FC236}">
                <a16:creationId xmlns:a16="http://schemas.microsoft.com/office/drawing/2014/main" id="{35761203-6615-5449-A269-06518A690D6B}"/>
              </a:ext>
            </a:extLst>
          </p:cNvPr>
          <p:cNvSpPr/>
          <p:nvPr/>
        </p:nvSpPr>
        <p:spPr>
          <a:xfrm>
            <a:off x="5131398" y="2940972"/>
            <a:ext cx="2523447" cy="310506"/>
          </a:xfrm>
          <a:prstGeom prst="rect">
            <a:avLst/>
          </a:prstGeom>
          <a:solidFill>
            <a:schemeClr val="accent2"/>
          </a:solidFill>
        </p:spPr>
        <p:txBody>
          <a:bodyPr wrap="none">
            <a:noAutofit/>
          </a:bodyPr>
          <a:lstStyle/>
          <a:p>
            <a:pPr algn="ctr">
              <a:spcBef>
                <a:spcPts val="600"/>
              </a:spcBef>
            </a:pPr>
            <a:r>
              <a:rPr lang="en-US" sz="1400" dirty="0">
                <a:solidFill>
                  <a:schemeClr val="bg1"/>
                </a:solidFill>
              </a:rPr>
              <a:t>80.93% Active Users (Combined)</a:t>
            </a:r>
          </a:p>
        </p:txBody>
      </p:sp>
      <p:sp>
        <p:nvSpPr>
          <p:cNvPr id="37" name="Rectangle 36">
            <a:extLst>
              <a:ext uri="{FF2B5EF4-FFF2-40B4-BE49-F238E27FC236}">
                <a16:creationId xmlns:a16="http://schemas.microsoft.com/office/drawing/2014/main" id="{0056BD55-74B2-2447-8449-140D3BC1AC3C}"/>
              </a:ext>
            </a:extLst>
          </p:cNvPr>
          <p:cNvSpPr/>
          <p:nvPr/>
        </p:nvSpPr>
        <p:spPr>
          <a:xfrm>
            <a:off x="5160733" y="5563353"/>
            <a:ext cx="2523600" cy="284400"/>
          </a:xfrm>
          <a:prstGeom prst="rect">
            <a:avLst/>
          </a:prstGeom>
          <a:solidFill>
            <a:srgbClr val="404040"/>
          </a:solidFill>
        </p:spPr>
        <p:txBody>
          <a:bodyPr wrap="none">
            <a:noAutofit/>
          </a:bodyPr>
          <a:lstStyle/>
          <a:p>
            <a:pPr algn="ctr">
              <a:spcBef>
                <a:spcPts val="600"/>
              </a:spcBef>
            </a:pPr>
            <a:r>
              <a:rPr lang="en-US" sz="1400" dirty="0">
                <a:solidFill>
                  <a:schemeClr val="bg1"/>
                </a:solidFill>
              </a:rPr>
              <a:t>*Due to Sportswear Company</a:t>
            </a:r>
          </a:p>
        </p:txBody>
      </p:sp>
      <p:sp>
        <p:nvSpPr>
          <p:cNvPr id="38" name="Rectangle 37">
            <a:extLst>
              <a:ext uri="{FF2B5EF4-FFF2-40B4-BE49-F238E27FC236}">
                <a16:creationId xmlns:a16="http://schemas.microsoft.com/office/drawing/2014/main" id="{76D86BCF-78C4-BC4D-967A-0DF6652448D3}"/>
              </a:ext>
            </a:extLst>
          </p:cNvPr>
          <p:cNvSpPr/>
          <p:nvPr/>
        </p:nvSpPr>
        <p:spPr>
          <a:xfrm>
            <a:off x="5110318" y="4622843"/>
            <a:ext cx="2624430" cy="738664"/>
          </a:xfrm>
          <a:prstGeom prst="rect">
            <a:avLst/>
          </a:prstGeom>
        </p:spPr>
        <p:txBody>
          <a:bodyPr wrap="square" lIns="0" tIns="0" rIns="0" bIns="0">
            <a:spAutoFit/>
          </a:bodyPr>
          <a:lstStyle/>
          <a:p>
            <a:pPr algn="ctr">
              <a:spcBef>
                <a:spcPts val="600"/>
              </a:spcBef>
            </a:pPr>
            <a:r>
              <a:rPr lang="en-US" sz="2400" b="1" dirty="0">
                <a:solidFill>
                  <a:srgbClr val="404040"/>
                </a:solidFill>
                <a:latin typeface="+mj-lt"/>
              </a:rPr>
              <a:t>~90% Interactions on Non-Special Days*</a:t>
            </a:r>
          </a:p>
        </p:txBody>
      </p:sp>
      <p:graphicFrame>
        <p:nvGraphicFramePr>
          <p:cNvPr id="10" name="Table 9">
            <a:extLst>
              <a:ext uri="{FF2B5EF4-FFF2-40B4-BE49-F238E27FC236}">
                <a16:creationId xmlns:a16="http://schemas.microsoft.com/office/drawing/2014/main" id="{3F8631EE-7196-CE4F-93B6-A4CE7B8125B7}"/>
              </a:ext>
            </a:extLst>
          </p:cNvPr>
          <p:cNvGraphicFramePr>
            <a:graphicFrameLocks noGrp="1"/>
          </p:cNvGraphicFramePr>
          <p:nvPr>
            <p:extLst>
              <p:ext uri="{D42A27DB-BD31-4B8C-83A1-F6EECF244321}">
                <p14:modId xmlns:p14="http://schemas.microsoft.com/office/powerpoint/2010/main" val="4164016240"/>
              </p:ext>
            </p:extLst>
          </p:nvPr>
        </p:nvGraphicFramePr>
        <p:xfrm>
          <a:off x="8467383" y="4493212"/>
          <a:ext cx="3410175" cy="1646673"/>
        </p:xfrm>
        <a:graphic>
          <a:graphicData uri="http://schemas.openxmlformats.org/drawingml/2006/table">
            <a:tbl>
              <a:tblPr firstRow="1" firstCol="1" bandRow="1">
                <a:tableStyleId>{0E3FDE45-AF77-4B5C-9715-49D594BDF05E}</a:tableStyleId>
              </a:tblPr>
              <a:tblGrid>
                <a:gridCol w="1136599">
                  <a:extLst>
                    <a:ext uri="{9D8B030D-6E8A-4147-A177-3AD203B41FA5}">
                      <a16:colId xmlns:a16="http://schemas.microsoft.com/office/drawing/2014/main" val="2283021823"/>
                    </a:ext>
                  </a:extLst>
                </a:gridCol>
                <a:gridCol w="1136599">
                  <a:extLst>
                    <a:ext uri="{9D8B030D-6E8A-4147-A177-3AD203B41FA5}">
                      <a16:colId xmlns:a16="http://schemas.microsoft.com/office/drawing/2014/main" val="807215538"/>
                    </a:ext>
                  </a:extLst>
                </a:gridCol>
                <a:gridCol w="1136977">
                  <a:extLst>
                    <a:ext uri="{9D8B030D-6E8A-4147-A177-3AD203B41FA5}">
                      <a16:colId xmlns:a16="http://schemas.microsoft.com/office/drawing/2014/main" val="2485157732"/>
                    </a:ext>
                  </a:extLst>
                </a:gridCol>
              </a:tblGrid>
              <a:tr h="548891">
                <a:tc>
                  <a:txBody>
                    <a:bodyPr/>
                    <a:lstStyle/>
                    <a:p>
                      <a:pPr algn="ctr">
                        <a:spcAft>
                          <a:spcPts val="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dirty="0">
                          <a:effectLst/>
                        </a:rPr>
                        <a:t>Revenue Not Generated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dirty="0">
                          <a:effectLst/>
                        </a:rPr>
                        <a:t>Revenue Generated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783798087"/>
                  </a:ext>
                </a:extLst>
              </a:tr>
              <a:tr h="548891">
                <a:tc>
                  <a:txBody>
                    <a:bodyPr/>
                    <a:lstStyle/>
                    <a:p>
                      <a:pPr algn="ctr">
                        <a:spcAft>
                          <a:spcPts val="0"/>
                        </a:spcAft>
                      </a:pPr>
                      <a:r>
                        <a:rPr lang="en-IN" sz="1400" dirty="0">
                          <a:effectLst/>
                        </a:rPr>
                        <a:t>Non-Weekend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84.92%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15.08%</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594538528"/>
                  </a:ext>
                </a:extLst>
              </a:tr>
              <a:tr h="548891">
                <a:tc>
                  <a:txBody>
                    <a:bodyPr/>
                    <a:lstStyle/>
                    <a:p>
                      <a:pPr algn="ctr">
                        <a:spcAft>
                          <a:spcPts val="0"/>
                        </a:spcAft>
                      </a:pPr>
                      <a:r>
                        <a:rPr lang="en-IN" sz="1400" dirty="0">
                          <a:effectLst/>
                        </a:rPr>
                        <a:t>Weekend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82.55%</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17.45%</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797187535"/>
                  </a:ext>
                </a:extLst>
              </a:tr>
            </a:tbl>
          </a:graphicData>
        </a:graphic>
      </p:graphicFrame>
    </p:spTree>
    <p:extLst>
      <p:ext uri="{BB962C8B-B14F-4D97-AF65-F5344CB8AC3E}">
        <p14:creationId xmlns:p14="http://schemas.microsoft.com/office/powerpoint/2010/main" val="33401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dirty="0"/>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a:xfrm>
            <a:off x="8902183" y="6356350"/>
            <a:ext cx="2743200" cy="365125"/>
          </a:xfrm>
        </p:spPr>
        <p:txBody>
          <a:bodyPr/>
          <a:lstStyle/>
          <a:p>
            <a:fld id="{E08D205E-34E0-4D4E-B6CF-D546C54444F4}" type="slidenum">
              <a:rPr lang="en-US" smtClean="0"/>
              <a:t>8</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EXPLORATORY DATA ANALYSIS – </a:t>
            </a:r>
            <a:r>
              <a:rPr lang="id-ID" sz="2800" dirty="0">
                <a:solidFill>
                  <a:schemeClr val="bg1"/>
                </a:solidFill>
              </a:rPr>
              <a:t>UNIVARIATE &amp; BIVARIATE – </a:t>
            </a:r>
            <a:r>
              <a:rPr lang="id-ID" sz="2800" b="1" dirty="0">
                <a:solidFill>
                  <a:schemeClr val="bg1"/>
                </a:solidFill>
                <a:latin typeface="+mj-lt"/>
              </a:rPr>
              <a:t>III</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grpSp>
        <p:nvGrpSpPr>
          <p:cNvPr id="16" name="Group 15">
            <a:extLst>
              <a:ext uri="{FF2B5EF4-FFF2-40B4-BE49-F238E27FC236}">
                <a16:creationId xmlns:a16="http://schemas.microsoft.com/office/drawing/2014/main" id="{523A7EB6-93D0-104F-A8A1-B847007E4F50}"/>
              </a:ext>
            </a:extLst>
          </p:cNvPr>
          <p:cNvGrpSpPr/>
          <p:nvPr/>
        </p:nvGrpSpPr>
        <p:grpSpPr>
          <a:xfrm>
            <a:off x="8420949" y="3939916"/>
            <a:ext cx="3419021" cy="2214588"/>
            <a:chOff x="304800" y="4060864"/>
            <a:chExt cx="3419021" cy="2214588"/>
          </a:xfrm>
          <a:effectLst>
            <a:outerShdw blurRad="50800" dist="38100" dir="2700000" algn="tl" rotWithShape="0">
              <a:prstClr val="black">
                <a:alpha val="20000"/>
              </a:prstClr>
            </a:outerShdw>
          </a:effectLst>
        </p:grpSpPr>
        <p:sp>
          <p:nvSpPr>
            <p:cNvPr id="17" name="Rectangle 16">
              <a:extLst>
                <a:ext uri="{FF2B5EF4-FFF2-40B4-BE49-F238E27FC236}">
                  <a16:creationId xmlns:a16="http://schemas.microsoft.com/office/drawing/2014/main" id="{220BBB2E-BD69-9447-93C1-A868B4060D1E}"/>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19" name="Rectangle 18">
              <a:extLst>
                <a:ext uri="{FF2B5EF4-FFF2-40B4-BE49-F238E27FC236}">
                  <a16:creationId xmlns:a16="http://schemas.microsoft.com/office/drawing/2014/main" id="{2D0E4C39-B56E-9B48-8BD9-8DB3BBDB86BB}"/>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Highest Revenue Generation</a:t>
              </a:r>
            </a:p>
          </p:txBody>
        </p:sp>
      </p:grpSp>
      <p:grpSp>
        <p:nvGrpSpPr>
          <p:cNvPr id="20" name="Group 19">
            <a:extLst>
              <a:ext uri="{FF2B5EF4-FFF2-40B4-BE49-F238E27FC236}">
                <a16:creationId xmlns:a16="http://schemas.microsoft.com/office/drawing/2014/main" id="{088706B1-966F-9940-8BB5-661D740419FC}"/>
              </a:ext>
            </a:extLst>
          </p:cNvPr>
          <p:cNvGrpSpPr/>
          <p:nvPr/>
        </p:nvGrpSpPr>
        <p:grpSpPr>
          <a:xfrm>
            <a:off x="8420948" y="1427963"/>
            <a:ext cx="3419021" cy="2214588"/>
            <a:chOff x="304800" y="4060864"/>
            <a:chExt cx="3419021" cy="2214588"/>
          </a:xfrm>
          <a:effectLst>
            <a:outerShdw blurRad="50800" dist="38100" dir="2700000" algn="tl" rotWithShape="0">
              <a:prstClr val="black">
                <a:alpha val="20000"/>
              </a:prstClr>
            </a:outerShdw>
          </a:effectLst>
        </p:grpSpPr>
        <p:sp>
          <p:nvSpPr>
            <p:cNvPr id="21" name="Rectangle 20">
              <a:extLst>
                <a:ext uri="{FF2B5EF4-FFF2-40B4-BE49-F238E27FC236}">
                  <a16:creationId xmlns:a16="http://schemas.microsoft.com/office/drawing/2014/main" id="{C15FEE9C-D760-F74A-8758-0AB2D3D090E0}"/>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22" name="Rectangle 21">
              <a:extLst>
                <a:ext uri="{FF2B5EF4-FFF2-40B4-BE49-F238E27FC236}">
                  <a16:creationId xmlns:a16="http://schemas.microsoft.com/office/drawing/2014/main" id="{B9F2EBAE-7811-6642-B84F-4FBBB5C4F655}"/>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Most Used Operating System</a:t>
              </a:r>
            </a:p>
          </p:txBody>
        </p:sp>
      </p:grpSp>
      <p:grpSp>
        <p:nvGrpSpPr>
          <p:cNvPr id="23" name="Group 22">
            <a:extLst>
              <a:ext uri="{FF2B5EF4-FFF2-40B4-BE49-F238E27FC236}">
                <a16:creationId xmlns:a16="http://schemas.microsoft.com/office/drawing/2014/main" id="{06EAF776-63B8-FF45-B097-6BACCEF250B4}"/>
              </a:ext>
            </a:extLst>
          </p:cNvPr>
          <p:cNvGrpSpPr/>
          <p:nvPr/>
        </p:nvGrpSpPr>
        <p:grpSpPr>
          <a:xfrm>
            <a:off x="350337" y="1427963"/>
            <a:ext cx="3419021" cy="2214588"/>
            <a:chOff x="304800" y="4060864"/>
            <a:chExt cx="3419021" cy="2214588"/>
          </a:xfrm>
          <a:effectLst>
            <a:outerShdw blurRad="50800" dist="38100" dir="2700000" algn="tl" rotWithShape="0">
              <a:prstClr val="black">
                <a:alpha val="20000"/>
              </a:prstClr>
            </a:outerShdw>
          </a:effectLst>
        </p:grpSpPr>
        <p:sp>
          <p:nvSpPr>
            <p:cNvPr id="24" name="Rectangle 23">
              <a:extLst>
                <a:ext uri="{FF2B5EF4-FFF2-40B4-BE49-F238E27FC236}">
                  <a16:creationId xmlns:a16="http://schemas.microsoft.com/office/drawing/2014/main" id="{AFD30B2A-2254-FA47-8844-1412560ABAAB}"/>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25" name="Rectangle 24">
              <a:extLst>
                <a:ext uri="{FF2B5EF4-FFF2-40B4-BE49-F238E27FC236}">
                  <a16:creationId xmlns:a16="http://schemas.microsoft.com/office/drawing/2014/main" id="{4842AE99-27B1-7F45-83CD-21ACD299DA54}"/>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Most Populous Region </a:t>
              </a:r>
            </a:p>
          </p:txBody>
        </p:sp>
      </p:grpSp>
      <p:grpSp>
        <p:nvGrpSpPr>
          <p:cNvPr id="26" name="Group 25">
            <a:extLst>
              <a:ext uri="{FF2B5EF4-FFF2-40B4-BE49-F238E27FC236}">
                <a16:creationId xmlns:a16="http://schemas.microsoft.com/office/drawing/2014/main" id="{259D348F-FB70-2A48-8F6D-312CFBFAB0DF}"/>
              </a:ext>
            </a:extLst>
          </p:cNvPr>
          <p:cNvGrpSpPr/>
          <p:nvPr/>
        </p:nvGrpSpPr>
        <p:grpSpPr>
          <a:xfrm>
            <a:off x="4386489" y="3939916"/>
            <a:ext cx="3419021" cy="2214588"/>
            <a:chOff x="304800" y="4060864"/>
            <a:chExt cx="3419021" cy="2214588"/>
          </a:xfrm>
          <a:effectLst>
            <a:outerShdw blurRad="50800" dist="38100" dir="2700000" algn="tl" rotWithShape="0">
              <a:prstClr val="black">
                <a:alpha val="20000"/>
              </a:prstClr>
            </a:outerShdw>
          </a:effectLst>
        </p:grpSpPr>
        <p:sp>
          <p:nvSpPr>
            <p:cNvPr id="27" name="Rectangle 26">
              <a:extLst>
                <a:ext uri="{FF2B5EF4-FFF2-40B4-BE49-F238E27FC236}">
                  <a16:creationId xmlns:a16="http://schemas.microsoft.com/office/drawing/2014/main" id="{98AEE02F-4FA3-984D-B7E1-2C7979D818EA}"/>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28" name="Rectangle 27">
              <a:extLst>
                <a:ext uri="{FF2B5EF4-FFF2-40B4-BE49-F238E27FC236}">
                  <a16:creationId xmlns:a16="http://schemas.microsoft.com/office/drawing/2014/main" id="{2B1EE4A3-BEEA-B545-AB89-D05A2BF406A0}"/>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Average Time Spent on Pages</a:t>
              </a:r>
            </a:p>
          </p:txBody>
        </p:sp>
      </p:grpSp>
      <p:graphicFrame>
        <p:nvGraphicFramePr>
          <p:cNvPr id="36" name="Chart 35">
            <a:extLst>
              <a:ext uri="{FF2B5EF4-FFF2-40B4-BE49-F238E27FC236}">
                <a16:creationId xmlns:a16="http://schemas.microsoft.com/office/drawing/2014/main" id="{1D42AD45-7984-9543-A860-255834BD3090}"/>
              </a:ext>
            </a:extLst>
          </p:cNvPr>
          <p:cNvGraphicFramePr/>
          <p:nvPr>
            <p:extLst>
              <p:ext uri="{D42A27DB-BD31-4B8C-83A1-F6EECF244321}">
                <p14:modId xmlns:p14="http://schemas.microsoft.com/office/powerpoint/2010/main" val="146323352"/>
              </p:ext>
            </p:extLst>
          </p:nvPr>
        </p:nvGraphicFramePr>
        <p:xfrm>
          <a:off x="8420102" y="1847062"/>
          <a:ext cx="3419021" cy="1795489"/>
        </p:xfrm>
        <a:graphic>
          <a:graphicData uri="http://schemas.openxmlformats.org/drawingml/2006/chart">
            <c:chart xmlns:c="http://schemas.openxmlformats.org/drawingml/2006/chart" xmlns:r="http://schemas.openxmlformats.org/officeDocument/2006/relationships" r:id="rId4"/>
          </a:graphicData>
        </a:graphic>
      </p:graphicFrame>
      <p:grpSp>
        <p:nvGrpSpPr>
          <p:cNvPr id="37" name="Group 36">
            <a:extLst>
              <a:ext uri="{FF2B5EF4-FFF2-40B4-BE49-F238E27FC236}">
                <a16:creationId xmlns:a16="http://schemas.microsoft.com/office/drawing/2014/main" id="{CF8195C0-2EDA-FC44-B2CA-19057FFE396E}"/>
              </a:ext>
            </a:extLst>
          </p:cNvPr>
          <p:cNvGrpSpPr/>
          <p:nvPr/>
        </p:nvGrpSpPr>
        <p:grpSpPr>
          <a:xfrm>
            <a:off x="352030" y="3939916"/>
            <a:ext cx="3419021" cy="2214588"/>
            <a:chOff x="304800" y="4060864"/>
            <a:chExt cx="3419021" cy="2214588"/>
          </a:xfrm>
          <a:effectLst>
            <a:outerShdw blurRad="50800" dist="38100" dir="2700000" algn="tl" rotWithShape="0">
              <a:prstClr val="black">
                <a:alpha val="20000"/>
              </a:prstClr>
            </a:outerShdw>
          </a:effectLst>
        </p:grpSpPr>
        <p:sp>
          <p:nvSpPr>
            <p:cNvPr id="38" name="Rectangle 37">
              <a:extLst>
                <a:ext uri="{FF2B5EF4-FFF2-40B4-BE49-F238E27FC236}">
                  <a16:creationId xmlns:a16="http://schemas.microsoft.com/office/drawing/2014/main" id="{2CA1040F-2E7E-7641-9CB7-CD35C5ADCA44}"/>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39" name="Rectangle 38">
              <a:extLst>
                <a:ext uri="{FF2B5EF4-FFF2-40B4-BE49-F238E27FC236}">
                  <a16:creationId xmlns:a16="http://schemas.microsoft.com/office/drawing/2014/main" id="{CC7D3FB3-2348-7140-8CC6-DAE3B6044B22}"/>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Most Used Browser Type</a:t>
              </a:r>
            </a:p>
          </p:txBody>
        </p:sp>
      </p:grpSp>
      <p:grpSp>
        <p:nvGrpSpPr>
          <p:cNvPr id="40" name="Group 39">
            <a:extLst>
              <a:ext uri="{FF2B5EF4-FFF2-40B4-BE49-F238E27FC236}">
                <a16:creationId xmlns:a16="http://schemas.microsoft.com/office/drawing/2014/main" id="{E8124318-43D1-4541-80BF-EA8B67057133}"/>
              </a:ext>
            </a:extLst>
          </p:cNvPr>
          <p:cNvGrpSpPr/>
          <p:nvPr/>
        </p:nvGrpSpPr>
        <p:grpSpPr>
          <a:xfrm>
            <a:off x="4386489" y="1427963"/>
            <a:ext cx="3419021" cy="2214588"/>
            <a:chOff x="304800" y="4060864"/>
            <a:chExt cx="3419021" cy="2214588"/>
          </a:xfrm>
          <a:effectLst>
            <a:outerShdw blurRad="50800" dist="38100" dir="2700000" algn="tl" rotWithShape="0">
              <a:prstClr val="black">
                <a:alpha val="20000"/>
              </a:prstClr>
            </a:outerShdw>
          </a:effectLst>
        </p:grpSpPr>
        <p:sp>
          <p:nvSpPr>
            <p:cNvPr id="41" name="Rectangle 40">
              <a:extLst>
                <a:ext uri="{FF2B5EF4-FFF2-40B4-BE49-F238E27FC236}">
                  <a16:creationId xmlns:a16="http://schemas.microsoft.com/office/drawing/2014/main" id="{3BD34F84-7AC9-3E45-9335-AF11D808988D}"/>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42" name="Rectangle 41">
              <a:extLst>
                <a:ext uri="{FF2B5EF4-FFF2-40B4-BE49-F238E27FC236}">
                  <a16:creationId xmlns:a16="http://schemas.microsoft.com/office/drawing/2014/main" id="{2C7320C5-685A-3A45-8615-91DE628DC72C}"/>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Most Traffic Generated Type</a:t>
              </a:r>
            </a:p>
          </p:txBody>
        </p:sp>
      </p:grpSp>
      <p:graphicFrame>
        <p:nvGraphicFramePr>
          <p:cNvPr id="45" name="Chart 44">
            <a:extLst>
              <a:ext uri="{FF2B5EF4-FFF2-40B4-BE49-F238E27FC236}">
                <a16:creationId xmlns:a16="http://schemas.microsoft.com/office/drawing/2014/main" id="{8E0EEF58-4121-F848-8592-E7BFE3D6A889}"/>
              </a:ext>
            </a:extLst>
          </p:cNvPr>
          <p:cNvGraphicFramePr/>
          <p:nvPr>
            <p:extLst>
              <p:ext uri="{D42A27DB-BD31-4B8C-83A1-F6EECF244321}">
                <p14:modId xmlns:p14="http://schemas.microsoft.com/office/powerpoint/2010/main" val="770102544"/>
              </p:ext>
            </p:extLst>
          </p:nvPr>
        </p:nvGraphicFramePr>
        <p:xfrm>
          <a:off x="348643" y="1846792"/>
          <a:ext cx="3420715" cy="17954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Chart 45">
            <a:extLst>
              <a:ext uri="{FF2B5EF4-FFF2-40B4-BE49-F238E27FC236}">
                <a16:creationId xmlns:a16="http://schemas.microsoft.com/office/drawing/2014/main" id="{7D8C4F16-BEAB-F64C-AF41-7A255A262710}"/>
              </a:ext>
            </a:extLst>
          </p:cNvPr>
          <p:cNvGraphicFramePr/>
          <p:nvPr>
            <p:extLst>
              <p:ext uri="{D42A27DB-BD31-4B8C-83A1-F6EECF244321}">
                <p14:modId xmlns:p14="http://schemas.microsoft.com/office/powerpoint/2010/main" val="3633438205"/>
              </p:ext>
            </p:extLst>
          </p:nvPr>
        </p:nvGraphicFramePr>
        <p:xfrm>
          <a:off x="4385643" y="1847061"/>
          <a:ext cx="3410175" cy="178352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7" name="Chart 46">
            <a:extLst>
              <a:ext uri="{FF2B5EF4-FFF2-40B4-BE49-F238E27FC236}">
                <a16:creationId xmlns:a16="http://schemas.microsoft.com/office/drawing/2014/main" id="{1C52D04D-FEEF-AF48-93E8-2994978BB926}"/>
              </a:ext>
            </a:extLst>
          </p:cNvPr>
          <p:cNvGraphicFramePr/>
          <p:nvPr>
            <p:extLst>
              <p:ext uri="{D42A27DB-BD31-4B8C-83A1-F6EECF244321}">
                <p14:modId xmlns:p14="http://schemas.microsoft.com/office/powerpoint/2010/main" val="4183584543"/>
              </p:ext>
            </p:extLst>
          </p:nvPr>
        </p:nvGraphicFramePr>
        <p:xfrm>
          <a:off x="350337" y="4359016"/>
          <a:ext cx="3419020" cy="179548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Table 9">
            <a:extLst>
              <a:ext uri="{FF2B5EF4-FFF2-40B4-BE49-F238E27FC236}">
                <a16:creationId xmlns:a16="http://schemas.microsoft.com/office/drawing/2014/main" id="{EB5FAAE2-145F-CC49-8716-69809D3C0218}"/>
              </a:ext>
            </a:extLst>
          </p:cNvPr>
          <p:cNvGraphicFramePr>
            <a:graphicFrameLocks noGrp="1"/>
          </p:cNvGraphicFramePr>
          <p:nvPr>
            <p:extLst>
              <p:ext uri="{D42A27DB-BD31-4B8C-83A1-F6EECF244321}">
                <p14:modId xmlns:p14="http://schemas.microsoft.com/office/powerpoint/2010/main" val="1757684082"/>
              </p:ext>
            </p:extLst>
          </p:nvPr>
        </p:nvGraphicFramePr>
        <p:xfrm>
          <a:off x="4384795" y="4373366"/>
          <a:ext cx="3419020" cy="1823535"/>
        </p:xfrm>
        <a:graphic>
          <a:graphicData uri="http://schemas.openxmlformats.org/drawingml/2006/table">
            <a:tbl>
              <a:tblPr firstRow="1" firstCol="1" bandRow="1">
                <a:tableStyleId>{0E3FDE45-AF77-4B5C-9715-49D594BDF05E}</a:tableStyleId>
              </a:tblPr>
              <a:tblGrid>
                <a:gridCol w="1709510">
                  <a:extLst>
                    <a:ext uri="{9D8B030D-6E8A-4147-A177-3AD203B41FA5}">
                      <a16:colId xmlns:a16="http://schemas.microsoft.com/office/drawing/2014/main" val="2633332793"/>
                    </a:ext>
                  </a:extLst>
                </a:gridCol>
                <a:gridCol w="1709510">
                  <a:extLst>
                    <a:ext uri="{9D8B030D-6E8A-4147-A177-3AD203B41FA5}">
                      <a16:colId xmlns:a16="http://schemas.microsoft.com/office/drawing/2014/main" val="136465635"/>
                    </a:ext>
                  </a:extLst>
                </a:gridCol>
              </a:tblGrid>
              <a:tr h="445285">
                <a:tc>
                  <a:txBody>
                    <a:bodyPr/>
                    <a:lstStyle/>
                    <a:p>
                      <a:pPr algn="ctr">
                        <a:spcAft>
                          <a:spcPts val="0"/>
                        </a:spcAft>
                      </a:pPr>
                      <a:r>
                        <a:rPr lang="en-IN" sz="1600" dirty="0">
                          <a:effectLst/>
                        </a:rPr>
                        <a:t>Page Types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Average Time Spent (in minutes)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512100353"/>
                  </a:ext>
                </a:extLst>
              </a:tr>
              <a:tr h="445285">
                <a:tc>
                  <a:txBody>
                    <a:bodyPr/>
                    <a:lstStyle/>
                    <a:p>
                      <a:pPr algn="ctr">
                        <a:spcAft>
                          <a:spcPts val="0"/>
                        </a:spcAft>
                      </a:pPr>
                      <a:r>
                        <a:rPr lang="en-IN" sz="1600">
                          <a:effectLst/>
                        </a:rPr>
                        <a:t>Administrative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800" dirty="0">
                          <a:effectLst/>
                          <a:latin typeface="Calibri" panose="020F0502020204030204" pitchFamily="34" charset="0"/>
                          <a:ea typeface="Calibri" panose="020F0502020204030204" pitchFamily="34" charset="0"/>
                          <a:cs typeface="Mangal" panose="02040503050203030202" pitchFamily="18" charset="0"/>
                        </a:rPr>
                        <a:t>1.36</a:t>
                      </a:r>
                    </a:p>
                  </a:txBody>
                  <a:tcPr marL="68580" marR="68580" marT="0" marB="0" anchor="ctr"/>
                </a:tc>
                <a:extLst>
                  <a:ext uri="{0D108BD9-81ED-4DB2-BD59-A6C34878D82A}">
                    <a16:rowId xmlns:a16="http://schemas.microsoft.com/office/drawing/2014/main" val="3839496930"/>
                  </a:ext>
                </a:extLst>
              </a:tr>
              <a:tr h="445285">
                <a:tc>
                  <a:txBody>
                    <a:bodyPr/>
                    <a:lstStyle/>
                    <a:p>
                      <a:pPr algn="ctr">
                        <a:spcAft>
                          <a:spcPts val="0"/>
                        </a:spcAft>
                      </a:pPr>
                      <a:r>
                        <a:rPr lang="en-IN" sz="1600">
                          <a:effectLst/>
                        </a:rPr>
                        <a:t>Informational</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0.58</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294234784"/>
                  </a:ext>
                </a:extLst>
              </a:tr>
              <a:tr h="445285">
                <a:tc>
                  <a:txBody>
                    <a:bodyPr/>
                    <a:lstStyle/>
                    <a:p>
                      <a:pPr algn="ctr">
                        <a:spcAft>
                          <a:spcPts val="0"/>
                        </a:spcAft>
                      </a:pPr>
                      <a:r>
                        <a:rPr lang="en-IN" sz="1600">
                          <a:effectLst/>
                        </a:rPr>
                        <a:t>Product Related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20.12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740101930"/>
                  </a:ext>
                </a:extLst>
              </a:tr>
            </a:tbl>
          </a:graphicData>
        </a:graphic>
      </p:graphicFrame>
      <p:graphicFrame>
        <p:nvGraphicFramePr>
          <p:cNvPr id="11" name="Table 10">
            <a:extLst>
              <a:ext uri="{FF2B5EF4-FFF2-40B4-BE49-F238E27FC236}">
                <a16:creationId xmlns:a16="http://schemas.microsoft.com/office/drawing/2014/main" id="{DEF19719-1666-6A40-AA01-C35B1B4805EE}"/>
              </a:ext>
            </a:extLst>
          </p:cNvPr>
          <p:cNvGraphicFramePr>
            <a:graphicFrameLocks noGrp="1"/>
          </p:cNvGraphicFramePr>
          <p:nvPr>
            <p:extLst>
              <p:ext uri="{D42A27DB-BD31-4B8C-83A1-F6EECF244321}">
                <p14:modId xmlns:p14="http://schemas.microsoft.com/office/powerpoint/2010/main" val="1617376050"/>
              </p:ext>
            </p:extLst>
          </p:nvPr>
        </p:nvGraphicFramePr>
        <p:xfrm>
          <a:off x="8417559" y="4389798"/>
          <a:ext cx="3421564" cy="1764708"/>
        </p:xfrm>
        <a:graphic>
          <a:graphicData uri="http://schemas.openxmlformats.org/drawingml/2006/table">
            <a:tbl>
              <a:tblPr firstRow="1" bandRow="1">
                <a:tableStyleId>{3B4B98B0-60AC-42C2-AFA5-B58CD77FA1E5}</a:tableStyleId>
              </a:tblPr>
              <a:tblGrid>
                <a:gridCol w="2109471">
                  <a:extLst>
                    <a:ext uri="{9D8B030D-6E8A-4147-A177-3AD203B41FA5}">
                      <a16:colId xmlns:a16="http://schemas.microsoft.com/office/drawing/2014/main" val="3593864638"/>
                    </a:ext>
                  </a:extLst>
                </a:gridCol>
                <a:gridCol w="1312093">
                  <a:extLst>
                    <a:ext uri="{9D8B030D-6E8A-4147-A177-3AD203B41FA5}">
                      <a16:colId xmlns:a16="http://schemas.microsoft.com/office/drawing/2014/main" val="2769595524"/>
                    </a:ext>
                  </a:extLst>
                </a:gridCol>
              </a:tblGrid>
              <a:tr h="441177">
                <a:tc>
                  <a:txBody>
                    <a:bodyPr/>
                    <a:lstStyle/>
                    <a:p>
                      <a:pPr algn="l"/>
                      <a:r>
                        <a:rPr lang="en-US" b="0" dirty="0"/>
                        <a:t>Region</a:t>
                      </a:r>
                    </a:p>
                  </a:txBody>
                  <a:tcPr anchor="ctr"/>
                </a:tc>
                <a:tc>
                  <a:txBody>
                    <a:bodyPr/>
                    <a:lstStyle/>
                    <a:p>
                      <a:pPr algn="ctr"/>
                      <a:r>
                        <a:rPr lang="en-US" b="0" dirty="0"/>
                        <a:t>Type 1</a:t>
                      </a:r>
                    </a:p>
                  </a:txBody>
                  <a:tcPr anchor="ctr"/>
                </a:tc>
                <a:extLst>
                  <a:ext uri="{0D108BD9-81ED-4DB2-BD59-A6C34878D82A}">
                    <a16:rowId xmlns:a16="http://schemas.microsoft.com/office/drawing/2014/main" val="1522220772"/>
                  </a:ext>
                </a:extLst>
              </a:tr>
              <a:tr h="441177">
                <a:tc>
                  <a:txBody>
                    <a:bodyPr/>
                    <a:lstStyle/>
                    <a:p>
                      <a:pPr algn="l"/>
                      <a:r>
                        <a:rPr lang="en-US" b="0" dirty="0"/>
                        <a:t>Traffic</a:t>
                      </a:r>
                    </a:p>
                  </a:txBody>
                  <a:tcPr anchor="ctr"/>
                </a:tc>
                <a:tc>
                  <a:txBody>
                    <a:bodyPr/>
                    <a:lstStyle/>
                    <a:p>
                      <a:pPr algn="ctr"/>
                      <a:r>
                        <a:rPr lang="en-US" b="0" dirty="0"/>
                        <a:t>Type 2</a:t>
                      </a:r>
                    </a:p>
                  </a:txBody>
                  <a:tcPr anchor="ctr"/>
                </a:tc>
                <a:extLst>
                  <a:ext uri="{0D108BD9-81ED-4DB2-BD59-A6C34878D82A}">
                    <a16:rowId xmlns:a16="http://schemas.microsoft.com/office/drawing/2014/main" val="1457901955"/>
                  </a:ext>
                </a:extLst>
              </a:tr>
              <a:tr h="441177">
                <a:tc>
                  <a:txBody>
                    <a:bodyPr/>
                    <a:lstStyle/>
                    <a:p>
                      <a:pPr algn="l"/>
                      <a:r>
                        <a:rPr lang="en-US" b="0" dirty="0"/>
                        <a:t>Operating System</a:t>
                      </a:r>
                    </a:p>
                  </a:txBody>
                  <a:tcPr anchor="ctr"/>
                </a:tc>
                <a:tc>
                  <a:txBody>
                    <a:bodyPr/>
                    <a:lstStyle/>
                    <a:p>
                      <a:pPr algn="ctr"/>
                      <a:r>
                        <a:rPr lang="en-US" b="0" dirty="0"/>
                        <a:t>Type 2</a:t>
                      </a:r>
                    </a:p>
                  </a:txBody>
                  <a:tcPr anchor="ctr"/>
                </a:tc>
                <a:extLst>
                  <a:ext uri="{0D108BD9-81ED-4DB2-BD59-A6C34878D82A}">
                    <a16:rowId xmlns:a16="http://schemas.microsoft.com/office/drawing/2014/main" val="1816502944"/>
                  </a:ext>
                </a:extLst>
              </a:tr>
              <a:tr h="441177">
                <a:tc>
                  <a:txBody>
                    <a:bodyPr/>
                    <a:lstStyle/>
                    <a:p>
                      <a:pPr algn="l"/>
                      <a:r>
                        <a:rPr lang="en-US" b="0" dirty="0"/>
                        <a:t>Browser</a:t>
                      </a:r>
                    </a:p>
                  </a:txBody>
                  <a:tcPr anchor="ctr"/>
                </a:tc>
                <a:tc>
                  <a:txBody>
                    <a:bodyPr/>
                    <a:lstStyle/>
                    <a:p>
                      <a:pPr algn="ctr"/>
                      <a:r>
                        <a:rPr lang="en-US" b="0" dirty="0"/>
                        <a:t>Type 2</a:t>
                      </a:r>
                    </a:p>
                  </a:txBody>
                  <a:tcPr anchor="ctr"/>
                </a:tc>
                <a:extLst>
                  <a:ext uri="{0D108BD9-81ED-4DB2-BD59-A6C34878D82A}">
                    <a16:rowId xmlns:a16="http://schemas.microsoft.com/office/drawing/2014/main" val="598745072"/>
                  </a:ext>
                </a:extLst>
              </a:tr>
            </a:tbl>
          </a:graphicData>
        </a:graphic>
      </p:graphicFrame>
    </p:spTree>
    <p:extLst>
      <p:ext uri="{BB962C8B-B14F-4D97-AF65-F5344CB8AC3E}">
        <p14:creationId xmlns:p14="http://schemas.microsoft.com/office/powerpoint/2010/main" val="95179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2A4A04D-15E6-704C-873B-FE1FF1A6F971}"/>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sp>
        <p:nvSpPr>
          <p:cNvPr id="14" name="Date Placeholder 13">
            <a:extLst>
              <a:ext uri="{FF2B5EF4-FFF2-40B4-BE49-F238E27FC236}">
                <a16:creationId xmlns:a16="http://schemas.microsoft.com/office/drawing/2014/main" id="{C4BB1104-0BBC-4651-9C06-152473060BD7}"/>
              </a:ext>
            </a:extLst>
          </p:cNvPr>
          <p:cNvSpPr>
            <a:spLocks noGrp="1"/>
          </p:cNvSpPr>
          <p:nvPr>
            <p:ph type="dt" sz="half" idx="10"/>
          </p:nvPr>
        </p:nvSpPr>
        <p:spPr/>
        <p:txBody>
          <a:bodyPr/>
          <a:lstStyle/>
          <a:p>
            <a:fld id="{F8708EE3-F901-4BDB-A53A-9CB1CCAC098A}" type="datetime1">
              <a:rPr lang="en-US" smtClean="0"/>
              <a:t>11/21/19</a:t>
            </a:fld>
            <a:endParaRPr lang="en-US"/>
          </a:p>
        </p:txBody>
      </p:sp>
      <p:sp>
        <p:nvSpPr>
          <p:cNvPr id="15" name="Slide Number Placeholder 14">
            <a:extLst>
              <a:ext uri="{FF2B5EF4-FFF2-40B4-BE49-F238E27FC236}">
                <a16:creationId xmlns:a16="http://schemas.microsoft.com/office/drawing/2014/main" id="{FD3D7A0A-C0A5-4CCF-B563-085733C31143}"/>
              </a:ext>
            </a:extLst>
          </p:cNvPr>
          <p:cNvSpPr>
            <a:spLocks noGrp="1"/>
          </p:cNvSpPr>
          <p:nvPr>
            <p:ph type="sldNum" sz="quarter" idx="12"/>
          </p:nvPr>
        </p:nvSpPr>
        <p:spPr/>
        <p:txBody>
          <a:bodyPr/>
          <a:lstStyle/>
          <a:p>
            <a:fld id="{E08D205E-34E0-4D4E-B6CF-D546C54444F4}" type="slidenum">
              <a:rPr lang="en-US" smtClean="0"/>
              <a:t>9</a:t>
            </a:fld>
            <a:endParaRPr lang="en-US" dirty="0"/>
          </a:p>
        </p:txBody>
      </p:sp>
      <p:sp>
        <p:nvSpPr>
          <p:cNvPr id="2" name="Rectangle 1">
            <a:extLst>
              <a:ext uri="{FF2B5EF4-FFF2-40B4-BE49-F238E27FC236}">
                <a16:creationId xmlns:a16="http://schemas.microsoft.com/office/drawing/2014/main" id="{3C69D153-035E-445F-A22C-A0A4A7E7FA01}"/>
              </a:ext>
            </a:extLst>
          </p:cNvPr>
          <p:cNvSpPr/>
          <p:nvPr/>
        </p:nvSpPr>
        <p:spPr>
          <a:xfrm>
            <a:off x="0" y="266700"/>
            <a:ext cx="12192000" cy="5524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EAFA0D3-4F02-4564-868F-7B23A92CA5DA}"/>
              </a:ext>
            </a:extLst>
          </p:cNvPr>
          <p:cNvGrpSpPr/>
          <p:nvPr/>
        </p:nvGrpSpPr>
        <p:grpSpPr>
          <a:xfrm>
            <a:off x="271463" y="171450"/>
            <a:ext cx="790575" cy="742950"/>
            <a:chOff x="11182350" y="171450"/>
            <a:chExt cx="790575" cy="742950"/>
          </a:xfrm>
        </p:grpSpPr>
        <p:sp>
          <p:nvSpPr>
            <p:cNvPr id="3" name="Rectangle 2">
              <a:extLst>
                <a:ext uri="{FF2B5EF4-FFF2-40B4-BE49-F238E27FC236}">
                  <a16:creationId xmlns:a16="http://schemas.microsoft.com/office/drawing/2014/main" id="{7F67F46E-4DB3-4EFD-82B7-61C976CE2B84}"/>
                </a:ext>
              </a:extLst>
            </p:cNvPr>
            <p:cNvSpPr/>
            <p:nvPr/>
          </p:nvSpPr>
          <p:spPr>
            <a:xfrm>
              <a:off x="11182350" y="171450"/>
              <a:ext cx="742950" cy="742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DA0FFA55-54B3-40E8-B647-2537CB6023FA}"/>
                </a:ext>
              </a:extLst>
            </p:cNvPr>
            <p:cNvSpPr/>
            <p:nvPr/>
          </p:nvSpPr>
          <p:spPr>
            <a:xfrm>
              <a:off x="11925300" y="1714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6CA8BD4-DBFF-47F9-A57B-47E2AE2D4939}"/>
                </a:ext>
              </a:extLst>
            </p:cNvPr>
            <p:cNvSpPr/>
            <p:nvPr/>
          </p:nvSpPr>
          <p:spPr>
            <a:xfrm flipV="1">
              <a:off x="11925300" y="819150"/>
              <a:ext cx="47625" cy="9525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45C74FCE-67F3-40E5-8E00-405A2EB291D1}"/>
              </a:ext>
            </a:extLst>
          </p:cNvPr>
          <p:cNvSpPr txBox="1"/>
          <p:nvPr/>
        </p:nvSpPr>
        <p:spPr>
          <a:xfrm>
            <a:off x="1285876" y="327481"/>
            <a:ext cx="9636124" cy="430887"/>
          </a:xfrm>
          <a:prstGeom prst="rect">
            <a:avLst/>
          </a:prstGeom>
          <a:noFill/>
        </p:spPr>
        <p:txBody>
          <a:bodyPr wrap="square" lIns="0" tIns="0" rIns="0" bIns="0" rtlCol="0" anchor="ctr">
            <a:spAutoFit/>
          </a:bodyPr>
          <a:lstStyle/>
          <a:p>
            <a:r>
              <a:rPr lang="id-ID" sz="2800" b="1" dirty="0">
                <a:solidFill>
                  <a:schemeClr val="bg1"/>
                </a:solidFill>
                <a:latin typeface="+mj-lt"/>
              </a:rPr>
              <a:t>EXPLORATORY DATA ANALYSIS – NUMERICAL FEATURES</a:t>
            </a:r>
          </a:p>
        </p:txBody>
      </p:sp>
      <p:pic>
        <p:nvPicPr>
          <p:cNvPr id="18" name="Picture 17">
            <a:extLst>
              <a:ext uri="{FF2B5EF4-FFF2-40B4-BE49-F238E27FC236}">
                <a16:creationId xmlns:a16="http://schemas.microsoft.com/office/drawing/2014/main" id="{9CAD37C5-9938-8E43-B5B2-E14CBF194D0B}"/>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351183" y="254570"/>
            <a:ext cx="583510" cy="583510"/>
          </a:xfrm>
          <a:prstGeom prst="rect">
            <a:avLst/>
          </a:prstGeom>
        </p:spPr>
      </p:pic>
      <p:graphicFrame>
        <p:nvGraphicFramePr>
          <p:cNvPr id="4" name="Table 3">
            <a:extLst>
              <a:ext uri="{FF2B5EF4-FFF2-40B4-BE49-F238E27FC236}">
                <a16:creationId xmlns:a16="http://schemas.microsoft.com/office/drawing/2014/main" id="{5E74AABA-945E-A843-BBFA-37DDB954EE4F}"/>
              </a:ext>
            </a:extLst>
          </p:cNvPr>
          <p:cNvGraphicFramePr>
            <a:graphicFrameLocks noGrp="1"/>
          </p:cNvGraphicFramePr>
          <p:nvPr>
            <p:extLst>
              <p:ext uri="{D42A27DB-BD31-4B8C-83A1-F6EECF244321}">
                <p14:modId xmlns:p14="http://schemas.microsoft.com/office/powerpoint/2010/main" val="3467575688"/>
              </p:ext>
            </p:extLst>
          </p:nvPr>
        </p:nvGraphicFramePr>
        <p:xfrm>
          <a:off x="271463" y="1116246"/>
          <a:ext cx="7917982" cy="5295902"/>
        </p:xfrm>
        <a:graphic>
          <a:graphicData uri="http://schemas.openxmlformats.org/drawingml/2006/table">
            <a:tbl>
              <a:tblPr firstRow="1" firstCol="1" bandRow="1">
                <a:tableStyleId>{21E4AEA4-8DFA-4A89-87EB-49C32662AFE0}</a:tableStyleId>
              </a:tblPr>
              <a:tblGrid>
                <a:gridCol w="1310757">
                  <a:extLst>
                    <a:ext uri="{9D8B030D-6E8A-4147-A177-3AD203B41FA5}">
                      <a16:colId xmlns:a16="http://schemas.microsoft.com/office/drawing/2014/main" val="2208945543"/>
                    </a:ext>
                  </a:extLst>
                </a:gridCol>
                <a:gridCol w="965771">
                  <a:extLst>
                    <a:ext uri="{9D8B030D-6E8A-4147-A177-3AD203B41FA5}">
                      <a16:colId xmlns:a16="http://schemas.microsoft.com/office/drawing/2014/main" val="1404512273"/>
                    </a:ext>
                  </a:extLst>
                </a:gridCol>
                <a:gridCol w="595901">
                  <a:extLst>
                    <a:ext uri="{9D8B030D-6E8A-4147-A177-3AD203B41FA5}">
                      <a16:colId xmlns:a16="http://schemas.microsoft.com/office/drawing/2014/main" val="1896573262"/>
                    </a:ext>
                  </a:extLst>
                </a:gridCol>
                <a:gridCol w="729465">
                  <a:extLst>
                    <a:ext uri="{9D8B030D-6E8A-4147-A177-3AD203B41FA5}">
                      <a16:colId xmlns:a16="http://schemas.microsoft.com/office/drawing/2014/main" val="567337527"/>
                    </a:ext>
                  </a:extLst>
                </a:gridCol>
                <a:gridCol w="770562">
                  <a:extLst>
                    <a:ext uri="{9D8B030D-6E8A-4147-A177-3AD203B41FA5}">
                      <a16:colId xmlns:a16="http://schemas.microsoft.com/office/drawing/2014/main" val="3043371686"/>
                    </a:ext>
                  </a:extLst>
                </a:gridCol>
                <a:gridCol w="883578">
                  <a:extLst>
                    <a:ext uri="{9D8B030D-6E8A-4147-A177-3AD203B41FA5}">
                      <a16:colId xmlns:a16="http://schemas.microsoft.com/office/drawing/2014/main" val="3554333552"/>
                    </a:ext>
                  </a:extLst>
                </a:gridCol>
                <a:gridCol w="996593">
                  <a:extLst>
                    <a:ext uri="{9D8B030D-6E8A-4147-A177-3AD203B41FA5}">
                      <a16:colId xmlns:a16="http://schemas.microsoft.com/office/drawing/2014/main" val="1150868868"/>
                    </a:ext>
                  </a:extLst>
                </a:gridCol>
                <a:gridCol w="821932">
                  <a:extLst>
                    <a:ext uri="{9D8B030D-6E8A-4147-A177-3AD203B41FA5}">
                      <a16:colId xmlns:a16="http://schemas.microsoft.com/office/drawing/2014/main" val="4025592000"/>
                    </a:ext>
                  </a:extLst>
                </a:gridCol>
                <a:gridCol w="843423">
                  <a:extLst>
                    <a:ext uri="{9D8B030D-6E8A-4147-A177-3AD203B41FA5}">
                      <a16:colId xmlns:a16="http://schemas.microsoft.com/office/drawing/2014/main" val="3139637854"/>
                    </a:ext>
                  </a:extLst>
                </a:gridCol>
              </a:tblGrid>
              <a:tr h="677382">
                <a:tc>
                  <a:txBody>
                    <a:bodyPr/>
                    <a:lstStyle/>
                    <a:p>
                      <a:pPr algn="ctr">
                        <a:spcAft>
                          <a:spcPts val="0"/>
                        </a:spcAft>
                      </a:pPr>
                      <a:r>
                        <a:rPr lang="en-IN" sz="1400" dirty="0">
                          <a:effectLst/>
                        </a:rPr>
                        <a:t>Features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dirty="0">
                          <a:effectLst/>
                        </a:rPr>
                        <a:t>Actual Skewness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a:effectLst/>
                        </a:rPr>
                        <a:t>Log_T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a:effectLst/>
                        </a:rPr>
                        <a:t>Sqrt_T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a:effectLst/>
                        </a:rPr>
                        <a:t>Cbrt_T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a:effectLst/>
                        </a:rPr>
                        <a:t>4thPower_T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dirty="0">
                          <a:effectLst/>
                        </a:rPr>
                        <a:t>5th_Power_T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a:effectLst/>
                        </a:rPr>
                        <a:t>6thPower_T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400">
                          <a:effectLst/>
                        </a:rPr>
                        <a:t>7thPower_T</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291092150"/>
                  </a:ext>
                </a:extLst>
              </a:tr>
              <a:tr h="369482">
                <a:tc>
                  <a:txBody>
                    <a:bodyPr/>
                    <a:lstStyle/>
                    <a:p>
                      <a:pPr algn="l">
                        <a:spcAft>
                          <a:spcPts val="0"/>
                        </a:spcAft>
                      </a:pPr>
                      <a:r>
                        <a:rPr lang="en-IN" sz="1400" dirty="0">
                          <a:effectLst/>
                        </a:rPr>
                        <a:t>Administrative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1.95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0.55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0.63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0.24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0.08</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60000"/>
                        <a:lumOff val="40000"/>
                      </a:schemeClr>
                    </a:solidFill>
                  </a:tcPr>
                </a:tc>
                <a:tc>
                  <a:txBody>
                    <a:bodyPr/>
                    <a:lstStyle/>
                    <a:p>
                      <a:pPr algn="ctr">
                        <a:spcAft>
                          <a:spcPts val="0"/>
                        </a:spcAft>
                      </a:pPr>
                      <a:r>
                        <a:rPr lang="en-IN" sz="1600">
                          <a:effectLst/>
                        </a:rPr>
                        <a:t>-0.04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-0.07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87522027"/>
                  </a:ext>
                </a:extLst>
              </a:tr>
              <a:tr h="677382">
                <a:tc>
                  <a:txBody>
                    <a:bodyPr/>
                    <a:lstStyle/>
                    <a:p>
                      <a:pPr algn="l">
                        <a:spcAft>
                          <a:spcPts val="0"/>
                        </a:spcAft>
                      </a:pPr>
                      <a:r>
                        <a:rPr lang="en-IN" sz="1400" dirty="0">
                          <a:effectLst/>
                        </a:rPr>
                        <a:t>Administrative Duration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5.59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0.24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1.53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0.69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0.37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0.21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0.12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0.06</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296251448"/>
                  </a:ext>
                </a:extLst>
              </a:tr>
              <a:tr h="369482">
                <a:tc>
                  <a:txBody>
                    <a:bodyPr/>
                    <a:lstStyle/>
                    <a:p>
                      <a:pPr algn="l">
                        <a:spcAft>
                          <a:spcPts val="0"/>
                        </a:spcAft>
                      </a:pPr>
                      <a:r>
                        <a:rPr lang="en-IN" sz="1400">
                          <a:effectLst/>
                        </a:rPr>
                        <a:t>Informational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4.01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2.01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1.93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1.62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1.51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1.46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1.44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1.42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3317152904"/>
                  </a:ext>
                </a:extLst>
              </a:tr>
              <a:tr h="677382">
                <a:tc>
                  <a:txBody>
                    <a:bodyPr/>
                    <a:lstStyle/>
                    <a:p>
                      <a:pPr algn="l">
                        <a:spcAft>
                          <a:spcPts val="0"/>
                        </a:spcAft>
                      </a:pPr>
                      <a:r>
                        <a:rPr lang="en-IN" sz="1400">
                          <a:effectLst/>
                        </a:rPr>
                        <a:t>Informational Duration</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7.54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1.9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3.42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2.43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2.05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1.87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1.77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1.7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1742031039"/>
                  </a:ext>
                </a:extLst>
              </a:tr>
              <a:tr h="369482">
                <a:tc>
                  <a:txBody>
                    <a:bodyPr/>
                    <a:lstStyle/>
                    <a:p>
                      <a:pPr algn="l">
                        <a:spcAft>
                          <a:spcPts val="0"/>
                        </a:spcAft>
                      </a:pPr>
                      <a:r>
                        <a:rPr lang="en-IN" sz="1400">
                          <a:effectLst/>
                        </a:rPr>
                        <a:t>ProductRelated</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4.33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-0.04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60000"/>
                        <a:lumOff val="40000"/>
                      </a:schemeClr>
                    </a:solidFill>
                  </a:tcPr>
                </a:tc>
                <a:tc>
                  <a:txBody>
                    <a:bodyPr/>
                    <a:lstStyle/>
                    <a:p>
                      <a:pPr algn="ctr">
                        <a:spcAft>
                          <a:spcPts val="0"/>
                        </a:spcAft>
                      </a:pPr>
                      <a:r>
                        <a:rPr lang="en-IN" sz="1600">
                          <a:effectLst/>
                        </a:rPr>
                        <a:t>1.5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0.81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0.45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-0.06</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51148808"/>
                  </a:ext>
                </a:extLst>
              </a:tr>
              <a:tr h="677382">
                <a:tc>
                  <a:txBody>
                    <a:bodyPr/>
                    <a:lstStyle/>
                    <a:p>
                      <a:pPr algn="l">
                        <a:spcAft>
                          <a:spcPts val="0"/>
                        </a:spcAft>
                      </a:pPr>
                      <a:r>
                        <a:rPr lang="en-IN" sz="1400">
                          <a:effectLst/>
                        </a:rPr>
                        <a:t>ProductRelated Duration</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7.25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-1.43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1.41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0.42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-0.21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60000"/>
                        <a:lumOff val="40000"/>
                      </a:schemeClr>
                    </a:solidFill>
                  </a:tcPr>
                </a:tc>
                <a:tc>
                  <a:txBody>
                    <a:bodyPr/>
                    <a:lstStyle/>
                    <a:p>
                      <a:pPr algn="ctr">
                        <a:spcAft>
                          <a:spcPts val="0"/>
                        </a:spcAft>
                      </a:pPr>
                      <a:r>
                        <a:rPr lang="en-IN" sz="1600" dirty="0">
                          <a:effectLst/>
                        </a:rPr>
                        <a:t>-0.72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-1.17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-1.56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52649178"/>
                  </a:ext>
                </a:extLst>
              </a:tr>
              <a:tr h="369482">
                <a:tc>
                  <a:txBody>
                    <a:bodyPr/>
                    <a:lstStyle/>
                    <a:p>
                      <a:pPr algn="l">
                        <a:spcAft>
                          <a:spcPts val="0"/>
                        </a:spcAft>
                      </a:pPr>
                      <a:r>
                        <a:rPr lang="en-IN" sz="1400">
                          <a:effectLst/>
                        </a:rPr>
                        <a:t>BounceRates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3.16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3.08</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1.72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0.48</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0.26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0.13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0.05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3551044146"/>
                  </a:ext>
                </a:extLst>
              </a:tr>
              <a:tr h="369482">
                <a:tc>
                  <a:txBody>
                    <a:bodyPr/>
                    <a:lstStyle/>
                    <a:p>
                      <a:pPr algn="l">
                        <a:spcAft>
                          <a:spcPts val="0"/>
                        </a:spcAft>
                      </a:pPr>
                      <a:r>
                        <a:rPr lang="en-IN" sz="1400">
                          <a:effectLst/>
                        </a:rPr>
                        <a:t>ExitRates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2.23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2.13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1.21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0.69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0.26</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-0.17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60000"/>
                        <a:lumOff val="40000"/>
                      </a:schemeClr>
                    </a:solidFill>
                  </a:tcPr>
                </a:tc>
                <a:tc>
                  <a:txBody>
                    <a:bodyPr/>
                    <a:lstStyle/>
                    <a:p>
                      <a:pPr algn="ctr">
                        <a:spcAft>
                          <a:spcPts val="0"/>
                        </a:spcAft>
                      </a:pPr>
                      <a:r>
                        <a:rPr lang="en-IN" sz="1600">
                          <a:effectLst/>
                        </a:rPr>
                        <a:t>-0.64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-1.15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2760614"/>
                  </a:ext>
                </a:extLst>
              </a:tr>
              <a:tr h="369482">
                <a:tc>
                  <a:txBody>
                    <a:bodyPr/>
                    <a:lstStyle/>
                    <a:p>
                      <a:pPr algn="l">
                        <a:spcAft>
                          <a:spcPts val="0"/>
                        </a:spcAft>
                      </a:pPr>
                      <a:r>
                        <a:rPr lang="en-IN" sz="1400">
                          <a:effectLst/>
                        </a:rPr>
                        <a:t>PageValues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6.35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1.79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2.52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1.89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1.66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1.54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1.48</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1.44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3473413360"/>
                  </a:ext>
                </a:extLst>
              </a:tr>
              <a:tr h="369482">
                <a:tc>
                  <a:txBody>
                    <a:bodyPr/>
                    <a:lstStyle/>
                    <a:p>
                      <a:pPr algn="l">
                        <a:spcAft>
                          <a:spcPts val="0"/>
                        </a:spcAft>
                      </a:pPr>
                      <a:r>
                        <a:rPr lang="en-IN" sz="1400" dirty="0" err="1">
                          <a:effectLst/>
                        </a:rPr>
                        <a:t>SpecialDay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3.29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3.1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2.86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2.74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2.67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a:effectLst/>
                        </a:rPr>
                        <a:t>2.66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spcAft>
                          <a:spcPts val="0"/>
                        </a:spcAft>
                      </a:pPr>
                      <a:r>
                        <a:rPr lang="en-IN" sz="1600" dirty="0">
                          <a:effectLst/>
                        </a:rPr>
                        <a:t>2.65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28419712"/>
                  </a:ext>
                </a:extLst>
              </a:tr>
            </a:tbl>
          </a:graphicData>
        </a:graphic>
      </p:graphicFrame>
      <p:grpSp>
        <p:nvGrpSpPr>
          <p:cNvPr id="17" name="Group 16">
            <a:extLst>
              <a:ext uri="{FF2B5EF4-FFF2-40B4-BE49-F238E27FC236}">
                <a16:creationId xmlns:a16="http://schemas.microsoft.com/office/drawing/2014/main" id="{37C555B9-D6D1-744A-AB6E-6E24F87D8834}"/>
              </a:ext>
            </a:extLst>
          </p:cNvPr>
          <p:cNvGrpSpPr/>
          <p:nvPr/>
        </p:nvGrpSpPr>
        <p:grpSpPr>
          <a:xfrm>
            <a:off x="8426262" y="1331938"/>
            <a:ext cx="3419021" cy="2214588"/>
            <a:chOff x="304800" y="4060864"/>
            <a:chExt cx="3419021" cy="2214588"/>
          </a:xfrm>
          <a:effectLst>
            <a:outerShdw blurRad="50800" dist="38100" dir="2700000" algn="tl" rotWithShape="0">
              <a:prstClr val="black">
                <a:alpha val="20000"/>
              </a:prstClr>
            </a:outerShdw>
          </a:effectLst>
        </p:grpSpPr>
        <p:sp>
          <p:nvSpPr>
            <p:cNvPr id="19" name="Rectangle 18">
              <a:extLst>
                <a:ext uri="{FF2B5EF4-FFF2-40B4-BE49-F238E27FC236}">
                  <a16:creationId xmlns:a16="http://schemas.microsoft.com/office/drawing/2014/main" id="{E1680C42-3E56-F142-9A7B-1089FE0838F2}"/>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20" name="Rectangle 19">
              <a:extLst>
                <a:ext uri="{FF2B5EF4-FFF2-40B4-BE49-F238E27FC236}">
                  <a16:creationId xmlns:a16="http://schemas.microsoft.com/office/drawing/2014/main" id="{CD4FA135-4C49-1A47-9A2A-2574A4AA7438}"/>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Transformation</a:t>
              </a:r>
            </a:p>
          </p:txBody>
        </p:sp>
      </p:grpSp>
      <p:sp>
        <p:nvSpPr>
          <p:cNvPr id="22" name="Rectangle 21">
            <a:extLst>
              <a:ext uri="{FF2B5EF4-FFF2-40B4-BE49-F238E27FC236}">
                <a16:creationId xmlns:a16="http://schemas.microsoft.com/office/drawing/2014/main" id="{3FDB0A94-126B-7943-A01A-7B3DCE26F5DE}"/>
              </a:ext>
            </a:extLst>
          </p:cNvPr>
          <p:cNvSpPr/>
          <p:nvPr/>
        </p:nvSpPr>
        <p:spPr>
          <a:xfrm>
            <a:off x="8850112" y="1961836"/>
            <a:ext cx="2624430" cy="1107996"/>
          </a:xfrm>
          <a:prstGeom prst="rect">
            <a:avLst/>
          </a:prstGeom>
        </p:spPr>
        <p:txBody>
          <a:bodyPr wrap="square" lIns="0" tIns="0" rIns="0" bIns="0">
            <a:spAutoFit/>
          </a:bodyPr>
          <a:lstStyle/>
          <a:p>
            <a:pPr algn="ctr">
              <a:spcBef>
                <a:spcPts val="600"/>
              </a:spcBef>
            </a:pPr>
            <a:r>
              <a:rPr lang="en-US" sz="2400" b="1" dirty="0">
                <a:solidFill>
                  <a:srgbClr val="404040"/>
                </a:solidFill>
                <a:latin typeface="+mj-lt"/>
              </a:rPr>
              <a:t>Used </a:t>
            </a:r>
            <a:r>
              <a:rPr lang="en-US" sz="2400" b="1" dirty="0" err="1">
                <a:solidFill>
                  <a:srgbClr val="404040"/>
                </a:solidFill>
                <a:latin typeface="+mj-lt"/>
              </a:rPr>
              <a:t>Sklearn’s</a:t>
            </a:r>
            <a:r>
              <a:rPr lang="en-US" sz="2400" b="1" dirty="0">
                <a:solidFill>
                  <a:srgbClr val="404040"/>
                </a:solidFill>
                <a:latin typeface="+mj-lt"/>
              </a:rPr>
              <a:t> </a:t>
            </a:r>
            <a:r>
              <a:rPr lang="en-US" sz="2400" b="1" dirty="0" err="1">
                <a:solidFill>
                  <a:srgbClr val="404040"/>
                </a:solidFill>
                <a:latin typeface="+mj-lt"/>
              </a:rPr>
              <a:t>PowerTransformer</a:t>
            </a:r>
            <a:r>
              <a:rPr lang="en-US" sz="2400" b="1" dirty="0">
                <a:solidFill>
                  <a:srgbClr val="404040"/>
                </a:solidFill>
                <a:latin typeface="+mj-lt"/>
              </a:rPr>
              <a:t> to transform the data </a:t>
            </a:r>
          </a:p>
        </p:txBody>
      </p:sp>
      <p:grpSp>
        <p:nvGrpSpPr>
          <p:cNvPr id="23" name="Group 22">
            <a:extLst>
              <a:ext uri="{FF2B5EF4-FFF2-40B4-BE49-F238E27FC236}">
                <a16:creationId xmlns:a16="http://schemas.microsoft.com/office/drawing/2014/main" id="{28B3CE1E-9D73-D848-9CA9-CA86C993A282}"/>
              </a:ext>
            </a:extLst>
          </p:cNvPr>
          <p:cNvGrpSpPr/>
          <p:nvPr/>
        </p:nvGrpSpPr>
        <p:grpSpPr>
          <a:xfrm>
            <a:off x="8426262" y="3843622"/>
            <a:ext cx="3419021" cy="2214588"/>
            <a:chOff x="304800" y="4060864"/>
            <a:chExt cx="3419021" cy="2214588"/>
          </a:xfrm>
          <a:effectLst>
            <a:outerShdw blurRad="50800" dist="38100" dir="2700000" algn="tl" rotWithShape="0">
              <a:prstClr val="black">
                <a:alpha val="20000"/>
              </a:prstClr>
            </a:outerShdw>
          </a:effectLst>
        </p:grpSpPr>
        <p:sp>
          <p:nvSpPr>
            <p:cNvPr id="24" name="Rectangle 23">
              <a:extLst>
                <a:ext uri="{FF2B5EF4-FFF2-40B4-BE49-F238E27FC236}">
                  <a16:creationId xmlns:a16="http://schemas.microsoft.com/office/drawing/2014/main" id="{21B99F8F-A71C-DE47-BA54-EA9C451C7BF2}"/>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spcBef>
                  <a:spcPts val="600"/>
                </a:spcBef>
              </a:pPr>
              <a:endParaRPr lang="en-US" sz="1400" b="1" dirty="0">
                <a:latin typeface="+mj-lt"/>
              </a:endParaRPr>
            </a:p>
          </p:txBody>
        </p:sp>
        <p:sp>
          <p:nvSpPr>
            <p:cNvPr id="25" name="Rectangle 24">
              <a:extLst>
                <a:ext uri="{FF2B5EF4-FFF2-40B4-BE49-F238E27FC236}">
                  <a16:creationId xmlns:a16="http://schemas.microsoft.com/office/drawing/2014/main" id="{13DCC1ED-C713-E948-902D-CFD830BFF932}"/>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Scaling</a:t>
              </a:r>
            </a:p>
          </p:txBody>
        </p:sp>
      </p:grpSp>
      <p:sp>
        <p:nvSpPr>
          <p:cNvPr id="27" name="Rectangle 26">
            <a:extLst>
              <a:ext uri="{FF2B5EF4-FFF2-40B4-BE49-F238E27FC236}">
                <a16:creationId xmlns:a16="http://schemas.microsoft.com/office/drawing/2014/main" id="{1B3AE25B-6C0F-8B49-9B94-6FD2331027BC}"/>
              </a:ext>
            </a:extLst>
          </p:cNvPr>
          <p:cNvSpPr/>
          <p:nvPr/>
        </p:nvSpPr>
        <p:spPr>
          <a:xfrm>
            <a:off x="8850112" y="4473520"/>
            <a:ext cx="2624430" cy="1107996"/>
          </a:xfrm>
          <a:prstGeom prst="rect">
            <a:avLst/>
          </a:prstGeom>
        </p:spPr>
        <p:txBody>
          <a:bodyPr wrap="square" lIns="0" tIns="0" rIns="0" bIns="0">
            <a:spAutoFit/>
          </a:bodyPr>
          <a:lstStyle/>
          <a:p>
            <a:pPr algn="ctr">
              <a:spcBef>
                <a:spcPts val="600"/>
              </a:spcBef>
            </a:pPr>
            <a:r>
              <a:rPr lang="en-US" sz="2400" b="1" dirty="0">
                <a:solidFill>
                  <a:srgbClr val="404040"/>
                </a:solidFill>
                <a:latin typeface="+mj-lt"/>
              </a:rPr>
              <a:t>Used </a:t>
            </a:r>
            <a:r>
              <a:rPr lang="en-US" sz="2400" b="1" dirty="0" err="1">
                <a:solidFill>
                  <a:srgbClr val="404040"/>
                </a:solidFill>
                <a:latin typeface="+mj-lt"/>
              </a:rPr>
              <a:t>Sklearn’s</a:t>
            </a:r>
            <a:r>
              <a:rPr lang="en-US" sz="2400" b="1" dirty="0">
                <a:solidFill>
                  <a:srgbClr val="404040"/>
                </a:solidFill>
                <a:latin typeface="+mj-lt"/>
              </a:rPr>
              <a:t> </a:t>
            </a:r>
            <a:r>
              <a:rPr lang="en-US" sz="2400" b="1" dirty="0" err="1">
                <a:solidFill>
                  <a:srgbClr val="404040"/>
                </a:solidFill>
                <a:latin typeface="+mj-lt"/>
              </a:rPr>
              <a:t>RobustScaler</a:t>
            </a:r>
            <a:r>
              <a:rPr lang="en-US" sz="2400" b="1" dirty="0">
                <a:solidFill>
                  <a:srgbClr val="404040"/>
                </a:solidFill>
                <a:latin typeface="+mj-lt"/>
              </a:rPr>
              <a:t> to scale the data</a:t>
            </a:r>
          </a:p>
        </p:txBody>
      </p:sp>
    </p:spTree>
    <p:extLst>
      <p:ext uri="{BB962C8B-B14F-4D97-AF65-F5344CB8AC3E}">
        <p14:creationId xmlns:p14="http://schemas.microsoft.com/office/powerpoint/2010/main" val="409425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TotalTime>
  <Words>1225</Words>
  <Application>Microsoft Macintosh PowerPoint</Application>
  <PresentationFormat>Widescreen</PresentationFormat>
  <Paragraphs>398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Oswald</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Shankar</dc:creator>
  <cp:lastModifiedBy>Siddharth Shankar</cp:lastModifiedBy>
  <cp:revision>38</cp:revision>
  <dcterms:created xsi:type="dcterms:W3CDTF">2019-11-03T14:08:12Z</dcterms:created>
  <dcterms:modified xsi:type="dcterms:W3CDTF">2019-11-21T13:43:59Z</dcterms:modified>
</cp:coreProperties>
</file>