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9E87097-BFBD-470F-8159-E9FBC4DCF719}">
  <a:tblStyle styleId="{D9E87097-BFBD-470F-8159-E9FBC4DCF7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rid of the legacy points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rid of the legacy points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with normal text, size with LATEX fonts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with normal text, size with LATEX fonts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numbers to LATEX as well</a:t>
            </a: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unique colors (3-4)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Pca3d2d in lecture-slides/assets/pca/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axes</a:t>
            </a: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dots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points look uncorrelated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US, Singapore in blue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numbers to LATEX as well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as previous; change spacing to fill page</a:t>
            </a: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as previous; change spacing to fill page</a:t>
            </a:r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points have 0 mean on x1 and x2</a:t>
            </a:r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" name="Shape 56"/>
          <p:cNvSpPr txBox="1"/>
          <p:nvPr/>
        </p:nvSpPr>
        <p:spPr>
          <a:xfrm>
            <a:off x="8448353" y="4932892"/>
            <a:ext cx="76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5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36.png"/><Relationship Id="rId7" Type="http://schemas.openxmlformats.org/officeDocument/2006/relationships/image" Target="../media/image34.png"/><Relationship Id="rId8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9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jpg"/><Relationship Id="rId4" Type="http://schemas.openxmlformats.org/officeDocument/2006/relationships/image" Target="../media/image48.jpg"/><Relationship Id="rId9" Type="http://schemas.openxmlformats.org/officeDocument/2006/relationships/image" Target="../media/image38.png"/><Relationship Id="rId5" Type="http://schemas.openxmlformats.org/officeDocument/2006/relationships/image" Target="../media/image52.jpg"/><Relationship Id="rId6" Type="http://schemas.openxmlformats.org/officeDocument/2006/relationships/image" Target="../media/image41.png"/><Relationship Id="rId7" Type="http://schemas.openxmlformats.org/officeDocument/2006/relationships/image" Target="../media/image44.png"/><Relationship Id="rId8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1.gif"/><Relationship Id="rId6" Type="http://schemas.openxmlformats.org/officeDocument/2006/relationships/image" Target="../media/image09.gif"/><Relationship Id="rId7" Type="http://schemas.openxmlformats.org/officeDocument/2006/relationships/image" Target="../media/image03.gif"/><Relationship Id="rId8" Type="http://schemas.openxmlformats.org/officeDocument/2006/relationships/image" Target="../media/image02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53.png"/><Relationship Id="rId5" Type="http://schemas.openxmlformats.org/officeDocument/2006/relationships/image" Target="../media/image5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62.png"/><Relationship Id="rId13" Type="http://schemas.openxmlformats.org/officeDocument/2006/relationships/image" Target="../media/image60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8.jpg"/><Relationship Id="rId4" Type="http://schemas.openxmlformats.org/officeDocument/2006/relationships/image" Target="../media/image41.png"/><Relationship Id="rId9" Type="http://schemas.openxmlformats.org/officeDocument/2006/relationships/image" Target="../media/image59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image" Target="../media/image58.png"/><Relationship Id="rId5" Type="http://schemas.openxmlformats.org/officeDocument/2006/relationships/image" Target="../media/image65.png"/><Relationship Id="rId6" Type="http://schemas.openxmlformats.org/officeDocument/2006/relationships/image" Target="../media/image68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jpg"/><Relationship Id="rId4" Type="http://schemas.openxmlformats.org/officeDocument/2006/relationships/image" Target="../media/image71.png"/><Relationship Id="rId5" Type="http://schemas.openxmlformats.org/officeDocument/2006/relationships/image" Target="../media/image70.png"/><Relationship Id="rId6" Type="http://schemas.openxmlformats.org/officeDocument/2006/relationships/image" Target="../media/image72.png"/><Relationship Id="rId7" Type="http://schemas.openxmlformats.org/officeDocument/2006/relationships/image" Target="../media/image63.png"/><Relationship Id="rId8" Type="http://schemas.openxmlformats.org/officeDocument/2006/relationships/image" Target="../media/image6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73.png"/><Relationship Id="rId5" Type="http://schemas.openxmlformats.org/officeDocument/2006/relationships/image" Target="../media/image76.png"/><Relationship Id="rId6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Relationship Id="rId5" Type="http://schemas.openxmlformats.org/officeDocument/2006/relationships/image" Target="../media/image79.png"/><Relationship Id="rId6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0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Machine Learning Lecture - 6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Programming Club, IITK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March 16,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38387"/>
            <a:ext cx="5699100" cy="42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243648" y="1553853"/>
            <a:ext cx="871200" cy="636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298107" y="2841873"/>
            <a:ext cx="871200" cy="63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 rot="-8063103">
            <a:off x="3291091" y="1603529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 rot="-8063103">
            <a:off x="4852377" y="3208438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38387"/>
            <a:ext cx="5699100" cy="42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3243648" y="1553853"/>
            <a:ext cx="871200" cy="636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298107" y="2841873"/>
            <a:ext cx="871200" cy="63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 rot="-8063103">
            <a:off x="3291091" y="1603529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 rot="-8063103">
            <a:off x="4852377" y="3208438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 rot="-8063103">
            <a:off x="3875048" y="1795282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-8063103">
            <a:off x="4251234" y="2901463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38387"/>
            <a:ext cx="5699100" cy="42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243648" y="1553853"/>
            <a:ext cx="871200" cy="636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298107" y="2841873"/>
            <a:ext cx="871200" cy="63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 rot="-8063103">
            <a:off x="3875048" y="1795282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-8063103">
            <a:off x="4251234" y="2901463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492" y="438150"/>
            <a:ext cx="56961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 rot="-8063103">
            <a:off x="3875048" y="1795282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 rot="-8063103">
            <a:off x="4251234" y="2901463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 rot="-8063103">
            <a:off x="4384696" y="1457216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 rot="-8063103">
            <a:off x="3876840" y="3189986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492" y="438150"/>
            <a:ext cx="56961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 rot="-8063103">
            <a:off x="4384696" y="1457216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rot="-8063103">
            <a:off x="3876840" y="3189986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048000" y="1389726"/>
            <a:ext cx="537900" cy="57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492" y="438150"/>
            <a:ext cx="56961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 rot="-8063103">
            <a:off x="4384696" y="1457216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 rot="-8063103">
            <a:off x="3876840" y="3189986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 rot="-8063103">
            <a:off x="4924242" y="1439403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 rot="-8063103">
            <a:off x="3301284" y="3373865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048000" y="1389726"/>
            <a:ext cx="537900" cy="57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492" y="438150"/>
            <a:ext cx="56961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 rot="-8063103">
            <a:off x="4924242" y="1439403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 rot="-8063103">
            <a:off x="3301284" y="3373865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048000" y="1389726"/>
            <a:ext cx="537900" cy="57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Algorithm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19100" y="1232850"/>
            <a:ext cx="83058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457200" lvl="1" marL="9144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clusters)</a:t>
            </a:r>
          </a:p>
          <a:p>
            <a:pPr indent="-457200" lvl="1" marL="914400" marR="0" rtl="0" algn="l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Char char="-"/>
            </a:pPr>
            <a:r>
              <a:rPr b="0" i="0" lang="en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045" y="1859650"/>
            <a:ext cx="258300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9250" y="2187548"/>
            <a:ext cx="2665500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618" y="2731116"/>
            <a:ext cx="1191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404750" y="971550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360" y="1086487"/>
            <a:ext cx="2592300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409902" y="1366267"/>
            <a:ext cx="830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= 1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371" y="2197170"/>
            <a:ext cx="3750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2298" y="2509650"/>
            <a:ext cx="4206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44" y="3333405"/>
            <a:ext cx="297300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92350" y="1930250"/>
            <a:ext cx="230400" cy="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4017" y="2979026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32293" y="1114558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9317" y="2240124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54763" y="3335556"/>
            <a:ext cx="1278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3424" y="2975953"/>
            <a:ext cx="1278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83414" y="1875441"/>
            <a:ext cx="75300" cy="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1000" y="278268"/>
            <a:ext cx="830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762000" y="1047796"/>
            <a:ext cx="2895600" cy="2180700"/>
            <a:chOff x="762000" y="1047796"/>
            <a:chExt cx="2895600" cy="2180700"/>
          </a:xfrm>
        </p:grpSpPr>
        <p:cxnSp>
          <p:nvCxnSpPr>
            <p:cNvPr id="296" name="Shape 296"/>
            <p:cNvCxnSpPr/>
            <p:nvPr/>
          </p:nvCxnSpPr>
          <p:spPr>
            <a:xfrm rot="10800000">
              <a:off x="930733" y="1047796"/>
              <a:ext cx="0" cy="21807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97" name="Shape 297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98" name="Shape 298"/>
            <p:cNvSpPr/>
            <p:nvPr/>
          </p:nvSpPr>
          <p:spPr>
            <a:xfrm>
              <a:off x="1143000" y="2754631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432033" y="2493892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676400" y="2234811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722118" y="2615811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190829" y="2297431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981200" y="1612237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454166" y="158115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654598" y="1127487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05230" y="1338969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745501" y="161152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257630" y="1871157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097797" y="2556511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732034" y="236005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945397" y="280035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686316" y="272415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438400" y="2556510"/>
              <a:ext cx="45600" cy="45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4328848" y="278396"/>
            <a:ext cx="2514599" cy="1889400"/>
            <a:chOff x="4328848" y="278396"/>
            <a:chExt cx="2514599" cy="1889400"/>
          </a:xfrm>
        </p:grpSpPr>
        <p:sp>
          <p:nvSpPr>
            <p:cNvPr id="315" name="Shape 315"/>
            <p:cNvSpPr/>
            <p:nvPr/>
          </p:nvSpPr>
          <p:spPr>
            <a:xfrm rot="2734568">
              <a:off x="5678012" y="629090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rot="2734568">
              <a:off x="6024679" y="1548018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B050"/>
            </a:solidFill>
            <a:ln cap="flat" cmpd="sng" w="1905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 rot="2734568">
              <a:off x="4835625" y="1458546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8" name="Shape 318"/>
            <p:cNvCxnSpPr/>
            <p:nvPr/>
          </p:nvCxnSpPr>
          <p:spPr>
            <a:xfrm rot="10800000">
              <a:off x="4475380" y="278396"/>
              <a:ext cx="0" cy="1889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4328848" y="2007790"/>
              <a:ext cx="2514599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20" name="Shape 320"/>
            <p:cNvSpPr/>
            <p:nvPr/>
          </p:nvSpPr>
          <p:spPr>
            <a:xfrm>
              <a:off x="4659716" y="1757210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910719" y="1531292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122932" y="1306809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162635" y="1636929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701253" y="1361066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387626" y="767374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798360" y="740437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972419" y="347359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495337" y="530597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047166" y="759654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627685" y="991716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57303" y="1585549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9667" y="1415323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224955" y="1796825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999964" y="1730800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5784669" y="1585549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3810000" y="2952876"/>
            <a:ext cx="2514600" cy="1889400"/>
            <a:chOff x="3810000" y="2952876"/>
            <a:chExt cx="2514600" cy="1889400"/>
          </a:xfrm>
        </p:grpSpPr>
        <p:sp>
          <p:nvSpPr>
            <p:cNvPr id="337" name="Shape 337"/>
            <p:cNvSpPr/>
            <p:nvPr/>
          </p:nvSpPr>
          <p:spPr>
            <a:xfrm rot="2734568">
              <a:off x="5498270" y="4143921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 rot="2734568">
              <a:off x="5516462" y="4360748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B050"/>
            </a:solidFill>
            <a:ln cap="flat" cmpd="sng" w="1905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 rot="2734568">
              <a:off x="4826407" y="3714689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0" name="Shape 340"/>
            <p:cNvCxnSpPr/>
            <p:nvPr/>
          </p:nvCxnSpPr>
          <p:spPr>
            <a:xfrm rot="10800000">
              <a:off x="3956532" y="2952876"/>
              <a:ext cx="0" cy="1889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42" name="Shape 342"/>
            <p:cNvSpPr/>
            <p:nvPr/>
          </p:nvSpPr>
          <p:spPr>
            <a:xfrm>
              <a:off x="4140867" y="4431692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391871" y="4205773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604083" y="3981291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643787" y="4311410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182405" y="4035546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868778" y="3441855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279512" y="3414919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453571" y="3021840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976489" y="3205078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528317" y="3434135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108837" y="3666198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838455" y="4260030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520819" y="4089803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706107" y="4471305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481117" y="4405282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265821" y="4260030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6477000" y="2909671"/>
            <a:ext cx="2514600" cy="1932605"/>
            <a:chOff x="6477000" y="2909671"/>
            <a:chExt cx="2514600" cy="1932605"/>
          </a:xfrm>
        </p:grpSpPr>
        <p:sp>
          <p:nvSpPr>
            <p:cNvPr id="359" name="Shape 359"/>
            <p:cNvSpPr/>
            <p:nvPr/>
          </p:nvSpPr>
          <p:spPr>
            <a:xfrm rot="2734568">
              <a:off x="8045477" y="2948987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 rot="2734568">
              <a:off x="7543998" y="4150545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B050"/>
            </a:solidFill>
            <a:ln cap="flat" cmpd="sng" w="1905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2734568">
              <a:off x="7815048" y="3386627"/>
              <a:ext cx="189867" cy="189867"/>
            </a:xfrm>
            <a:prstGeom prst="plus">
              <a:avLst>
                <a:gd fmla="val 46579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2" name="Shape 362"/>
            <p:cNvCxnSpPr/>
            <p:nvPr/>
          </p:nvCxnSpPr>
          <p:spPr>
            <a:xfrm rot="10800000">
              <a:off x="6623532" y="2952876"/>
              <a:ext cx="0" cy="1889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63" name="Shape 363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6807867" y="4431692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7058871" y="4205773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7271084" y="3981291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310788" y="4311410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849404" y="4035546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535778" y="3441855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946513" y="3414919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8120571" y="3021840"/>
              <a:ext cx="39600" cy="396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7643489" y="3205078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8205950" y="3444767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775836" y="3666198"/>
              <a:ext cx="39600" cy="39600"/>
            </a:xfrm>
            <a:prstGeom prst="ellipse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8505454" y="4260030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187820" y="4089803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373107" y="4471305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148117" y="4405282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932821" y="4260030"/>
              <a:ext cx="39600" cy="396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Lecture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8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Unsupervised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Dimensionality Reduction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25675" y="2004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5675" y="2577300"/>
            <a:ext cx="8520600" cy="12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/>
              <a:t>Knowledge of previous lectures</a:t>
            </a:r>
            <a:r>
              <a:rPr lang="en"/>
              <a:t> - *not necessary*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Machine Learning is huge</a:t>
            </a:r>
            <a:r>
              <a:rPr lang="en"/>
              <a:t> - Aimed to get started </a:t>
            </a:r>
            <a:r>
              <a:rPr b="1" lang="en"/>
              <a:t>NOT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Material in this slide</a:t>
            </a:r>
            <a:r>
              <a:rPr lang="en"/>
              <a:t> - from various sources (for internal use only)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404750" y="971550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360" y="1086487"/>
            <a:ext cx="2592300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409902" y="1366267"/>
            <a:ext cx="830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= 1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371" y="2197170"/>
            <a:ext cx="3750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2298" y="2509650"/>
            <a:ext cx="4206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44" y="3333405"/>
            <a:ext cx="297300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92350" y="1930250"/>
            <a:ext cx="230400" cy="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4017" y="2979026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32293" y="1114558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9317" y="2240124"/>
            <a:ext cx="236700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54763" y="3335556"/>
            <a:ext cx="1278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3424" y="2975953"/>
            <a:ext cx="1278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83414" y="1875441"/>
            <a:ext cx="75300" cy="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381000" y="278268"/>
            <a:ext cx="830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533400" y="786645"/>
            <a:ext cx="83058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1" marL="630237" marR="0" rtl="0" algn="l"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</a:p>
          <a:p>
            <a:pPr indent="-173037" lvl="1" marL="630237" marR="0" rtl="0" algn="l"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</a:p>
          <a:p>
            <a:pPr indent="-173037" lvl="1" marL="630237" marR="0" rtl="0" algn="l"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81000" y="2521863"/>
            <a:ext cx="83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97" y="832286"/>
            <a:ext cx="3750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464" y="832286"/>
            <a:ext cx="4206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501" y="1806411"/>
            <a:ext cx="420600" cy="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" y="1581150"/>
            <a:ext cx="297299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875" y="1915155"/>
            <a:ext cx="505200" cy="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5400" y="3966971"/>
            <a:ext cx="4974300" cy="5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1600" y="4629150"/>
            <a:ext cx="1033800" cy="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64548" y="1578920"/>
            <a:ext cx="882000" cy="2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0833" y="923175"/>
            <a:ext cx="215400" cy="1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24200" y="1589553"/>
            <a:ext cx="116100" cy="17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774" y="2922850"/>
            <a:ext cx="7884446" cy="9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409902" y="805516"/>
            <a:ext cx="8305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04750" y="3862685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</a:p>
        </p:txBody>
      </p:sp>
      <p:pic>
        <p:nvPicPr>
          <p:cNvPr id="425" name="Shape 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467" y="1905340"/>
            <a:ext cx="3193500" cy="3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9241" y="2601880"/>
            <a:ext cx="3616500" cy="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248" y="3889371"/>
            <a:ext cx="3616499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K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Elbow Method: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50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2218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381000" y="278268"/>
            <a:ext cx="83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I: Data Compression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1405458" y="1019355"/>
            <a:ext cx="11100" cy="2773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6" name="Shape 446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7" name="Shape 447"/>
          <p:cNvSpPr/>
          <p:nvPr/>
        </p:nvSpPr>
        <p:spPr>
          <a:xfrm rot="2737109">
            <a:off x="1568631" y="31499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792855"/>
            <a:ext cx="222900" cy="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 rot="2737109">
            <a:off x="1949631" y="30737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 rot="2737109">
            <a:off x="2178231" y="27689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 rot="2737109">
            <a:off x="2329742" y="23879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 rot="2737109">
            <a:off x="2787831" y="21593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2737109">
            <a:off x="3167942" y="1929823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 rot="2737109">
            <a:off x="3403467" y="15685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 rot="2737109">
            <a:off x="3777542" y="14735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 rot="2737109">
            <a:off x="4006142" y="1167823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48664" y="2080651"/>
            <a:ext cx="228600" cy="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 rot="-5400000">
            <a:off x="510016" y="1367783"/>
            <a:ext cx="10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(inches)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962400" y="3659685"/>
            <a:ext cx="10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(cm)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5011285" y="971550"/>
            <a:ext cx="3751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to 1D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381000" y="278268"/>
            <a:ext cx="83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I: Data Compression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1405458" y="1019355"/>
            <a:ext cx="11100" cy="2773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8" name="Shape 468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9" name="Shape 469"/>
          <p:cNvSpPr/>
          <p:nvPr/>
        </p:nvSpPr>
        <p:spPr>
          <a:xfrm rot="2737109">
            <a:off x="1568631" y="3149912"/>
            <a:ext cx="216175" cy="216175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2737109">
            <a:off x="1949631" y="30737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 rot="2737109">
            <a:off x="2329742" y="2387912"/>
            <a:ext cx="216175" cy="216175"/>
          </a:xfrm>
          <a:prstGeom prst="plus">
            <a:avLst>
              <a:gd fmla="val 46579" name="adj"/>
            </a:avLst>
          </a:prstGeom>
          <a:solidFill>
            <a:srgbClr val="00CC00"/>
          </a:solidFill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2737109">
            <a:off x="2787831" y="2159312"/>
            <a:ext cx="216175" cy="216175"/>
          </a:xfrm>
          <a:prstGeom prst="plus">
            <a:avLst>
              <a:gd fmla="val 46579" name="adj"/>
            </a:avLst>
          </a:prstGeom>
          <a:solidFill>
            <a:srgbClr val="993366"/>
          </a:solidFill>
          <a:ln cap="flat" cmpd="sng" w="19050">
            <a:solidFill>
              <a:srgbClr val="9933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2737109">
            <a:off x="3167942" y="1929823"/>
            <a:ext cx="216175" cy="216175"/>
          </a:xfrm>
          <a:prstGeom prst="plus">
            <a:avLst>
              <a:gd fmla="val 46579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2737109">
            <a:off x="3403467" y="15685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 rot="2737109">
            <a:off x="3777542" y="1473512"/>
            <a:ext cx="216175" cy="216175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 rot="2737109">
            <a:off x="4006142" y="1167823"/>
            <a:ext cx="216175" cy="216175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4644819"/>
            <a:ext cx="192300" cy="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 rot="2737109">
            <a:off x="1568631" y="4305787"/>
            <a:ext cx="216175" cy="216175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 rot="2737109">
            <a:off x="1949631" y="4300837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 rot="2737109">
            <a:off x="2329742" y="4292912"/>
            <a:ext cx="216175" cy="216175"/>
          </a:xfrm>
          <a:prstGeom prst="plus">
            <a:avLst>
              <a:gd fmla="val 46579" name="adj"/>
            </a:avLst>
          </a:prstGeom>
          <a:solidFill>
            <a:srgbClr val="00CC00"/>
          </a:solidFill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 rot="2737109">
            <a:off x="2787831" y="4293912"/>
            <a:ext cx="216175" cy="216175"/>
          </a:xfrm>
          <a:prstGeom prst="plus">
            <a:avLst>
              <a:gd fmla="val 46579" name="adj"/>
            </a:avLst>
          </a:prstGeom>
          <a:solidFill>
            <a:srgbClr val="993366"/>
          </a:solidFill>
          <a:ln cap="flat" cmpd="sng" w="19050">
            <a:solidFill>
              <a:srgbClr val="9933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 rot="2737109">
            <a:off x="3167942" y="4293912"/>
            <a:ext cx="216175" cy="216175"/>
          </a:xfrm>
          <a:prstGeom prst="plus">
            <a:avLst>
              <a:gd fmla="val 46579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 rot="2737109">
            <a:off x="3403467" y="4293912"/>
            <a:ext cx="216175" cy="216175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 rot="2737109">
            <a:off x="3777542" y="4293912"/>
            <a:ext cx="216175" cy="216175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 rot="2737109">
            <a:off x="4006142" y="4294801"/>
            <a:ext cx="216175" cy="216175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5011285" y="971550"/>
            <a:ext cx="3751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to 1D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150" y="2038350"/>
            <a:ext cx="4929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2045908"/>
            <a:ext cx="884100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2579561"/>
            <a:ext cx="884100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9150" y="2582039"/>
            <a:ext cx="4929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9150" y="3625223"/>
            <a:ext cx="5943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05600" y="3641217"/>
            <a:ext cx="985500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63653" y="3173167"/>
            <a:ext cx="372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Shape 49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33800" y="3792855"/>
            <a:ext cx="2229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5400000">
            <a:off x="948664" y="2080651"/>
            <a:ext cx="228600" cy="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/>
        </p:nvSpPr>
        <p:spPr>
          <a:xfrm rot="-5400000">
            <a:off x="510016" y="1367783"/>
            <a:ext cx="10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(inches)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962400" y="3659685"/>
            <a:ext cx="10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(cm)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I: Data Compression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191000" y="676929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3D to 2D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8136"/>
            <a:ext cx="2877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1411" y="1376795"/>
            <a:ext cx="2877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0" y="1504950"/>
            <a:ext cx="2946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3486150"/>
            <a:ext cx="2229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3867150"/>
            <a:ext cx="2286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09721" y="3335655"/>
            <a:ext cx="2286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8114" y="3867150"/>
            <a:ext cx="2229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2385694"/>
            <a:ext cx="230400" cy="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24489" y="2952750"/>
            <a:ext cx="230400" cy="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94225" y="3695580"/>
            <a:ext cx="1923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69000" y="1581150"/>
            <a:ext cx="198000" cy="1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II: Data Visualization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0" y="4793217"/>
            <a:ext cx="83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[resources from en.wikipedia.org]</a:t>
            </a:r>
          </a:p>
        </p:txBody>
      </p:sp>
      <p:graphicFrame>
        <p:nvGraphicFramePr>
          <p:cNvPr id="524" name="Shape 524"/>
          <p:cNvGraphicFramePr/>
          <p:nvPr/>
        </p:nvGraphicFramePr>
        <p:xfrm>
          <a:off x="300440" y="8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{D9E87097-BFBD-470F-8159-E9FBC4DCF719}</a:tableStyleId>
              </a:tblPr>
              <a:tblGrid>
                <a:gridCol w="1364150"/>
                <a:gridCol w="1108375"/>
                <a:gridCol w="1108375"/>
                <a:gridCol w="1108375"/>
                <a:gridCol w="1108375"/>
                <a:gridCol w="1108375"/>
                <a:gridCol w="1108375"/>
                <a:gridCol w="426300"/>
              </a:tblGrid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Country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GDP 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(trillions of US$)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 capita GDP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(thousands of intl. $)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Develop-ment Index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Life expectancy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Poverty Index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(Gini as percentage)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household income </a:t>
                      </a: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(thousands of US$)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Canada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1.577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39.17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0.908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32.6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67.293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9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China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5.878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7.54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46.9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India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1.632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3.41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36.8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Russia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1.48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19.84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39.9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Singapore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56.69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0.866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67.1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200" u="none" cap="none" strike="noStrike"/>
                        <a:t>USA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14.527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46.86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40.8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381000" y="278268"/>
            <a:ext cx="83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II: Data Visualization</a:t>
            </a:r>
          </a:p>
        </p:txBody>
      </p:sp>
      <p:graphicFrame>
        <p:nvGraphicFramePr>
          <p:cNvPr id="530" name="Shape 530"/>
          <p:cNvGraphicFramePr/>
          <p:nvPr/>
        </p:nvGraphicFramePr>
        <p:xfrm>
          <a:off x="5334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{D9E87097-BFBD-470F-8159-E9FBC4DCF719}</a:tableStyleId>
              </a:tblPr>
              <a:tblGrid>
                <a:gridCol w="2496450"/>
                <a:gridCol w="2028375"/>
                <a:gridCol w="2028375"/>
              </a:tblGrid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Country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Canada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1.6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54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China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0.3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India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1.6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0.2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Russia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1.4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0.5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Singapore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0.5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1.7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USA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2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800" u="none" cap="none" strike="noStrike"/>
                        <a:t>1.5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531" name="Shape 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199937"/>
            <a:ext cx="2691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9744" y="1199938"/>
            <a:ext cx="261300" cy="2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seen so far?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35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Regression</a:t>
            </a:r>
            <a:r>
              <a:rPr lang="en"/>
              <a:t> - predicting </a:t>
            </a:r>
            <a:r>
              <a:rPr lang="en">
                <a:solidFill>
                  <a:srgbClr val="FF0000"/>
                </a:solidFill>
              </a:rPr>
              <a:t>real-valued output </a:t>
            </a:r>
            <a:r>
              <a:rPr lang="en"/>
              <a:t>by learning a function using labelled input</a:t>
            </a:r>
            <a:br>
              <a:rPr lang="en"/>
            </a:b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b="1" lang="en"/>
              <a:t>Classification</a:t>
            </a:r>
            <a:r>
              <a:rPr lang="en"/>
              <a:t> - predicting </a:t>
            </a:r>
            <a:r>
              <a:rPr lang="en">
                <a:solidFill>
                  <a:srgbClr val="FF0000"/>
                </a:solidFill>
              </a:rPr>
              <a:t>class(out of a set of class)</a:t>
            </a:r>
            <a:r>
              <a:rPr lang="en"/>
              <a:t> by learning using class labelled input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12" y="902650"/>
            <a:ext cx="35242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612" y="3043325"/>
            <a:ext cx="22574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025" y="1722737"/>
            <a:ext cx="1143874" cy="30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1062" y="2202804"/>
            <a:ext cx="1837799" cy="3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2149" y="4162400"/>
            <a:ext cx="1143874" cy="30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7973" y="4670573"/>
            <a:ext cx="2488967" cy="3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II: Data Visualization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795" y="4248150"/>
            <a:ext cx="1923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3938" y="971550"/>
            <a:ext cx="198000" cy="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6900" y="73997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III: Curse of Dimensionality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Computational complexity is higher</a:t>
            </a:r>
            <a:r>
              <a:rPr lang="en"/>
              <a:t> both for model creation and testing.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complexiy (that is size of L) increases, often </a:t>
            </a:r>
            <a:r>
              <a:rPr lang="en">
                <a:solidFill>
                  <a:srgbClr val="FF0000"/>
                </a:solidFill>
              </a:rPr>
              <a:t>exponentially </a:t>
            </a:r>
            <a:r>
              <a:rPr lang="en"/>
              <a:t>with the dimension 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algorithms that use distance or </a:t>
            </a:r>
            <a:r>
              <a:rPr lang="en">
                <a:solidFill>
                  <a:srgbClr val="FF0000"/>
                </a:solidFill>
              </a:rPr>
              <a:t>similarity measures</a:t>
            </a:r>
            <a:r>
              <a:rPr lang="en"/>
              <a:t> may not work in very high dimensional spaces.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 </a:t>
            </a:r>
            <a:r>
              <a:rPr b="1" lang="en"/>
              <a:t>Vs(r)</a:t>
            </a:r>
            <a:r>
              <a:rPr lang="en"/>
              <a:t> be the volume of a </a:t>
            </a:r>
            <a:r>
              <a:rPr lang="en">
                <a:solidFill>
                  <a:srgbClr val="FF0000"/>
                </a:solidFill>
              </a:rPr>
              <a:t>d-dimensional sphere</a:t>
            </a:r>
            <a:r>
              <a:rPr lang="en"/>
              <a:t>.</a:t>
            </a:r>
            <a:br>
              <a:rPr lang="en"/>
            </a:b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d-dimensional cube</a:t>
            </a:r>
            <a:r>
              <a:rPr lang="en"/>
              <a:t> of side 2r that tightly encloses the sphere has a volume </a:t>
            </a:r>
            <a:r>
              <a:rPr b="1" lang="en"/>
              <a:t>Vc(2r) = (2r)</a:t>
            </a:r>
            <a:r>
              <a:rPr b="1" baseline="30000" lang="en"/>
              <a:t>d </a:t>
            </a:r>
          </a:p>
          <a:p>
            <a:pPr indent="0" lvl="0" marL="2743200" rtl="0">
              <a:spcBef>
                <a:spcPts val="0"/>
              </a:spcBef>
              <a:buNone/>
            </a:pPr>
            <a:br>
              <a:rPr lang="en"/>
            </a:br>
            <a:r>
              <a:rPr b="1" lang="en"/>
              <a:t>Lim Vs/Vc = 0</a:t>
            </a:r>
            <a:br>
              <a:rPr b="1" lang="en"/>
            </a:br>
            <a:r>
              <a:rPr b="1" lang="en"/>
              <a:t>d→∞</a:t>
            </a:r>
          </a:p>
        </p:txBody>
      </p:sp>
      <p:pic>
        <p:nvPicPr>
          <p:cNvPr id="548" name="Shape 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075" y="3479300"/>
            <a:ext cx="2857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381000" y="278268"/>
            <a:ext cx="83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(PCA) problem formulation</a:t>
            </a:r>
          </a:p>
        </p:txBody>
      </p:sp>
      <p:grpSp>
        <p:nvGrpSpPr>
          <p:cNvPr id="555" name="Shape 555"/>
          <p:cNvGrpSpPr/>
          <p:nvPr/>
        </p:nvGrpSpPr>
        <p:grpSpPr>
          <a:xfrm>
            <a:off x="4851399" y="666749"/>
            <a:ext cx="3683100" cy="2762400"/>
            <a:chOff x="5275414" y="690797"/>
            <a:chExt cx="3683100" cy="2762400"/>
          </a:xfrm>
        </p:grpSpPr>
        <p:pic>
          <p:nvPicPr>
            <p:cNvPr id="556" name="Shape 5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5414" y="690797"/>
              <a:ext cx="3683100" cy="27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Shape 5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72200" y="2932050"/>
              <a:ext cx="222900" cy="15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Shape 5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77200" y="2896218"/>
              <a:ext cx="228600" cy="15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Shape 5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34000" y="1270700"/>
              <a:ext cx="230400" cy="15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Shape 560"/>
          <p:cNvSpPr txBox="1"/>
          <p:nvPr/>
        </p:nvSpPr>
        <p:spPr>
          <a:xfrm>
            <a:off x="381000" y="3257550"/>
            <a:ext cx="845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from 2-dimension to 1-dimension: Find a direction (a vector                  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 which to project the data so as to minimize the projection error.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81000" y="3921264"/>
            <a:ext cx="83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from n-dimension to k-dimension: Find    vectors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 which to project the data, so as to minimize the projection error.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9273" y="4024810"/>
            <a:ext cx="116100" cy="1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7585" y="3975280"/>
            <a:ext cx="1897500" cy="2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79475" y="3309282"/>
            <a:ext cx="1021200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Shape 5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62861" y="587891"/>
            <a:ext cx="1057200" cy="1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43861" y="866641"/>
            <a:ext cx="676200" cy="17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Shape 567"/>
          <p:cNvGrpSpPr/>
          <p:nvPr/>
        </p:nvGrpSpPr>
        <p:grpSpPr>
          <a:xfrm>
            <a:off x="1260076" y="756320"/>
            <a:ext cx="3072076" cy="2379575"/>
            <a:chOff x="838200" y="949288"/>
            <a:chExt cx="3158298" cy="2536861"/>
          </a:xfrm>
        </p:grpSpPr>
        <p:cxnSp>
          <p:nvCxnSpPr>
            <p:cNvPr id="568" name="Shape 568"/>
            <p:cNvCxnSpPr/>
            <p:nvPr/>
          </p:nvCxnSpPr>
          <p:spPr>
            <a:xfrm rot="10800000">
              <a:off x="2461555" y="1106550"/>
              <a:ext cx="0" cy="23796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569" name="Shape 569"/>
            <p:cNvCxnSpPr/>
            <p:nvPr/>
          </p:nvCxnSpPr>
          <p:spPr>
            <a:xfrm>
              <a:off x="838200" y="2482621"/>
              <a:ext cx="31581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570" name="Shape 570"/>
            <p:cNvSpPr/>
            <p:nvPr/>
          </p:nvSpPr>
          <p:spPr>
            <a:xfrm rot="2734811">
              <a:off x="2767168" y="2065928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 rot="2734811">
              <a:off x="3299175" y="1456834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 rot="2734811">
              <a:off x="3240144" y="1919290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 rot="2734811">
              <a:off x="1097274" y="3260303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 rot="2734811">
              <a:off x="1685952" y="3130021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5" name="Shape 57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550101" y="949288"/>
              <a:ext cx="177000" cy="11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Shape 57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23698" y="2665085"/>
              <a:ext cx="172800" cy="11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399950" y="1700675"/>
            <a:ext cx="59004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Principle Component Analysis(PCA): Algorithm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/>
        </p:nvSpPr>
        <p:spPr>
          <a:xfrm>
            <a:off x="404750" y="742950"/>
            <a:ext cx="830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(feature scaling/mean normalization):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943301" y="2343150"/>
            <a:ext cx="8200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each        with              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different features on different scales (e.g.,           size of house,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number of bedrooms), scale features to have comparable range of values.</a:t>
            </a: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028" y="800245"/>
            <a:ext cx="2359200" cy="3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573946"/>
            <a:ext cx="2016300" cy="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250" y="2343150"/>
            <a:ext cx="4206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0675" y="2540000"/>
            <a:ext cx="944100" cy="2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2187" y="2903135"/>
            <a:ext cx="608099" cy="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Shape 5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6800" y="3257550"/>
            <a:ext cx="608100" cy="1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(PCA) algorithm</a:t>
            </a:r>
          </a:p>
        </p:txBody>
      </p:sp>
      <p:grpSp>
        <p:nvGrpSpPr>
          <p:cNvPr id="602" name="Shape 602"/>
          <p:cNvGrpSpPr/>
          <p:nvPr/>
        </p:nvGrpSpPr>
        <p:grpSpPr>
          <a:xfrm>
            <a:off x="4800490" y="680375"/>
            <a:ext cx="4267239" cy="3186152"/>
            <a:chOff x="5275414" y="690797"/>
            <a:chExt cx="3683100" cy="276240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5414" y="690797"/>
              <a:ext cx="3683100" cy="27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Shape 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72200" y="2932050"/>
              <a:ext cx="222900" cy="15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Shape 6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77200" y="2896218"/>
              <a:ext cx="228600" cy="15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Shape 6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34000" y="1270700"/>
              <a:ext cx="230400" cy="15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7" name="Shape 607"/>
          <p:cNvSpPr txBox="1"/>
          <p:nvPr/>
        </p:nvSpPr>
        <p:spPr>
          <a:xfrm>
            <a:off x="220963" y="3567394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2D to 1D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4572000" y="3579492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3D to 2D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838200" y="886736"/>
            <a:ext cx="3158298" cy="2536861"/>
            <a:chOff x="838200" y="949288"/>
            <a:chExt cx="3158298" cy="2536861"/>
          </a:xfrm>
        </p:grpSpPr>
        <p:cxnSp>
          <p:nvCxnSpPr>
            <p:cNvPr id="610" name="Shape 610"/>
            <p:cNvCxnSpPr/>
            <p:nvPr/>
          </p:nvCxnSpPr>
          <p:spPr>
            <a:xfrm rot="10800000">
              <a:off x="2461555" y="1106550"/>
              <a:ext cx="0" cy="23796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838200" y="2482621"/>
              <a:ext cx="31581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612" name="Shape 612"/>
            <p:cNvSpPr/>
            <p:nvPr/>
          </p:nvSpPr>
          <p:spPr>
            <a:xfrm rot="2734811">
              <a:off x="2767168" y="2065928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 rot="2734811">
              <a:off x="3299175" y="1456834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 rot="2734811">
              <a:off x="3240144" y="1919290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 rot="2734811">
              <a:off x="1097274" y="3260303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 rot="2734811">
              <a:off x="1685952" y="3130021"/>
              <a:ext cx="167592" cy="167592"/>
            </a:xfrm>
            <a:prstGeom prst="plus">
              <a:avLst>
                <a:gd fmla="val 46579" name="adj"/>
              </a:avLst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50101" y="949288"/>
              <a:ext cx="177000" cy="11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Shape 6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823698" y="2665085"/>
              <a:ext cx="172800" cy="11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(PCA) algorithm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381000" y="662285"/>
            <a:ext cx="83058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  -dimensions to   -dimensions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“covariance matrix”:</a:t>
            </a: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“eigenvectors” of     matrix     :</a:t>
            </a:r>
          </a:p>
          <a:p>
            <a:pPr indent="0" lvl="0" marL="91440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22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[U,S,V] = svd(Sigma);</a:t>
            </a: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746" y="860162"/>
            <a:ext cx="166800" cy="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616" y="797550"/>
            <a:ext cx="139500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428750"/>
            <a:ext cx="2743200" cy="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4948" y="2266950"/>
            <a:ext cx="187500" cy="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/>
        </p:nvSpPr>
        <p:spPr>
          <a:xfrm>
            <a:off x="381000" y="278268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(PCA) algorithm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81000" y="662285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			   ,                   we get: </a:t>
            </a:r>
          </a:p>
        </p:txBody>
      </p:sp>
      <p:sp>
        <p:nvSpPr>
          <p:cNvPr id="635" name="Shape 635"/>
          <p:cNvSpPr/>
          <p:nvPr/>
        </p:nvSpPr>
        <p:spPr>
          <a:xfrm>
            <a:off x="1042900" y="663718"/>
            <a:ext cx="32625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[U,S,V] = svd(Sigma)</a:t>
            </a: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51008"/>
            <a:ext cx="4951500" cy="10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/>
        </p:nvSpPr>
        <p:spPr>
          <a:xfrm>
            <a:off x="381000" y="278268"/>
            <a:ext cx="87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(PCA) algorithm summary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81000" y="971550"/>
            <a:ext cx="8305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mean normalization (ensure every feature has zero mean) and optionally feature scaling: </a:t>
            </a:r>
          </a:p>
        </p:txBody>
      </p:sp>
      <p:sp>
        <p:nvSpPr>
          <p:cNvPr id="643" name="Shape 643"/>
          <p:cNvSpPr/>
          <p:nvPr/>
        </p:nvSpPr>
        <p:spPr>
          <a:xfrm>
            <a:off x="381000" y="2068890"/>
            <a:ext cx="8001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Sigma 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[U,S,V] = svd(Sigma);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Ureduce = U(:,1:k);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z = Ureduce’*x;</a:t>
            </a:r>
          </a:p>
        </p:txBody>
      </p:sp>
      <p:pic>
        <p:nvPicPr>
          <p:cNvPr id="644" name="Shape 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406" y="1925657"/>
            <a:ext cx="2363699" cy="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Shape 6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225" y="3359833"/>
            <a:ext cx="4951500" cy="1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Shape 651"/>
          <p:cNvCxnSpPr/>
          <p:nvPr/>
        </p:nvCxnSpPr>
        <p:spPr>
          <a:xfrm flipH="1" rot="10800000">
            <a:off x="1274695" y="1197419"/>
            <a:ext cx="2597400" cy="21153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Shape 652"/>
          <p:cNvSpPr txBox="1"/>
          <p:nvPr/>
        </p:nvSpPr>
        <p:spPr>
          <a:xfrm>
            <a:off x="381000" y="285750"/>
            <a:ext cx="830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Reconstruction from compressed representation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2537755" y="901687"/>
            <a:ext cx="0" cy="2379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54" name="Shape 654"/>
          <p:cNvCxnSpPr/>
          <p:nvPr/>
        </p:nvCxnSpPr>
        <p:spPr>
          <a:xfrm>
            <a:off x="914400" y="2277758"/>
            <a:ext cx="3158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301" y="744425"/>
            <a:ext cx="177000" cy="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898" y="2460223"/>
            <a:ext cx="172800" cy="1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 rot="2734811">
            <a:off x="2843368" y="1861065"/>
            <a:ext cx="167592" cy="167592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 rot="2734811">
            <a:off x="3375375" y="1251971"/>
            <a:ext cx="167592" cy="167592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 rot="2734811">
            <a:off x="3316344" y="1714427"/>
            <a:ext cx="167592" cy="167592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 rot="2734811">
            <a:off x="1173474" y="3055440"/>
            <a:ext cx="167592" cy="167592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 rot="2734811">
            <a:off x="1762152" y="2925158"/>
            <a:ext cx="167592" cy="167592"/>
          </a:xfrm>
          <a:prstGeom prst="plus">
            <a:avLst>
              <a:gd fmla="val 46579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6618590" y="900212"/>
            <a:ext cx="0" cy="2379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63" name="Shape 663"/>
          <p:cNvCxnSpPr/>
          <p:nvPr/>
        </p:nvCxnSpPr>
        <p:spPr>
          <a:xfrm>
            <a:off x="4995235" y="2276283"/>
            <a:ext cx="3158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664" name="Shape 6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138" y="742950"/>
            <a:ext cx="177000" cy="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Shape 6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0734" y="2458748"/>
            <a:ext cx="172800" cy="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Shape 6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3913" y="3638550"/>
            <a:ext cx="1659600" cy="34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7" name="Shape 667"/>
          <p:cNvCxnSpPr/>
          <p:nvPr/>
        </p:nvCxnSpPr>
        <p:spPr>
          <a:xfrm>
            <a:off x="914400" y="4705350"/>
            <a:ext cx="3158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668" name="Shape 6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8594" y="4857750"/>
            <a:ext cx="192300" cy="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/>
          <p:nvPr/>
        </p:nvSpPr>
        <p:spPr>
          <a:xfrm rot="2734811">
            <a:off x="2812247" y="4620384"/>
            <a:ext cx="167592" cy="167592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 rot="2734811">
            <a:off x="3344254" y="4628344"/>
            <a:ext cx="167592" cy="167592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 rot="2734811">
            <a:off x="3285223" y="4628344"/>
            <a:ext cx="167592" cy="167592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 rot="2734811">
            <a:off x="1137849" y="4620015"/>
            <a:ext cx="167592" cy="167592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 rot="2734811">
            <a:off x="1726527" y="4620015"/>
            <a:ext cx="167592" cy="167592"/>
          </a:xfrm>
          <a:prstGeom prst="plus">
            <a:avLst>
              <a:gd fmla="val 46579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Shape 674"/>
          <p:cNvCxnSpPr/>
          <p:nvPr/>
        </p:nvCxnSpPr>
        <p:spPr>
          <a:xfrm flipH="1" rot="10800000">
            <a:off x="5356132" y="1188301"/>
            <a:ext cx="2597400" cy="21153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Shape 675"/>
          <p:cNvSpPr/>
          <p:nvPr/>
        </p:nvSpPr>
        <p:spPr>
          <a:xfrm rot="2734811">
            <a:off x="6924805" y="1872419"/>
            <a:ext cx="167592" cy="167592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 rot="2734811">
            <a:off x="7456812" y="1441592"/>
            <a:ext cx="167592" cy="167592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 rot="2734811">
            <a:off x="7397780" y="1490750"/>
            <a:ext cx="167592" cy="167592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 rot="2734811">
            <a:off x="5254910" y="3235136"/>
            <a:ext cx="167592" cy="167592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 rot="2734811">
            <a:off x="5843588" y="2765678"/>
            <a:ext cx="167592" cy="167592"/>
          </a:xfrm>
          <a:prstGeom prst="plus">
            <a:avLst>
              <a:gd fmla="val 46579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4728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4728000" cy="9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Learning from dataset without labels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 inferences from dataset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Various approaches to Unsupervised Learning</a:t>
            </a:r>
            <a:br>
              <a:rPr lang="en"/>
            </a:br>
            <a:r>
              <a:rPr b="1" lang="en"/>
              <a:t>Most Common: </a:t>
            </a:r>
            <a:r>
              <a:rPr b="1" lang="en">
                <a:solidFill>
                  <a:srgbClr val="FF0000"/>
                </a:solidFill>
              </a:rPr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1145" l="6827" r="50530" t="9393"/>
          <a:stretch/>
        </p:blipFill>
        <p:spPr>
          <a:xfrm>
            <a:off x="5102024" y="230825"/>
            <a:ext cx="3899099" cy="41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26" y="4389175"/>
            <a:ext cx="4323400" cy="4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have covered?</a:t>
            </a: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311700" y="1152475"/>
            <a:ext cx="8520600" cy="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Unsupervised Learning - k-means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Dimensionality Reduction - PCA</a:t>
            </a:r>
          </a:p>
        </p:txBody>
      </p:sp>
      <p:sp>
        <p:nvSpPr>
          <p:cNvPr id="686" name="Shape 686"/>
          <p:cNvSpPr txBox="1"/>
          <p:nvPr>
            <p:ph type="title"/>
          </p:nvPr>
        </p:nvSpPr>
        <p:spPr>
          <a:xfrm>
            <a:off x="311700" y="1872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have not covered?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311700" y="2404100"/>
            <a:ext cx="8520600" cy="22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Unsupervised Learning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Clustering - </a:t>
            </a:r>
            <a:r>
              <a:rPr lang="en">
                <a:solidFill>
                  <a:srgbClr val="FF0000"/>
                </a:solidFill>
              </a:rPr>
              <a:t>k-means</a:t>
            </a:r>
            <a:r>
              <a:rPr lang="en"/>
              <a:t>, hierarchical, agglomerative, meanshift, spectral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Gaussian Mixture Model - Expectation Maximization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Manifold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Neural Network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Dimensionality Reduction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PCA</a:t>
            </a:r>
            <a:r>
              <a:rPr lang="en"/>
              <a:t>, KernelPCA, Matrix Factorization, ICA, Isomap 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Clustering?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4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is a technique for finding </a:t>
            </a:r>
            <a:r>
              <a:rPr lang="en">
                <a:solidFill>
                  <a:srgbClr val="FF0000"/>
                </a:solidFill>
              </a:rPr>
              <a:t>similarity groups</a:t>
            </a:r>
            <a:r>
              <a:rPr lang="en"/>
              <a:t> in data, called </a:t>
            </a:r>
            <a:r>
              <a:rPr lang="en">
                <a:solidFill>
                  <a:srgbClr val="FF0000"/>
                </a:solidFill>
              </a:rPr>
              <a:t>clusters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37" y="1580875"/>
            <a:ext cx="6305974" cy="32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11700" y="2133975"/>
            <a:ext cx="27585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Example 1</a:t>
            </a:r>
            <a:r>
              <a:rPr lang="en" sz="1200">
                <a:solidFill>
                  <a:schemeClr val="dk2"/>
                </a:solidFill>
              </a:rPr>
              <a:t>: Group people of similar sizes together to make “small”, “medium” and “large” T-Shirts.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200">
                <a:solidFill>
                  <a:schemeClr val="dk2"/>
                </a:solidFill>
              </a:rPr>
              <a:t>Tailor-made for each person: too expensive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200">
                <a:solidFill>
                  <a:schemeClr val="dk2"/>
                </a:solidFill>
              </a:rPr>
              <a:t>One-size-fits-all: does not fit all.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Example 2</a:t>
            </a:r>
            <a:r>
              <a:rPr lang="en" sz="1200">
                <a:solidFill>
                  <a:schemeClr val="dk2"/>
                </a:solidFill>
              </a:rPr>
              <a:t>: In marketing, segment customers according to their similarities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200">
                <a:solidFill>
                  <a:schemeClr val="dk2"/>
                </a:solidFill>
              </a:rPr>
              <a:t>To do targeted marketing.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of Clustering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09475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925" y="1017726"/>
            <a:ext cx="3299425" cy="27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577887" y="3121350"/>
            <a:ext cx="1877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Segmentation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870633" y="3651475"/>
            <a:ext cx="2093999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Social Network Analysis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22200" y="3805775"/>
            <a:ext cx="34116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Computing Clusters Analysis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Many more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710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K-mean Clustering Algorithm: Overview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38150"/>
            <a:ext cx="5699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38387"/>
            <a:ext cx="5699100" cy="42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 rot="-8063103">
            <a:off x="3291091" y="1603529"/>
            <a:ext cx="237177" cy="232506"/>
          </a:xfrm>
          <a:prstGeom prst="plus">
            <a:avLst>
              <a:gd fmla="val 46579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 rot="-8063103">
            <a:off x="4852377" y="3208438"/>
            <a:ext cx="237177" cy="232506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