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6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09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30-Oct-23</a:t>
            </a:fld>
            <a:endParaRPr lang="en-US"/>
          </a:p>
        </p:txBody>
      </p:sp>
      <p:sp>
        <p:nvSpPr>
          <p:cNvPr id="104870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</p:spPr>
      </p:sp>
      <p:sp>
        <p:nvSpPr>
          <p:cNvPr id="1048577" name="Shape 1"/>
          <p:cNvSpPr/>
          <p:nvPr/>
        </p:nvSpPr>
        <p:spPr>
          <a:xfrm>
            <a:off x="3058842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048578" name="Text 2"/>
          <p:cNvSpPr/>
          <p:nvPr/>
        </p:nvSpPr>
        <p:spPr>
          <a:xfrm>
            <a:off x="833199" y="2679025"/>
            <a:ext cx="6469380" cy="83319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Water Quality Analysis</a:t>
            </a:r>
            <a:endParaRPr lang="en-US" sz="5249" dirty="0"/>
          </a:p>
        </p:txBody>
      </p:sp>
      <p:sp>
        <p:nvSpPr>
          <p:cNvPr id="1048579" name="Text 3"/>
          <p:cNvSpPr/>
          <p:nvPr/>
        </p:nvSpPr>
        <p:spPr>
          <a:xfrm>
            <a:off x="833199" y="3845481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Improving water quality is critical in safeguarding human health, ecosystems and the economy. This presentation explores tools and concepts used in evaluating water quality.</a:t>
            </a:r>
            <a:endParaRPr lang="en-US" sz="1750" dirty="0"/>
          </a:p>
        </p:txBody>
      </p:sp>
      <p:sp>
        <p:nvSpPr>
          <p:cNvPr id="1048580" name="Shape 4"/>
          <p:cNvSpPr/>
          <p:nvPr/>
        </p:nvSpPr>
        <p:spPr>
          <a:xfrm>
            <a:off x="238898" y="4114799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9892DD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1048581" name="Text 5"/>
          <p:cNvSpPr/>
          <p:nvPr/>
        </p:nvSpPr>
        <p:spPr>
          <a:xfrm rot="14464086" flipH="1" flipV="1">
            <a:off x="918292" y="5133910"/>
            <a:ext cx="16349" cy="3923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endParaRPr lang="en-US" sz="1152" dirty="0"/>
          </a:p>
        </p:txBody>
      </p:sp>
      <p:sp>
        <p:nvSpPr>
          <p:cNvPr id="1048582" name="Text 6"/>
          <p:cNvSpPr/>
          <p:nvPr/>
        </p:nvSpPr>
        <p:spPr>
          <a:xfrm>
            <a:off x="1299686" y="5161598"/>
            <a:ext cx="2240280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209715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</p:spPr>
      </p:sp>
      <p:sp>
        <p:nvSpPr>
          <p:cNvPr id="104868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048686" name="Text 2"/>
          <p:cNvSpPr/>
          <p:nvPr/>
        </p:nvSpPr>
        <p:spPr>
          <a:xfrm>
            <a:off x="2037993" y="1505664"/>
            <a:ext cx="694944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Conclusion and Call to Action</a:t>
            </a:r>
            <a:endParaRPr lang="en-US" sz="4374" dirty="0"/>
          </a:p>
        </p:txBody>
      </p:sp>
      <p:sp>
        <p:nvSpPr>
          <p:cNvPr id="1048687" name="Shape 3"/>
          <p:cNvSpPr/>
          <p:nvPr/>
        </p:nvSpPr>
        <p:spPr>
          <a:xfrm>
            <a:off x="2349103" y="2644378"/>
            <a:ext cx="44410" cy="4079558"/>
          </a:xfrm>
          <a:prstGeom prst="rect">
            <a:avLst/>
          </a:prstGeom>
          <a:solidFill>
            <a:srgbClr val="D7C5C1"/>
          </a:solidFill>
        </p:spPr>
      </p:sp>
      <p:sp>
        <p:nvSpPr>
          <p:cNvPr id="1048688" name="Shape 4"/>
          <p:cNvSpPr/>
          <p:nvPr/>
        </p:nvSpPr>
        <p:spPr>
          <a:xfrm>
            <a:off x="2621220" y="3045678"/>
            <a:ext cx="777597" cy="44410"/>
          </a:xfrm>
          <a:prstGeom prst="rect">
            <a:avLst/>
          </a:prstGeom>
          <a:solidFill>
            <a:srgbClr val="D7C5C1"/>
          </a:solidFill>
        </p:spPr>
      </p:sp>
      <p:sp>
        <p:nvSpPr>
          <p:cNvPr id="1048689" name="Shape 5"/>
          <p:cNvSpPr/>
          <p:nvPr/>
        </p:nvSpPr>
        <p:spPr>
          <a:xfrm>
            <a:off x="2121277" y="28179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48690" name="Text 6"/>
          <p:cNvSpPr/>
          <p:nvPr/>
        </p:nvSpPr>
        <p:spPr>
          <a:xfrm>
            <a:off x="2310229" y="2859643"/>
            <a:ext cx="1219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1048691" name="Text 7"/>
          <p:cNvSpPr/>
          <p:nvPr/>
        </p:nvSpPr>
        <p:spPr>
          <a:xfrm>
            <a:off x="3593306" y="2866549"/>
            <a:ext cx="416814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Prioritizing Water Quality Analysis</a:t>
            </a:r>
            <a:endParaRPr lang="en-US" sz="2187" dirty="0"/>
          </a:p>
        </p:txBody>
      </p:sp>
      <p:sp>
        <p:nvSpPr>
          <p:cNvPr id="1048692" name="Text 8"/>
          <p:cNvSpPr/>
          <p:nvPr/>
        </p:nvSpPr>
        <p:spPr>
          <a:xfrm>
            <a:off x="3593306" y="3435906"/>
            <a:ext cx="899910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Continuously analyzing water quality is key in protecting public health and the environment.</a:t>
            </a:r>
            <a:endParaRPr lang="en-US" sz="1750" dirty="0"/>
          </a:p>
        </p:txBody>
      </p:sp>
      <p:sp>
        <p:nvSpPr>
          <p:cNvPr id="1048693" name="Shape 9"/>
          <p:cNvSpPr/>
          <p:nvPr/>
        </p:nvSpPr>
        <p:spPr>
          <a:xfrm>
            <a:off x="2621220" y="5045333"/>
            <a:ext cx="777597" cy="44410"/>
          </a:xfrm>
          <a:prstGeom prst="rect">
            <a:avLst/>
          </a:prstGeom>
          <a:solidFill>
            <a:srgbClr val="D7C5C1"/>
          </a:solidFill>
        </p:spPr>
      </p:sp>
      <p:sp>
        <p:nvSpPr>
          <p:cNvPr id="1048694" name="Shape 10"/>
          <p:cNvSpPr/>
          <p:nvPr/>
        </p:nvSpPr>
        <p:spPr>
          <a:xfrm>
            <a:off x="2121277" y="481762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48695" name="Text 11"/>
          <p:cNvSpPr/>
          <p:nvPr/>
        </p:nvSpPr>
        <p:spPr>
          <a:xfrm>
            <a:off x="2287369" y="4859298"/>
            <a:ext cx="16764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048696" name="Text 12"/>
          <p:cNvSpPr/>
          <p:nvPr/>
        </p:nvSpPr>
        <p:spPr>
          <a:xfrm>
            <a:off x="3593306" y="4866203"/>
            <a:ext cx="364236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Encouragement to Take Action</a:t>
            </a:r>
            <a:endParaRPr lang="en-US" sz="2187" dirty="0"/>
          </a:p>
        </p:txBody>
      </p:sp>
      <p:sp>
        <p:nvSpPr>
          <p:cNvPr id="1048697" name="Text 13"/>
          <p:cNvSpPr/>
          <p:nvPr/>
        </p:nvSpPr>
        <p:spPr>
          <a:xfrm>
            <a:off x="3593306" y="5435560"/>
            <a:ext cx="89991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Every individual can play their part in improving water quality, by taking personal responsibility in the efficient use of water, avoiding the release of pollutants, and advocating for positive change.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</p:spPr>
      </p:sp>
      <p:sp>
        <p:nvSpPr>
          <p:cNvPr id="104858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048588" name="Text 2"/>
          <p:cNvSpPr/>
          <p:nvPr/>
        </p:nvSpPr>
        <p:spPr>
          <a:xfrm>
            <a:off x="2037993" y="656987"/>
            <a:ext cx="957834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Importance of Monitoring Water Quality</a:t>
            </a:r>
            <a:endParaRPr lang="en-US" sz="4374" dirty="0"/>
          </a:p>
        </p:txBody>
      </p:sp>
      <p:sp>
        <p:nvSpPr>
          <p:cNvPr id="1048589" name="Shape 3"/>
          <p:cNvSpPr/>
          <p:nvPr/>
        </p:nvSpPr>
        <p:spPr>
          <a:xfrm>
            <a:off x="2349103" y="1795701"/>
            <a:ext cx="44410" cy="5776793"/>
          </a:xfrm>
          <a:prstGeom prst="rect">
            <a:avLst/>
          </a:prstGeom>
          <a:solidFill>
            <a:srgbClr val="D7C5C1"/>
          </a:solidFill>
        </p:spPr>
      </p:sp>
      <p:sp>
        <p:nvSpPr>
          <p:cNvPr id="1048590" name="Shape 4"/>
          <p:cNvSpPr/>
          <p:nvPr/>
        </p:nvSpPr>
        <p:spPr>
          <a:xfrm>
            <a:off x="2621220" y="2197001"/>
            <a:ext cx="777597" cy="44410"/>
          </a:xfrm>
          <a:prstGeom prst="rect">
            <a:avLst/>
          </a:prstGeom>
          <a:solidFill>
            <a:srgbClr val="D7C5C1"/>
          </a:solidFill>
        </p:spPr>
      </p:sp>
      <p:sp>
        <p:nvSpPr>
          <p:cNvPr id="1048591" name="Shape 5"/>
          <p:cNvSpPr/>
          <p:nvPr/>
        </p:nvSpPr>
        <p:spPr>
          <a:xfrm>
            <a:off x="2121277" y="19692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48592" name="Text 6"/>
          <p:cNvSpPr/>
          <p:nvPr/>
        </p:nvSpPr>
        <p:spPr>
          <a:xfrm>
            <a:off x="2310229" y="2010966"/>
            <a:ext cx="1219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1048593" name="Text 7"/>
          <p:cNvSpPr/>
          <p:nvPr/>
        </p:nvSpPr>
        <p:spPr>
          <a:xfrm>
            <a:off x="3593306" y="2017871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Human Health</a:t>
            </a:r>
            <a:endParaRPr lang="en-US" sz="2187" dirty="0"/>
          </a:p>
        </p:txBody>
      </p:sp>
      <p:sp>
        <p:nvSpPr>
          <p:cNvPr id="1048594" name="Text 8"/>
          <p:cNvSpPr/>
          <p:nvPr/>
        </p:nvSpPr>
        <p:spPr>
          <a:xfrm>
            <a:off x="3593306" y="2587228"/>
            <a:ext cx="899910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Waterborne diseases affect millions of people annually, resulting in death, sickness, and economic losses.</a:t>
            </a:r>
            <a:endParaRPr lang="en-US" sz="1750" dirty="0"/>
          </a:p>
        </p:txBody>
      </p:sp>
      <p:sp>
        <p:nvSpPr>
          <p:cNvPr id="1048595" name="Shape 9"/>
          <p:cNvSpPr/>
          <p:nvPr/>
        </p:nvSpPr>
        <p:spPr>
          <a:xfrm>
            <a:off x="2621220" y="4196655"/>
            <a:ext cx="777597" cy="44410"/>
          </a:xfrm>
          <a:prstGeom prst="rect">
            <a:avLst/>
          </a:prstGeom>
          <a:solidFill>
            <a:srgbClr val="D7C5C1"/>
          </a:solidFill>
        </p:spPr>
      </p:sp>
      <p:sp>
        <p:nvSpPr>
          <p:cNvPr id="1048596" name="Shape 10"/>
          <p:cNvSpPr/>
          <p:nvPr/>
        </p:nvSpPr>
        <p:spPr>
          <a:xfrm>
            <a:off x="2121277" y="3968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48597" name="Text 11"/>
          <p:cNvSpPr/>
          <p:nvPr/>
        </p:nvSpPr>
        <p:spPr>
          <a:xfrm>
            <a:off x="2287369" y="4010620"/>
            <a:ext cx="16764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048598" name="Text 12"/>
          <p:cNvSpPr/>
          <p:nvPr/>
        </p:nvSpPr>
        <p:spPr>
          <a:xfrm>
            <a:off x="3593306" y="4017526"/>
            <a:ext cx="265176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Environmental Health</a:t>
            </a:r>
            <a:endParaRPr lang="en-US" sz="2187" dirty="0"/>
          </a:p>
        </p:txBody>
      </p:sp>
      <p:sp>
        <p:nvSpPr>
          <p:cNvPr id="1048599" name="Text 13"/>
          <p:cNvSpPr/>
          <p:nvPr/>
        </p:nvSpPr>
        <p:spPr>
          <a:xfrm>
            <a:off x="3593306" y="4586883"/>
            <a:ext cx="899910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Poor water quality leads to the death of aquatic life, reduction in biodiversity, soil degradation, and habitat destruction.</a:t>
            </a:r>
            <a:endParaRPr lang="en-US" sz="1750" dirty="0"/>
          </a:p>
        </p:txBody>
      </p:sp>
      <p:sp>
        <p:nvSpPr>
          <p:cNvPr id="1048600" name="Shape 14"/>
          <p:cNvSpPr/>
          <p:nvPr/>
        </p:nvSpPr>
        <p:spPr>
          <a:xfrm>
            <a:off x="2621220" y="6196310"/>
            <a:ext cx="777597" cy="44410"/>
          </a:xfrm>
          <a:prstGeom prst="rect">
            <a:avLst/>
          </a:prstGeom>
          <a:solidFill>
            <a:srgbClr val="D7C5C1"/>
          </a:solidFill>
        </p:spPr>
      </p:sp>
      <p:sp>
        <p:nvSpPr>
          <p:cNvPr id="1048601" name="Shape 15"/>
          <p:cNvSpPr/>
          <p:nvPr/>
        </p:nvSpPr>
        <p:spPr>
          <a:xfrm>
            <a:off x="2121277" y="59686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48602" name="Text 16"/>
          <p:cNvSpPr/>
          <p:nvPr/>
        </p:nvSpPr>
        <p:spPr>
          <a:xfrm>
            <a:off x="2291179" y="6010275"/>
            <a:ext cx="1600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048603" name="Text 17"/>
          <p:cNvSpPr/>
          <p:nvPr/>
        </p:nvSpPr>
        <p:spPr>
          <a:xfrm>
            <a:off x="3593306" y="6017181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Public Perception</a:t>
            </a:r>
            <a:endParaRPr lang="en-US" sz="2187" dirty="0"/>
          </a:p>
        </p:txBody>
      </p:sp>
      <p:sp>
        <p:nvSpPr>
          <p:cNvPr id="1048604" name="Text 18"/>
          <p:cNvSpPr/>
          <p:nvPr/>
        </p:nvSpPr>
        <p:spPr>
          <a:xfrm>
            <a:off x="3593306" y="6586538"/>
            <a:ext cx="899910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public demands better access to clean water and expects responsible management of water resources.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</p:spPr>
      </p:sp>
      <p:sp>
        <p:nvSpPr>
          <p:cNvPr id="104860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048610" name="Text 2"/>
          <p:cNvSpPr/>
          <p:nvPr/>
        </p:nvSpPr>
        <p:spPr>
          <a:xfrm>
            <a:off x="2037993" y="831890"/>
            <a:ext cx="952500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Parameters and Methods for Assessment</a:t>
            </a:r>
            <a:endParaRPr lang="en-US" sz="4374" dirty="0"/>
          </a:p>
        </p:txBody>
      </p:sp>
      <p:pic>
        <p:nvPicPr>
          <p:cNvPr id="209715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970603"/>
            <a:ext cx="5110520" cy="3158490"/>
          </a:xfrm>
          <a:prstGeom prst="rect">
            <a:avLst/>
          </a:prstGeom>
        </p:spPr>
      </p:pic>
      <p:sp>
        <p:nvSpPr>
          <p:cNvPr id="1048611" name="Text 3"/>
          <p:cNvSpPr/>
          <p:nvPr/>
        </p:nvSpPr>
        <p:spPr>
          <a:xfrm>
            <a:off x="2037993" y="5406747"/>
            <a:ext cx="272034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Parameters to Measure</a:t>
            </a:r>
            <a:endParaRPr lang="en-US" sz="2187" dirty="0"/>
          </a:p>
        </p:txBody>
      </p:sp>
      <p:sp>
        <p:nvSpPr>
          <p:cNvPr id="1048612" name="Text 4"/>
          <p:cNvSpPr/>
          <p:nvPr/>
        </p:nvSpPr>
        <p:spPr>
          <a:xfrm>
            <a:off x="2037993" y="5976104"/>
            <a:ext cx="511052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most important parameters to measure are pH, temperature, total dissolved solids, total suspended solids, turbidity, and electrical conductivity.</a:t>
            </a:r>
            <a:endParaRPr lang="en-US" sz="1750" dirty="0"/>
          </a:p>
        </p:txBody>
      </p:sp>
      <p:pic>
        <p:nvPicPr>
          <p:cNvPr id="209715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1970603"/>
            <a:ext cx="5110639" cy="3158609"/>
          </a:xfrm>
          <a:prstGeom prst="rect">
            <a:avLst/>
          </a:prstGeom>
        </p:spPr>
      </p:pic>
      <p:sp>
        <p:nvSpPr>
          <p:cNvPr id="1048613" name="Text 5"/>
          <p:cNvSpPr/>
          <p:nvPr/>
        </p:nvSpPr>
        <p:spPr>
          <a:xfrm>
            <a:off x="7481768" y="5406866"/>
            <a:ext cx="230886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Analytical Methods</a:t>
            </a:r>
            <a:endParaRPr lang="en-US" sz="2187" dirty="0"/>
          </a:p>
        </p:txBody>
      </p:sp>
      <p:sp>
        <p:nvSpPr>
          <p:cNvPr id="1048614" name="Text 6"/>
          <p:cNvSpPr/>
          <p:nvPr/>
        </p:nvSpPr>
        <p:spPr>
          <a:xfrm>
            <a:off x="7481768" y="5976223"/>
            <a:ext cx="5110639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Water quality analysis involves complex analytical methods, including spectrophotometry, chromatography, and electrochemical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</p:spPr>
      </p:sp>
      <p:sp>
        <p:nvSpPr>
          <p:cNvPr id="10486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048620" name="Text 2"/>
          <p:cNvSpPr/>
          <p:nvPr/>
        </p:nvSpPr>
        <p:spPr>
          <a:xfrm>
            <a:off x="833199" y="1079540"/>
            <a:ext cx="7477601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Understanding Water Quality Standards</a:t>
            </a:r>
            <a:endParaRPr lang="en-US" sz="4374" dirty="0"/>
          </a:p>
        </p:txBody>
      </p:sp>
      <p:sp>
        <p:nvSpPr>
          <p:cNvPr id="1048621" name="Shape 3"/>
          <p:cNvSpPr/>
          <p:nvPr/>
        </p:nvSpPr>
        <p:spPr>
          <a:xfrm>
            <a:off x="833199" y="29751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48622" name="Text 4"/>
          <p:cNvSpPr/>
          <p:nvPr/>
        </p:nvSpPr>
        <p:spPr>
          <a:xfrm>
            <a:off x="1022152" y="3016806"/>
            <a:ext cx="1219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1048623" name="Text 5"/>
          <p:cNvSpPr/>
          <p:nvPr/>
        </p:nvSpPr>
        <p:spPr>
          <a:xfrm>
            <a:off x="1555313" y="3051453"/>
            <a:ext cx="22860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National Standards</a:t>
            </a:r>
            <a:endParaRPr lang="en-US" sz="2187" dirty="0"/>
          </a:p>
        </p:txBody>
      </p:sp>
      <p:sp>
        <p:nvSpPr>
          <p:cNvPr id="1048624" name="Text 6"/>
          <p:cNvSpPr/>
          <p:nvPr/>
        </p:nvSpPr>
        <p:spPr>
          <a:xfrm>
            <a:off x="1555313" y="3620810"/>
            <a:ext cx="6755487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are guidelines developed by governments to protect public health. Examples include the Clean Water Act in the US and the Water Framework Directive in the EU.</a:t>
            </a:r>
            <a:endParaRPr lang="en-US" sz="1750" dirty="0"/>
          </a:p>
        </p:txBody>
      </p:sp>
      <p:sp>
        <p:nvSpPr>
          <p:cNvPr id="1048625" name="Shape 7"/>
          <p:cNvSpPr/>
          <p:nvPr/>
        </p:nvSpPr>
        <p:spPr>
          <a:xfrm>
            <a:off x="833199" y="5082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48626" name="Text 8"/>
          <p:cNvSpPr/>
          <p:nvPr/>
        </p:nvSpPr>
        <p:spPr>
          <a:xfrm>
            <a:off x="999292" y="5124450"/>
            <a:ext cx="16764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048627" name="Text 9"/>
          <p:cNvSpPr/>
          <p:nvPr/>
        </p:nvSpPr>
        <p:spPr>
          <a:xfrm>
            <a:off x="1555313" y="5159097"/>
            <a:ext cx="28498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International Standards</a:t>
            </a:r>
            <a:endParaRPr lang="en-US" sz="2187" dirty="0"/>
          </a:p>
        </p:txBody>
      </p:sp>
      <p:sp>
        <p:nvSpPr>
          <p:cNvPr id="1048628" name="Text 10"/>
          <p:cNvSpPr/>
          <p:nvPr/>
        </p:nvSpPr>
        <p:spPr>
          <a:xfrm>
            <a:off x="1555313" y="5728454"/>
            <a:ext cx="675548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are set by international organizations like the World Health Organization and the Environmental Protection Agency. They set minimum standards for water quality suitable for human consumption and aquatic life.</a:t>
            </a:r>
            <a:endParaRPr lang="en-US" sz="1750" dirty="0"/>
          </a:p>
        </p:txBody>
      </p:sp>
      <p:pic>
        <p:nvPicPr>
          <p:cNvPr id="209715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</p:spPr>
      </p:sp>
      <p:sp>
        <p:nvSpPr>
          <p:cNvPr id="104863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048634" name="Text 2"/>
          <p:cNvSpPr/>
          <p:nvPr/>
        </p:nvSpPr>
        <p:spPr>
          <a:xfrm>
            <a:off x="2037993" y="999053"/>
            <a:ext cx="709422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Impacts of Poor Water Quality</a:t>
            </a:r>
            <a:endParaRPr lang="en-US" sz="4374" dirty="0"/>
          </a:p>
        </p:txBody>
      </p:sp>
      <p:sp>
        <p:nvSpPr>
          <p:cNvPr id="1048635" name="Shape 3"/>
          <p:cNvSpPr/>
          <p:nvPr/>
        </p:nvSpPr>
        <p:spPr>
          <a:xfrm>
            <a:off x="7293054" y="2137767"/>
            <a:ext cx="44410" cy="5092779"/>
          </a:xfrm>
          <a:prstGeom prst="rect">
            <a:avLst/>
          </a:prstGeom>
          <a:solidFill>
            <a:srgbClr val="D7C5C1"/>
          </a:solidFill>
        </p:spPr>
      </p:sp>
      <p:sp>
        <p:nvSpPr>
          <p:cNvPr id="1048636" name="Shape 4"/>
          <p:cNvSpPr/>
          <p:nvPr/>
        </p:nvSpPr>
        <p:spPr>
          <a:xfrm>
            <a:off x="7565172" y="2539067"/>
            <a:ext cx="777597" cy="44410"/>
          </a:xfrm>
          <a:prstGeom prst="rect">
            <a:avLst/>
          </a:prstGeom>
          <a:solidFill>
            <a:srgbClr val="D7C5C1"/>
          </a:solidFill>
        </p:spPr>
      </p:sp>
      <p:sp>
        <p:nvSpPr>
          <p:cNvPr id="1048637" name="Shape 5"/>
          <p:cNvSpPr/>
          <p:nvPr/>
        </p:nvSpPr>
        <p:spPr>
          <a:xfrm>
            <a:off x="7065228" y="231136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48638" name="Text 6"/>
          <p:cNvSpPr/>
          <p:nvPr/>
        </p:nvSpPr>
        <p:spPr>
          <a:xfrm>
            <a:off x="7254180" y="2353032"/>
            <a:ext cx="1219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1048639" name="Text 7"/>
          <p:cNvSpPr/>
          <p:nvPr/>
        </p:nvSpPr>
        <p:spPr>
          <a:xfrm>
            <a:off x="8537258" y="2359938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Health Risk</a:t>
            </a:r>
            <a:endParaRPr lang="en-US" sz="2187" dirty="0"/>
          </a:p>
        </p:txBody>
      </p:sp>
      <p:sp>
        <p:nvSpPr>
          <p:cNvPr id="1048640" name="Text 8"/>
          <p:cNvSpPr/>
          <p:nvPr/>
        </p:nvSpPr>
        <p:spPr>
          <a:xfrm>
            <a:off x="8537258" y="2929295"/>
            <a:ext cx="405515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Impurities pose a health risk to humans, causing moderate to severe conditions, including fever, gastroenteritis and hepatitis.</a:t>
            </a:r>
            <a:endParaRPr lang="en-US" sz="1750" dirty="0"/>
          </a:p>
        </p:txBody>
      </p:sp>
      <p:sp>
        <p:nvSpPr>
          <p:cNvPr id="1048641" name="Shape 9"/>
          <p:cNvSpPr/>
          <p:nvPr/>
        </p:nvSpPr>
        <p:spPr>
          <a:xfrm>
            <a:off x="6287631" y="3649920"/>
            <a:ext cx="777597" cy="44410"/>
          </a:xfrm>
          <a:prstGeom prst="rect">
            <a:avLst/>
          </a:prstGeom>
          <a:solidFill>
            <a:srgbClr val="D7C5C1"/>
          </a:solidFill>
        </p:spPr>
      </p:sp>
      <p:sp>
        <p:nvSpPr>
          <p:cNvPr id="1048642" name="Shape 10"/>
          <p:cNvSpPr/>
          <p:nvPr/>
        </p:nvSpPr>
        <p:spPr>
          <a:xfrm>
            <a:off x="7065228" y="34222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48643" name="Text 11"/>
          <p:cNvSpPr/>
          <p:nvPr/>
        </p:nvSpPr>
        <p:spPr>
          <a:xfrm>
            <a:off x="7231320" y="3463885"/>
            <a:ext cx="16764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048644" name="Text 12"/>
          <p:cNvSpPr/>
          <p:nvPr/>
        </p:nvSpPr>
        <p:spPr>
          <a:xfrm>
            <a:off x="3273743" y="3470791"/>
            <a:ext cx="28194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Environmental Damage</a:t>
            </a:r>
            <a:endParaRPr lang="en-US" sz="2187" dirty="0"/>
          </a:p>
        </p:txBody>
      </p:sp>
      <p:sp>
        <p:nvSpPr>
          <p:cNvPr id="1048645" name="Text 13"/>
          <p:cNvSpPr/>
          <p:nvPr/>
        </p:nvSpPr>
        <p:spPr>
          <a:xfrm>
            <a:off x="2037993" y="4040148"/>
            <a:ext cx="405515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Poor water quality has a far-reaching impact on plant and animal life with potentially long-lasting environmental damage.</a:t>
            </a:r>
            <a:endParaRPr lang="en-US" sz="1750" dirty="0"/>
          </a:p>
        </p:txBody>
      </p:sp>
      <p:sp>
        <p:nvSpPr>
          <p:cNvPr id="1048646" name="Shape 14"/>
          <p:cNvSpPr/>
          <p:nvPr/>
        </p:nvSpPr>
        <p:spPr>
          <a:xfrm>
            <a:off x="7565172" y="5196542"/>
            <a:ext cx="777597" cy="44410"/>
          </a:xfrm>
          <a:prstGeom prst="rect">
            <a:avLst/>
          </a:prstGeom>
          <a:solidFill>
            <a:srgbClr val="D7C5C1"/>
          </a:solidFill>
        </p:spPr>
      </p:sp>
      <p:sp>
        <p:nvSpPr>
          <p:cNvPr id="1048647" name="Shape 15"/>
          <p:cNvSpPr/>
          <p:nvPr/>
        </p:nvSpPr>
        <p:spPr>
          <a:xfrm>
            <a:off x="7065228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48648" name="Text 16"/>
          <p:cNvSpPr/>
          <p:nvPr/>
        </p:nvSpPr>
        <p:spPr>
          <a:xfrm>
            <a:off x="7235130" y="5010507"/>
            <a:ext cx="1600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048649" name="Text 17"/>
          <p:cNvSpPr/>
          <p:nvPr/>
        </p:nvSpPr>
        <p:spPr>
          <a:xfrm>
            <a:off x="8537258" y="5017413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Economic Costs</a:t>
            </a:r>
            <a:endParaRPr lang="en-US" sz="2187" dirty="0"/>
          </a:p>
        </p:txBody>
      </p:sp>
      <p:sp>
        <p:nvSpPr>
          <p:cNvPr id="1048650" name="Text 18"/>
          <p:cNvSpPr/>
          <p:nvPr/>
        </p:nvSpPr>
        <p:spPr>
          <a:xfrm>
            <a:off x="8537258" y="5586770"/>
            <a:ext cx="405515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cost of preventing and remedying water contamination can run into billions of dollars, causing decreased economic growth and increased taxes.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</p:spPr>
      </p:sp>
      <p:sp>
        <p:nvSpPr>
          <p:cNvPr id="104865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048656" name="Text 2"/>
          <p:cNvSpPr/>
          <p:nvPr/>
        </p:nvSpPr>
        <p:spPr>
          <a:xfrm>
            <a:off x="2037993" y="624245"/>
            <a:ext cx="796290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Benefits of Water Quality Analysis</a:t>
            </a:r>
            <a:endParaRPr lang="en-US" sz="4374" dirty="0"/>
          </a:p>
        </p:txBody>
      </p:sp>
      <p:sp>
        <p:nvSpPr>
          <p:cNvPr id="1048657" name="Shape 3"/>
          <p:cNvSpPr/>
          <p:nvPr/>
        </p:nvSpPr>
        <p:spPr>
          <a:xfrm>
            <a:off x="2037993" y="1762958"/>
            <a:ext cx="5166122" cy="2810113"/>
          </a:xfrm>
          <a:prstGeom prst="roundRect">
            <a:avLst>
              <a:gd name="adj" fmla="val 3558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48658" name="Text 4"/>
          <p:cNvSpPr/>
          <p:nvPr/>
        </p:nvSpPr>
        <p:spPr>
          <a:xfrm>
            <a:off x="2273975" y="1998940"/>
            <a:ext cx="4694158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Identification of Contamination Sources</a:t>
            </a:r>
            <a:endParaRPr lang="en-US" sz="2187" dirty="0"/>
          </a:p>
        </p:txBody>
      </p:sp>
      <p:sp>
        <p:nvSpPr>
          <p:cNvPr id="1048659" name="Text 5"/>
          <p:cNvSpPr/>
          <p:nvPr/>
        </p:nvSpPr>
        <p:spPr>
          <a:xfrm>
            <a:off x="2273975" y="2915483"/>
            <a:ext cx="469415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Water quality analysis helps identify contamination sources, allowing for the implementation of targeted remediation efforts.</a:t>
            </a:r>
            <a:endParaRPr lang="en-US" sz="1750" dirty="0"/>
          </a:p>
        </p:txBody>
      </p:sp>
      <p:sp>
        <p:nvSpPr>
          <p:cNvPr id="1048660" name="Shape 6"/>
          <p:cNvSpPr/>
          <p:nvPr/>
        </p:nvSpPr>
        <p:spPr>
          <a:xfrm>
            <a:off x="7426285" y="1762958"/>
            <a:ext cx="5166122" cy="2810113"/>
          </a:xfrm>
          <a:prstGeom prst="roundRect">
            <a:avLst>
              <a:gd name="adj" fmla="val 3558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48661" name="Text 7"/>
          <p:cNvSpPr/>
          <p:nvPr/>
        </p:nvSpPr>
        <p:spPr>
          <a:xfrm>
            <a:off x="7662267" y="1998940"/>
            <a:ext cx="4694158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Improved Management of Water Systems</a:t>
            </a:r>
            <a:endParaRPr lang="en-US" sz="2187" dirty="0"/>
          </a:p>
        </p:txBody>
      </p:sp>
      <p:sp>
        <p:nvSpPr>
          <p:cNvPr id="1048662" name="Text 8"/>
          <p:cNvSpPr/>
          <p:nvPr/>
        </p:nvSpPr>
        <p:spPr>
          <a:xfrm>
            <a:off x="7662267" y="2915483"/>
            <a:ext cx="469415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insights gained from water quality analysis help manage water quality by developing management plans and ensuring regulatory compliance.</a:t>
            </a:r>
            <a:endParaRPr lang="en-US" sz="1750" dirty="0"/>
          </a:p>
        </p:txBody>
      </p:sp>
      <p:sp>
        <p:nvSpPr>
          <p:cNvPr id="1048663" name="Shape 9"/>
          <p:cNvSpPr/>
          <p:nvPr/>
        </p:nvSpPr>
        <p:spPr>
          <a:xfrm>
            <a:off x="2037993" y="4795242"/>
            <a:ext cx="5166122" cy="2810113"/>
          </a:xfrm>
          <a:prstGeom prst="roundRect">
            <a:avLst>
              <a:gd name="adj" fmla="val 3558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48664" name="Text 10"/>
          <p:cNvSpPr/>
          <p:nvPr/>
        </p:nvSpPr>
        <p:spPr>
          <a:xfrm>
            <a:off x="2273975" y="5031224"/>
            <a:ext cx="40005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Early Detection of Contamination</a:t>
            </a:r>
            <a:endParaRPr lang="en-US" sz="2187" dirty="0"/>
          </a:p>
        </p:txBody>
      </p:sp>
      <p:sp>
        <p:nvSpPr>
          <p:cNvPr id="1048665" name="Text 11"/>
          <p:cNvSpPr/>
          <p:nvPr/>
        </p:nvSpPr>
        <p:spPr>
          <a:xfrm>
            <a:off x="2273975" y="5600581"/>
            <a:ext cx="469415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Water quality analysis helps detect contamination when it's still manageable, thus enabling early action for remediation.</a:t>
            </a:r>
            <a:endParaRPr lang="en-US" sz="1750" dirty="0"/>
          </a:p>
        </p:txBody>
      </p:sp>
      <p:sp>
        <p:nvSpPr>
          <p:cNvPr id="1048666" name="Shape 12"/>
          <p:cNvSpPr/>
          <p:nvPr/>
        </p:nvSpPr>
        <p:spPr>
          <a:xfrm>
            <a:off x="7426285" y="4795242"/>
            <a:ext cx="5166122" cy="2810113"/>
          </a:xfrm>
          <a:prstGeom prst="roundRect">
            <a:avLst>
              <a:gd name="adj" fmla="val 3558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48667" name="Text 13"/>
          <p:cNvSpPr/>
          <p:nvPr/>
        </p:nvSpPr>
        <p:spPr>
          <a:xfrm>
            <a:off x="7662267" y="5031224"/>
            <a:ext cx="4694158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Reduced Health and Environmental Impacts</a:t>
            </a:r>
            <a:endParaRPr lang="en-US" sz="2187" dirty="0"/>
          </a:p>
        </p:txBody>
      </p:sp>
      <p:sp>
        <p:nvSpPr>
          <p:cNvPr id="1048668" name="Text 14"/>
          <p:cNvSpPr/>
          <p:nvPr/>
        </p:nvSpPr>
        <p:spPr>
          <a:xfrm>
            <a:off x="7662267" y="5947767"/>
            <a:ext cx="469415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water treatment process, informed through water quality analysis, functions to remove contaminants and reduce the impacts of poor water quality.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</p:spPr>
      </p:sp>
      <p:sp>
        <p:nvSpPr>
          <p:cNvPr id="104867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1048674" name="Text 2"/>
          <p:cNvSpPr/>
          <p:nvPr/>
        </p:nvSpPr>
        <p:spPr>
          <a:xfrm>
            <a:off x="2037993" y="859512"/>
            <a:ext cx="758952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Case Studies and Success Stories</a:t>
            </a:r>
            <a:endParaRPr lang="en-US" sz="4374" dirty="0"/>
          </a:p>
        </p:txBody>
      </p:sp>
      <p:pic>
        <p:nvPicPr>
          <p:cNvPr id="209716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998226"/>
            <a:ext cx="3295888" cy="2036921"/>
          </a:xfrm>
          <a:prstGeom prst="rect">
            <a:avLst/>
          </a:prstGeom>
        </p:spPr>
      </p:pic>
      <p:sp>
        <p:nvSpPr>
          <p:cNvPr id="1048675" name="Text 3"/>
          <p:cNvSpPr/>
          <p:nvPr/>
        </p:nvSpPr>
        <p:spPr>
          <a:xfrm>
            <a:off x="2037993" y="4312801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Water Treatment</a:t>
            </a:r>
            <a:endParaRPr lang="en-US" sz="2187" dirty="0"/>
          </a:p>
        </p:txBody>
      </p:sp>
      <p:sp>
        <p:nvSpPr>
          <p:cNvPr id="1048676" name="Text 4"/>
          <p:cNvSpPr/>
          <p:nvPr/>
        </p:nvSpPr>
        <p:spPr>
          <a:xfrm>
            <a:off x="2037993" y="4882158"/>
            <a:ext cx="3295888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Thames River was highly polluted in the 1980s. However, through regular water quality analysis, the water treatment plant minimized the effluents, thus producing cleaner water today.</a:t>
            </a:r>
            <a:endParaRPr lang="en-US" sz="1750" dirty="0"/>
          </a:p>
        </p:txBody>
      </p:sp>
      <p:pic>
        <p:nvPicPr>
          <p:cNvPr id="209716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1998226"/>
            <a:ext cx="3296007" cy="2037040"/>
          </a:xfrm>
          <a:prstGeom prst="rect">
            <a:avLst/>
          </a:prstGeom>
        </p:spPr>
      </p:pic>
      <p:sp>
        <p:nvSpPr>
          <p:cNvPr id="1048677" name="Text 5"/>
          <p:cNvSpPr/>
          <p:nvPr/>
        </p:nvSpPr>
        <p:spPr>
          <a:xfrm>
            <a:off x="5667137" y="4312920"/>
            <a:ext cx="3296007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Conservation and Restoration</a:t>
            </a:r>
            <a:endParaRPr lang="en-US" sz="2187" dirty="0"/>
          </a:p>
        </p:txBody>
      </p:sp>
      <p:sp>
        <p:nvSpPr>
          <p:cNvPr id="1048678" name="Text 6"/>
          <p:cNvSpPr/>
          <p:nvPr/>
        </p:nvSpPr>
        <p:spPr>
          <a:xfrm>
            <a:off x="5667137" y="5229463"/>
            <a:ext cx="329600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Save Our Springs Alliance undertook springs restoration efforts, deemed successful through proper water quality analysis and monitoring.</a:t>
            </a:r>
            <a:endParaRPr lang="en-US" sz="1750" dirty="0"/>
          </a:p>
        </p:txBody>
      </p:sp>
      <p:pic>
        <p:nvPicPr>
          <p:cNvPr id="209716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1998226"/>
            <a:ext cx="3296007" cy="2037040"/>
          </a:xfrm>
          <a:prstGeom prst="rect">
            <a:avLst/>
          </a:prstGeom>
        </p:spPr>
      </p:pic>
      <p:sp>
        <p:nvSpPr>
          <p:cNvPr id="1048679" name="Text 7"/>
          <p:cNvSpPr/>
          <p:nvPr/>
        </p:nvSpPr>
        <p:spPr>
          <a:xfrm>
            <a:off x="9296400" y="4312920"/>
            <a:ext cx="310134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Professional Development</a:t>
            </a:r>
            <a:endParaRPr lang="en-US" sz="2187" dirty="0"/>
          </a:p>
        </p:txBody>
      </p:sp>
      <p:sp>
        <p:nvSpPr>
          <p:cNvPr id="1048680" name="Text 8"/>
          <p:cNvSpPr/>
          <p:nvPr/>
        </p:nvSpPr>
        <p:spPr>
          <a:xfrm>
            <a:off x="9296400" y="4882277"/>
            <a:ext cx="329600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team of professionals conducted a comprehensive water quality analysis on the ocean waters near Sydney, thus enabling informed decision-making by the policymakers.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D56974-3887-74B4-F1BE-D8B687ACB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90" y="489393"/>
            <a:ext cx="8949360" cy="774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1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9451234-3E61-6963-67E4-FE0A8BC87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8534"/>
            <a:ext cx="7315200" cy="72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1E7966D3-7CDA-54C0-8B87-29BAE51F6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527" y="938535"/>
            <a:ext cx="7070872" cy="729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C562D9-A155-45AE-4F8F-FB452D69308F}"/>
              </a:ext>
            </a:extLst>
          </p:cNvPr>
          <p:cNvSpPr txBox="1"/>
          <p:nvPr/>
        </p:nvSpPr>
        <p:spPr>
          <a:xfrm>
            <a:off x="1" y="205552"/>
            <a:ext cx="609356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dirty="0">
                <a:gradFill>
                  <a:gsLst>
                    <a:gs pos="13000">
                      <a:schemeClr val="accent5">
                        <a:lumMod val="0"/>
                        <a:lumOff val="100000"/>
                      </a:schemeClr>
                    </a:gs>
                    <a:gs pos="35000">
                      <a:schemeClr val="accent5">
                        <a:lumMod val="0"/>
                        <a:lumOff val="100000"/>
                      </a:schemeClr>
                    </a:gs>
                    <a:gs pos="55000">
                      <a:srgbClr val="71DAFF"/>
                    </a:gs>
                  </a:gsLst>
                  <a:path path="circle">
                    <a:fillToRect l="50000" t="-80000" r="50000" b="180000"/>
                  </a:path>
                </a:gradFill>
                <a:latin typeface="Poppins" panose="00000500000000000000" pitchFamily="2" charset="0"/>
                <a:cs typeface="Poppins" panose="00000500000000000000" pitchFamily="2" charset="0"/>
              </a:rPr>
              <a:t>White Grid :</a:t>
            </a:r>
            <a:endParaRPr lang="en-US" sz="2880" dirty="0">
              <a:gradFill>
                <a:gsLst>
                  <a:gs pos="1300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55000">
                    <a:srgbClr val="71DAFF"/>
                  </a:gs>
                </a:gsLst>
                <a:path path="circle">
                  <a:fillToRect l="50000" t="-80000" r="50000" b="180000"/>
                </a:path>
              </a:gra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EC43E-E9F2-AF5F-478D-4D3DAFC69008}"/>
              </a:ext>
            </a:extLst>
          </p:cNvPr>
          <p:cNvSpPr txBox="1"/>
          <p:nvPr/>
        </p:nvSpPr>
        <p:spPr>
          <a:xfrm>
            <a:off x="7559526" y="184266"/>
            <a:ext cx="659685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dirty="0">
                <a:gradFill>
                  <a:gsLst>
                    <a:gs pos="13000">
                      <a:schemeClr val="accent5">
                        <a:lumMod val="0"/>
                        <a:lumOff val="100000"/>
                      </a:schemeClr>
                    </a:gs>
                    <a:gs pos="35000">
                      <a:schemeClr val="accent5">
                        <a:lumMod val="0"/>
                        <a:lumOff val="100000"/>
                      </a:schemeClr>
                    </a:gs>
                    <a:gs pos="55000">
                      <a:srgbClr val="71DAFF"/>
                    </a:gs>
                  </a:gsLst>
                  <a:path path="circle">
                    <a:fillToRect l="50000" t="-80000" r="50000" b="180000"/>
                  </a:path>
                </a:gradFill>
                <a:latin typeface="Poppins" panose="00000500000000000000" pitchFamily="2" charset="0"/>
                <a:cs typeface="Poppins" panose="00000500000000000000" pitchFamily="2" charset="0"/>
              </a:rPr>
              <a:t>Heatmap :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7769CA-A9D0-A1A5-DAAD-66DBFC2E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67530"/>
            <a:ext cx="7315200" cy="72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08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566</Words>
  <Application>Microsoft Office PowerPoint</Application>
  <PresentationFormat>Custom</PresentationFormat>
  <Paragraphs>67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Crimson Pro</vt:lpstr>
      <vt:lpstr>Open Sans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cp:lastModifiedBy>CSE-LAB1-S26</cp:lastModifiedBy>
  <cp:revision>2</cp:revision>
  <dcterms:created xsi:type="dcterms:W3CDTF">2023-09-30T16:11:53Z</dcterms:created>
  <dcterms:modified xsi:type="dcterms:W3CDTF">2023-10-30T04:38:09Z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2cffed98700c47958bb3808f3a13096b</vt:lpwstr>
  </property>
</Properties>
</file>