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3fdbd06f3e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3fdbd06f3e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fdbd06f3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3fdbd06f3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fdbd06f3e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fdbd06f3e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3fdbd06f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3fdbd06f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fdbd06f3e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3fdbd06f3e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fdbd06f3e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3fdbd06f3e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fdbd06f3e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fdbd06f3e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fdbd06f3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fdbd06f3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fdbd06f3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3fdbd06f3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3fdbd06f3e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3fdbd06f3e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3fdbd06f3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3fdbd06f3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fdbd06f3e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fdbd06f3e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3fdbd06f3e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3fdbd06f3e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3fdbd06f3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3fdbd06f3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3fdbd06f3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3fdbd06f3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3fdbd06f3e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3fdbd06f3e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3fdbd06f3e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3fdbd06f3e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3fdbd06f3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3fdbd06f3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3fdbd06f3e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3fdbd06f3e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D9D9D9"/>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2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hyperlink" Target="https://www.statista.com/statistics/270656/us-market-share-of-leading-real-estate-websites/" TargetMode="Externa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353700" y="1088025"/>
            <a:ext cx="6043625" cy="3818276"/>
          </a:xfrm>
          <a:prstGeom prst="rect">
            <a:avLst/>
          </a:prstGeom>
          <a:noFill/>
          <a:ln>
            <a:noFill/>
          </a:ln>
        </p:spPr>
      </p:pic>
      <p:sp>
        <p:nvSpPr>
          <p:cNvPr id="55" name="Google Shape;55;p13"/>
          <p:cNvSpPr txBox="1"/>
          <p:nvPr/>
        </p:nvSpPr>
        <p:spPr>
          <a:xfrm>
            <a:off x="91875" y="197825"/>
            <a:ext cx="86409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300">
                <a:solidFill>
                  <a:srgbClr val="333333"/>
                </a:solidFill>
                <a:highlight>
                  <a:srgbClr val="FFFFFF"/>
                </a:highlight>
              </a:rPr>
              <a:t>HOUSING ACROSS THE UNITED STATES</a:t>
            </a:r>
            <a:endParaRPr b="1" sz="3700">
              <a:highlight>
                <a:srgbClr val="FFFFFF"/>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nvSpPr>
        <p:spPr>
          <a:xfrm>
            <a:off x="142700" y="100625"/>
            <a:ext cx="8759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GB" sz="1300">
                <a:solidFill>
                  <a:srgbClr val="980000"/>
                </a:solidFill>
                <a:highlight>
                  <a:srgbClr val="FFFFFF"/>
                </a:highlight>
              </a:rPr>
              <a:t>There are five components to consider when analyzing the residential home prices across the United States over the next decade:</a:t>
            </a:r>
            <a:endParaRPr b="1" sz="1300">
              <a:solidFill>
                <a:srgbClr val="980000"/>
              </a:solidFill>
              <a:highlight>
                <a:srgbClr val="FFFFFF"/>
              </a:highlight>
            </a:endParaRPr>
          </a:p>
          <a:p>
            <a:pPr indent="0" lvl="0" marL="0" rtl="0" algn="l">
              <a:spcBef>
                <a:spcPts val="0"/>
              </a:spcBef>
              <a:spcAft>
                <a:spcPts val="0"/>
              </a:spcAft>
              <a:buClr>
                <a:schemeClr val="dk1"/>
              </a:buClr>
              <a:buSzPts val="1100"/>
              <a:buFont typeface="Arial"/>
              <a:buNone/>
            </a:pPr>
            <a:r>
              <a:t/>
            </a:r>
            <a:endParaRPr sz="900"/>
          </a:p>
          <a:p>
            <a:pPr indent="0" lvl="0" marL="0" rtl="0" algn="l">
              <a:spcBef>
                <a:spcPts val="0"/>
              </a:spcBef>
              <a:spcAft>
                <a:spcPts val="0"/>
              </a:spcAft>
              <a:buClr>
                <a:schemeClr val="dk1"/>
              </a:buClr>
              <a:buSzPts val="1100"/>
              <a:buFont typeface="Arial"/>
              <a:buNone/>
            </a:pPr>
            <a:r>
              <a:rPr b="1" lang="en-GB" sz="900"/>
              <a:t>1</a:t>
            </a:r>
            <a:r>
              <a:rPr b="1" lang="en-GB" sz="900"/>
              <a:t>. Market:</a:t>
            </a:r>
            <a:r>
              <a:rPr lang="en-GB" sz="900"/>
              <a:t> This is the most important factor in determining residential home prices. </a:t>
            </a:r>
            <a:r>
              <a:rPr lang="en-GB" sz="900">
                <a:solidFill>
                  <a:schemeClr val="dk1"/>
                </a:solidFill>
              </a:rPr>
              <a:t>The market for residential homes is an important component to consider when assessing the future of home prices. The market consists of factors such as economic conditions, population demographics, housing affordability, and growth in technology.</a:t>
            </a:r>
            <a:r>
              <a:rPr lang="en-GB" sz="900"/>
              <a:t> If there are not enough homes for people to buy or rent, then it will be difficult for houses to sell at a high price. The market is the most important factor in determining home prices. The market is a combination of demand and supply, which determines how much a house will sell for and what the average price per square foot of a house is. </a:t>
            </a:r>
            <a:r>
              <a:rPr lang="en-GB" sz="900">
                <a:solidFill>
                  <a:srgbClr val="333333"/>
                </a:solidFill>
                <a:highlight>
                  <a:srgbClr val="D9D9D9"/>
                </a:highlight>
                <a:latin typeface="Georgia"/>
                <a:ea typeface="Georgia"/>
                <a:cs typeface="Georgia"/>
                <a:sym typeface="Georgia"/>
              </a:rPr>
              <a:t>The great housing boom in the U.S. continues unabated after eight years of strong house price growth. It has been buoyed by continued low interest rates and by the government’s massive stimulus packages to cushion the impact of the pandemic. A limited supply of properties in the market has added to upward house price pressure.</a:t>
            </a:r>
            <a:endParaRPr sz="900">
              <a:highlight>
                <a:srgbClr val="D9D9D9"/>
              </a:highlight>
            </a:endParaRPr>
          </a:p>
        </p:txBody>
      </p:sp>
      <p:pic>
        <p:nvPicPr>
          <p:cNvPr id="111" name="Google Shape;111;p22"/>
          <p:cNvPicPr preferRelativeResize="0"/>
          <p:nvPr/>
        </p:nvPicPr>
        <p:blipFill rotWithShape="1">
          <a:blip r:embed="rId3">
            <a:alphaModFix/>
          </a:blip>
          <a:srcRect b="11819" l="0" r="0" t="-11820"/>
          <a:stretch/>
        </p:blipFill>
        <p:spPr>
          <a:xfrm>
            <a:off x="1193425" y="1537646"/>
            <a:ext cx="6062576" cy="34363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nvSpPr>
        <p:spPr>
          <a:xfrm>
            <a:off x="142700" y="100625"/>
            <a:ext cx="8759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GB" sz="1300">
                <a:solidFill>
                  <a:srgbClr val="980000"/>
                </a:solidFill>
                <a:highlight>
                  <a:srgbClr val="FFFFFF"/>
                </a:highlight>
              </a:rPr>
              <a:t>There are five components to consider when analyzing the residential home prices across the United States over the next decade:</a:t>
            </a:r>
            <a:endParaRPr b="1" sz="1300">
              <a:solidFill>
                <a:srgbClr val="980000"/>
              </a:solidFill>
              <a:highlight>
                <a:srgbClr val="FFFFFF"/>
              </a:highlight>
            </a:endParaRPr>
          </a:p>
          <a:p>
            <a:pPr indent="0" lvl="0" marL="0" rtl="0" algn="l">
              <a:spcBef>
                <a:spcPts val="0"/>
              </a:spcBef>
              <a:spcAft>
                <a:spcPts val="0"/>
              </a:spcAft>
              <a:buClr>
                <a:schemeClr val="dk1"/>
              </a:buClr>
              <a:buSzPts val="1100"/>
              <a:buFont typeface="Arial"/>
              <a:buNone/>
            </a:pPr>
            <a:r>
              <a:t/>
            </a:r>
            <a:endParaRPr sz="900"/>
          </a:p>
          <a:p>
            <a:pPr indent="0" lvl="0" marL="0" rtl="0" algn="l">
              <a:spcBef>
                <a:spcPts val="0"/>
              </a:spcBef>
              <a:spcAft>
                <a:spcPts val="0"/>
              </a:spcAft>
              <a:buClr>
                <a:schemeClr val="dk1"/>
              </a:buClr>
              <a:buSzPts val="1100"/>
              <a:buFont typeface="Arial"/>
              <a:buNone/>
            </a:pPr>
            <a:r>
              <a:rPr b="1" lang="en-GB" sz="900">
                <a:solidFill>
                  <a:schemeClr val="dk1"/>
                </a:solidFill>
              </a:rPr>
              <a:t>2. Competitors:</a:t>
            </a:r>
            <a:r>
              <a:rPr lang="en-GB" sz="900">
                <a:solidFill>
                  <a:schemeClr val="dk1"/>
                </a:solidFill>
              </a:rPr>
              <a:t> Competitors are another important factor to consider when assessing the future of residential home prices. In addition to other factors such as pricing strategies and distribution channels; competitors influence home prices by lowering costs through innovation and cost-cutting measures. If there are too many competitors in the market and they have more resources than you do, then it will be difficult for you to find customers willing to purchase your product or service. Competitors are an important consideration when calculating the value of a property. If you have many competitors within your area, the amount of money that you can charge for your services will be limited by their prices.</a:t>
            </a:r>
            <a:endParaRPr sz="900">
              <a:solidFill>
                <a:schemeClr val="dk1"/>
              </a:solidFill>
            </a:endParaRPr>
          </a:p>
          <a:p>
            <a:pPr indent="0" lvl="0" marL="0" rtl="0" algn="l">
              <a:spcBef>
                <a:spcPts val="0"/>
              </a:spcBef>
              <a:spcAft>
                <a:spcPts val="0"/>
              </a:spcAft>
              <a:buClr>
                <a:schemeClr val="dk1"/>
              </a:buClr>
              <a:buSzPts val="1100"/>
              <a:buFont typeface="Arial"/>
              <a:buNone/>
            </a:pPr>
            <a:r>
              <a:t/>
            </a:r>
            <a:endParaRPr sz="900">
              <a:solidFill>
                <a:schemeClr val="dk1"/>
              </a:solidFill>
            </a:endParaRPr>
          </a:p>
          <a:p>
            <a:pPr indent="0" lvl="0" marL="0" rtl="0" algn="l">
              <a:spcBef>
                <a:spcPts val="0"/>
              </a:spcBef>
              <a:spcAft>
                <a:spcPts val="0"/>
              </a:spcAft>
              <a:buClr>
                <a:schemeClr val="dk1"/>
              </a:buClr>
              <a:buSzPts val="1100"/>
              <a:buFont typeface="Arial"/>
              <a:buNone/>
            </a:pPr>
            <a:r>
              <a:rPr lang="en-GB" sz="900" u="sng">
                <a:solidFill>
                  <a:schemeClr val="hlink"/>
                </a:solidFill>
                <a:hlinkClick r:id="rId3"/>
              </a:rPr>
              <a:t>U.S. market share of leading real estate websites 2016 - Statista</a:t>
            </a:r>
            <a:endParaRPr b="1" sz="900"/>
          </a:p>
        </p:txBody>
      </p:sp>
      <p:pic>
        <p:nvPicPr>
          <p:cNvPr id="117" name="Google Shape;117;p23"/>
          <p:cNvPicPr preferRelativeResize="0"/>
          <p:nvPr/>
        </p:nvPicPr>
        <p:blipFill>
          <a:blip r:embed="rId4">
            <a:alphaModFix/>
          </a:blip>
          <a:stretch>
            <a:fillRect/>
          </a:stretch>
        </p:blipFill>
        <p:spPr>
          <a:xfrm>
            <a:off x="1378400" y="1793825"/>
            <a:ext cx="6082500" cy="3175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nvSpPr>
        <p:spPr>
          <a:xfrm>
            <a:off x="301100" y="223625"/>
            <a:ext cx="3914400" cy="458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t>The United States housing market is booming, and it's only going to get bigger. According to Zillow, home values increased by an average of 6.5% in 2018 and are expected to reach $1 trillion by 2022. And while that's great for homeowners who can buy a new home or refinance their existing one, investors have been enjoying a windfall as well—and they're not showing any signs of slowing down just yet.</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GB" sz="1100"/>
              <a:t>But what about everyone else? What will happen to the average homeowner's ability to get into a new house or even afford one? We spoke with several experts to find out how we can expect this boom cycle to affect Americans' financial lives over the next decade—and what we can do about it.</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GB" sz="1100"/>
              <a:t>The first factor that is likely to influence real estate prices is demographics. The US population is aging quickly, and more people retiring means fewer renters looking for homes. In fact, according to an analysis from Harvard University's Joint Center for Housing Studies (JCHS), rents will increase as more people move into assisted living facilities or nursing homes instead of buying homes themselves—which means that if you want to live</a:t>
            </a:r>
            <a:endParaRPr sz="1100"/>
          </a:p>
          <a:p>
            <a:pPr indent="0" lvl="0" marL="0" rtl="0" algn="l">
              <a:spcBef>
                <a:spcPts val="0"/>
              </a:spcBef>
              <a:spcAft>
                <a:spcPts val="0"/>
              </a:spcAft>
              <a:buNone/>
            </a:pPr>
            <a:r>
              <a:t/>
            </a:r>
            <a:endParaRPr sz="1100"/>
          </a:p>
        </p:txBody>
      </p:sp>
      <p:pic>
        <p:nvPicPr>
          <p:cNvPr id="123" name="Google Shape;123;p24"/>
          <p:cNvPicPr preferRelativeResize="0"/>
          <p:nvPr/>
        </p:nvPicPr>
        <p:blipFill>
          <a:blip r:embed="rId3">
            <a:alphaModFix/>
          </a:blip>
          <a:stretch>
            <a:fillRect/>
          </a:stretch>
        </p:blipFill>
        <p:spPr>
          <a:xfrm>
            <a:off x="4083150" y="223625"/>
            <a:ext cx="4951799" cy="4256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nvSpPr>
        <p:spPr>
          <a:xfrm>
            <a:off x="142700" y="100625"/>
            <a:ext cx="8759400" cy="155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GB" sz="1300">
                <a:solidFill>
                  <a:srgbClr val="980000"/>
                </a:solidFill>
                <a:highlight>
                  <a:srgbClr val="FFFFFF"/>
                </a:highlight>
              </a:rPr>
              <a:t>There are five components to consider when analyzing the residential home prices across the United States over the next decade:</a:t>
            </a:r>
            <a:endParaRPr b="1" sz="1300">
              <a:solidFill>
                <a:srgbClr val="980000"/>
              </a:solidFill>
              <a:highlight>
                <a:srgbClr val="FFFFFF"/>
              </a:highlight>
            </a:endParaRPr>
          </a:p>
          <a:p>
            <a:pPr indent="0" lvl="0" marL="0" rtl="0" algn="l">
              <a:spcBef>
                <a:spcPts val="0"/>
              </a:spcBef>
              <a:spcAft>
                <a:spcPts val="0"/>
              </a:spcAft>
              <a:buClr>
                <a:schemeClr val="dk1"/>
              </a:buClr>
              <a:buSzPts val="1100"/>
              <a:buFont typeface="Arial"/>
              <a:buNone/>
            </a:pPr>
            <a:r>
              <a:t/>
            </a:r>
            <a:endParaRPr sz="900"/>
          </a:p>
          <a:p>
            <a:pPr indent="0" lvl="0" marL="0" rtl="0" algn="l">
              <a:spcBef>
                <a:spcPts val="0"/>
              </a:spcBef>
              <a:spcAft>
                <a:spcPts val="0"/>
              </a:spcAft>
              <a:buClr>
                <a:schemeClr val="dk1"/>
              </a:buClr>
              <a:buSzPts val="1100"/>
              <a:buFont typeface="Arial"/>
              <a:buNone/>
            </a:pPr>
            <a:r>
              <a:rPr b="1" lang="en-GB" sz="900">
                <a:solidFill>
                  <a:schemeClr val="dk1"/>
                </a:solidFill>
              </a:rPr>
              <a:t>3. Customers:</a:t>
            </a:r>
            <a:r>
              <a:rPr lang="en-GB" sz="900">
                <a:solidFill>
                  <a:schemeClr val="dk1"/>
                </a:solidFill>
              </a:rPr>
              <a:t> Customers are also a significant contributor to residential home prices. Customer preferences influence home prices by influencing demand for particular product categories or styles. For example: If a customer prefers brick homes over brick ranch homes; this would have an impact on the price of brick ranch homes because these two styles sell for different amounts in the market place depending on their popularity among customers who prefer them over other styles or types of houses at different price points. If your customers are unable to pay what they owe on their mortgages, then they will not be able to purchase homes at high prices. Customers are another factor to consider when calculating the value of property. People who live in a certain area tend to be more wealthy than those who do not. This means that if you want to sell your house fast, you may need to offer higher prices than if you were trying to sell it slowly over time.</a:t>
            </a:r>
            <a:endParaRPr b="1" sz="900">
              <a:solidFill>
                <a:schemeClr val="dk1"/>
              </a:solidFill>
            </a:endParaRPr>
          </a:p>
        </p:txBody>
      </p:sp>
      <p:pic>
        <p:nvPicPr>
          <p:cNvPr id="129" name="Google Shape;129;p25"/>
          <p:cNvPicPr preferRelativeResize="0"/>
          <p:nvPr/>
        </p:nvPicPr>
        <p:blipFill>
          <a:blip r:embed="rId3">
            <a:alphaModFix/>
          </a:blip>
          <a:stretch>
            <a:fillRect/>
          </a:stretch>
        </p:blipFill>
        <p:spPr>
          <a:xfrm>
            <a:off x="1349475" y="1744025"/>
            <a:ext cx="5581549" cy="3183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nvSpPr>
        <p:spPr>
          <a:xfrm>
            <a:off x="142700" y="100625"/>
            <a:ext cx="87594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GB" sz="1300">
                <a:solidFill>
                  <a:srgbClr val="980000"/>
                </a:solidFill>
                <a:highlight>
                  <a:srgbClr val="FFFFFF"/>
                </a:highlight>
              </a:rPr>
              <a:t>There are five components to consider when analyzing the residential home prices across the United States over the next decade:</a:t>
            </a:r>
            <a:endParaRPr sz="9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900">
              <a:solidFill>
                <a:schemeClr val="dk1"/>
              </a:solidFill>
            </a:endParaRPr>
          </a:p>
          <a:p>
            <a:pPr indent="0" lvl="0" marL="0" rtl="0" algn="l">
              <a:spcBef>
                <a:spcPts val="0"/>
              </a:spcBef>
              <a:spcAft>
                <a:spcPts val="0"/>
              </a:spcAft>
              <a:buClr>
                <a:schemeClr val="dk1"/>
              </a:buClr>
              <a:buSzPts val="1100"/>
              <a:buFont typeface="Arial"/>
              <a:buNone/>
            </a:pPr>
            <a:r>
              <a:rPr b="1" lang="en-GB" sz="900">
                <a:solidFill>
                  <a:schemeClr val="dk1"/>
                </a:solidFill>
              </a:rPr>
              <a:t>4. Company:</a:t>
            </a:r>
            <a:r>
              <a:rPr lang="en-GB" sz="900">
                <a:solidFill>
                  <a:schemeClr val="dk1"/>
                </a:solidFill>
              </a:rPr>
              <a:t> If your company cannot compete with other companies who offer similar products or services, then it will be hard for them to gain customers and therefore increase their profits through sales of goods and services related to residential homes (e.g., mortgages). Company size is also an important factor in determining how much a house will sell for because larger companies can afford more expensive advertising campaigns than small businesses do. This can influence how much customers are willing to pay for similar products or services from companies throughout the country, which influences how much houses will sell for across the country as well!</a:t>
            </a:r>
            <a:endParaRPr b="1" sz="900">
              <a:solidFill>
                <a:schemeClr val="dk1"/>
              </a:solidFill>
            </a:endParaRPr>
          </a:p>
        </p:txBody>
      </p:sp>
      <p:pic>
        <p:nvPicPr>
          <p:cNvPr id="135" name="Google Shape;135;p26"/>
          <p:cNvPicPr preferRelativeResize="0"/>
          <p:nvPr/>
        </p:nvPicPr>
        <p:blipFill>
          <a:blip r:embed="rId3">
            <a:alphaModFix/>
          </a:blip>
          <a:stretch>
            <a:fillRect/>
          </a:stretch>
        </p:blipFill>
        <p:spPr>
          <a:xfrm>
            <a:off x="1031025" y="1554350"/>
            <a:ext cx="6691274" cy="3386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nvSpPr>
        <p:spPr>
          <a:xfrm>
            <a:off x="142700" y="100625"/>
            <a:ext cx="8759400" cy="113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GB" sz="1300">
                <a:solidFill>
                  <a:srgbClr val="980000"/>
                </a:solidFill>
                <a:highlight>
                  <a:srgbClr val="FFFFFF"/>
                </a:highlight>
              </a:rPr>
              <a:t>There are five components to consider when analyzing the residential home prices across the United States over the next decade:</a:t>
            </a:r>
            <a:endParaRPr b="1" sz="1300">
              <a:solidFill>
                <a:srgbClr val="980000"/>
              </a:solidFill>
              <a:highlight>
                <a:srgbClr val="FFFFFF"/>
              </a:highlight>
            </a:endParaRPr>
          </a:p>
          <a:p>
            <a:pPr indent="0" lvl="0" marL="0" rtl="0" algn="l">
              <a:spcBef>
                <a:spcPts val="0"/>
              </a:spcBef>
              <a:spcAft>
                <a:spcPts val="0"/>
              </a:spcAft>
              <a:buClr>
                <a:schemeClr val="dk1"/>
              </a:buClr>
              <a:buSzPts val="1100"/>
              <a:buFont typeface="Arial"/>
              <a:buNone/>
            </a:pPr>
            <a:r>
              <a:t/>
            </a:r>
            <a:endParaRPr sz="900">
              <a:solidFill>
                <a:schemeClr val="dk1"/>
              </a:solidFill>
            </a:endParaRPr>
          </a:p>
          <a:p>
            <a:pPr indent="0" lvl="0" marL="0" rtl="0" algn="l">
              <a:spcBef>
                <a:spcPts val="0"/>
              </a:spcBef>
              <a:spcAft>
                <a:spcPts val="0"/>
              </a:spcAft>
              <a:buClr>
                <a:schemeClr val="dk1"/>
              </a:buClr>
              <a:buSzPts val="1100"/>
              <a:buFont typeface="Arial"/>
              <a:buNone/>
            </a:pPr>
            <a:r>
              <a:rPr b="1" lang="en-GB" sz="900">
                <a:solidFill>
                  <a:schemeClr val="dk1"/>
                </a:solidFill>
              </a:rPr>
              <a:t>5. Product:</a:t>
            </a:r>
            <a:r>
              <a:rPr lang="en-GB" sz="900">
                <a:solidFill>
                  <a:schemeClr val="dk1"/>
                </a:solidFill>
              </a:rPr>
              <a:t> The product that influences residential home prices is primarily determined by its durability over time as well as its quality (i.e., how well it performs after being used by consumers). Product also plays an important role in determining residential home prices across the country over time due to changes in technology or consumer preferences over time period.</a:t>
            </a:r>
            <a:endParaRPr b="1" sz="900">
              <a:solidFill>
                <a:schemeClr val="dk1"/>
              </a:solidFill>
            </a:endParaRPr>
          </a:p>
        </p:txBody>
      </p:sp>
      <p:pic>
        <p:nvPicPr>
          <p:cNvPr id="141" name="Google Shape;141;p27"/>
          <p:cNvPicPr preferRelativeResize="0"/>
          <p:nvPr/>
        </p:nvPicPr>
        <p:blipFill>
          <a:blip r:embed="rId3">
            <a:alphaModFix/>
          </a:blip>
          <a:stretch>
            <a:fillRect/>
          </a:stretch>
        </p:blipFill>
        <p:spPr>
          <a:xfrm>
            <a:off x="1533150" y="1272025"/>
            <a:ext cx="5546225" cy="35989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nvSpPr>
        <p:spPr>
          <a:xfrm>
            <a:off x="998700" y="395450"/>
            <a:ext cx="181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7" name="Google Shape;147;p28"/>
          <p:cNvSpPr txBox="1"/>
          <p:nvPr/>
        </p:nvSpPr>
        <p:spPr>
          <a:xfrm>
            <a:off x="221400" y="106050"/>
            <a:ext cx="7864200" cy="25707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0"/>
              </a:spcBef>
              <a:spcAft>
                <a:spcPts val="0"/>
              </a:spcAft>
              <a:buClr>
                <a:schemeClr val="dk1"/>
              </a:buClr>
              <a:buSzPts val="1100"/>
              <a:buFont typeface="Arial"/>
              <a:buNone/>
            </a:pPr>
            <a:r>
              <a:rPr b="1" lang="en-GB" sz="2050">
                <a:solidFill>
                  <a:srgbClr val="980000"/>
                </a:solidFill>
                <a:highlight>
                  <a:srgbClr val="FFFFFF"/>
                </a:highlight>
                <a:latin typeface="Montserrat"/>
                <a:ea typeface="Montserrat"/>
                <a:cs typeface="Montserrat"/>
                <a:sym typeface="Montserrat"/>
              </a:rPr>
              <a:t>What does MECE mean?</a:t>
            </a:r>
            <a:endParaRPr b="1" sz="2050">
              <a:solidFill>
                <a:srgbClr val="980000"/>
              </a:solidFill>
              <a:highlight>
                <a:srgbClr val="FFFFFF"/>
              </a:highlight>
              <a:latin typeface="Montserrat"/>
              <a:ea typeface="Montserrat"/>
              <a:cs typeface="Montserrat"/>
              <a:sym typeface="Montserrat"/>
            </a:endParaRPr>
          </a:p>
          <a:p>
            <a:pPr indent="0" lvl="0" marL="0" rtl="0" algn="l">
              <a:lnSpc>
                <a:spcPct val="115000"/>
              </a:lnSpc>
              <a:spcBef>
                <a:spcPts val="900"/>
              </a:spcBef>
              <a:spcAft>
                <a:spcPts val="0"/>
              </a:spcAft>
              <a:buClr>
                <a:schemeClr val="dk1"/>
              </a:buClr>
              <a:buSzPts val="1100"/>
              <a:buFont typeface="Arial"/>
              <a:buNone/>
            </a:pPr>
            <a:r>
              <a:rPr lang="en-GB" sz="800">
                <a:solidFill>
                  <a:srgbClr val="333333"/>
                </a:solidFill>
                <a:highlight>
                  <a:srgbClr val="D9D9D9"/>
                </a:highlight>
              </a:rPr>
              <a:t>MECE (pronounced </a:t>
            </a:r>
            <a:r>
              <a:rPr i="1" lang="en-GB" sz="800">
                <a:solidFill>
                  <a:srgbClr val="333333"/>
                </a:solidFill>
                <a:highlight>
                  <a:srgbClr val="D9D9D9"/>
                </a:highlight>
              </a:rPr>
              <a:t>“mee-see”</a:t>
            </a:r>
            <a:r>
              <a:rPr lang="en-GB" sz="800">
                <a:solidFill>
                  <a:srgbClr val="333333"/>
                </a:solidFill>
                <a:highlight>
                  <a:srgbClr val="D9D9D9"/>
                </a:highlight>
              </a:rPr>
              <a:t>) is short for Mutually Exclusive, Collectively Exhaustive. MECE is a principle for breaking down items into small pieces. “Mutually exclusive” means no overlap between each piece, while “collectively exhaustive” means all the pieces combined form the original item without any gap.</a:t>
            </a:r>
            <a:endParaRPr sz="800">
              <a:solidFill>
                <a:srgbClr val="333333"/>
              </a:solidFill>
              <a:highlight>
                <a:srgbClr val="D9D9D9"/>
              </a:highlight>
            </a:endParaRPr>
          </a:p>
          <a:p>
            <a:pPr indent="0" lvl="0" marL="0" rtl="0" algn="l">
              <a:lnSpc>
                <a:spcPct val="115000"/>
              </a:lnSpc>
              <a:spcBef>
                <a:spcPts val="1700"/>
              </a:spcBef>
              <a:spcAft>
                <a:spcPts val="0"/>
              </a:spcAft>
              <a:buNone/>
            </a:pPr>
            <a:r>
              <a:rPr lang="en-GB" sz="800">
                <a:solidFill>
                  <a:srgbClr val="222222"/>
                </a:solidFill>
                <a:highlight>
                  <a:srgbClr val="D9D9D9"/>
                </a:highlight>
              </a:rPr>
              <a:t>“MECE framework” is a common misnonym – MECE itself is not a framework, but a principle for frameworks. When a problem-solving framework is MECE, its branches must not have any overlap while covering all possible root causes.</a:t>
            </a:r>
            <a:endParaRPr sz="800">
              <a:solidFill>
                <a:srgbClr val="222222"/>
              </a:solidFill>
              <a:highlight>
                <a:srgbClr val="D9D9D9"/>
              </a:highlight>
            </a:endParaRPr>
          </a:p>
          <a:p>
            <a:pPr indent="0" lvl="0" marL="0" rtl="0" algn="l">
              <a:lnSpc>
                <a:spcPct val="115000"/>
              </a:lnSpc>
              <a:spcBef>
                <a:spcPts val="1700"/>
              </a:spcBef>
              <a:spcAft>
                <a:spcPts val="0"/>
              </a:spcAft>
              <a:buNone/>
            </a:pPr>
            <a:r>
              <a:t/>
            </a:r>
            <a:endParaRPr sz="800">
              <a:solidFill>
                <a:srgbClr val="222222"/>
              </a:solidFill>
              <a:highlight>
                <a:srgbClr val="D9EAD3"/>
              </a:highlight>
            </a:endParaRPr>
          </a:p>
          <a:p>
            <a:pPr indent="0" lvl="0" marL="0" rtl="0" algn="l">
              <a:lnSpc>
                <a:spcPct val="115000"/>
              </a:lnSpc>
              <a:spcBef>
                <a:spcPts val="1700"/>
              </a:spcBef>
              <a:spcAft>
                <a:spcPts val="0"/>
              </a:spcAft>
              <a:buClr>
                <a:schemeClr val="dk1"/>
              </a:buClr>
              <a:buSzPts val="1100"/>
              <a:buFont typeface="Arial"/>
              <a:buNone/>
            </a:pPr>
            <a:r>
              <a:t/>
            </a:r>
            <a:endParaRPr sz="800">
              <a:solidFill>
                <a:srgbClr val="222222"/>
              </a:solidFill>
              <a:highlight>
                <a:srgbClr val="D9EAD3"/>
              </a:highlight>
            </a:endParaRPr>
          </a:p>
          <a:p>
            <a:pPr indent="0" lvl="0" marL="0" rtl="0" algn="l">
              <a:spcBef>
                <a:spcPts val="1700"/>
              </a:spcBef>
              <a:spcAft>
                <a:spcPts val="0"/>
              </a:spcAft>
              <a:buNone/>
            </a:pPr>
            <a:r>
              <a:t/>
            </a:r>
            <a:endParaRPr sz="900">
              <a:highlight>
                <a:srgbClr val="D9EAD3"/>
              </a:highlight>
            </a:endParaRPr>
          </a:p>
        </p:txBody>
      </p:sp>
      <p:pic>
        <p:nvPicPr>
          <p:cNvPr id="148" name="Google Shape;148;p28"/>
          <p:cNvPicPr preferRelativeResize="0"/>
          <p:nvPr/>
        </p:nvPicPr>
        <p:blipFill rotWithShape="1">
          <a:blip r:embed="rId3">
            <a:alphaModFix/>
          </a:blip>
          <a:srcRect b="9229" l="0" r="0" t="-9230"/>
          <a:stretch/>
        </p:blipFill>
        <p:spPr>
          <a:xfrm>
            <a:off x="2344950" y="1484250"/>
            <a:ext cx="3640150" cy="3291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nvSpPr>
        <p:spPr>
          <a:xfrm>
            <a:off x="105625" y="710625"/>
            <a:ext cx="8663100" cy="383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GB" sz="1300"/>
              <a:t>1. Algebra Structures</a:t>
            </a:r>
            <a:endParaRPr sz="1100"/>
          </a:p>
          <a:p>
            <a:pPr indent="0" lvl="0" marL="0" rtl="0" algn="l">
              <a:spcBef>
                <a:spcPts val="0"/>
              </a:spcBef>
              <a:spcAft>
                <a:spcPts val="0"/>
              </a:spcAft>
              <a:buClr>
                <a:schemeClr val="dk1"/>
              </a:buClr>
              <a:buSzPts val="1100"/>
              <a:buFont typeface="Arial"/>
              <a:buNone/>
            </a:pPr>
            <a:r>
              <a:rPr lang="en-GB" sz="1100"/>
              <a:t>Algebra structures are a common strategy employed by case interviewers to test candidates' ability to reason through problems. They can be tricky for candidates to understand, but it's important to remember that algebra structures are meant to test your ability to identify and solve problems, not your understanding of the underlying concepts. The best way to prepare for algebra structures is to practice solving them on your own—try solving simple cases first, then move onto harder ones once you've gotten the hang of it. A good resource for practicing algebra structures is [link].</a:t>
            </a:r>
            <a:endParaRPr sz="1100"/>
          </a:p>
          <a:p>
            <a:pPr indent="0" lvl="0" marL="0" rtl="0" algn="l">
              <a:spcBef>
                <a:spcPts val="0"/>
              </a:spcBef>
              <a:spcAft>
                <a:spcPts val="0"/>
              </a:spcAft>
              <a:buNone/>
            </a:pPr>
            <a:r>
              <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b="1" lang="en-GB" sz="1300"/>
              <a:t>2. Process Structures</a:t>
            </a:r>
            <a:endParaRPr sz="1100"/>
          </a:p>
          <a:p>
            <a:pPr indent="0" lvl="0" marL="0" rtl="0" algn="l">
              <a:spcBef>
                <a:spcPts val="0"/>
              </a:spcBef>
              <a:spcAft>
                <a:spcPts val="0"/>
              </a:spcAft>
              <a:buNone/>
            </a:pPr>
            <a:r>
              <a:rPr lang="en-GB" sz="1100"/>
              <a:t>Process structures are another common strategy used by case interviewers and other hiring managers, though they tend to be more complex than algebra structures. These types of questions require you to use logic and reasoning skills in order to determine the best way forward or what needs to be done next in order for something else to succeed (or fail). There's no right answer here; just figure out how things work together, then choose what seems most appropriate based on that knowledge base! </a:t>
            </a:r>
            <a:endParaRPr sz="1100"/>
          </a:p>
          <a:p>
            <a:pPr indent="0" lvl="0" marL="0" rtl="0" algn="l">
              <a:spcBef>
                <a:spcPts val="0"/>
              </a:spcBef>
              <a:spcAft>
                <a:spcPts val="0"/>
              </a:spcAft>
              <a:buNone/>
            </a:pPr>
            <a:r>
              <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None/>
            </a:pPr>
            <a:r>
              <a:rPr b="1" lang="en-GB" sz="1300"/>
              <a:t>3</a:t>
            </a:r>
            <a:r>
              <a:rPr b="1" lang="en-GB" sz="1300"/>
              <a:t>. Conceptual Frameworks:</a:t>
            </a:r>
            <a:r>
              <a:rPr lang="en-GB" sz="1100"/>
              <a:t> </a:t>
            </a:r>
            <a:endParaRPr sz="1100"/>
          </a:p>
          <a:p>
            <a:pPr indent="0" lvl="0" marL="0" rtl="0" algn="l">
              <a:spcBef>
                <a:spcPts val="0"/>
              </a:spcBef>
              <a:spcAft>
                <a:spcPts val="0"/>
              </a:spcAft>
              <a:buClr>
                <a:schemeClr val="dk1"/>
              </a:buClr>
              <a:buSzPts val="1100"/>
              <a:buFont typeface="Arial"/>
              <a:buNone/>
            </a:pPr>
            <a:r>
              <a:rPr lang="en-GB" sz="1100"/>
              <a:t>You'll need to understand how concepts that relate to engineering apply in various situations when answering this type of question. For example, you may be asked how design principles relate to product development or marketing strategies and their effectiveness at engaging customers over time. What makes a good case study? How do you know if it's relevant to the role that you want? In order for your interviewers to provide feedback on your work—and for you to be able to make informed decisions about which cases are good fits for you—you need to have an idea of what they're looking for in any given job. </a:t>
            </a:r>
            <a:endParaRPr sz="1200"/>
          </a:p>
        </p:txBody>
      </p:sp>
      <p:sp>
        <p:nvSpPr>
          <p:cNvPr id="154" name="Google Shape;154;p29"/>
          <p:cNvSpPr txBox="1"/>
          <p:nvPr/>
        </p:nvSpPr>
        <p:spPr>
          <a:xfrm>
            <a:off x="0" y="49425"/>
            <a:ext cx="534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GB" sz="1800">
                <a:solidFill>
                  <a:srgbClr val="980000"/>
                </a:solidFill>
                <a:highlight>
                  <a:srgbClr val="FFFFFF"/>
                </a:highlight>
              </a:rPr>
              <a:t>3 </a:t>
            </a:r>
            <a:r>
              <a:rPr b="1" lang="en-GB" sz="1800">
                <a:solidFill>
                  <a:srgbClr val="980000"/>
                </a:solidFill>
                <a:highlight>
                  <a:srgbClr val="FFFFFF"/>
                </a:highlight>
              </a:rPr>
              <a:t>Ways to Be MECE in Case Interviews</a:t>
            </a:r>
            <a:endParaRPr b="1" sz="1800">
              <a:solidFill>
                <a:srgbClr val="980000"/>
              </a:solidFill>
              <a:highlight>
                <a:srgbClr val="FFFFFF"/>
              </a:highlight>
            </a:endParaRPr>
          </a:p>
          <a:p>
            <a:pPr indent="0" lvl="0" marL="0" rtl="0" algn="l">
              <a:spcBef>
                <a:spcPts val="0"/>
              </a:spcBef>
              <a:spcAft>
                <a:spcPts val="0"/>
              </a:spcAft>
              <a:buNone/>
            </a:pPr>
            <a:r>
              <a:t/>
            </a:r>
            <a:endParaRPr b="1" sz="1800">
              <a:solidFill>
                <a:srgbClr val="980000"/>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nvSpPr>
        <p:spPr>
          <a:xfrm>
            <a:off x="275525" y="141275"/>
            <a:ext cx="8499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rgbClr val="980000"/>
                </a:solidFill>
                <a:highlight>
                  <a:srgbClr val="FFFFFF"/>
                </a:highlight>
              </a:rPr>
              <a:t>What can be done in the future to lessen the housing crisis?</a:t>
            </a:r>
            <a:endParaRPr sz="1000">
              <a:solidFill>
                <a:srgbClr val="980000"/>
              </a:solidFill>
              <a:highlight>
                <a:srgbClr val="FFFFFF"/>
              </a:highlight>
            </a:endParaRPr>
          </a:p>
        </p:txBody>
      </p:sp>
      <p:sp>
        <p:nvSpPr>
          <p:cNvPr id="160" name="Google Shape;160;p30"/>
          <p:cNvSpPr txBox="1"/>
          <p:nvPr/>
        </p:nvSpPr>
        <p:spPr>
          <a:xfrm>
            <a:off x="375150" y="876100"/>
            <a:ext cx="8167500" cy="416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Clr>
                <a:schemeClr val="dk1"/>
              </a:buClr>
              <a:buSzPts val="1100"/>
              <a:buFont typeface="Arial"/>
              <a:buNone/>
            </a:pPr>
            <a:r>
              <a:rPr lang="en-GB" sz="1800">
                <a:solidFill>
                  <a:srgbClr val="262626"/>
                </a:solidFill>
              </a:rPr>
              <a:t>According to the above all the factors and given data we can actually reduce the housing </a:t>
            </a:r>
            <a:r>
              <a:rPr lang="en-GB" sz="1800">
                <a:solidFill>
                  <a:srgbClr val="262626"/>
                </a:solidFill>
              </a:rPr>
              <a:t>crisis</a:t>
            </a:r>
            <a:r>
              <a:rPr lang="en-GB" sz="1800">
                <a:solidFill>
                  <a:srgbClr val="262626"/>
                </a:solidFill>
              </a:rPr>
              <a:t> in USA by applying some instant methods. As a result of the aforementioned issues and the information provided, it is possible to genuinely lessen the housing problem in the United States by the following methods:</a:t>
            </a:r>
            <a:endParaRPr sz="1800">
              <a:solidFill>
                <a:srgbClr val="262626"/>
              </a:solidFill>
            </a:endParaRPr>
          </a:p>
          <a:p>
            <a:pPr indent="0" lvl="0" marL="0" rtl="0" algn="l">
              <a:lnSpc>
                <a:spcPct val="115000"/>
              </a:lnSpc>
              <a:spcBef>
                <a:spcPts val="1000"/>
              </a:spcBef>
              <a:spcAft>
                <a:spcPts val="0"/>
              </a:spcAft>
              <a:buNone/>
            </a:pPr>
            <a:r>
              <a:rPr lang="en-GB" sz="1800">
                <a:solidFill>
                  <a:srgbClr val="9BAFB5"/>
                </a:solidFill>
              </a:rPr>
              <a:t>• </a:t>
            </a:r>
            <a:r>
              <a:rPr lang="en-GB" sz="1800">
                <a:solidFill>
                  <a:srgbClr val="262626"/>
                </a:solidFill>
              </a:rPr>
              <a:t>The housing tax would be more easily resolved if the government took the initiative and worked to address it.</a:t>
            </a:r>
            <a:endParaRPr sz="1800">
              <a:solidFill>
                <a:srgbClr val="262626"/>
              </a:solidFill>
            </a:endParaRPr>
          </a:p>
          <a:p>
            <a:pPr indent="0" lvl="0" marL="0" rtl="0" algn="l">
              <a:lnSpc>
                <a:spcPct val="115000"/>
              </a:lnSpc>
              <a:spcBef>
                <a:spcPts val="1000"/>
              </a:spcBef>
              <a:spcAft>
                <a:spcPts val="0"/>
              </a:spcAft>
              <a:buNone/>
            </a:pPr>
            <a:r>
              <a:rPr lang="en-GB" sz="1800">
                <a:solidFill>
                  <a:srgbClr val="9BAFB5"/>
                </a:solidFill>
              </a:rPr>
              <a:t>• </a:t>
            </a:r>
            <a:r>
              <a:rPr lang="en-GB" sz="1800">
                <a:solidFill>
                  <a:srgbClr val="262626"/>
                </a:solidFill>
              </a:rPr>
              <a:t>Help renters strengthen their finances and credit ratings so they may become homeowners.</a:t>
            </a:r>
            <a:endParaRPr sz="1800">
              <a:solidFill>
                <a:srgbClr val="262626"/>
              </a:solidFill>
            </a:endParaRPr>
          </a:p>
          <a:p>
            <a:pPr indent="0" lvl="0" marL="0" rtl="0" algn="l">
              <a:lnSpc>
                <a:spcPct val="115000"/>
              </a:lnSpc>
              <a:spcBef>
                <a:spcPts val="1000"/>
              </a:spcBef>
              <a:spcAft>
                <a:spcPts val="0"/>
              </a:spcAft>
              <a:buNone/>
            </a:pPr>
            <a:r>
              <a:rPr lang="en-GB" sz="1800">
                <a:solidFill>
                  <a:srgbClr val="9BAFB5"/>
                </a:solidFill>
              </a:rPr>
              <a:t>•</a:t>
            </a:r>
            <a:r>
              <a:rPr lang="en-GB" sz="1800">
                <a:solidFill>
                  <a:srgbClr val="262626"/>
                </a:solidFill>
              </a:rPr>
              <a:t> Innovation to construct more quickly, work more efficiently, and spend less money.</a:t>
            </a:r>
            <a:endParaRPr sz="1800">
              <a:solidFill>
                <a:srgbClr val="262626"/>
              </a:solidFill>
            </a:endParaRPr>
          </a:p>
          <a:p>
            <a:pPr indent="0" lvl="0" marL="0" rtl="0" algn="l">
              <a:lnSpc>
                <a:spcPct val="115000"/>
              </a:lnSpc>
              <a:spcBef>
                <a:spcPts val="1000"/>
              </a:spcBef>
              <a:spcAft>
                <a:spcPts val="0"/>
              </a:spcAft>
              <a:buNone/>
            </a:pPr>
            <a:r>
              <a:t/>
            </a:r>
            <a:endParaRPr sz="1800">
              <a:solidFill>
                <a:srgbClr val="26262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31"/>
          <p:cNvPicPr preferRelativeResize="0"/>
          <p:nvPr/>
        </p:nvPicPr>
        <p:blipFill>
          <a:blip r:embed="rId3">
            <a:alphaModFix/>
          </a:blip>
          <a:stretch>
            <a:fillRect/>
          </a:stretch>
        </p:blipFill>
        <p:spPr>
          <a:xfrm>
            <a:off x="195075" y="196275"/>
            <a:ext cx="8753850" cy="4750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65"/>
                                        </p:tgtEl>
                                        <p:attrNameLst>
                                          <p:attrName>style.visibility</p:attrName>
                                        </p:attrNameLst>
                                      </p:cBhvr>
                                      <p:to>
                                        <p:strVal val="visible"/>
                                      </p:to>
                                    </p:set>
                                    <p:anim calcmode="lin" valueType="num">
                                      <p:cBhvr additive="base">
                                        <p:cTn dur="1000"/>
                                        <p:tgtEl>
                                          <p:spTgt spid="16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1184250" y="603600"/>
            <a:ext cx="6775500" cy="393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Clr>
                <a:schemeClr val="dk1"/>
              </a:buClr>
              <a:buSzPts val="1100"/>
              <a:buFont typeface="Arial"/>
              <a:buNone/>
            </a:pPr>
            <a:r>
              <a:rPr lang="en-GB" sz="2800">
                <a:solidFill>
                  <a:srgbClr val="262626"/>
                </a:solidFill>
              </a:rPr>
              <a:t>“People I know with houses squeeze every drop of capital out of them, because, even when it's hard, squeezing capital out of a house is a hell of a lot easier than squeezing it out of work.”</a:t>
            </a:r>
            <a:endParaRPr sz="2800">
              <a:solidFill>
                <a:srgbClr val="262626"/>
              </a:solidFill>
            </a:endParaRPr>
          </a:p>
          <a:p>
            <a:pPr indent="0" lvl="0" marL="0" rtl="0" algn="l">
              <a:lnSpc>
                <a:spcPct val="115000"/>
              </a:lnSpc>
              <a:spcBef>
                <a:spcPts val="1000"/>
              </a:spcBef>
              <a:spcAft>
                <a:spcPts val="0"/>
              </a:spcAft>
              <a:buClr>
                <a:schemeClr val="dk1"/>
              </a:buClr>
              <a:buSzPts val="1100"/>
              <a:buFont typeface="Arial"/>
              <a:buNone/>
            </a:pPr>
            <a:r>
              <a:rPr lang="en-GB" sz="2800">
                <a:solidFill>
                  <a:srgbClr val="262626"/>
                </a:solidFill>
              </a:rPr>
              <a:t>― </a:t>
            </a:r>
            <a:r>
              <a:rPr b="1" lang="en-GB" sz="2800">
                <a:solidFill>
                  <a:srgbClr val="262626"/>
                </a:solidFill>
                <a:highlight>
                  <a:srgbClr val="666666"/>
                </a:highlight>
              </a:rPr>
              <a:t>Catrina Davies, Homesick: Why I live in Shed</a:t>
            </a:r>
            <a:endParaRPr b="1" sz="2800">
              <a:solidFill>
                <a:srgbClr val="262626"/>
              </a:solidFill>
              <a:highlight>
                <a:srgbClr val="666666"/>
              </a:highlight>
            </a:endParaRPr>
          </a:p>
          <a:p>
            <a:pPr indent="0" lvl="0" marL="0" rtl="0" algn="l">
              <a:spcBef>
                <a:spcPts val="0"/>
              </a:spcBef>
              <a:spcAft>
                <a:spcPts val="0"/>
              </a:spcAft>
              <a:buNone/>
            </a:pPr>
            <a:r>
              <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idx="1" type="body"/>
          </p:nvPr>
        </p:nvSpPr>
        <p:spPr>
          <a:xfrm>
            <a:off x="463200" y="1716875"/>
            <a:ext cx="8217600" cy="2739000"/>
          </a:xfrm>
          <a:prstGeom prst="rect">
            <a:avLst/>
          </a:prstGeom>
        </p:spPr>
        <p:txBody>
          <a:bodyPr anchorCtr="0" anchor="t" bIns="91425" lIns="91425" spcFirstLastPara="1" rIns="91425" wrap="square" tIns="91425">
            <a:normAutofit/>
          </a:bodyPr>
          <a:lstStyle/>
          <a:p>
            <a:pPr indent="0" lvl="0" marL="0" rtl="0" algn="l">
              <a:spcBef>
                <a:spcPts val="1000"/>
              </a:spcBef>
              <a:spcAft>
                <a:spcPts val="0"/>
              </a:spcAft>
              <a:buClr>
                <a:schemeClr val="dk1"/>
              </a:buClr>
              <a:buSzPts val="1100"/>
              <a:buFont typeface="Arial"/>
              <a:buNone/>
            </a:pPr>
            <a:r>
              <a:rPr lang="en-GB" sz="2700">
                <a:solidFill>
                  <a:srgbClr val="262626"/>
                </a:solidFill>
              </a:rPr>
              <a:t>Describe and explain the factors that could influence residential home prices across the United States over the next few decade, and how?</a:t>
            </a:r>
            <a:endParaRPr sz="2700">
              <a:solidFill>
                <a:srgbClr val="262626"/>
              </a:solidFill>
            </a:endParaRPr>
          </a:p>
          <a:p>
            <a:pPr indent="0" lvl="0" marL="0" rtl="0" algn="l">
              <a:spcBef>
                <a:spcPts val="0"/>
              </a:spcBef>
              <a:spcAft>
                <a:spcPts val="1200"/>
              </a:spcAft>
              <a:buNone/>
            </a:pPr>
            <a:r>
              <a:t/>
            </a:r>
            <a:endParaRPr sz="2700"/>
          </a:p>
        </p:txBody>
      </p:sp>
      <p:sp>
        <p:nvSpPr>
          <p:cNvPr id="66" name="Google Shape;66;p15"/>
          <p:cNvSpPr txBox="1"/>
          <p:nvPr/>
        </p:nvSpPr>
        <p:spPr>
          <a:xfrm>
            <a:off x="2049750" y="621750"/>
            <a:ext cx="5044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700">
                <a:highlight>
                  <a:srgbClr val="FFFFFF"/>
                </a:highlight>
              </a:rPr>
              <a:t>PROBLEM STATEMENT</a:t>
            </a:r>
            <a:endParaRPr b="1" sz="2700">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212475" y="105975"/>
            <a:ext cx="8520600" cy="810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GB" sz="2000">
                <a:solidFill>
                  <a:srgbClr val="980000"/>
                </a:solidFill>
                <a:highlight>
                  <a:srgbClr val="FFFFFF"/>
                </a:highlight>
                <a:latin typeface="Times New Roman"/>
                <a:ea typeface="Times New Roman"/>
                <a:cs typeface="Times New Roman"/>
                <a:sym typeface="Times New Roman"/>
              </a:rPr>
              <a:t>Factors That Could Influence Residential Home Prices Across The United States Over The Next Decade</a:t>
            </a:r>
            <a:endParaRPr sz="3700">
              <a:solidFill>
                <a:srgbClr val="980000"/>
              </a:solidFill>
              <a:highlight>
                <a:srgbClr val="FFFFFF"/>
              </a:highlight>
              <a:latin typeface="Times New Roman"/>
              <a:ea typeface="Times New Roman"/>
              <a:cs typeface="Times New Roman"/>
              <a:sym typeface="Times New Roman"/>
            </a:endParaRPr>
          </a:p>
        </p:txBody>
      </p:sp>
      <p:pic>
        <p:nvPicPr>
          <p:cNvPr id="72" name="Google Shape;72;p16"/>
          <p:cNvPicPr preferRelativeResize="0"/>
          <p:nvPr/>
        </p:nvPicPr>
        <p:blipFill rotWithShape="1">
          <a:blip r:embed="rId3">
            <a:alphaModFix/>
          </a:blip>
          <a:srcRect b="0" l="0" r="0" t="0"/>
          <a:stretch/>
        </p:blipFill>
        <p:spPr>
          <a:xfrm>
            <a:off x="526702" y="1152477"/>
            <a:ext cx="8242206" cy="341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nvSpPr>
        <p:spPr>
          <a:xfrm>
            <a:off x="164450" y="80175"/>
            <a:ext cx="8780100" cy="5119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400"/>
              </a:spcBef>
              <a:spcAft>
                <a:spcPts val="0"/>
              </a:spcAft>
              <a:buNone/>
            </a:pPr>
            <a:r>
              <a:rPr b="1" lang="en-GB" sz="1500">
                <a:solidFill>
                  <a:srgbClr val="980000"/>
                </a:solidFill>
                <a:highlight>
                  <a:srgbClr val="FFFFFF"/>
                </a:highlight>
              </a:rPr>
              <a:t>Factors that Influence Prices of residential homes in the United States</a:t>
            </a:r>
            <a:endParaRPr sz="900"/>
          </a:p>
          <a:p>
            <a:pPr indent="0" lvl="0" marL="0" rtl="0" algn="l">
              <a:spcBef>
                <a:spcPts val="400"/>
              </a:spcBef>
              <a:spcAft>
                <a:spcPts val="0"/>
              </a:spcAft>
              <a:buNone/>
            </a:pPr>
            <a:r>
              <a:rPr lang="en-GB" sz="1000"/>
              <a:t>1. Demand - The current state of the economy and the amount of available homes.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GB" sz="1000"/>
              <a:t>2. Supply - The number of homes being built, how many of those are on the market and how many are sold in a given timeframe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GB" sz="1000"/>
              <a:t>3. Builder Costs &amp; Profit  with Market Competition</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GB" sz="1000"/>
              <a:t>4. Income: The average income of people living in a particular area is one of the most defining factors of the prices of homes in that area. Houses around major cities and states where people tend to earn more are usually also costlier than houses in rural areas.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GB" sz="1000"/>
              <a:t>5. </a:t>
            </a:r>
            <a:r>
              <a:rPr lang="en-GB" sz="1000">
                <a:solidFill>
                  <a:schemeClr val="dk1"/>
                </a:solidFill>
              </a:rPr>
              <a:t>Location:</a:t>
            </a:r>
            <a:endParaRPr sz="1000">
              <a:solidFill>
                <a:schemeClr val="dk1"/>
              </a:solidFill>
            </a:endParaRPr>
          </a:p>
          <a:p>
            <a:pPr indent="0" lvl="0" marL="0" rtl="0" algn="l">
              <a:spcBef>
                <a:spcPts val="0"/>
              </a:spcBef>
              <a:spcAft>
                <a:spcPts val="0"/>
              </a:spcAft>
              <a:buNone/>
            </a:pPr>
            <a:r>
              <a:rPr lang="en-GB" sz="1000">
                <a:solidFill>
                  <a:schemeClr val="dk1"/>
                </a:solidFill>
              </a:rPr>
              <a:t>              Residential houses are usually more costly where there are</a:t>
            </a:r>
            <a:endParaRPr sz="1000">
              <a:solidFill>
                <a:schemeClr val="dk1"/>
              </a:solidFill>
            </a:endParaRPr>
          </a:p>
          <a:p>
            <a:pPr indent="0" lvl="0" marL="0" rtl="0" algn="l">
              <a:spcBef>
                <a:spcPts val="0"/>
              </a:spcBef>
              <a:spcAft>
                <a:spcPts val="0"/>
              </a:spcAft>
              <a:buNone/>
            </a:pPr>
            <a:r>
              <a:rPr lang="en-GB" sz="1000">
                <a:solidFill>
                  <a:schemeClr val="dk1"/>
                </a:solidFill>
              </a:rPr>
              <a:t>                       a. Better Employment opportunities</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000">
                <a:solidFill>
                  <a:schemeClr val="dk1"/>
                </a:solidFill>
              </a:rPr>
              <a:t>                       b. More people (High population)</a:t>
            </a:r>
            <a:endParaRPr sz="1000">
              <a:solidFill>
                <a:schemeClr val="dk1"/>
              </a:solidFill>
            </a:endParaRPr>
          </a:p>
          <a:p>
            <a:pPr indent="0" lvl="0" marL="0" rtl="0" algn="l">
              <a:lnSpc>
                <a:spcPct val="115000"/>
              </a:lnSpc>
              <a:spcBef>
                <a:spcPts val="0"/>
              </a:spcBef>
              <a:spcAft>
                <a:spcPts val="0"/>
              </a:spcAft>
              <a:buNone/>
            </a:pPr>
            <a:r>
              <a:rPr lang="en-GB" sz="1000">
                <a:solidFill>
                  <a:schemeClr val="dk1"/>
                </a:solidFill>
              </a:rPr>
              <a:t>                       c. Close Malls, Entertainment centers, schools etc.</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lang="en-GB" sz="1000">
                <a:solidFill>
                  <a:schemeClr val="dk1"/>
                </a:solidFill>
              </a:rPr>
              <a:t>6. The general condition of the house:</a:t>
            </a:r>
            <a:endParaRPr sz="1000">
              <a:solidFill>
                <a:schemeClr val="dk1"/>
              </a:solidFill>
            </a:endParaRPr>
          </a:p>
          <a:p>
            <a:pPr indent="0" lvl="0" marL="0" rtl="0" algn="l">
              <a:lnSpc>
                <a:spcPct val="115000"/>
              </a:lnSpc>
              <a:spcBef>
                <a:spcPts val="0"/>
              </a:spcBef>
              <a:spcAft>
                <a:spcPts val="0"/>
              </a:spcAft>
              <a:buNone/>
            </a:pPr>
            <a:r>
              <a:rPr lang="en-GB" sz="1000">
                <a:solidFill>
                  <a:schemeClr val="dk1"/>
                </a:solidFill>
              </a:rPr>
              <a:t>People tend to be willing to pay more for houses that are in better condition. So, little factors like the state of the bulbs, fans, toilets, kitchen and all that can go a long way in determining the value of your house.</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lang="en-GB" sz="1000">
                <a:solidFill>
                  <a:schemeClr val="dk1"/>
                </a:solidFill>
              </a:rPr>
              <a:t>7. Number and Sizes of the rooms:</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GB" sz="1000">
                <a:solidFill>
                  <a:schemeClr val="dk1"/>
                </a:solidFill>
              </a:rPr>
              <a:t>1-bedroom Flats are on average, relatively the costliest flats. After that price of residential apartments rise linearly from two to eight with its peak at eighth then falls back from 9 onwards.</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GB" sz="1000">
                <a:solidFill>
                  <a:schemeClr val="dk1"/>
                </a:solidFill>
              </a:rPr>
              <a:t>The price of a house tends to increase with the number of bathrooms available. The sweet point is somewhere around 7 bathrooms</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GB" sz="1000">
                <a:solidFill>
                  <a:schemeClr val="dk1"/>
                </a:solidFill>
              </a:rPr>
              <a:t>Even though people tend to pay more for houses with more floors. They are also other factors that would also affect the price.</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000">
                <a:solidFill>
                  <a:schemeClr val="dk1"/>
                </a:solidFill>
              </a:rPr>
              <a:t>Other significant determining variables, such as the area in which the property is located, the interest rates on the mortgage, the state of the economy, </a:t>
            </a:r>
            <a:r>
              <a:rPr lang="en-GB" sz="1000">
                <a:solidFill>
                  <a:schemeClr val="dk1"/>
                </a:solidFill>
              </a:rPr>
              <a:t>The unemployment rate</a:t>
            </a:r>
            <a:r>
              <a:rPr lang="en-GB" sz="1000">
                <a:solidFill>
                  <a:schemeClr val="dk1"/>
                </a:solidFill>
              </a:rPr>
              <a:t> and others, may also have an impact on the price of residential properties.</a:t>
            </a:r>
            <a:endParaRPr sz="1000">
              <a:solidFill>
                <a:schemeClr val="dk1"/>
              </a:solidFill>
            </a:endParaRPr>
          </a:p>
          <a:p>
            <a:pPr indent="0" lvl="0" marL="0" rtl="0" algn="l">
              <a:spcBef>
                <a:spcPts val="0"/>
              </a:spcBef>
              <a:spcAft>
                <a:spcPts val="0"/>
              </a:spcAft>
              <a:buNone/>
            </a:pPr>
            <a:r>
              <a:t/>
            </a:r>
            <a:endParaRPr sz="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nvSpPr>
        <p:spPr>
          <a:xfrm>
            <a:off x="142700" y="100625"/>
            <a:ext cx="8759400" cy="116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GB" sz="1300">
                <a:solidFill>
                  <a:srgbClr val="222222"/>
                </a:solidFill>
                <a:highlight>
                  <a:srgbClr val="D9D9D9"/>
                </a:highlight>
              </a:rPr>
              <a:t>Growth in the Economy:</a:t>
            </a:r>
            <a:endParaRPr b="1" sz="1300">
              <a:solidFill>
                <a:srgbClr val="222222"/>
              </a:solidFill>
              <a:highlight>
                <a:srgbClr val="D9D9D9"/>
              </a:highlight>
            </a:endParaRPr>
          </a:p>
          <a:p>
            <a:pPr indent="0" lvl="0" marL="0" rtl="0" algn="l">
              <a:spcBef>
                <a:spcPts val="800"/>
              </a:spcBef>
              <a:spcAft>
                <a:spcPts val="800"/>
              </a:spcAft>
              <a:buClr>
                <a:schemeClr val="dk1"/>
              </a:buClr>
              <a:buSzPts val="1100"/>
              <a:buFont typeface="Arial"/>
              <a:buNone/>
            </a:pPr>
            <a:r>
              <a:rPr lang="en-GB" sz="1100">
                <a:solidFill>
                  <a:schemeClr val="dk1"/>
                </a:solidFill>
                <a:highlight>
                  <a:srgbClr val="D9D9D9"/>
                </a:highlight>
              </a:rPr>
              <a:t>Housing demand depends on revenue. With higher economic growth and wages, people can spend more on housing, improving applications, and boosting prices. In reality, housing demand is often seen as elastic in terms of income, leading to increased household revenues. In a recession, reduced sales will also stop people from buying, and people who lose their jobs will fall behind their mortgage payments and end up repossessing their homes.</a:t>
            </a:r>
            <a:endParaRPr b="1" sz="900">
              <a:solidFill>
                <a:schemeClr val="dk1"/>
              </a:solidFill>
            </a:endParaRPr>
          </a:p>
        </p:txBody>
      </p:sp>
      <p:pic>
        <p:nvPicPr>
          <p:cNvPr id="83" name="Google Shape;83;p18"/>
          <p:cNvPicPr preferRelativeResize="0"/>
          <p:nvPr/>
        </p:nvPicPr>
        <p:blipFill>
          <a:blip r:embed="rId3">
            <a:alphaModFix/>
          </a:blip>
          <a:stretch>
            <a:fillRect/>
          </a:stretch>
        </p:blipFill>
        <p:spPr>
          <a:xfrm>
            <a:off x="484475" y="1375250"/>
            <a:ext cx="8269375" cy="3573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nvSpPr>
        <p:spPr>
          <a:xfrm>
            <a:off x="142700" y="100625"/>
            <a:ext cx="8759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GB" sz="1500">
                <a:solidFill>
                  <a:schemeClr val="dk1"/>
                </a:solidFill>
              </a:rPr>
              <a:t>Unemployment:</a:t>
            </a:r>
            <a:endParaRPr b="1" sz="1500">
              <a:solidFill>
                <a:schemeClr val="dk1"/>
              </a:solidFill>
            </a:endParaRPr>
          </a:p>
          <a:p>
            <a:pPr indent="0" lvl="0" marL="0" rtl="0" algn="just">
              <a:spcBef>
                <a:spcPts val="0"/>
              </a:spcBef>
              <a:spcAft>
                <a:spcPts val="0"/>
              </a:spcAft>
              <a:buClr>
                <a:schemeClr val="dk1"/>
              </a:buClr>
              <a:buSzPts val="1100"/>
              <a:buFont typeface="Arial"/>
              <a:buNone/>
            </a:pPr>
            <a:r>
              <a:rPr lang="en-GB" sz="1100">
                <a:solidFill>
                  <a:schemeClr val="dk1"/>
                </a:solidFill>
              </a:rPr>
              <a:t>The second important point that comes under the economic factors affecting the housing market is related to economic growth. Very few people will have possible to afford a house as unemployment rises. But even fear of unemployment can stop people from entering the real estate market.</a:t>
            </a:r>
            <a:endParaRPr b="1" sz="1100">
              <a:solidFill>
                <a:srgbClr val="222222"/>
              </a:solidFill>
              <a:highlight>
                <a:srgbClr val="D9D9D9"/>
              </a:highlight>
              <a:latin typeface="Times New Roman"/>
              <a:ea typeface="Times New Roman"/>
              <a:cs typeface="Times New Roman"/>
              <a:sym typeface="Times New Roman"/>
            </a:endParaRPr>
          </a:p>
        </p:txBody>
      </p:sp>
      <p:sp>
        <p:nvSpPr>
          <p:cNvPr id="89" name="Google Shape;89;p19"/>
          <p:cNvSpPr txBox="1"/>
          <p:nvPr/>
        </p:nvSpPr>
        <p:spPr>
          <a:xfrm>
            <a:off x="494575" y="1427175"/>
            <a:ext cx="41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0" name="Google Shape;90;p19"/>
          <p:cNvSpPr txBox="1"/>
          <p:nvPr/>
        </p:nvSpPr>
        <p:spPr>
          <a:xfrm>
            <a:off x="487500" y="1243475"/>
            <a:ext cx="170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1" name="Google Shape;91;p19"/>
          <p:cNvSpPr txBox="1"/>
          <p:nvPr/>
        </p:nvSpPr>
        <p:spPr>
          <a:xfrm>
            <a:off x="183700" y="1243125"/>
            <a:ext cx="21972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800"/>
              </a:spcAft>
              <a:buNone/>
            </a:pPr>
            <a:r>
              <a:rPr b="1" lang="en-GB" sz="1500">
                <a:solidFill>
                  <a:schemeClr val="dk1"/>
                </a:solidFill>
                <a:highlight>
                  <a:srgbClr val="D9D9D9"/>
                </a:highlight>
              </a:rPr>
              <a:t>Mortgage Availability:</a:t>
            </a:r>
            <a:endParaRPr>
              <a:solidFill>
                <a:schemeClr val="dk1"/>
              </a:solidFill>
            </a:endParaRPr>
          </a:p>
        </p:txBody>
      </p:sp>
      <p:sp>
        <p:nvSpPr>
          <p:cNvPr id="92" name="Google Shape;92;p19"/>
          <p:cNvSpPr txBox="1"/>
          <p:nvPr/>
        </p:nvSpPr>
        <p:spPr>
          <a:xfrm>
            <a:off x="183700" y="1596725"/>
            <a:ext cx="8436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solidFill>
                  <a:schemeClr val="dk1"/>
                </a:solidFill>
                <a:highlight>
                  <a:srgbClr val="D9D9D9"/>
                </a:highlight>
              </a:rPr>
              <a:t>Most banks are keen to lend mortgages during the boom years of 1996-2006. It enabled people to borrow large amounts of revenue (for example, five times the income). Additionally, minimal deposits that are 100% of mortgages are provided by banks. The flexibility of hypothecating meant that the housing demand grew as more people could buy now. </a:t>
            </a:r>
            <a:endParaRPr sz="1200">
              <a:solidFill>
                <a:schemeClr val="dk1"/>
              </a:solidFill>
              <a:highlight>
                <a:srgbClr val="D9D9D9"/>
              </a:highlight>
            </a:endParaRPr>
          </a:p>
        </p:txBody>
      </p:sp>
      <p:pic>
        <p:nvPicPr>
          <p:cNvPr id="93" name="Google Shape;93;p19"/>
          <p:cNvPicPr preferRelativeResize="0"/>
          <p:nvPr/>
        </p:nvPicPr>
        <p:blipFill>
          <a:blip r:embed="rId3">
            <a:alphaModFix/>
          </a:blip>
          <a:stretch>
            <a:fillRect/>
          </a:stretch>
        </p:blipFill>
        <p:spPr>
          <a:xfrm>
            <a:off x="183700" y="2349975"/>
            <a:ext cx="3476100" cy="2549275"/>
          </a:xfrm>
          <a:prstGeom prst="rect">
            <a:avLst/>
          </a:prstGeom>
          <a:noFill/>
          <a:ln>
            <a:noFill/>
          </a:ln>
        </p:spPr>
      </p:pic>
      <p:pic>
        <p:nvPicPr>
          <p:cNvPr id="94" name="Google Shape;94;p19"/>
          <p:cNvPicPr preferRelativeResize="0"/>
          <p:nvPr/>
        </p:nvPicPr>
        <p:blipFill>
          <a:blip r:embed="rId4">
            <a:alphaModFix/>
          </a:blip>
          <a:stretch>
            <a:fillRect/>
          </a:stretch>
        </p:blipFill>
        <p:spPr>
          <a:xfrm>
            <a:off x="4483400" y="2349975"/>
            <a:ext cx="3824870" cy="25492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nvSpPr>
        <p:spPr>
          <a:xfrm>
            <a:off x="211950" y="184475"/>
            <a:ext cx="8832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a:t>Residential home prices are expected to rise in the United States over the next decade, but it’s not just because of a growing population. The factors that will influence home prices include an aging population, an increasing number of baby boomers retiring and moving into homes that they can no longer afford; rising interest rates; and higher taxes.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100" name="Google Shape;100;p20"/>
          <p:cNvPicPr preferRelativeResize="0"/>
          <p:nvPr/>
        </p:nvPicPr>
        <p:blipFill>
          <a:blip r:embed="rId3">
            <a:alphaModFix/>
          </a:blip>
          <a:stretch>
            <a:fillRect/>
          </a:stretch>
        </p:blipFill>
        <p:spPr>
          <a:xfrm>
            <a:off x="1420125" y="1333000"/>
            <a:ext cx="5566100" cy="3502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nvSpPr>
        <p:spPr>
          <a:xfrm>
            <a:off x="204900" y="423925"/>
            <a:ext cx="83865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a:solidFill>
                  <a:schemeClr val="dk1"/>
                </a:solidFill>
              </a:rPr>
              <a:t>On March 5th, 2019, the United States Department of Commerce released a report that analyzed the factors that could influence residential home prices across the country over the next decade.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 report, which was based on data from the Federal Housing Finance Agency (FHFA), found that while housing prices are increasing at a slow rate, there are still many factors that can influence what homebuyers pay for their homes.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 aging population will result in an increase in demand for housing as more people age into their golden years. Many baby boomers are opting to rent rather than buy outright, which is contributing to increased demand for rental properties. Additionally, there are many empty nesters who have been living on their own or with other family members before they decided to downsize into a smaller home after raising children or buying a larger one when they got married and had children of their own.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Because of high interest rates and rising property taxes, many homeowners are finding themselves unable to afford the monthly payments on their mortgages; therefore, many choose to sell their homes before foreclosure due to financial hardship.</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