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25"/>
  </p:notesMasterIdLst>
  <p:sldIdLst>
    <p:sldId id="256" r:id="rId2"/>
    <p:sldId id="288" r:id="rId3"/>
    <p:sldId id="272" r:id="rId4"/>
    <p:sldId id="273" r:id="rId5"/>
    <p:sldId id="274" r:id="rId6"/>
    <p:sldId id="275" r:id="rId7"/>
    <p:sldId id="276" r:id="rId8"/>
    <p:sldId id="277" r:id="rId9"/>
    <p:sldId id="266" r:id="rId10"/>
    <p:sldId id="278" r:id="rId11"/>
    <p:sldId id="283" r:id="rId12"/>
    <p:sldId id="281" r:id="rId13"/>
    <p:sldId id="279" r:id="rId14"/>
    <p:sldId id="280" r:id="rId15"/>
    <p:sldId id="262" r:id="rId16"/>
    <p:sldId id="271" r:id="rId17"/>
    <p:sldId id="270" r:id="rId18"/>
    <p:sldId id="263" r:id="rId19"/>
    <p:sldId id="264" r:id="rId20"/>
    <p:sldId id="265" r:id="rId21"/>
    <p:sldId id="285" r:id="rId22"/>
    <p:sldId id="28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49" autoAdjust="0"/>
  </p:normalViewPr>
  <p:slideViewPr>
    <p:cSldViewPr snapToGrid="0">
      <p:cViewPr varScale="1">
        <p:scale>
          <a:sx n="50" d="100"/>
          <a:sy n="50" d="100"/>
        </p:scale>
        <p:origin x="556" y="3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Pratap Yati" userId="103c8b18451b131d" providerId="LiveId" clId="{346EF46C-F6DF-4A56-AA14-0708A5740391}"/>
    <pc:docChg chg="delSld">
      <pc:chgData name="Uday Pratap Yati" userId="103c8b18451b131d" providerId="LiveId" clId="{346EF46C-F6DF-4A56-AA14-0708A5740391}" dt="2019-11-10T19:11:47.536" v="7" actId="2696"/>
      <pc:docMkLst>
        <pc:docMk/>
      </pc:docMkLst>
      <pc:sldChg chg="del">
        <pc:chgData name="Uday Pratap Yati" userId="103c8b18451b131d" providerId="LiveId" clId="{346EF46C-F6DF-4A56-AA14-0708A5740391}" dt="2019-11-10T19:11:47.382" v="0" actId="2696"/>
        <pc:sldMkLst>
          <pc:docMk/>
          <pc:sldMk cId="3899148944" sldId="257"/>
        </pc:sldMkLst>
      </pc:sldChg>
      <pc:sldChg chg="del">
        <pc:chgData name="Uday Pratap Yati" userId="103c8b18451b131d" providerId="LiveId" clId="{346EF46C-F6DF-4A56-AA14-0708A5740391}" dt="2019-11-10T19:11:47.399" v="1" actId="2696"/>
        <pc:sldMkLst>
          <pc:docMk/>
          <pc:sldMk cId="2974982401" sldId="258"/>
        </pc:sldMkLst>
      </pc:sldChg>
      <pc:sldChg chg="del">
        <pc:chgData name="Uday Pratap Yati" userId="103c8b18451b131d" providerId="LiveId" clId="{346EF46C-F6DF-4A56-AA14-0708A5740391}" dt="2019-11-10T19:11:47.416" v="2" actId="2696"/>
        <pc:sldMkLst>
          <pc:docMk/>
          <pc:sldMk cId="209376041" sldId="259"/>
        </pc:sldMkLst>
      </pc:sldChg>
      <pc:sldChg chg="del">
        <pc:chgData name="Uday Pratap Yati" userId="103c8b18451b131d" providerId="LiveId" clId="{346EF46C-F6DF-4A56-AA14-0708A5740391}" dt="2019-11-10T19:11:47.456" v="4" actId="2696"/>
        <pc:sldMkLst>
          <pc:docMk/>
          <pc:sldMk cId="979139422" sldId="260"/>
        </pc:sldMkLst>
      </pc:sldChg>
      <pc:sldChg chg="del">
        <pc:chgData name="Uday Pratap Yati" userId="103c8b18451b131d" providerId="LiveId" clId="{346EF46C-F6DF-4A56-AA14-0708A5740391}" dt="2019-11-10T19:11:47.473" v="5" actId="2696"/>
        <pc:sldMkLst>
          <pc:docMk/>
          <pc:sldMk cId="3200392288" sldId="261"/>
        </pc:sldMkLst>
      </pc:sldChg>
      <pc:sldChg chg="del">
        <pc:chgData name="Uday Pratap Yati" userId="103c8b18451b131d" providerId="LiveId" clId="{346EF46C-F6DF-4A56-AA14-0708A5740391}" dt="2019-11-10T19:11:47.536" v="7" actId="2696"/>
        <pc:sldMkLst>
          <pc:docMk/>
          <pc:sldMk cId="4206433709" sldId="267"/>
        </pc:sldMkLst>
      </pc:sldChg>
      <pc:sldChg chg="del">
        <pc:chgData name="Uday Pratap Yati" userId="103c8b18451b131d" providerId="LiveId" clId="{346EF46C-F6DF-4A56-AA14-0708A5740391}" dt="2019-11-10T19:11:47.491" v="6" actId="2696"/>
        <pc:sldMkLst>
          <pc:docMk/>
          <pc:sldMk cId="2161426085" sldId="268"/>
        </pc:sldMkLst>
      </pc:sldChg>
      <pc:sldChg chg="del">
        <pc:chgData name="Uday Pratap Yati" userId="103c8b18451b131d" providerId="LiveId" clId="{346EF46C-F6DF-4A56-AA14-0708A5740391}" dt="2019-11-10T19:11:47.436" v="3" actId="2696"/>
        <pc:sldMkLst>
          <pc:docMk/>
          <pc:sldMk cId="3799485456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17F02-ABD9-44CC-8563-3EDAC346BEE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1FD40-B70A-4491-922A-15A35C0D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6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1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2AD939-2532-4F46-BA4E-7366A2DA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77" y="343455"/>
            <a:ext cx="7035257" cy="3793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C00EEC-D656-4331-B918-F6D65EC241F1}"/>
              </a:ext>
            </a:extLst>
          </p:cNvPr>
          <p:cNvSpPr txBox="1"/>
          <p:nvPr/>
        </p:nvSpPr>
        <p:spPr>
          <a:xfrm>
            <a:off x="0" y="4361794"/>
            <a:ext cx="12191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Car Sales - Exploratory Data Analysis</a:t>
            </a:r>
          </a:p>
          <a:p>
            <a:pPr algn="ctr"/>
            <a:r>
              <a:rPr lang="en-US" sz="3200" dirty="0"/>
              <a:t>By Uday Pratap Yati</a:t>
            </a:r>
          </a:p>
        </p:txBody>
      </p:sp>
    </p:spTree>
    <p:extLst>
      <p:ext uri="{BB962C8B-B14F-4D97-AF65-F5344CB8AC3E}">
        <p14:creationId xmlns:p14="http://schemas.microsoft.com/office/powerpoint/2010/main" val="289285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Co-relation between Price Group &amp;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the cars are sold in price range </a:t>
            </a:r>
            <a:r>
              <a:rPr lang="en-US" b="1" dirty="0"/>
              <a:t>250 to 19999</a:t>
            </a:r>
            <a:r>
              <a:rPr lang="en-US" dirty="0"/>
              <a:t>. Majority of these cars are </a:t>
            </a:r>
            <a:r>
              <a:rPr lang="en-US" b="1" dirty="0"/>
              <a:t>sedan body type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Crossover body type</a:t>
            </a:r>
            <a:r>
              <a:rPr lang="en-US" dirty="0"/>
              <a:t> cars are highest selling units, in price range of </a:t>
            </a:r>
            <a:r>
              <a:rPr lang="en-US" b="1" dirty="0"/>
              <a:t>20000 or above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02834-B602-487E-B870-2AB7C13C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29" y="1741569"/>
            <a:ext cx="9146084" cy="457304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057341-FB88-4CAF-A1AD-BEE3E6DE34F6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6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Co-relation between Price Group &amp; Drive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the cars are sold in price range </a:t>
            </a:r>
            <a:r>
              <a:rPr lang="en-US" b="1" dirty="0"/>
              <a:t>250 to 19999</a:t>
            </a:r>
            <a:r>
              <a:rPr lang="en-US" dirty="0"/>
              <a:t>. Majority of these cars are </a:t>
            </a:r>
            <a:r>
              <a:rPr lang="en-US" b="1" dirty="0"/>
              <a:t>front drive type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Full drive </a:t>
            </a:r>
            <a:r>
              <a:rPr lang="en-US" dirty="0"/>
              <a:t>cars are highest selling units, in price range of </a:t>
            </a:r>
            <a:r>
              <a:rPr lang="en-US" b="1" dirty="0"/>
              <a:t>20000 or above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DBEAF-A474-4CD2-B506-C0E5B6DE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5" y="1518694"/>
            <a:ext cx="9266349" cy="459598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2D99A7-70EE-4CE0-A73C-FA10C47706B8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4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Co-relation between Drive mode and Engine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Full drive</a:t>
            </a:r>
            <a:r>
              <a:rPr lang="en-US" dirty="0"/>
              <a:t> cars have higher average price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Front drive</a:t>
            </a:r>
            <a:r>
              <a:rPr lang="en-US" dirty="0"/>
              <a:t> cars are cheaper in all </a:t>
            </a:r>
            <a:r>
              <a:rPr lang="en-US" b="1" dirty="0"/>
              <a:t>engine types (Gas type is an exception)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5C2F5-F7D4-4DBE-9C0B-C301CF4E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62" y="1755775"/>
            <a:ext cx="7077075" cy="44386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BA4AD-07C9-4497-B29A-E7886AE9EE06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79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A480A2-6254-4555-B10B-CB28B783A6A3}"/>
              </a:ext>
            </a:extLst>
          </p:cNvPr>
          <p:cNvGrpSpPr/>
          <p:nvPr/>
        </p:nvGrpSpPr>
        <p:grpSpPr>
          <a:xfrm>
            <a:off x="4245014" y="1262719"/>
            <a:ext cx="7968006" cy="5060209"/>
            <a:chOff x="447342" y="1464168"/>
            <a:chExt cx="7968006" cy="50602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665AA3-1CE6-46BD-B2AD-C4A16FA86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52" y="1464168"/>
              <a:ext cx="3911162" cy="250824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455291-4D51-4ABA-8918-7A5495C04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342" y="3972413"/>
              <a:ext cx="3935472" cy="25082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DC0F21-1EF3-4A6D-BB5C-7770DFC9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7124" y="1464168"/>
              <a:ext cx="3987828" cy="25082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44703F-80ED-49ED-8A29-40AEAFFA4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9876" y="3972413"/>
              <a:ext cx="3935472" cy="25519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Price Trend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41416" y="872363"/>
            <a:ext cx="4185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increased in most recent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Engine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 increased for petrol &amp; diesel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 decreased for gas after 2010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Drive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 increase is low for front drive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Body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 increased for all body types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55D656-9945-4673-BE10-72FAB4E09B66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623" y="21019"/>
            <a:ext cx="12154688" cy="12402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Relation between number of cars sold and the total value of cars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1177159"/>
            <a:ext cx="1077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are preferring high cost luxury cars from 2015 as seen from the quite </a:t>
            </a:r>
            <a:r>
              <a:rPr lang="en-US" dirty="0">
                <a:latin typeface="Agency FB" panose="020B0503020202020204" pitchFamily="34" charset="0"/>
              </a:rPr>
              <a:t>drastic</a:t>
            </a:r>
            <a:r>
              <a:rPr lang="en-US" dirty="0"/>
              <a:t> jump in the total value of cars sold between 2015 and 2016.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98B04-B19A-433D-9D1D-3C9E1DBE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70" y="1825022"/>
            <a:ext cx="8267700" cy="44481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3372B0-EC31-4C46-91F9-495DF7BF66C5}"/>
              </a:ext>
            </a:extLst>
          </p:cNvPr>
          <p:cNvCxnSpPr>
            <a:cxnSpLocks/>
          </p:cNvCxnSpPr>
          <p:nvPr/>
        </p:nvCxnSpPr>
        <p:spPr>
          <a:xfrm flipV="1">
            <a:off x="0" y="1169494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0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Car sale distribution based on engine 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70" y="872363"/>
            <a:ext cx="1137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1st Category</a:t>
            </a:r>
            <a:r>
              <a:rPr lang="en-US" dirty="0"/>
              <a:t> : &gt; 1.5 &amp; &lt;= 2.5 (In this category approx. </a:t>
            </a:r>
            <a:r>
              <a:rPr lang="en-US" b="1" dirty="0"/>
              <a:t>56%</a:t>
            </a:r>
            <a:r>
              <a:rPr lang="en-US" dirty="0"/>
              <a:t> of cars are available)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2nd Category</a:t>
            </a:r>
            <a:r>
              <a:rPr lang="en-US" dirty="0"/>
              <a:t> : &gt; 0.5 &amp; &lt;= 1.5 (In this category approx. </a:t>
            </a:r>
            <a:r>
              <a:rPr lang="en-US" b="1" dirty="0"/>
              <a:t>21%</a:t>
            </a:r>
            <a:r>
              <a:rPr lang="en-US" dirty="0"/>
              <a:t> of cars are available)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3rd Category</a:t>
            </a:r>
            <a:r>
              <a:rPr lang="en-US" dirty="0"/>
              <a:t> : &gt; 2.5 &amp; &lt;= 3.5 (In this category approx. </a:t>
            </a:r>
            <a:r>
              <a:rPr lang="en-US" b="1" dirty="0"/>
              <a:t>14%</a:t>
            </a:r>
            <a:r>
              <a:rPr lang="en-US" dirty="0"/>
              <a:t> of cars are available)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Out of total cars sold, </a:t>
            </a:r>
            <a:r>
              <a:rPr lang="en-US" b="1" dirty="0"/>
              <a:t>approx. 90%</a:t>
            </a:r>
            <a:r>
              <a:rPr lang="en-US" dirty="0"/>
              <a:t> cars fall in range of engine volume more than </a:t>
            </a:r>
            <a:r>
              <a:rPr lang="en-US" b="1" dirty="0"/>
              <a:t>1.5 CC to 3.5 CC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A0C97-FADA-4503-AAEB-8ECC17EC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73" y="2081046"/>
            <a:ext cx="4593875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789E1B-C565-4EF2-AF02-6F8E310F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21" y="2185821"/>
            <a:ext cx="5391150" cy="41624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A7B69C-8147-46D6-99C6-1D548C1C8DCC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8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Engine volume v/s mileage.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selling engine volumes are between 1.5 to 3.5 CC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selling cars have an avg mileage of 200.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1.5 CC engine </a:t>
            </a:r>
            <a:r>
              <a:rPr lang="en-US" dirty="0"/>
              <a:t>cars are highest selling cars with a </a:t>
            </a:r>
          </a:p>
          <a:p>
            <a:r>
              <a:rPr lang="en-US" dirty="0"/>
              <a:t>      mileage of </a:t>
            </a:r>
            <a:r>
              <a:rPr lang="en-US" b="1" dirty="0" err="1"/>
              <a:t>approx</a:t>
            </a:r>
            <a:r>
              <a:rPr lang="en-US" b="1" dirty="0"/>
              <a:t> 200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E625F-0297-4E89-A745-AC09F23D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288" y="968424"/>
            <a:ext cx="4524375" cy="2647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F3EA6A-C08F-4227-A456-7483B512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88" y="3615557"/>
            <a:ext cx="4486275" cy="2647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CFE90-B018-45EA-91A9-D778D8EC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54" y="2204212"/>
            <a:ext cx="5191125" cy="37814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11255-9B72-4557-98FA-FF8C3F007624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7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743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and mileage have negative correlation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and production year have strong positive correlation.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and engine volume have mild positive correlation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Production year and engine volume have some negative correlation.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Mileage and production year have strong negative correlation.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D84FD-4BE5-4B7B-B698-5E9B4B67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68" y="1057029"/>
            <a:ext cx="3856312" cy="2573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9674-10D9-4055-91ED-46E42E85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579" y="3762247"/>
            <a:ext cx="3657601" cy="246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F6FE00-295B-4815-A7E3-0145F72E8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33" y="2732690"/>
            <a:ext cx="4174977" cy="3333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6CB1FE-FAAF-43BE-B299-A7F0685C5E32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7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7FBFDA-069A-455E-BE03-3D2592C8DE02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Body Type is “Sedan”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273269" y="830323"/>
            <a:ext cx="62263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Group [avg : 38%]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&lt;5K, increase by 14%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Brand [avg : 38%]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BMW, increase by 18%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 , increase by 18%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Mercedes-Benz, increase by 4%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Engine Volume [avg : 38%]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1.3-1.6 CC, increase by 6%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EA668-638A-4426-B683-A0ECEF27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3301392"/>
            <a:ext cx="5517931" cy="3021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C777F6-568D-49F1-B153-9EED3FB3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235" y="534883"/>
            <a:ext cx="5450599" cy="2766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25218-442B-4341-B348-B59E9FFF9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663" y="3415647"/>
            <a:ext cx="5524171" cy="29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1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CB5D5-AB58-4C72-9926-50CB7F6898CA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0DD462-2B76-45DD-82FE-38A7887C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60" y="3627544"/>
            <a:ext cx="6036888" cy="2667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 Body Type is “Crossover”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168168" y="765222"/>
            <a:ext cx="74610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Brand [avg : 21%]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Toyota, increase by 19%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BMW, increase by 6%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Engine Volume [avg : 21%]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1.9-2.6, increase by 3%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&gt;2.69, increase by 29%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Group [avg : 21%]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&gt;35K, increase by 40%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25K-35K, increase by 30%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16K-25K, increase by 23%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FA4A0-D55D-4798-8A39-B3A2BE08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42" y="150347"/>
            <a:ext cx="4052560" cy="3048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8D9085-2CD6-4047-BD77-F95D6CD4B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21" y="3198927"/>
            <a:ext cx="3841081" cy="3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set : Car sales data 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Goal :  Find the car purchase trend of people, the likeliness toward the features of the cars, purchase based on budgetary constraints,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Records : 9576 records with 10 columns/features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Body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Engine Volume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Engine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Drive Type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Registration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Production year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Mileage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3B2799-10FA-412B-989D-EEA4FB91578A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7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E2F33C-9FAF-48EC-90E9-7B3E0532E8E5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Body type is “Hatch”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5517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Brand [avg : 13%]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VAZ, increase by 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Engine Volume [avg : 13%]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&lt;= 1.6, increase by 17%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Price Group [avg : 13%]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&lt;5K, increase by 5%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5.5K-9.5K, increase by 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6BA7A-4701-4C19-B4F3-B7176BCB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56612"/>
            <a:ext cx="5124450" cy="2832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1194AC-50C8-4ED7-AA31-D6CD8F2FE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698" y="14324"/>
            <a:ext cx="4592692" cy="3327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6F143-54CA-4F38-B3CF-BC191522B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374" y="3356612"/>
            <a:ext cx="4414016" cy="29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of car based on engine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28DA0-BA33-4C6C-AA85-65330325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53" y="3183271"/>
            <a:ext cx="3445094" cy="2749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BE9A1-5E9B-473E-9A27-9B6B4E68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70" y="3183271"/>
            <a:ext cx="3589460" cy="265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EA797-E093-4BAB-A60F-4B5D084E7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19" y="3183271"/>
            <a:ext cx="3445094" cy="30054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B74D1A-4AEF-431A-A9F6-E50852071B53}"/>
              </a:ext>
            </a:extLst>
          </p:cNvPr>
          <p:cNvSpPr txBox="1"/>
          <p:nvPr/>
        </p:nvSpPr>
        <p:spPr>
          <a:xfrm>
            <a:off x="8650014" y="1121245"/>
            <a:ext cx="339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en-US" b="1" dirty="0"/>
              <a:t>PETROL [avg : 49%]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VAZ, up by 21%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6E9F9-FD4A-437D-B511-83DD23315283}"/>
              </a:ext>
            </a:extLst>
          </p:cNvPr>
          <p:cNvSpPr txBox="1"/>
          <p:nvPr/>
        </p:nvSpPr>
        <p:spPr>
          <a:xfrm>
            <a:off x="583324" y="1121245"/>
            <a:ext cx="3717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DIESEL [avg : 32%]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Mercedes-Benz, up by  26%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Volkswagen, up by 26%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BMW, up by 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E0B9A-4634-4339-A190-AB558FB64EDF}"/>
              </a:ext>
            </a:extLst>
          </p:cNvPr>
          <p:cNvSpPr txBox="1"/>
          <p:nvPr/>
        </p:nvSpPr>
        <p:spPr>
          <a:xfrm>
            <a:off x="4813738" y="1121245"/>
            <a:ext cx="339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en-US" b="1" dirty="0"/>
              <a:t>GAS [avg : 18%]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Toyota, up by 12%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VAZ, up by 11%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CADFE6-C2FA-4361-8E25-2EF9F32CDEBB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02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of car based on drive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74D1A-4AEF-431A-A9F6-E50852071B53}"/>
              </a:ext>
            </a:extLst>
          </p:cNvPr>
          <p:cNvSpPr txBox="1"/>
          <p:nvPr/>
        </p:nvSpPr>
        <p:spPr>
          <a:xfrm>
            <a:off x="8650014" y="1121245"/>
            <a:ext cx="339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en-US" b="1" dirty="0"/>
              <a:t>FRONT DRIVE [avg : 58%]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Volkswagen, up by 27%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6E9F9-FD4A-437D-B511-83DD23315283}"/>
              </a:ext>
            </a:extLst>
          </p:cNvPr>
          <p:cNvSpPr txBox="1"/>
          <p:nvPr/>
        </p:nvSpPr>
        <p:spPr>
          <a:xfrm>
            <a:off x="583324" y="1121245"/>
            <a:ext cx="3717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REAR DRIVE [avg : 15%]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Mercedes-Benz, up by  43%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VAZ, up by 13%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BMW, up by 50%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E0B9A-4634-4339-A190-AB558FB64EDF}"/>
              </a:ext>
            </a:extLst>
          </p:cNvPr>
          <p:cNvSpPr txBox="1"/>
          <p:nvPr/>
        </p:nvSpPr>
        <p:spPr>
          <a:xfrm>
            <a:off x="4813738" y="1121245"/>
            <a:ext cx="339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</a:lvl1pPr>
          </a:lstStyle>
          <a:p>
            <a:r>
              <a:rPr lang="en-US" b="1" dirty="0"/>
              <a:t>FULL DRIVE [avg : 26%]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Toyota, up by 19%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BMW, up by 8%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Mercedes-Benz, up by 5%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53A63-4BF2-409C-AB9A-502D3130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11" y="3002626"/>
            <a:ext cx="3438066" cy="3032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3DE6A-CFA4-45AF-B44A-66B66430D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5" y="3061564"/>
            <a:ext cx="3457713" cy="2999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B77F2-8A5A-43CD-9F09-F8B5A4371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200" y="3002626"/>
            <a:ext cx="3444615" cy="30582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DFE762-BA28-4581-B36B-C27705EF522B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2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Brand : Volkswagen, Mercedes-Benz and BMW</a:t>
            </a:r>
            <a:r>
              <a:rPr lang="en-US" dirty="0"/>
              <a:t> are top car sellers.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Engine : Petrol</a:t>
            </a:r>
            <a:r>
              <a:rPr lang="en-US" dirty="0"/>
              <a:t> powered cars are </a:t>
            </a:r>
            <a:r>
              <a:rPr lang="en-US" b="1" dirty="0"/>
              <a:t>highest</a:t>
            </a:r>
            <a:r>
              <a:rPr lang="en-US" dirty="0"/>
              <a:t> selling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Body type : Sedan</a:t>
            </a:r>
            <a:r>
              <a:rPr lang="en-US" dirty="0"/>
              <a:t> body type are sold </a:t>
            </a:r>
            <a:r>
              <a:rPr lang="en-US" b="1" dirty="0"/>
              <a:t>highest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Drive type : Front wheel drive</a:t>
            </a:r>
            <a:r>
              <a:rPr lang="en-US" dirty="0"/>
              <a:t> cars are the highest sold cars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Per unit cost </a:t>
            </a:r>
            <a:r>
              <a:rPr lang="en-US" dirty="0"/>
              <a:t>of the vehicles </a:t>
            </a:r>
            <a:r>
              <a:rPr lang="en-US" b="1" dirty="0"/>
              <a:t>has gone up over the years</a:t>
            </a:r>
            <a:r>
              <a:rPr lang="en-US" dirty="0"/>
              <a:t>, this implies, either purchase power of the people has increased or new regulations are introduced by the local government, which resulted in price increase.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Mercedes-Benz</a:t>
            </a:r>
            <a:r>
              <a:rPr lang="en-US" dirty="0"/>
              <a:t> is the first choice for customers in </a:t>
            </a:r>
            <a:r>
              <a:rPr lang="en-US" b="1" dirty="0"/>
              <a:t>luxury</a:t>
            </a:r>
            <a:r>
              <a:rPr lang="en-US" dirty="0"/>
              <a:t> car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Majority of the </a:t>
            </a:r>
            <a:r>
              <a:rPr lang="en-US" b="1" dirty="0"/>
              <a:t>luxury</a:t>
            </a:r>
            <a:r>
              <a:rPr lang="en-US" dirty="0"/>
              <a:t> cars are sold with body type as </a:t>
            </a:r>
            <a:r>
              <a:rPr lang="en-US" b="1" dirty="0"/>
              <a:t>Crossover</a:t>
            </a:r>
            <a:r>
              <a:rPr lang="en-US" dirty="0"/>
              <a:t>, drive type as </a:t>
            </a:r>
            <a:r>
              <a:rPr lang="en-US" b="1" dirty="0"/>
              <a:t>Full</a:t>
            </a:r>
            <a:r>
              <a:rPr lang="en-US" dirty="0"/>
              <a:t> and engine type as </a:t>
            </a:r>
            <a:r>
              <a:rPr lang="en-US" b="1" dirty="0"/>
              <a:t>Diesel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Full drive </a:t>
            </a:r>
            <a:r>
              <a:rPr lang="en-US" dirty="0"/>
              <a:t>cars have </a:t>
            </a:r>
            <a:r>
              <a:rPr lang="en-US" b="1" dirty="0"/>
              <a:t>high average price </a:t>
            </a:r>
            <a:r>
              <a:rPr lang="en-US" dirty="0"/>
              <a:t>in all segments.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Cars with </a:t>
            </a:r>
            <a:r>
              <a:rPr lang="en-US" b="1" dirty="0"/>
              <a:t>1.5CC – 2.0CC </a:t>
            </a:r>
            <a:r>
              <a:rPr lang="en-US" dirty="0"/>
              <a:t>engine, are sold highest.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lower price </a:t>
            </a:r>
            <a:r>
              <a:rPr lang="en-US" dirty="0"/>
              <a:t>segment car has</a:t>
            </a:r>
            <a:r>
              <a:rPr lang="en-US" b="1" dirty="0"/>
              <a:t> higher mileage </a:t>
            </a:r>
            <a:r>
              <a:rPr lang="en-US" dirty="0"/>
              <a:t>and </a:t>
            </a:r>
            <a:r>
              <a:rPr lang="en-US" b="1" dirty="0"/>
              <a:t>vice-versa.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no. of cars were sold in, Production year </a:t>
            </a:r>
            <a:r>
              <a:rPr lang="en-US" b="1" dirty="0"/>
              <a:t>2008 and 2012</a:t>
            </a:r>
            <a:r>
              <a:rPr lang="en-US" dirty="0"/>
              <a:t>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C657B-F9AE-41FB-B1A0-F2C773FDF48C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9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Top 10 Car Brands by sale 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973963"/>
            <a:ext cx="107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Volkswagen and Mercedes-Benz</a:t>
            </a:r>
            <a:r>
              <a:rPr lang="en-US" dirty="0"/>
              <a:t> are </a:t>
            </a:r>
            <a:r>
              <a:rPr lang="en-US" b="1" dirty="0"/>
              <a:t>top</a:t>
            </a:r>
            <a:r>
              <a:rPr lang="en-US" dirty="0"/>
              <a:t> brands on sale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596D2C-756D-4609-AA9E-236A88DA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" y="2093769"/>
            <a:ext cx="5487650" cy="3658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068C2-1B79-4C66-8F5A-B1D053264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47" y="1474073"/>
            <a:ext cx="4835384" cy="48353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28217F-6E26-4E66-B55A-B45220994A8D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5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D8D5DD-75F6-488A-A9F0-1B65E0CE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04" y="1550228"/>
            <a:ext cx="4898446" cy="4755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Distribution by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"Sedan"</a:t>
            </a:r>
            <a:r>
              <a:rPr lang="en-US" dirty="0"/>
              <a:t> body type cars are the most sold cars.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perfect and comfortable car for small size family within lower budget.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1341-84B1-4939-9AA7-121826E0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0" y="1915093"/>
            <a:ext cx="5487650" cy="368692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50B4B3-F9B4-453B-BAED-7BA1FD615299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Distribution by Drive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Front drive</a:t>
            </a:r>
            <a:r>
              <a:rPr lang="en-US" dirty="0"/>
              <a:t> cars are the most sold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Approx. </a:t>
            </a:r>
            <a:r>
              <a:rPr lang="en-US" b="1" dirty="0"/>
              <a:t>58%</a:t>
            </a:r>
            <a:r>
              <a:rPr lang="en-US" dirty="0"/>
              <a:t> of total cars sold are </a:t>
            </a:r>
            <a:r>
              <a:rPr lang="en-US" b="1" dirty="0"/>
              <a:t>front drive</a:t>
            </a:r>
            <a:r>
              <a:rPr lang="en-US" dirty="0"/>
              <a:t> type, </a:t>
            </a:r>
            <a:r>
              <a:rPr lang="en-US" b="1" dirty="0"/>
              <a:t>26%</a:t>
            </a:r>
            <a:r>
              <a:rPr lang="en-US" dirty="0"/>
              <a:t> are </a:t>
            </a:r>
            <a:r>
              <a:rPr lang="en-US" b="1" dirty="0"/>
              <a:t>full drive</a:t>
            </a:r>
            <a:r>
              <a:rPr lang="en-US" dirty="0"/>
              <a:t> type and </a:t>
            </a:r>
            <a:r>
              <a:rPr lang="en-US" b="1" dirty="0"/>
              <a:t>16%</a:t>
            </a:r>
            <a:r>
              <a:rPr lang="en-US" dirty="0"/>
              <a:t> in </a:t>
            </a:r>
            <a:r>
              <a:rPr lang="en-US" b="1" dirty="0"/>
              <a:t>rear drive</a:t>
            </a:r>
            <a:r>
              <a:rPr lang="en-US" dirty="0"/>
              <a:t> 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CA7D-8C26-4CF4-938A-72CFA2D0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69" y="1719900"/>
            <a:ext cx="4945638" cy="4573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EC480-E832-4A15-88EB-95488891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0" y="1854238"/>
            <a:ext cx="6063098" cy="40420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A3177-06B5-4B83-BAD0-10D1744774F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Distribution by Engine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Petrol engine are most preferred.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Approx. 50% of total vehicles sold are petrol engine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79B8A-50CD-4F64-A78B-4A8B48F1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62" y="1767216"/>
            <a:ext cx="4573042" cy="4573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A2501-3D42-4A38-9C25-4A40D4E9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1520951"/>
            <a:ext cx="6697030" cy="44646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8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Co-relation between Brand and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Sedan</a:t>
            </a:r>
            <a:r>
              <a:rPr lang="en-US" dirty="0"/>
              <a:t> cars are highest selling in </a:t>
            </a:r>
            <a:r>
              <a:rPr lang="en-US" b="1" dirty="0"/>
              <a:t>lower price segment</a:t>
            </a:r>
            <a:r>
              <a:rPr lang="en-US" dirty="0"/>
              <a:t> for all the brands except for </a:t>
            </a:r>
            <a:r>
              <a:rPr lang="en-US" b="1" dirty="0"/>
              <a:t>Volkswagen</a:t>
            </a:r>
            <a:r>
              <a:rPr lang="en-US" dirty="0"/>
              <a:t> and </a:t>
            </a:r>
            <a:r>
              <a:rPr lang="en-US" b="1" dirty="0"/>
              <a:t>Renault</a:t>
            </a:r>
            <a:r>
              <a:rPr lang="en-US" dirty="0"/>
              <a:t>, which have </a:t>
            </a:r>
            <a:r>
              <a:rPr lang="en-US" b="1" dirty="0"/>
              <a:t>Van</a:t>
            </a:r>
            <a:r>
              <a:rPr lang="en-US" dirty="0"/>
              <a:t> type of cars selling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Leading brands for each body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Sedan</a:t>
            </a:r>
            <a:r>
              <a:rPr lang="en-US" dirty="0"/>
              <a:t> : </a:t>
            </a:r>
            <a:r>
              <a:rPr lang="en-US" b="1" dirty="0"/>
              <a:t>BMW</a:t>
            </a:r>
            <a:r>
              <a:rPr lang="en-US" dirty="0"/>
              <a:t>, closely followed by VAZ and Mercedes-Benz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Van</a:t>
            </a:r>
            <a:r>
              <a:rPr lang="en-US" dirty="0"/>
              <a:t> : </a:t>
            </a:r>
            <a:r>
              <a:rPr lang="en-US" b="1" dirty="0"/>
              <a:t>Volkswagen</a:t>
            </a:r>
            <a:r>
              <a:rPr lang="en-US" dirty="0"/>
              <a:t>, followed by Renault and Mercedes-Benz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Wagon</a:t>
            </a:r>
            <a:r>
              <a:rPr lang="en-US" dirty="0"/>
              <a:t> : </a:t>
            </a:r>
            <a:r>
              <a:rPr lang="en-US" b="1" dirty="0"/>
              <a:t>Renault</a:t>
            </a:r>
            <a:r>
              <a:rPr lang="en-US" dirty="0"/>
              <a:t>, followed by Audi and Volkswagen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Crossover</a:t>
            </a:r>
            <a:r>
              <a:rPr lang="en-US" dirty="0"/>
              <a:t> : </a:t>
            </a:r>
            <a:r>
              <a:rPr lang="en-US" b="1" dirty="0"/>
              <a:t>Mitsubishi and Nissan</a:t>
            </a:r>
            <a:r>
              <a:rPr lang="en-US" dirty="0"/>
              <a:t> followed by Hyundai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Hatch</a:t>
            </a:r>
            <a:r>
              <a:rPr lang="en-US" dirty="0"/>
              <a:t> : </a:t>
            </a:r>
            <a:r>
              <a:rPr lang="en-US" b="1" dirty="0"/>
              <a:t>Ford</a:t>
            </a:r>
            <a:r>
              <a:rPr lang="en-US" dirty="0"/>
              <a:t> followed by VAZ and Volkswagen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0BD1F-141B-49C8-9BC8-D232F1E2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372495"/>
            <a:ext cx="11677650" cy="296523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FB701C-C9F2-40EB-AB29-2379A246866F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0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Co-relation between Brand and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Crossover</a:t>
            </a:r>
            <a:r>
              <a:rPr lang="en-US" dirty="0"/>
              <a:t> type of cars are highest selling in higher price segment for all the brands.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higher price segment leading brands by body type are as below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Sedan</a:t>
            </a:r>
            <a:r>
              <a:rPr lang="en-US" dirty="0"/>
              <a:t> : </a:t>
            </a:r>
            <a:r>
              <a:rPr lang="en-US" b="1" dirty="0"/>
              <a:t>Mercedes-Benz</a:t>
            </a:r>
            <a:r>
              <a:rPr lang="en-US" dirty="0"/>
              <a:t>, closely followed by Bentley and BMW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Crossover</a:t>
            </a:r>
            <a:r>
              <a:rPr lang="en-US" dirty="0"/>
              <a:t> : </a:t>
            </a:r>
            <a:r>
              <a:rPr lang="en-US" b="1" dirty="0"/>
              <a:t>Mercedes-Benz</a:t>
            </a:r>
            <a:r>
              <a:rPr lang="en-US" dirty="0"/>
              <a:t> followed by Land Rover and Lexus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B7E64-4381-4D26-AEA5-387231A4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608203"/>
            <a:ext cx="11506200" cy="36385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615FB-5E23-4905-AE6D-1C91986BFC1B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Co-relation between Drive mode and Body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Front Drive</a:t>
            </a:r>
            <a:r>
              <a:rPr lang="en-US" dirty="0"/>
              <a:t> cars are the top sellers in all body type except for </a:t>
            </a:r>
            <a:r>
              <a:rPr lang="en-US" b="1" dirty="0"/>
              <a:t>Crossover</a:t>
            </a:r>
            <a:r>
              <a:rPr lang="en-US" dirty="0"/>
              <a:t> body type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 </a:t>
            </a:r>
            <a:r>
              <a:rPr lang="en-US" b="1" dirty="0"/>
              <a:t>Crossover</a:t>
            </a:r>
            <a:r>
              <a:rPr lang="en-US" dirty="0"/>
              <a:t> body type, </a:t>
            </a:r>
            <a:r>
              <a:rPr lang="en-US" b="1" dirty="0"/>
              <a:t>full</a:t>
            </a:r>
            <a:r>
              <a:rPr lang="en-US" dirty="0"/>
              <a:t> wheel drive is the leading seller/most preferred car.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41BB2-8E8A-4498-81E0-72271D49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71" y="1550227"/>
            <a:ext cx="9234159" cy="47361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ABF035-91E2-4F23-8592-17A5FCE30988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96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1680</TotalTime>
  <Words>1239</Words>
  <Application>Microsoft Office PowerPoint</Application>
  <PresentationFormat>Widescreen</PresentationFormat>
  <Paragraphs>150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Wingdings</vt:lpstr>
      <vt:lpstr>Retrospect</vt:lpstr>
      <vt:lpstr>PowerPoint Presentation</vt:lpstr>
      <vt:lpstr> Introduction</vt:lpstr>
      <vt:lpstr> Top 10 Car Brands by sale volume</vt:lpstr>
      <vt:lpstr> Sale Distribution by Body Type</vt:lpstr>
      <vt:lpstr> Sale Distribution by Drive Type</vt:lpstr>
      <vt:lpstr> Sale Distribution by Engine Type</vt:lpstr>
      <vt:lpstr> Co-relation between Brand and Body Type</vt:lpstr>
      <vt:lpstr> Co-relation between Brand and Body Type</vt:lpstr>
      <vt:lpstr> Co-relation between Drive mode and Body Type</vt:lpstr>
      <vt:lpstr>Co-relation between Price Group &amp; Body Type</vt:lpstr>
      <vt:lpstr>Co-relation between Price Group &amp; Drive Type</vt:lpstr>
      <vt:lpstr>Co-relation between Drive mode and Engine Type</vt:lpstr>
      <vt:lpstr> Price Trend</vt:lpstr>
      <vt:lpstr>Relation between number of cars sold and the total value of cars</vt:lpstr>
      <vt:lpstr> Car sale distribution based on engine volume</vt:lpstr>
      <vt:lpstr> Engine volume v/s mileage.</vt:lpstr>
      <vt:lpstr> Correlation</vt:lpstr>
      <vt:lpstr> Body Type is “Sedan”</vt:lpstr>
      <vt:lpstr>  Body Type is “Crossover”</vt:lpstr>
      <vt:lpstr> Body type is “Hatch”</vt:lpstr>
      <vt:lpstr> Sale of car based on engine type</vt:lpstr>
      <vt:lpstr> Sale of car based on drive type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Pratap Yati</dc:creator>
  <cp:lastModifiedBy>Uday Pratap Yati</cp:lastModifiedBy>
  <cp:revision>24</cp:revision>
  <dcterms:created xsi:type="dcterms:W3CDTF">2019-11-09T14:40:55Z</dcterms:created>
  <dcterms:modified xsi:type="dcterms:W3CDTF">2019-11-10T19:12:04Z</dcterms:modified>
</cp:coreProperties>
</file>