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Montserrat"/>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Montserrat-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10b5cffda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10b5cffda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10b5cffda3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10b5cffda3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0b5cffda3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10b5cffda3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0b5cffda3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0b5cffda3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10b5cffda3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10b5cffda3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10b5cffda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10b5cffda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10b5cffda3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10b5cffda3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10b5cffda3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10b5cffda3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10b5cffda3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10b5cffda3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10b5cffda3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10b5cffda3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0b5cffda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0b5cffda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10b5cffda3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10b5cffda3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10b5cffda3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10b5cffda3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10b5cffda3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10b5cffda3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10b5cffda3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10b5cffda3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0b5cffda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0b5cffda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0b5cffda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0b5cffda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10b5cffda3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10b5cffda3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10b5cffda3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10b5cffda3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0b5cffda3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0b5cffda3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10b5cffda3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10b5cffda3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10b5cffda3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10b5cffda3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linux.die.net/man/3/setsockop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Socket Programming in C</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Fairuz Rahaman Chowdhury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dive deep into socket programming:</a:t>
            </a:r>
            <a:endParaRPr/>
          </a:p>
          <a:p>
            <a:pPr indent="0" lvl="0" marL="0" rtl="0" algn="l">
              <a:spcBef>
                <a:spcPts val="0"/>
              </a:spcBef>
              <a:spcAft>
                <a:spcPts val="0"/>
              </a:spcAft>
              <a:buNone/>
            </a:pPr>
            <a:r>
              <a:rPr lang="en"/>
              <a:t>Environment initialization</a:t>
            </a:r>
            <a:endParaRPr/>
          </a:p>
          <a:p>
            <a:pPr indent="0" lvl="0" marL="0" rtl="0" algn="l">
              <a:spcBef>
                <a:spcPts val="0"/>
              </a:spcBef>
              <a:spcAft>
                <a:spcPts val="0"/>
              </a:spcAft>
              <a:buNone/>
            </a:pPr>
            <a:r>
              <a:t/>
            </a:r>
            <a:endParaRPr/>
          </a:p>
        </p:txBody>
      </p:sp>
      <p:sp>
        <p:nvSpPr>
          <p:cNvPr id="203" name="Google Shape;203;p22"/>
          <p:cNvSpPr txBox="1"/>
          <p:nvPr>
            <p:ph idx="1" type="body"/>
          </p:nvPr>
        </p:nvSpPr>
        <p:spPr>
          <a:xfrm>
            <a:off x="1297500" y="1567550"/>
            <a:ext cx="7038900" cy="33831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b="1" lang="en" sz="2381">
                <a:latin typeface="Arial"/>
                <a:ea typeface="Arial"/>
                <a:cs typeface="Arial"/>
                <a:sym typeface="Arial"/>
              </a:rPr>
              <a:t>struct sockaddr_in</a:t>
            </a:r>
            <a:r>
              <a:rPr lang="en" sz="2381">
                <a:latin typeface="Arial"/>
                <a:ea typeface="Arial"/>
                <a:cs typeface="Arial"/>
                <a:sym typeface="Arial"/>
              </a:rPr>
              <a:t> is mainly setting up remote server to which we are going to connect</a:t>
            </a:r>
            <a:endParaRPr sz="2381">
              <a:latin typeface="Arial"/>
              <a:ea typeface="Arial"/>
              <a:cs typeface="Arial"/>
              <a:sym typeface="Arial"/>
            </a:endParaRPr>
          </a:p>
          <a:p>
            <a:pPr indent="0" lvl="0" marL="0" rtl="0" algn="l">
              <a:spcBef>
                <a:spcPts val="0"/>
              </a:spcBef>
              <a:spcAft>
                <a:spcPts val="0"/>
              </a:spcAft>
              <a:buNone/>
            </a:pPr>
            <a:r>
              <a:rPr lang="en" sz="2381">
                <a:latin typeface="Arial"/>
                <a:ea typeface="Arial"/>
                <a:cs typeface="Arial"/>
                <a:sym typeface="Arial"/>
              </a:rPr>
              <a:t>So we should fill proper value for this remote server.</a:t>
            </a:r>
            <a:endParaRPr sz="2381">
              <a:latin typeface="Arial"/>
              <a:ea typeface="Arial"/>
              <a:cs typeface="Arial"/>
              <a:sym typeface="Arial"/>
            </a:endParaRPr>
          </a:p>
          <a:p>
            <a:pPr indent="0" lvl="0" marL="0" rtl="0" algn="l">
              <a:spcBef>
                <a:spcPts val="0"/>
              </a:spcBef>
              <a:spcAft>
                <a:spcPts val="0"/>
              </a:spcAft>
              <a:buNone/>
            </a:pPr>
            <a:r>
              <a:t/>
            </a:r>
            <a:endParaRPr sz="1750"/>
          </a:p>
          <a:p>
            <a:pPr indent="0" lvl="0" marL="0" rtl="0" algn="l">
              <a:spcBef>
                <a:spcPts val="1200"/>
              </a:spcBef>
              <a:spcAft>
                <a:spcPts val="0"/>
              </a:spcAft>
              <a:buNone/>
            </a:pPr>
            <a:r>
              <a:rPr lang="en" sz="1750">
                <a:latin typeface="Arial"/>
                <a:ea typeface="Arial"/>
                <a:cs typeface="Arial"/>
                <a:sym typeface="Arial"/>
              </a:rPr>
              <a:t>// IPv4 AF_INET sockets:</a:t>
            </a:r>
            <a:endParaRPr sz="1750">
              <a:latin typeface="Arial"/>
              <a:ea typeface="Arial"/>
              <a:cs typeface="Arial"/>
              <a:sym typeface="Arial"/>
            </a:endParaRPr>
          </a:p>
          <a:p>
            <a:pPr indent="0" lvl="0" marL="0" rtl="0" algn="l">
              <a:spcBef>
                <a:spcPts val="0"/>
              </a:spcBef>
              <a:spcAft>
                <a:spcPts val="0"/>
              </a:spcAft>
              <a:buNone/>
            </a:pPr>
            <a:r>
              <a:rPr lang="en" sz="1750">
                <a:latin typeface="Arial"/>
                <a:ea typeface="Arial"/>
                <a:cs typeface="Arial"/>
                <a:sym typeface="Arial"/>
              </a:rPr>
              <a:t>struct sockaddr_in {</a:t>
            </a:r>
            <a:endParaRPr sz="1750">
              <a:latin typeface="Arial"/>
              <a:ea typeface="Arial"/>
              <a:cs typeface="Arial"/>
              <a:sym typeface="Arial"/>
            </a:endParaRPr>
          </a:p>
          <a:p>
            <a:pPr indent="0" lvl="0" marL="0" rtl="0" algn="l">
              <a:spcBef>
                <a:spcPts val="0"/>
              </a:spcBef>
              <a:spcAft>
                <a:spcPts val="0"/>
              </a:spcAft>
              <a:buNone/>
            </a:pPr>
            <a:r>
              <a:rPr lang="en" sz="1750">
                <a:latin typeface="Arial"/>
                <a:ea typeface="Arial"/>
                <a:cs typeface="Arial"/>
                <a:sym typeface="Arial"/>
              </a:rPr>
              <a:t>    short            sin_family;   // e.g. AF_INET, AF_INET6</a:t>
            </a:r>
            <a:endParaRPr sz="1750">
              <a:latin typeface="Arial"/>
              <a:ea typeface="Arial"/>
              <a:cs typeface="Arial"/>
              <a:sym typeface="Arial"/>
            </a:endParaRPr>
          </a:p>
          <a:p>
            <a:pPr indent="0" lvl="0" marL="0" rtl="0" algn="l">
              <a:spcBef>
                <a:spcPts val="0"/>
              </a:spcBef>
              <a:spcAft>
                <a:spcPts val="0"/>
              </a:spcAft>
              <a:buNone/>
            </a:pPr>
            <a:r>
              <a:rPr lang="en" sz="1750">
                <a:latin typeface="Arial"/>
                <a:ea typeface="Arial"/>
                <a:cs typeface="Arial"/>
                <a:sym typeface="Arial"/>
              </a:rPr>
              <a:t>    unsigned short   sin_port;     // e.g. htons(3490)</a:t>
            </a:r>
            <a:endParaRPr sz="1750">
              <a:latin typeface="Arial"/>
              <a:ea typeface="Arial"/>
              <a:cs typeface="Arial"/>
              <a:sym typeface="Arial"/>
            </a:endParaRPr>
          </a:p>
          <a:p>
            <a:pPr indent="0" lvl="0" marL="0" rtl="0" algn="l">
              <a:spcBef>
                <a:spcPts val="0"/>
              </a:spcBef>
              <a:spcAft>
                <a:spcPts val="0"/>
              </a:spcAft>
              <a:buNone/>
            </a:pPr>
            <a:r>
              <a:rPr lang="en" sz="1750">
                <a:latin typeface="Arial"/>
                <a:ea typeface="Arial"/>
                <a:cs typeface="Arial"/>
                <a:sym typeface="Arial"/>
              </a:rPr>
              <a:t>    struct in_addr   sin_addr;     // see struct in_addr, below</a:t>
            </a:r>
            <a:endParaRPr sz="1750">
              <a:latin typeface="Arial"/>
              <a:ea typeface="Arial"/>
              <a:cs typeface="Arial"/>
              <a:sym typeface="Arial"/>
            </a:endParaRPr>
          </a:p>
          <a:p>
            <a:pPr indent="0" lvl="0" marL="0" rtl="0" algn="l">
              <a:spcBef>
                <a:spcPts val="0"/>
              </a:spcBef>
              <a:spcAft>
                <a:spcPts val="0"/>
              </a:spcAft>
              <a:buNone/>
            </a:pPr>
            <a:r>
              <a:rPr lang="en" sz="1750">
                <a:latin typeface="Arial"/>
                <a:ea typeface="Arial"/>
                <a:cs typeface="Arial"/>
                <a:sym typeface="Arial"/>
              </a:rPr>
              <a:t>    char             sin_zero[8];  // zero this if you want to</a:t>
            </a:r>
            <a:endParaRPr sz="1750">
              <a:latin typeface="Arial"/>
              <a:ea typeface="Arial"/>
              <a:cs typeface="Arial"/>
              <a:sym typeface="Arial"/>
            </a:endParaRPr>
          </a:p>
          <a:p>
            <a:pPr indent="0" lvl="0" marL="0" rtl="0" algn="l">
              <a:spcBef>
                <a:spcPts val="0"/>
              </a:spcBef>
              <a:spcAft>
                <a:spcPts val="0"/>
              </a:spcAft>
              <a:buNone/>
            </a:pPr>
            <a:r>
              <a:rPr lang="en" sz="1750">
                <a:latin typeface="Arial"/>
                <a:ea typeface="Arial"/>
                <a:cs typeface="Arial"/>
                <a:sym typeface="Arial"/>
              </a:rPr>
              <a:t>};</a:t>
            </a:r>
            <a:endParaRPr sz="1750">
              <a:latin typeface="Arial"/>
              <a:ea typeface="Arial"/>
              <a:cs typeface="Arial"/>
              <a:sym typeface="Arial"/>
            </a:endParaRPr>
          </a:p>
          <a:p>
            <a:pPr indent="0" lvl="0" marL="0" rtl="0" algn="l">
              <a:spcBef>
                <a:spcPts val="0"/>
              </a:spcBef>
              <a:spcAft>
                <a:spcPts val="0"/>
              </a:spcAft>
              <a:buNone/>
            </a:pPr>
            <a:r>
              <a:t/>
            </a:r>
            <a:endParaRPr sz="1750">
              <a:latin typeface="Arial"/>
              <a:ea typeface="Arial"/>
              <a:cs typeface="Arial"/>
              <a:sym typeface="Arial"/>
            </a:endParaRPr>
          </a:p>
          <a:p>
            <a:pPr indent="0" lvl="0" marL="0" rtl="0" algn="l">
              <a:spcBef>
                <a:spcPts val="0"/>
              </a:spcBef>
              <a:spcAft>
                <a:spcPts val="0"/>
              </a:spcAft>
              <a:buNone/>
            </a:pPr>
            <a:r>
              <a:rPr lang="en" sz="1750">
                <a:latin typeface="Arial"/>
                <a:ea typeface="Arial"/>
                <a:cs typeface="Arial"/>
                <a:sym typeface="Arial"/>
              </a:rPr>
              <a:t>struct in_addr {</a:t>
            </a:r>
            <a:endParaRPr sz="1750">
              <a:latin typeface="Arial"/>
              <a:ea typeface="Arial"/>
              <a:cs typeface="Arial"/>
              <a:sym typeface="Arial"/>
            </a:endParaRPr>
          </a:p>
          <a:p>
            <a:pPr indent="0" lvl="0" marL="0" rtl="0" algn="l">
              <a:spcBef>
                <a:spcPts val="0"/>
              </a:spcBef>
              <a:spcAft>
                <a:spcPts val="0"/>
              </a:spcAft>
              <a:buNone/>
            </a:pPr>
            <a:r>
              <a:rPr lang="en" sz="1750">
                <a:latin typeface="Arial"/>
                <a:ea typeface="Arial"/>
                <a:cs typeface="Arial"/>
                <a:sym typeface="Arial"/>
              </a:rPr>
              <a:t>    unsigned long s_addr;          // load with inet_pton() / </a:t>
            </a:r>
            <a:endParaRPr sz="1750">
              <a:latin typeface="Arial"/>
              <a:ea typeface="Arial"/>
              <a:cs typeface="Arial"/>
              <a:sym typeface="Arial"/>
            </a:endParaRPr>
          </a:p>
          <a:p>
            <a:pPr indent="0" lvl="0" marL="0" rtl="0" algn="l">
              <a:spcBef>
                <a:spcPts val="0"/>
              </a:spcBef>
              <a:spcAft>
                <a:spcPts val="0"/>
              </a:spcAft>
              <a:buNone/>
            </a:pPr>
            <a:r>
              <a:rPr lang="en" sz="1750">
                <a:latin typeface="Arial"/>
                <a:ea typeface="Arial"/>
                <a:cs typeface="Arial"/>
                <a:sym typeface="Arial"/>
              </a:rPr>
              <a:t>};</a:t>
            </a:r>
            <a:endParaRPr sz="1750">
              <a:latin typeface="Arial"/>
              <a:ea typeface="Arial"/>
              <a:cs typeface="Arial"/>
              <a:sym typeface="Arial"/>
            </a:endParaRPr>
          </a:p>
          <a:p>
            <a:pPr indent="0" lvl="0" marL="0" rtl="0" algn="l">
              <a:spcBef>
                <a:spcPts val="0"/>
              </a:spcBef>
              <a:spcAft>
                <a:spcPts val="0"/>
              </a:spcAft>
              <a:buNone/>
            </a:pPr>
            <a:r>
              <a:t/>
            </a:r>
            <a:endParaRPr sz="1750">
              <a:latin typeface="Arial"/>
              <a:ea typeface="Arial"/>
              <a:cs typeface="Arial"/>
              <a:sym typeface="Arial"/>
            </a:endParaRPr>
          </a:p>
          <a:p>
            <a:pPr indent="0" lvl="0" marL="0" rtl="0" algn="l">
              <a:spcBef>
                <a:spcPts val="0"/>
              </a:spcBef>
              <a:spcAft>
                <a:spcPts val="0"/>
              </a:spcAft>
              <a:buNone/>
            </a:pPr>
            <a:r>
              <a:rPr lang="en" sz="1750">
                <a:latin typeface="Arial"/>
                <a:ea typeface="Arial"/>
                <a:cs typeface="Arial"/>
                <a:sym typeface="Arial"/>
              </a:rPr>
              <a:t>struct sockaddr {</a:t>
            </a:r>
            <a:endParaRPr sz="1750">
              <a:latin typeface="Arial"/>
              <a:ea typeface="Arial"/>
              <a:cs typeface="Arial"/>
              <a:sym typeface="Arial"/>
            </a:endParaRPr>
          </a:p>
          <a:p>
            <a:pPr indent="0" lvl="0" marL="0" rtl="0" algn="l">
              <a:spcBef>
                <a:spcPts val="0"/>
              </a:spcBef>
              <a:spcAft>
                <a:spcPts val="0"/>
              </a:spcAft>
              <a:buNone/>
            </a:pPr>
            <a:r>
              <a:rPr lang="en" sz="1750">
                <a:latin typeface="Arial"/>
                <a:ea typeface="Arial"/>
                <a:cs typeface="Arial"/>
                <a:sym typeface="Arial"/>
              </a:rPr>
              <a:t>    unsigned short    sa_family;    // address family, AF_xxx</a:t>
            </a:r>
            <a:endParaRPr sz="1750">
              <a:latin typeface="Arial"/>
              <a:ea typeface="Arial"/>
              <a:cs typeface="Arial"/>
              <a:sym typeface="Arial"/>
            </a:endParaRPr>
          </a:p>
          <a:p>
            <a:pPr indent="0" lvl="0" marL="0" rtl="0" algn="l">
              <a:spcBef>
                <a:spcPts val="0"/>
              </a:spcBef>
              <a:spcAft>
                <a:spcPts val="0"/>
              </a:spcAft>
              <a:buNone/>
            </a:pPr>
            <a:r>
              <a:rPr lang="en" sz="1750">
                <a:latin typeface="Arial"/>
                <a:ea typeface="Arial"/>
                <a:cs typeface="Arial"/>
                <a:sym typeface="Arial"/>
              </a:rPr>
              <a:t>    char              sa_data[14];  // 14 bytes of protocol address</a:t>
            </a:r>
            <a:endParaRPr sz="1750">
              <a:latin typeface="Arial"/>
              <a:ea typeface="Arial"/>
              <a:cs typeface="Arial"/>
              <a:sym typeface="Arial"/>
            </a:endParaRPr>
          </a:p>
          <a:p>
            <a:pPr indent="0" lvl="0" marL="0" rtl="0" algn="l">
              <a:spcBef>
                <a:spcPts val="0"/>
              </a:spcBef>
              <a:spcAft>
                <a:spcPts val="0"/>
              </a:spcAft>
              <a:buNone/>
            </a:pPr>
            <a:r>
              <a:rPr lang="en" sz="1750">
                <a:latin typeface="Arial"/>
                <a:ea typeface="Arial"/>
                <a:cs typeface="Arial"/>
                <a:sym typeface="Arial"/>
              </a:rPr>
              <a:t>};</a:t>
            </a:r>
            <a:endParaRPr sz="1750">
              <a:latin typeface="Arial"/>
              <a:ea typeface="Arial"/>
              <a:cs typeface="Arial"/>
              <a:sym typeface="Arial"/>
            </a:endParaRPr>
          </a:p>
          <a:p>
            <a:pPr indent="0" lvl="0" marL="0" rtl="0" algn="l">
              <a:spcBef>
                <a:spcPts val="0"/>
              </a:spcBef>
              <a:spcAft>
                <a:spcPts val="1200"/>
              </a:spcAft>
              <a:buNone/>
            </a:pPr>
            <a:r>
              <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dive deep into socket programming:</a:t>
            </a:r>
            <a:endParaRPr/>
          </a:p>
          <a:p>
            <a:pPr indent="0" lvl="0" marL="0" rtl="0" algn="l">
              <a:spcBef>
                <a:spcPts val="0"/>
              </a:spcBef>
              <a:spcAft>
                <a:spcPts val="0"/>
              </a:spcAft>
              <a:buNone/>
            </a:pPr>
            <a:r>
              <a:rPr lang="en"/>
              <a:t>Environment initialization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9" name="Google Shape;209;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t>AF_INET is the address family</a:t>
            </a:r>
            <a:endParaRPr b="1" sz="1100"/>
          </a:p>
          <a:p>
            <a:pPr indent="0" lvl="0" marL="0" rtl="0" algn="l">
              <a:spcBef>
                <a:spcPts val="1200"/>
              </a:spcBef>
              <a:spcAft>
                <a:spcPts val="0"/>
              </a:spcAft>
              <a:buNone/>
            </a:pPr>
            <a:r>
              <a:t/>
            </a:r>
            <a:endParaRPr b="1" sz="1100"/>
          </a:p>
          <a:p>
            <a:pPr indent="0" lvl="0" marL="0" rtl="0" algn="l">
              <a:spcBef>
                <a:spcPts val="1200"/>
              </a:spcBef>
              <a:spcAft>
                <a:spcPts val="0"/>
              </a:spcAft>
              <a:buNone/>
            </a:pPr>
            <a:r>
              <a:rPr b="1" lang="en" sz="1100"/>
              <a:t>INADDR_ANY</a:t>
            </a:r>
            <a:r>
              <a:rPr lang="en" sz="1100"/>
              <a:t> this means  ip address of your local machine. </a:t>
            </a:r>
            <a:endParaRPr sz="1100"/>
          </a:p>
          <a:p>
            <a:pPr indent="0" lvl="0" marL="0" rtl="0" algn="l">
              <a:spcBef>
                <a:spcPts val="1200"/>
              </a:spcBef>
              <a:spcAft>
                <a:spcPts val="1200"/>
              </a:spcAft>
              <a:buNone/>
            </a:pPr>
            <a:r>
              <a:rPr lang="en" sz="1100"/>
              <a:t>If we want to use a numerical ip we also can do that by using  </a:t>
            </a:r>
            <a:r>
              <a:rPr lang="en" sz="1100"/>
              <a:t>inet_addr(“127.0.0.1”)  .</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dive deep into socket programming:</a:t>
            </a:r>
            <a:endParaRPr/>
          </a:p>
          <a:p>
            <a:pPr indent="0" lvl="0" marL="0" rtl="0" algn="l">
              <a:spcBef>
                <a:spcPts val="0"/>
              </a:spcBef>
              <a:spcAft>
                <a:spcPts val="0"/>
              </a:spcAft>
              <a:buNone/>
            </a:pPr>
            <a:r>
              <a:rPr lang="en"/>
              <a:t>Bind the socket to the local port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5" name="Google Shape;215;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rPr b="1" lang="en"/>
              <a:t>bind( socket_id, address_of_server, size_of_address )</a:t>
            </a:r>
            <a:endParaRPr/>
          </a:p>
          <a:p>
            <a:pPr indent="0" lvl="0" marL="0" rtl="0" algn="l">
              <a:spcBef>
                <a:spcPts val="1200"/>
              </a:spcBef>
              <a:spcAft>
                <a:spcPts val="1200"/>
              </a:spcAft>
              <a:buNone/>
            </a:pPr>
            <a:r>
              <a:rPr lang="en"/>
              <a:t>Returns -1 if it fails to bind to the local port.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dive deep into socket programming:</a:t>
            </a:r>
            <a:endParaRPr/>
          </a:p>
          <a:p>
            <a:pPr indent="0" lvl="0" marL="0" rtl="0" algn="l">
              <a:spcBef>
                <a:spcPts val="0"/>
              </a:spcBef>
              <a:spcAft>
                <a:spcPts val="0"/>
              </a:spcAft>
              <a:buNone/>
            </a:pPr>
            <a:r>
              <a:rPr lang="en"/>
              <a:t>Listen request from the clients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1" name="Google Shape;221;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p>
          <a:p>
            <a:pPr indent="0" lvl="0" marL="0" rtl="0" algn="l">
              <a:spcBef>
                <a:spcPts val="1200"/>
              </a:spcBef>
              <a:spcAft>
                <a:spcPts val="0"/>
              </a:spcAft>
              <a:buNone/>
            </a:pPr>
            <a:r>
              <a:rPr b="1" lang="en"/>
              <a:t>listen(socket_id, back_log)</a:t>
            </a:r>
            <a:endParaRPr b="1"/>
          </a:p>
          <a:p>
            <a:pPr indent="0" lvl="0" marL="0" rtl="0" algn="l">
              <a:spcBef>
                <a:spcPts val="1200"/>
              </a:spcBef>
              <a:spcAft>
                <a:spcPts val="0"/>
              </a:spcAft>
              <a:buNone/>
            </a:pPr>
            <a:r>
              <a:rPr lang="en"/>
              <a:t>B</a:t>
            </a:r>
            <a:r>
              <a:rPr lang="en"/>
              <a:t>acklog</a:t>
            </a:r>
            <a:r>
              <a:rPr lang="en"/>
              <a:t> is the number of request the server can pull at a time. A queue is maintained so if we define backlog with 5 then it means that 5 request can be in the active queue at a time and if there is more than 5 request then rest of request have to wait in the wait queue.</a:t>
            </a:r>
            <a:endParaRPr/>
          </a:p>
          <a:p>
            <a:pPr indent="0" lvl="0" marL="0" rtl="0" algn="l">
              <a:spcBef>
                <a:spcPts val="1200"/>
              </a:spcBef>
              <a:spcAft>
                <a:spcPts val="1200"/>
              </a:spcAft>
              <a:buNone/>
            </a:pPr>
            <a:r>
              <a:rPr lang="en"/>
              <a:t>Returns -1 if  it fails to listen.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Blocking vs Non-blocking Socket</a:t>
            </a:r>
            <a:endParaRPr/>
          </a:p>
        </p:txBody>
      </p:sp>
      <p:sp>
        <p:nvSpPr>
          <p:cNvPr id="227" name="Google Shape;227;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100"/>
              <a:t>Every socket by default is a blocking socket</a:t>
            </a:r>
            <a:endParaRPr sz="1100"/>
          </a:p>
          <a:p>
            <a:pPr indent="-298450" lvl="0" marL="457200" rtl="0" algn="l">
              <a:spcBef>
                <a:spcPts val="0"/>
              </a:spcBef>
              <a:spcAft>
                <a:spcPts val="0"/>
              </a:spcAft>
              <a:buSzPts val="1100"/>
              <a:buChar char="●"/>
            </a:pPr>
            <a:r>
              <a:rPr lang="en" sz="1100"/>
              <a:t>U</a:t>
            </a:r>
            <a:r>
              <a:rPr lang="en" sz="1100"/>
              <a:t>sing blocking sockets means that only one socket may be active at any time in any one thread (because it blocks while waiting for activity)</a:t>
            </a:r>
            <a:endParaRPr sz="1100"/>
          </a:p>
          <a:p>
            <a:pPr indent="-298450" lvl="0" marL="457200" rtl="0" algn="l">
              <a:spcBef>
                <a:spcPts val="0"/>
              </a:spcBef>
              <a:spcAft>
                <a:spcPts val="0"/>
              </a:spcAft>
              <a:buSzPts val="1100"/>
              <a:buChar char="●"/>
            </a:pPr>
            <a:r>
              <a:rPr lang="en" sz="1100"/>
              <a:t>With non-blocking sockets you could handle a much larger volume of clients: it could scale to hundreds of thousands in a single process - but the code becomes a little bit more complicated</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dive deep into socket programming:</a:t>
            </a:r>
            <a:endParaRPr/>
          </a:p>
          <a:p>
            <a:pPr indent="0" lvl="0" marL="0" rtl="0" algn="l">
              <a:spcBef>
                <a:spcPts val="0"/>
              </a:spcBef>
              <a:spcAft>
                <a:spcPts val="0"/>
              </a:spcAft>
              <a:buNone/>
            </a:pPr>
            <a:r>
              <a:rPr lang="en"/>
              <a:t>Setting up options for socket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3" name="Google Shape;233;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b="1" lang="en" sz="1100"/>
              <a:t>setsockopt(socket_id,SOL_SOCKET,level_options,opt_val address,size)</a:t>
            </a:r>
            <a:endParaRPr b="1" sz="1100"/>
          </a:p>
          <a:p>
            <a:pPr indent="0" lvl="0" marL="0" rtl="0" algn="l">
              <a:lnSpc>
                <a:spcPct val="105000"/>
              </a:lnSpc>
              <a:spcBef>
                <a:spcPts val="1200"/>
              </a:spcBef>
              <a:spcAft>
                <a:spcPts val="0"/>
              </a:spcAft>
              <a:buNone/>
            </a:pPr>
            <a:r>
              <a:rPr lang="en" sz="1100"/>
              <a:t>We can set options for our socket like use the same port for every connection or different port. </a:t>
            </a:r>
            <a:endParaRPr sz="1100"/>
          </a:p>
          <a:p>
            <a:pPr indent="0" lvl="0" marL="0" rtl="0" algn="l">
              <a:lnSpc>
                <a:spcPct val="105000"/>
              </a:lnSpc>
              <a:spcBef>
                <a:spcPts val="1200"/>
              </a:spcBef>
              <a:spcAft>
                <a:spcPts val="0"/>
              </a:spcAft>
              <a:buNone/>
            </a:pPr>
            <a:r>
              <a:rPr lang="en" sz="1100"/>
              <a:t>But setsockopt must be defined before bind to make an effect.</a:t>
            </a:r>
            <a:endParaRPr sz="1100"/>
          </a:p>
          <a:p>
            <a:pPr indent="0" lvl="0" marL="0" rtl="0" algn="l">
              <a:lnSpc>
                <a:spcPct val="105000"/>
              </a:lnSpc>
              <a:spcBef>
                <a:spcPts val="1200"/>
              </a:spcBef>
              <a:spcAft>
                <a:spcPts val="0"/>
              </a:spcAft>
              <a:buNone/>
            </a:pPr>
            <a:r>
              <a:t/>
            </a:r>
            <a:endParaRPr sz="1100"/>
          </a:p>
          <a:p>
            <a:pPr indent="0" lvl="0" marL="0" rtl="0" algn="l">
              <a:lnSpc>
                <a:spcPct val="105000"/>
              </a:lnSpc>
              <a:spcBef>
                <a:spcPts val="1200"/>
              </a:spcBef>
              <a:spcAft>
                <a:spcPts val="0"/>
              </a:spcAft>
              <a:buNone/>
            </a:pPr>
            <a:r>
              <a:rPr lang="en" sz="1100" u="sng">
                <a:solidFill>
                  <a:schemeClr val="hlink"/>
                </a:solidFill>
                <a:hlinkClick r:id="rId3"/>
              </a:rPr>
              <a:t>Visit this for further details</a:t>
            </a:r>
            <a:endParaRPr sz="1100"/>
          </a:p>
          <a:p>
            <a:pPr indent="0" lvl="0" marL="0" rtl="0" algn="l">
              <a:lnSpc>
                <a:spcPct val="105000"/>
              </a:lnSpc>
              <a:spcBef>
                <a:spcPts val="1200"/>
              </a:spcBef>
              <a:spcAft>
                <a:spcPts val="1200"/>
              </a:spcAft>
              <a:buNone/>
            </a:pPr>
            <a:r>
              <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dive deep into socket programming:</a:t>
            </a:r>
            <a:endParaRPr/>
          </a:p>
          <a:p>
            <a:pPr indent="0" lvl="0" marL="0" rtl="0" algn="l">
              <a:spcBef>
                <a:spcPts val="0"/>
              </a:spcBef>
              <a:spcAft>
                <a:spcPts val="0"/>
              </a:spcAft>
              <a:buNone/>
            </a:pPr>
            <a:r>
              <a:rPr lang="en"/>
              <a:t>Accepting requests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9" name="Google Shape;239;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p>
          <a:p>
            <a:pPr indent="0" lvl="0" marL="0" rtl="0" algn="l">
              <a:spcBef>
                <a:spcPts val="1200"/>
              </a:spcBef>
              <a:spcAft>
                <a:spcPts val="0"/>
              </a:spcAft>
              <a:buNone/>
            </a:pPr>
            <a:r>
              <a:rPr b="1" lang="en"/>
              <a:t>accept(server_socket_id,client_socket_address,sizeof_client_socket)</a:t>
            </a:r>
            <a:endParaRPr b="1"/>
          </a:p>
          <a:p>
            <a:pPr indent="0" lvl="0" marL="0" rtl="0" algn="l">
              <a:spcBef>
                <a:spcPts val="1200"/>
              </a:spcBef>
              <a:spcAft>
                <a:spcPts val="1200"/>
              </a:spcAft>
              <a:buNone/>
            </a:pPr>
            <a:r>
              <a:rPr lang="en"/>
              <a:t>By doing this we can accept request from client. If we don’t want to store client information we can pass NULL into client socket address and size.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dive deep into socket programming:</a:t>
            </a:r>
            <a:endParaRPr/>
          </a:p>
          <a:p>
            <a:pPr indent="0" lvl="0" marL="0" rtl="0" algn="l">
              <a:spcBef>
                <a:spcPts val="0"/>
              </a:spcBef>
              <a:spcAft>
                <a:spcPts val="0"/>
              </a:spcAft>
              <a:buNone/>
            </a:pPr>
            <a:r>
              <a:rPr lang="en"/>
              <a:t>read() ,write(), recv()</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5" name="Google Shape;245;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read() and write() is both way function,which can be called on client side or server side.</a:t>
            </a:r>
            <a:endParaRPr/>
          </a:p>
          <a:p>
            <a:pPr indent="-311150" lvl="0" marL="457200" rtl="0" algn="l">
              <a:spcBef>
                <a:spcPts val="0"/>
              </a:spcBef>
              <a:spcAft>
                <a:spcPts val="0"/>
              </a:spcAft>
              <a:buSzPts val="1300"/>
              <a:buChar char="●"/>
            </a:pPr>
            <a:r>
              <a:rPr lang="en"/>
              <a:t>write() mainly sends response.</a:t>
            </a:r>
            <a:endParaRPr/>
          </a:p>
          <a:p>
            <a:pPr indent="-311150" lvl="0" marL="457200" rtl="0" algn="l">
              <a:spcBef>
                <a:spcPts val="0"/>
              </a:spcBef>
              <a:spcAft>
                <a:spcPts val="0"/>
              </a:spcAft>
              <a:buSzPts val="1300"/>
              <a:buChar char="●"/>
            </a:pPr>
            <a:r>
              <a:rPr lang="en"/>
              <a:t>read ()  reads the response sent by the server or client.</a:t>
            </a:r>
            <a:endParaRPr/>
          </a:p>
          <a:p>
            <a:pPr indent="-311150" lvl="0" marL="457200" rtl="0" algn="l">
              <a:spcBef>
                <a:spcPts val="0"/>
              </a:spcBef>
              <a:spcAft>
                <a:spcPts val="0"/>
              </a:spcAft>
              <a:buSzPts val="1300"/>
              <a:buChar char="●"/>
            </a:pPr>
            <a:r>
              <a:rPr lang="en"/>
              <a:t>recv() is mainly used on </a:t>
            </a:r>
            <a:r>
              <a:rPr lang="en"/>
              <a:t>client</a:t>
            </a:r>
            <a:r>
              <a:rPr lang="en"/>
              <a:t> side to receive response sent by the server.  It is similar to read()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These are special processes created to offer a specific service.</a:t>
            </a:r>
            <a:endParaRPr/>
          </a:p>
          <a:p>
            <a:pPr indent="-311150" lvl="0" marL="457200" rtl="0" algn="l">
              <a:spcBef>
                <a:spcPts val="0"/>
              </a:spcBef>
              <a:spcAft>
                <a:spcPts val="0"/>
              </a:spcAft>
              <a:buSzPts val="1300"/>
              <a:buChar char="●"/>
            </a:pPr>
            <a:r>
              <a:rPr lang="en"/>
              <a:t>Daemon process generally starts during boot time and terminates only during shutdown.</a:t>
            </a:r>
            <a:endParaRPr/>
          </a:p>
          <a:p>
            <a:pPr indent="-311150" lvl="0" marL="457200" rtl="0" algn="l">
              <a:spcBef>
                <a:spcPts val="0"/>
              </a:spcBef>
              <a:spcAft>
                <a:spcPts val="0"/>
              </a:spcAft>
              <a:buSzPts val="1300"/>
              <a:buChar char="●"/>
            </a:pPr>
            <a:r>
              <a:rPr lang="en"/>
              <a:t>It can be started using the /etc/init.d/ script.</a:t>
            </a:r>
            <a:endParaRPr/>
          </a:p>
          <a:p>
            <a:pPr indent="-311150" lvl="0" marL="457200" rtl="0" algn="l">
              <a:spcBef>
                <a:spcPts val="0"/>
              </a:spcBef>
              <a:spcAft>
                <a:spcPts val="0"/>
              </a:spcAft>
              <a:buSzPts val="1300"/>
              <a:buChar char="●"/>
            </a:pPr>
            <a:r>
              <a:rPr lang="en"/>
              <a:t>It can be edited via scripts and can be restarted again.</a:t>
            </a:r>
            <a:endParaRPr/>
          </a:p>
          <a:p>
            <a:pPr indent="-311150" lvl="0" marL="457200" rtl="0" algn="l">
              <a:spcBef>
                <a:spcPts val="0"/>
              </a:spcBef>
              <a:spcAft>
                <a:spcPts val="0"/>
              </a:spcAft>
              <a:buSzPts val="1300"/>
              <a:buChar char="●"/>
            </a:pPr>
            <a:r>
              <a:rPr lang="en"/>
              <a:t>But it has no controlling terminal.</a:t>
            </a:r>
            <a:endParaRPr/>
          </a:p>
          <a:p>
            <a:pPr indent="-311150" lvl="0" marL="457200" rtl="0" algn="l">
              <a:spcBef>
                <a:spcPts val="0"/>
              </a:spcBef>
              <a:spcAft>
                <a:spcPts val="0"/>
              </a:spcAft>
              <a:buSzPts val="1300"/>
              <a:buChar char="●"/>
            </a:pPr>
            <a:r>
              <a:rPr lang="en"/>
              <a:t>Run in the background as services(windows).</a:t>
            </a:r>
            <a:endParaRPr/>
          </a:p>
          <a:p>
            <a:pPr indent="-311150" lvl="0" marL="457200" rtl="0" algn="l">
              <a:spcBef>
                <a:spcPts val="0"/>
              </a:spcBef>
              <a:spcAft>
                <a:spcPts val="0"/>
              </a:spcAft>
              <a:buSzPts val="1300"/>
              <a:buChar char="●"/>
            </a:pPr>
            <a:r>
              <a:rPr lang="en"/>
              <a:t>It can log error in file / syslog for debugging and troubleshooting purpose.</a:t>
            </a:r>
            <a:endParaRPr/>
          </a:p>
          <a:p>
            <a:pPr indent="-311150" lvl="0" marL="457200" rtl="0" algn="l">
              <a:spcBef>
                <a:spcPts val="0"/>
              </a:spcBef>
              <a:spcAft>
                <a:spcPts val="0"/>
              </a:spcAft>
              <a:buSzPts val="1300"/>
              <a:buChar char="●"/>
            </a:pPr>
            <a:r>
              <a:rPr lang="en"/>
              <a:t>Examples → httpd, sshd , syslogd etc.</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51" name="Google Shape;251;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Daemon Process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Writing</a:t>
            </a:r>
            <a:r>
              <a:rPr lang="en"/>
              <a:t> Daemon</a:t>
            </a:r>
            <a:endParaRPr/>
          </a:p>
        </p:txBody>
      </p:sp>
      <p:sp>
        <p:nvSpPr>
          <p:cNvPr id="257" name="Google Shape;257;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Clear the environment - so that service can’t be influenced by anything we can’t control.</a:t>
            </a:r>
            <a:endParaRPr/>
          </a:p>
          <a:p>
            <a:pPr indent="-311150" lvl="0" marL="457200" rtl="0" algn="l">
              <a:spcBef>
                <a:spcPts val="0"/>
              </a:spcBef>
              <a:spcAft>
                <a:spcPts val="0"/>
              </a:spcAft>
              <a:buSzPts val="1300"/>
              <a:buChar char="●"/>
            </a:pPr>
            <a:r>
              <a:rPr lang="en"/>
              <a:t>Fork() and terminate the parent process. *</a:t>
            </a:r>
            <a:endParaRPr/>
          </a:p>
          <a:p>
            <a:pPr indent="-311150" lvl="0" marL="457200" rtl="0" algn="l">
              <a:spcBef>
                <a:spcPts val="0"/>
              </a:spcBef>
              <a:spcAft>
                <a:spcPts val="0"/>
              </a:spcAft>
              <a:buSzPts val="1300"/>
              <a:buChar char="●"/>
            </a:pPr>
            <a:r>
              <a:rPr lang="en"/>
              <a:t>Thus it makes child process work independently.</a:t>
            </a:r>
            <a:endParaRPr/>
          </a:p>
          <a:p>
            <a:pPr indent="-311150" lvl="0" marL="457200" rtl="0" algn="l">
              <a:spcBef>
                <a:spcPts val="0"/>
              </a:spcBef>
              <a:spcAft>
                <a:spcPts val="0"/>
              </a:spcAft>
              <a:buSzPts val="1300"/>
              <a:buChar char="●"/>
            </a:pPr>
            <a:r>
              <a:rPr lang="en"/>
              <a:t>Create a unique session id (setsid () ). *</a:t>
            </a:r>
            <a:endParaRPr/>
          </a:p>
          <a:p>
            <a:pPr indent="-311150" lvl="0" marL="457200" rtl="0" algn="l">
              <a:spcBef>
                <a:spcPts val="0"/>
              </a:spcBef>
              <a:spcAft>
                <a:spcPts val="0"/>
              </a:spcAft>
              <a:buSzPts val="1300"/>
              <a:buChar char="●"/>
            </a:pPr>
            <a:r>
              <a:rPr lang="en"/>
              <a:t>Ignore signals so that it can’t interrupt daemon during runtime. *</a:t>
            </a:r>
            <a:endParaRPr/>
          </a:p>
          <a:p>
            <a:pPr indent="-311150" lvl="0" marL="457200" rtl="0" algn="l">
              <a:spcBef>
                <a:spcPts val="0"/>
              </a:spcBef>
              <a:spcAft>
                <a:spcPts val="0"/>
              </a:spcAft>
              <a:buSzPts val="1300"/>
              <a:buChar char="●"/>
            </a:pPr>
            <a:r>
              <a:rPr lang="en"/>
              <a:t>Fork() again so that PID != SID. *</a:t>
            </a:r>
            <a:endParaRPr/>
          </a:p>
          <a:p>
            <a:pPr indent="-311150" lvl="0" marL="457200" rtl="0" algn="l">
              <a:spcBef>
                <a:spcPts val="0"/>
              </a:spcBef>
              <a:spcAft>
                <a:spcPts val="0"/>
              </a:spcAft>
              <a:buSzPts val="1300"/>
              <a:buChar char="●"/>
            </a:pPr>
            <a:r>
              <a:rPr lang="en"/>
              <a:t>Change permission of the files created by daemon. *</a:t>
            </a:r>
            <a:endParaRPr/>
          </a:p>
          <a:p>
            <a:pPr indent="-311150" lvl="0" marL="457200" rtl="0" algn="l">
              <a:spcBef>
                <a:spcPts val="0"/>
              </a:spcBef>
              <a:spcAft>
                <a:spcPts val="0"/>
              </a:spcAft>
              <a:buSzPts val="1300"/>
              <a:buChar char="●"/>
            </a:pPr>
            <a:r>
              <a:rPr lang="en"/>
              <a:t>Change working directory to root or a restricted directory. *</a:t>
            </a:r>
            <a:endParaRPr/>
          </a:p>
          <a:p>
            <a:pPr indent="-311150" lvl="0" marL="457200" rtl="0" algn="l">
              <a:spcBef>
                <a:spcPts val="0"/>
              </a:spcBef>
              <a:spcAft>
                <a:spcPts val="0"/>
              </a:spcAft>
              <a:buSzPts val="1300"/>
              <a:buChar char="●"/>
            </a:pPr>
            <a:r>
              <a:rPr lang="en"/>
              <a:t>Close/ redirect standard file descriptors (stderr,stdin,stdout).  *</a:t>
            </a:r>
            <a:endParaRPr/>
          </a:p>
          <a:p>
            <a:pPr indent="-311150" lvl="0" marL="457200" rtl="0" algn="l">
              <a:spcBef>
                <a:spcPts val="0"/>
              </a:spcBef>
              <a:spcAft>
                <a:spcPts val="0"/>
              </a:spcAft>
              <a:buSzPts val="1300"/>
              <a:buChar char="●"/>
            </a:pPr>
            <a:r>
              <a:rPr lang="en"/>
              <a:t>Logging debug info at syslog.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Prerequisite</a:t>
            </a:r>
            <a:r>
              <a:rPr lang="en"/>
              <a:t> </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Basic C syntax and pointer</a:t>
            </a:r>
            <a:endParaRPr/>
          </a:p>
          <a:p>
            <a:pPr indent="-311150" lvl="0" marL="457200" rtl="0" algn="l">
              <a:spcBef>
                <a:spcPts val="0"/>
              </a:spcBef>
              <a:spcAft>
                <a:spcPts val="0"/>
              </a:spcAft>
              <a:buSzPts val="1300"/>
              <a:buChar char="●"/>
            </a:pPr>
            <a:r>
              <a:rPr lang="en"/>
              <a:t>Knowledge on socket programming</a:t>
            </a:r>
            <a:endParaRPr/>
          </a:p>
          <a:p>
            <a:pPr indent="-311150" lvl="0" marL="457200" rtl="0" algn="l">
              <a:spcBef>
                <a:spcPts val="0"/>
              </a:spcBef>
              <a:spcAft>
                <a:spcPts val="0"/>
              </a:spcAft>
              <a:buSzPts val="1300"/>
              <a:buChar char="●"/>
            </a:pPr>
            <a:r>
              <a:rPr lang="en"/>
              <a:t>TCP/UDP protocols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daemon:</a:t>
            </a:r>
            <a:endParaRPr/>
          </a:p>
          <a:p>
            <a:pPr indent="0" lvl="0" marL="0" rtl="0" algn="l">
              <a:spcBef>
                <a:spcPts val="0"/>
              </a:spcBef>
              <a:spcAft>
                <a:spcPts val="0"/>
              </a:spcAft>
              <a:buNone/>
            </a:pPr>
            <a:r>
              <a:rPr lang="en"/>
              <a:t>fork() , setsid()</a:t>
            </a:r>
            <a:endParaRPr/>
          </a:p>
        </p:txBody>
      </p:sp>
      <p:sp>
        <p:nvSpPr>
          <p:cNvPr id="263" name="Google Shape;263;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fork() is a system call for creating new process.</a:t>
            </a:r>
            <a:endParaRPr/>
          </a:p>
          <a:p>
            <a:pPr indent="-311150" lvl="0" marL="457200" rtl="0" algn="l">
              <a:spcBef>
                <a:spcPts val="1200"/>
              </a:spcBef>
              <a:spcAft>
                <a:spcPts val="0"/>
              </a:spcAft>
              <a:buSzPts val="1300"/>
              <a:buChar char="●"/>
            </a:pPr>
            <a:r>
              <a:rPr lang="en"/>
              <a:t>It returns pid=0 for child process and -1 if it fails to create one.</a:t>
            </a:r>
            <a:endParaRPr/>
          </a:p>
          <a:p>
            <a:pPr indent="-311150" lvl="0" marL="457200" rtl="0" algn="l">
              <a:spcBef>
                <a:spcPts val="0"/>
              </a:spcBef>
              <a:spcAft>
                <a:spcPts val="0"/>
              </a:spcAft>
              <a:buSzPts val="1300"/>
              <a:buChar char="●"/>
            </a:pPr>
            <a:r>
              <a:rPr lang="en"/>
              <a:t>Parents generally have non-zero positive number as pid (process id).</a:t>
            </a:r>
            <a:endParaRPr/>
          </a:p>
          <a:p>
            <a:pPr indent="0" lvl="0" marL="0" rtl="0" algn="l">
              <a:spcBef>
                <a:spcPts val="1200"/>
              </a:spcBef>
              <a:spcAft>
                <a:spcPts val="0"/>
              </a:spcAft>
              <a:buNone/>
            </a:pPr>
            <a:r>
              <a:rPr lang="en"/>
              <a:t>Pid is generally an int type variable and also defined as pit_t .</a:t>
            </a:r>
            <a:endParaRPr/>
          </a:p>
          <a:p>
            <a:pPr indent="-311150" lvl="0" marL="457200" rtl="0" algn="l">
              <a:spcBef>
                <a:spcPts val="1200"/>
              </a:spcBef>
              <a:spcAft>
                <a:spcPts val="0"/>
              </a:spcAft>
              <a:buSzPts val="1300"/>
              <a:buChar char="❖"/>
            </a:pPr>
            <a:r>
              <a:rPr lang="en"/>
              <a:t>So int pid and pid_t pid means the same thing.</a:t>
            </a:r>
            <a:endParaRPr/>
          </a:p>
          <a:p>
            <a:pPr indent="0" lvl="0" marL="0" rtl="0" algn="l">
              <a:spcBef>
                <a:spcPts val="1200"/>
              </a:spcBef>
              <a:spcAft>
                <a:spcPts val="0"/>
              </a:spcAft>
              <a:buNone/>
            </a:pPr>
            <a:r>
              <a:rPr lang="en"/>
              <a:t>setsid() is also a system call which creates new session and makes the </a:t>
            </a:r>
            <a:r>
              <a:rPr lang="en"/>
              <a:t>child</a:t>
            </a:r>
            <a:r>
              <a:rPr lang="en"/>
              <a:t> process session leader and process group leader.</a:t>
            </a:r>
            <a:endParaRPr/>
          </a:p>
          <a:p>
            <a:pPr indent="0" lvl="0" marL="0" rtl="0" algn="l">
              <a:spcBef>
                <a:spcPts val="1200"/>
              </a:spcBef>
              <a:spcAft>
                <a:spcPts val="1200"/>
              </a:spcAft>
              <a:buNone/>
            </a:pPr>
            <a:r>
              <a:rPr lang="en"/>
              <a:t>Thus it the child process can’t be controlled by the terminal.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daemon:</a:t>
            </a:r>
            <a:endParaRPr/>
          </a:p>
          <a:p>
            <a:pPr indent="0" lvl="0" marL="0" rtl="0" algn="l">
              <a:spcBef>
                <a:spcPts val="0"/>
              </a:spcBef>
              <a:spcAft>
                <a:spcPts val="0"/>
              </a:spcAft>
              <a:buNone/>
            </a:pPr>
            <a:r>
              <a:rPr lang="en"/>
              <a:t>Ignoring signals</a:t>
            </a:r>
            <a:endParaRPr/>
          </a:p>
          <a:p>
            <a:pPr indent="0" lvl="0" marL="0" rtl="0" algn="l">
              <a:spcBef>
                <a:spcPts val="0"/>
              </a:spcBef>
              <a:spcAft>
                <a:spcPts val="0"/>
              </a:spcAft>
              <a:buNone/>
            </a:pPr>
            <a:r>
              <a:t/>
            </a:r>
            <a:endParaRPr/>
          </a:p>
        </p:txBody>
      </p:sp>
      <p:sp>
        <p:nvSpPr>
          <p:cNvPr id="269" name="Google Shape;269;p3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Signal is a system call. It is called to ignore interrupt.</a:t>
            </a:r>
            <a:endParaRPr/>
          </a:p>
          <a:p>
            <a:pPr indent="-311150" lvl="0" marL="457200" rtl="0" algn="l">
              <a:spcBef>
                <a:spcPts val="1200"/>
              </a:spcBef>
              <a:spcAft>
                <a:spcPts val="0"/>
              </a:spcAft>
              <a:buSzPts val="1300"/>
              <a:buChar char="●"/>
            </a:pPr>
            <a:r>
              <a:rPr lang="en"/>
              <a:t>signal(SIGCHLD, SIG_IGN)</a:t>
            </a:r>
            <a:endParaRPr/>
          </a:p>
          <a:p>
            <a:pPr indent="-311150" lvl="0" marL="457200" rtl="0" algn="l">
              <a:spcBef>
                <a:spcPts val="0"/>
              </a:spcBef>
              <a:spcAft>
                <a:spcPts val="0"/>
              </a:spcAft>
              <a:buSzPts val="1300"/>
              <a:buChar char="●"/>
            </a:pPr>
            <a:r>
              <a:rPr lang="en"/>
              <a:t>signal(SIGHUP, SIG_IGN)</a:t>
            </a:r>
            <a:endParaRPr/>
          </a:p>
          <a:p>
            <a:pPr indent="0" lvl="0" marL="0" rtl="0" algn="l">
              <a:spcBef>
                <a:spcPts val="1200"/>
              </a:spcBef>
              <a:spcAft>
                <a:spcPts val="1200"/>
              </a:spcAft>
              <a:buNone/>
            </a:pPr>
            <a:r>
              <a:rPr lang="en"/>
              <a:t>These two signals SIGCHLD and SIGHUP is ignored via signal call.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daemon:</a:t>
            </a:r>
            <a:endParaRPr/>
          </a:p>
          <a:p>
            <a:pPr indent="0" lvl="0" marL="0" rtl="0" algn="l">
              <a:spcBef>
                <a:spcPts val="0"/>
              </a:spcBef>
              <a:spcAft>
                <a:spcPts val="0"/>
              </a:spcAft>
              <a:buNone/>
            </a:pPr>
            <a:r>
              <a:rPr lang="en"/>
              <a:t>Set file permission, Change directory, Close FDs</a:t>
            </a:r>
            <a:endParaRPr/>
          </a:p>
          <a:p>
            <a:pPr indent="0" lvl="0" marL="0" rtl="0" algn="l">
              <a:spcBef>
                <a:spcPts val="0"/>
              </a:spcBef>
              <a:spcAft>
                <a:spcPts val="0"/>
              </a:spcAft>
              <a:buNone/>
            </a:pPr>
            <a:r>
              <a:t/>
            </a:r>
            <a:endParaRPr/>
          </a:p>
        </p:txBody>
      </p:sp>
      <p:sp>
        <p:nvSpPr>
          <p:cNvPr id="275" name="Google Shape;275;p3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unmask(077) is used to set file permission</a:t>
            </a:r>
            <a:endParaRPr/>
          </a:p>
          <a:p>
            <a:pPr indent="-311150" lvl="0" marL="457200" rtl="0" algn="l">
              <a:spcBef>
                <a:spcPts val="0"/>
              </a:spcBef>
              <a:spcAft>
                <a:spcPts val="0"/>
              </a:spcAft>
              <a:buSzPts val="1300"/>
              <a:buChar char="❖"/>
            </a:pPr>
            <a:r>
              <a:rPr lang="en"/>
              <a:t>Changing directory can be done in two w</a:t>
            </a:r>
            <a:r>
              <a:rPr lang="en"/>
              <a:t>ay</a:t>
            </a:r>
            <a:endParaRPr/>
          </a:p>
          <a:p>
            <a:pPr indent="-298450" lvl="1" marL="914400" rtl="0" algn="l">
              <a:spcBef>
                <a:spcPts val="0"/>
              </a:spcBef>
              <a:spcAft>
                <a:spcPts val="0"/>
              </a:spcAft>
              <a:buSzPts val="1100"/>
              <a:buChar char="➢"/>
            </a:pPr>
            <a:r>
              <a:rPr lang="en"/>
              <a:t>Change directory to root using  chdir(“/”)</a:t>
            </a:r>
            <a:endParaRPr/>
          </a:p>
          <a:p>
            <a:pPr indent="-298450" lvl="1" marL="914400" rtl="0" algn="l">
              <a:spcBef>
                <a:spcPts val="0"/>
              </a:spcBef>
              <a:spcAft>
                <a:spcPts val="0"/>
              </a:spcAft>
              <a:buSzPts val="1100"/>
              <a:buChar char="➢"/>
            </a:pPr>
            <a:r>
              <a:rPr lang="en"/>
              <a:t>Or make the working directory restricted using chroot() and run the script as a super user</a:t>
            </a:r>
            <a:endParaRPr/>
          </a:p>
          <a:p>
            <a:pPr indent="-311150" lvl="0" marL="457200" rtl="0" algn="l">
              <a:spcBef>
                <a:spcPts val="0"/>
              </a:spcBef>
              <a:spcAft>
                <a:spcPts val="0"/>
              </a:spcAft>
              <a:buSzPts val="1300"/>
              <a:buChar char="❖"/>
            </a:pPr>
            <a:r>
              <a:rPr lang="en"/>
              <a:t>close(fd_value) to close all file descriptors.</a:t>
            </a:r>
            <a:endParaRPr/>
          </a:p>
          <a:p>
            <a:pPr indent="0" lvl="0" marL="457200" rtl="0" algn="l">
              <a:spcBef>
                <a:spcPts val="1200"/>
              </a:spcBef>
              <a:spcAft>
                <a:spcPts val="1200"/>
              </a:spcAft>
              <a:buNone/>
            </a:pPr>
            <a:r>
              <a:rPr lang="en"/>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Extras </a:t>
            </a:r>
            <a:endParaRPr/>
          </a:p>
        </p:txBody>
      </p:sp>
      <p:sp>
        <p:nvSpPr>
          <p:cNvPr id="281" name="Google Shape;281;p3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Linux, there are 3 standard file descriptors.</a:t>
            </a:r>
            <a:endParaRPr/>
          </a:p>
          <a:p>
            <a:pPr indent="-311150" lvl="0" marL="457200" rtl="0" algn="l">
              <a:spcBef>
                <a:spcPts val="1200"/>
              </a:spcBef>
              <a:spcAft>
                <a:spcPts val="0"/>
              </a:spcAft>
              <a:buSzPts val="1300"/>
              <a:buChar char="●"/>
            </a:pPr>
            <a:r>
              <a:rPr lang="en"/>
              <a:t>stdin() → 0 , stdout() → 1 , stderr() → 2</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latin typeface="Arial"/>
                <a:ea typeface="Arial"/>
                <a:cs typeface="Arial"/>
                <a:sym typeface="Arial"/>
              </a:rPr>
              <a:t>dup2()</a:t>
            </a:r>
            <a:r>
              <a:rPr lang="en">
                <a:latin typeface="Arial"/>
                <a:ea typeface="Arial"/>
                <a:cs typeface="Arial"/>
                <a:sym typeface="Arial"/>
              </a:rPr>
              <a:t> function copies the </a:t>
            </a:r>
            <a:r>
              <a:rPr b="1" lang="en">
                <a:latin typeface="Arial"/>
                <a:ea typeface="Arial"/>
                <a:cs typeface="Arial"/>
                <a:sym typeface="Arial"/>
              </a:rPr>
              <a:t>old_file_descriptor</a:t>
            </a:r>
            <a:r>
              <a:rPr lang="en">
                <a:latin typeface="Arial"/>
                <a:ea typeface="Arial"/>
                <a:cs typeface="Arial"/>
                <a:sym typeface="Arial"/>
              </a:rPr>
              <a:t> into the </a:t>
            </a:r>
            <a:r>
              <a:rPr b="1" lang="en">
                <a:latin typeface="Arial"/>
                <a:ea typeface="Arial"/>
                <a:cs typeface="Arial"/>
                <a:sym typeface="Arial"/>
              </a:rPr>
              <a:t>new_file_descriptor</a:t>
            </a:r>
            <a:r>
              <a:rPr lang="en">
                <a:latin typeface="Arial"/>
                <a:ea typeface="Arial"/>
                <a:cs typeface="Arial"/>
                <a:sym typeface="Arial"/>
              </a:rPr>
              <a:t>. If the </a:t>
            </a:r>
            <a:r>
              <a:rPr b="1" lang="en">
                <a:latin typeface="Arial"/>
                <a:ea typeface="Arial"/>
                <a:cs typeface="Arial"/>
                <a:sym typeface="Arial"/>
              </a:rPr>
              <a:t>new_file_descriptor </a:t>
            </a:r>
            <a:r>
              <a:rPr lang="en">
                <a:latin typeface="Arial"/>
                <a:ea typeface="Arial"/>
                <a:cs typeface="Arial"/>
                <a:sym typeface="Arial"/>
              </a:rPr>
              <a:t>already exists, then it’s automatically closed and then the </a:t>
            </a:r>
            <a:r>
              <a:rPr b="1" lang="en">
                <a:latin typeface="Arial"/>
                <a:ea typeface="Arial"/>
                <a:cs typeface="Arial"/>
                <a:sym typeface="Arial"/>
              </a:rPr>
              <a:t>old_file_descriptor</a:t>
            </a:r>
            <a:r>
              <a:rPr lang="en">
                <a:latin typeface="Arial"/>
                <a:ea typeface="Arial"/>
                <a:cs typeface="Arial"/>
                <a:sym typeface="Arial"/>
              </a:rPr>
              <a:t> is copied to it. </a:t>
            </a:r>
            <a:endParaRPr b="1">
              <a:latin typeface="Arial"/>
              <a:ea typeface="Arial"/>
              <a:cs typeface="Arial"/>
              <a:sym typeface="Arial"/>
            </a:endParaRPr>
          </a:p>
          <a:p>
            <a:pPr indent="-311150" lvl="0" marL="457200" rtl="0" algn="l">
              <a:spcBef>
                <a:spcPts val="1200"/>
              </a:spcBef>
              <a:spcAft>
                <a:spcPts val="0"/>
              </a:spcAft>
              <a:buSzPts val="1300"/>
              <a:buFont typeface="Arial"/>
              <a:buChar char="●"/>
            </a:pPr>
            <a:r>
              <a:rPr b="1" lang="en">
                <a:latin typeface="Arial"/>
                <a:ea typeface="Arial"/>
                <a:cs typeface="Arial"/>
                <a:sym typeface="Arial"/>
              </a:rPr>
              <a:t>int dup2(old_file_descriptor, new_file_descriptor)</a:t>
            </a:r>
            <a:endParaRPr b="1">
              <a:latin typeface="Arial"/>
              <a:ea typeface="Arial"/>
              <a:cs typeface="Arial"/>
              <a:sym typeface="Arial"/>
            </a:endParaRPr>
          </a:p>
          <a:p>
            <a:pPr indent="-311150" lvl="0" marL="457200" rtl="0" algn="l">
              <a:spcBef>
                <a:spcPts val="0"/>
              </a:spcBef>
              <a:spcAft>
                <a:spcPts val="0"/>
              </a:spcAft>
              <a:buSzPts val="1300"/>
              <a:buFont typeface="Arial"/>
              <a:buChar char="●"/>
            </a:pPr>
            <a:r>
              <a:rPr lang="en">
                <a:latin typeface="Arial"/>
                <a:ea typeface="Arial"/>
                <a:cs typeface="Arial"/>
                <a:sym typeface="Arial"/>
              </a:rPr>
              <a:t>dup2() changes default behaviour of input, output , error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 socket?</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FFFFFF"/>
              </a:buClr>
              <a:buSzPts val="1300"/>
              <a:buChar char="●"/>
            </a:pPr>
            <a:r>
              <a:rPr lang="en" sz="1100">
                <a:solidFill>
                  <a:srgbClr val="FFFFFF"/>
                </a:solidFill>
                <a:latin typeface="Arial"/>
                <a:ea typeface="Arial"/>
                <a:cs typeface="Arial"/>
                <a:sym typeface="Arial"/>
              </a:rPr>
              <a:t>A socket is a generalized interprocess communication channel. Like a pipe, a socket is represented as a file descriptor. Unlike pipes sockets support communication between unrelated processes, and even between processes running on different machines that communicate over a network.</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In simple word, </a:t>
            </a:r>
            <a:r>
              <a:rPr lang="en" sz="1100">
                <a:latin typeface="Arial"/>
                <a:ea typeface="Arial"/>
                <a:cs typeface="Arial"/>
                <a:sym typeface="Arial"/>
              </a:rPr>
              <a:t>sockets are the "virtual" endpoints of any kind of network communications done between 2 hosts over in a network</a:t>
            </a:r>
            <a:endParaRPr sz="1100">
              <a:latin typeface="Arial"/>
              <a:ea typeface="Arial"/>
              <a:cs typeface="Arial"/>
              <a:sym typeface="Arial"/>
            </a:endParaRPr>
          </a:p>
          <a:p>
            <a:pPr indent="0" lvl="0" marL="0" rtl="0" algn="l">
              <a:spcBef>
                <a:spcPts val="0"/>
              </a:spcBef>
              <a:spcAft>
                <a:spcPts val="0"/>
              </a:spcAft>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rPr lang="en" sz="1100">
                <a:latin typeface="Arial"/>
                <a:ea typeface="Arial"/>
                <a:cs typeface="Arial"/>
                <a:sym typeface="Arial"/>
              </a:rPr>
              <a:t>	For example when you type www.google.com in your web browser, it opens a socket and connects to google.com to fetch the page and show it to you. In this scenario your are the client and google acts as the server.</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Client side socket                 Server side Socket</a:t>
            </a:r>
            <a:endParaRPr/>
          </a:p>
        </p:txBody>
      </p:sp>
      <p:sp>
        <p:nvSpPr>
          <p:cNvPr id="153" name="Google Shape;153;p16"/>
          <p:cNvSpPr txBox="1"/>
          <p:nvPr>
            <p:ph idx="1" type="body"/>
          </p:nvPr>
        </p:nvSpPr>
        <p:spPr>
          <a:xfrm>
            <a:off x="1297500" y="135972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54" name="Google Shape;154;p16"/>
          <p:cNvSpPr/>
          <p:nvPr/>
        </p:nvSpPr>
        <p:spPr>
          <a:xfrm>
            <a:off x="2048475" y="2315750"/>
            <a:ext cx="1128300" cy="37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connect</a:t>
            </a:r>
            <a:endParaRPr/>
          </a:p>
        </p:txBody>
      </p:sp>
      <p:sp>
        <p:nvSpPr>
          <p:cNvPr id="155" name="Google Shape;155;p16"/>
          <p:cNvSpPr/>
          <p:nvPr/>
        </p:nvSpPr>
        <p:spPr>
          <a:xfrm>
            <a:off x="2048475" y="1567550"/>
            <a:ext cx="1128300" cy="37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socket</a:t>
            </a:r>
            <a:endParaRPr/>
          </a:p>
        </p:txBody>
      </p:sp>
      <p:sp>
        <p:nvSpPr>
          <p:cNvPr id="156" name="Google Shape;156;p16"/>
          <p:cNvSpPr/>
          <p:nvPr/>
        </p:nvSpPr>
        <p:spPr>
          <a:xfrm>
            <a:off x="2048475" y="3063950"/>
            <a:ext cx="1128300" cy="37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send/recv</a:t>
            </a:r>
            <a:endParaRPr/>
          </a:p>
        </p:txBody>
      </p:sp>
      <p:cxnSp>
        <p:nvCxnSpPr>
          <p:cNvPr id="157" name="Google Shape;157;p16"/>
          <p:cNvCxnSpPr>
            <a:stCxn id="155" idx="2"/>
            <a:endCxn id="154" idx="0"/>
          </p:cNvCxnSpPr>
          <p:nvPr/>
        </p:nvCxnSpPr>
        <p:spPr>
          <a:xfrm>
            <a:off x="2612625" y="1938650"/>
            <a:ext cx="0" cy="377100"/>
          </a:xfrm>
          <a:prstGeom prst="straightConnector1">
            <a:avLst/>
          </a:prstGeom>
          <a:noFill/>
          <a:ln cap="flat" cmpd="sng" w="9525">
            <a:solidFill>
              <a:schemeClr val="dk2"/>
            </a:solidFill>
            <a:prstDash val="solid"/>
            <a:round/>
            <a:headEnd len="med" w="med" type="none"/>
            <a:tailEnd len="med" w="med" type="triangle"/>
          </a:ln>
        </p:spPr>
      </p:cxnSp>
      <p:cxnSp>
        <p:nvCxnSpPr>
          <p:cNvPr id="158" name="Google Shape;158;p16"/>
          <p:cNvCxnSpPr>
            <a:stCxn id="154" idx="2"/>
            <a:endCxn id="156" idx="0"/>
          </p:cNvCxnSpPr>
          <p:nvPr/>
        </p:nvCxnSpPr>
        <p:spPr>
          <a:xfrm>
            <a:off x="2612625" y="2686850"/>
            <a:ext cx="0" cy="377100"/>
          </a:xfrm>
          <a:prstGeom prst="straightConnector1">
            <a:avLst/>
          </a:prstGeom>
          <a:noFill/>
          <a:ln cap="flat" cmpd="sng" w="9525">
            <a:solidFill>
              <a:schemeClr val="dk2"/>
            </a:solidFill>
            <a:prstDash val="solid"/>
            <a:round/>
            <a:headEnd len="med" w="med" type="none"/>
            <a:tailEnd len="med" w="med" type="triangle"/>
          </a:ln>
        </p:spPr>
      </p:cxnSp>
      <p:sp>
        <p:nvSpPr>
          <p:cNvPr id="159" name="Google Shape;159;p16"/>
          <p:cNvSpPr/>
          <p:nvPr/>
        </p:nvSpPr>
        <p:spPr>
          <a:xfrm>
            <a:off x="6397800" y="1567550"/>
            <a:ext cx="1128300" cy="37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socket</a:t>
            </a:r>
            <a:endParaRPr/>
          </a:p>
        </p:txBody>
      </p:sp>
      <p:sp>
        <p:nvSpPr>
          <p:cNvPr id="160" name="Google Shape;160;p16"/>
          <p:cNvSpPr/>
          <p:nvPr/>
        </p:nvSpPr>
        <p:spPr>
          <a:xfrm>
            <a:off x="6397800" y="2198350"/>
            <a:ext cx="1128300" cy="37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bind</a:t>
            </a:r>
            <a:endParaRPr/>
          </a:p>
        </p:txBody>
      </p:sp>
      <p:sp>
        <p:nvSpPr>
          <p:cNvPr id="161" name="Google Shape;161;p16"/>
          <p:cNvSpPr/>
          <p:nvPr/>
        </p:nvSpPr>
        <p:spPr>
          <a:xfrm>
            <a:off x="6397800" y="2829150"/>
            <a:ext cx="1128300" cy="37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listen</a:t>
            </a:r>
            <a:endParaRPr/>
          </a:p>
        </p:txBody>
      </p:sp>
      <p:sp>
        <p:nvSpPr>
          <p:cNvPr id="162" name="Google Shape;162;p16"/>
          <p:cNvSpPr/>
          <p:nvPr/>
        </p:nvSpPr>
        <p:spPr>
          <a:xfrm>
            <a:off x="6397800" y="3459950"/>
            <a:ext cx="1128300" cy="37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accept</a:t>
            </a:r>
            <a:endParaRPr/>
          </a:p>
        </p:txBody>
      </p:sp>
      <p:cxnSp>
        <p:nvCxnSpPr>
          <p:cNvPr id="163" name="Google Shape;163;p16"/>
          <p:cNvCxnSpPr>
            <a:stCxn id="159" idx="2"/>
            <a:endCxn id="160" idx="0"/>
          </p:cNvCxnSpPr>
          <p:nvPr/>
        </p:nvCxnSpPr>
        <p:spPr>
          <a:xfrm>
            <a:off x="6961950" y="1938650"/>
            <a:ext cx="0" cy="259800"/>
          </a:xfrm>
          <a:prstGeom prst="straightConnector1">
            <a:avLst/>
          </a:prstGeom>
          <a:noFill/>
          <a:ln cap="flat" cmpd="sng" w="9525">
            <a:solidFill>
              <a:schemeClr val="dk2"/>
            </a:solidFill>
            <a:prstDash val="solid"/>
            <a:round/>
            <a:headEnd len="med" w="med" type="none"/>
            <a:tailEnd len="med" w="med" type="triangle"/>
          </a:ln>
        </p:spPr>
      </p:cxnSp>
      <p:cxnSp>
        <p:nvCxnSpPr>
          <p:cNvPr id="164" name="Google Shape;164;p16"/>
          <p:cNvCxnSpPr>
            <a:stCxn id="160" idx="2"/>
            <a:endCxn id="161" idx="0"/>
          </p:cNvCxnSpPr>
          <p:nvPr/>
        </p:nvCxnSpPr>
        <p:spPr>
          <a:xfrm>
            <a:off x="6961950" y="2569450"/>
            <a:ext cx="0" cy="259800"/>
          </a:xfrm>
          <a:prstGeom prst="straightConnector1">
            <a:avLst/>
          </a:prstGeom>
          <a:noFill/>
          <a:ln cap="flat" cmpd="sng" w="9525">
            <a:solidFill>
              <a:schemeClr val="dk2"/>
            </a:solidFill>
            <a:prstDash val="solid"/>
            <a:round/>
            <a:headEnd len="med" w="med" type="none"/>
            <a:tailEnd len="med" w="med" type="triangle"/>
          </a:ln>
        </p:spPr>
      </p:cxnSp>
      <p:cxnSp>
        <p:nvCxnSpPr>
          <p:cNvPr id="165" name="Google Shape;165;p16"/>
          <p:cNvCxnSpPr>
            <a:stCxn id="161" idx="2"/>
            <a:endCxn id="162" idx="0"/>
          </p:cNvCxnSpPr>
          <p:nvPr/>
        </p:nvCxnSpPr>
        <p:spPr>
          <a:xfrm>
            <a:off x="6961950" y="3200250"/>
            <a:ext cx="0" cy="259800"/>
          </a:xfrm>
          <a:prstGeom prst="straightConnector1">
            <a:avLst/>
          </a:prstGeom>
          <a:noFill/>
          <a:ln cap="flat" cmpd="sng" w="9525">
            <a:solidFill>
              <a:schemeClr val="dk2"/>
            </a:solidFill>
            <a:prstDash val="solid"/>
            <a:round/>
            <a:headEnd len="med" w="med" type="none"/>
            <a:tailEnd len="med" w="med" type="triangle"/>
          </a:ln>
        </p:spPr>
      </p:cxnSp>
      <p:sp>
        <p:nvSpPr>
          <p:cNvPr id="166" name="Google Shape;166;p16"/>
          <p:cNvSpPr/>
          <p:nvPr/>
        </p:nvSpPr>
        <p:spPr>
          <a:xfrm>
            <a:off x="6397800" y="4090750"/>
            <a:ext cx="1128300" cy="37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send/recv</a:t>
            </a:r>
            <a:endParaRPr/>
          </a:p>
        </p:txBody>
      </p:sp>
      <p:cxnSp>
        <p:nvCxnSpPr>
          <p:cNvPr id="167" name="Google Shape;167;p16"/>
          <p:cNvCxnSpPr>
            <a:stCxn id="162" idx="2"/>
            <a:endCxn id="166" idx="0"/>
          </p:cNvCxnSpPr>
          <p:nvPr/>
        </p:nvCxnSpPr>
        <p:spPr>
          <a:xfrm>
            <a:off x="6961950" y="3831050"/>
            <a:ext cx="0" cy="259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TCP?</a:t>
            </a:r>
            <a:endParaRPr/>
          </a:p>
        </p:txBody>
      </p:sp>
      <p:sp>
        <p:nvSpPr>
          <p:cNvPr id="173" name="Google Shape;173;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100">
                <a:latin typeface="Arial"/>
                <a:ea typeface="Arial"/>
                <a:cs typeface="Arial"/>
                <a:sym typeface="Arial"/>
              </a:rPr>
              <a:t>Transmission Control Protocol (TCP) is connection-oriented, meaning once a connection has been established, data can be transmitted in two directions. TCP has built-in systems to check for errors and to guarantee data will be delivered in the order it was sent, making it the perfect protocol for transferring information like still images, data files, and web pages.</a:t>
            </a:r>
            <a:endParaRPr sz="1100">
              <a:latin typeface="Arial"/>
              <a:ea typeface="Arial"/>
              <a:cs typeface="Arial"/>
              <a:sym typeface="Arial"/>
            </a:endParaRPr>
          </a:p>
          <a:p>
            <a:pPr indent="0" lvl="0" marL="0" rtl="0" algn="l">
              <a:spcBef>
                <a:spcPts val="1200"/>
              </a:spcBef>
              <a:spcAft>
                <a:spcPts val="0"/>
              </a:spcAft>
              <a:buNone/>
            </a:pPr>
            <a:r>
              <a:rPr lang="en" sz="1100">
                <a:latin typeface="Arial"/>
                <a:ea typeface="Arial"/>
                <a:cs typeface="Arial"/>
                <a:sym typeface="Arial"/>
              </a:rPr>
              <a:t>But while TCP is instinctively reliable, its feedback mechanisms also result in a larger overhead, translating to greater use of the available bandwidth on your network.</a:t>
            </a:r>
            <a:endParaRPr sz="1100">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UDP?</a:t>
            </a:r>
            <a:endParaRPr/>
          </a:p>
        </p:txBody>
      </p:sp>
      <p:sp>
        <p:nvSpPr>
          <p:cNvPr id="179" name="Google Shape;179;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100">
                <a:latin typeface="Arial"/>
                <a:ea typeface="Arial"/>
                <a:cs typeface="Arial"/>
                <a:sym typeface="Arial"/>
              </a:rPr>
              <a:t>User Datagram Protocol (UDP) is a simpler, connectionless Internet protocol wherein error-checking and recovery services are not required. With UDP, there is no overhead for opening a connection, maintaining a connection, or terminating a connection; data is continuously sent to the recipient, whether or not they receive it. </a:t>
            </a:r>
            <a:endParaRPr sz="1100">
              <a:latin typeface="Arial"/>
              <a:ea typeface="Arial"/>
              <a:cs typeface="Arial"/>
              <a:sym typeface="Arial"/>
            </a:endParaRPr>
          </a:p>
          <a:p>
            <a:pPr indent="0" lvl="0" marL="0" rtl="0" algn="l">
              <a:spcBef>
                <a:spcPts val="1200"/>
              </a:spcBef>
              <a:spcAft>
                <a:spcPts val="0"/>
              </a:spcAft>
              <a:buNone/>
            </a:pPr>
            <a:r>
              <a:rPr lang="en" sz="1100">
                <a:latin typeface="Arial"/>
                <a:ea typeface="Arial"/>
                <a:cs typeface="Arial"/>
                <a:sym typeface="Arial"/>
              </a:rPr>
              <a:t>Although UDP isn’t ideal for sending an email, viewing a webpage, or downloading a file, it is largely preferred for real-time communications like broadcast or </a:t>
            </a:r>
            <a:r>
              <a:rPr lang="en" sz="1100">
                <a:latin typeface="Arial"/>
                <a:ea typeface="Arial"/>
                <a:cs typeface="Arial"/>
                <a:sym typeface="Arial"/>
              </a:rPr>
              <a:t>multi task</a:t>
            </a:r>
            <a:r>
              <a:rPr lang="en" sz="1100">
                <a:latin typeface="Arial"/>
                <a:ea typeface="Arial"/>
                <a:cs typeface="Arial"/>
                <a:sym typeface="Arial"/>
              </a:rPr>
              <a:t> network transmission.</a:t>
            </a:r>
            <a:endParaRPr sz="11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Difference between TCP &amp; UDP</a:t>
            </a:r>
            <a:endParaRPr/>
          </a:p>
        </p:txBody>
      </p:sp>
      <p:sp>
        <p:nvSpPr>
          <p:cNvPr id="185" name="Google Shape;185;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rPr lang="en" sz="1100">
                <a:latin typeface="Arial"/>
                <a:ea typeface="Arial"/>
                <a:cs typeface="Arial"/>
                <a:sym typeface="Arial"/>
              </a:rPr>
              <a:t>A key difference between TCP and UDP is speed, as TCP is comparatively slower than UDP. Overall, UDP is a much faster, simpler, and efficient protocol, however, retransmission of lost data packets is only possible with TCP.</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rPr lang="en" sz="1100">
                <a:latin typeface="Arial"/>
                <a:ea typeface="Arial"/>
                <a:cs typeface="Arial"/>
                <a:sym typeface="Arial"/>
              </a:rPr>
              <a:t>Another notable discrepancy with TCP vs UDP is that TCP provides an ordered delivery of data from user to server (and vice versa), whereas UDP is not dedicated to end-to-end communications, nor does it check the readiness of the receiver (requiring fewer overheads and taking up less space).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Littel endian(Host byte order) vs Big Endian (</a:t>
            </a:r>
            <a:r>
              <a:rPr lang="en"/>
              <a:t>Network</a:t>
            </a:r>
            <a:r>
              <a:rPr lang="en"/>
              <a:t> byte order)</a:t>
            </a:r>
            <a:endParaRPr/>
          </a:p>
        </p:txBody>
      </p:sp>
      <p:sp>
        <p:nvSpPr>
          <p:cNvPr id="191" name="Google Shape;191;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100"/>
              <a:t>In big endian format the most </a:t>
            </a:r>
            <a:r>
              <a:rPr lang="en" sz="1100"/>
              <a:t>significant</a:t>
            </a:r>
            <a:r>
              <a:rPr lang="en" sz="1100"/>
              <a:t> byte is stored first and the littel endian stores the least significant first </a:t>
            </a:r>
            <a:endParaRPr sz="1100"/>
          </a:p>
          <a:p>
            <a:pPr indent="0" lvl="0" marL="0" rtl="0" algn="l">
              <a:spcBef>
                <a:spcPts val="1200"/>
              </a:spcBef>
              <a:spcAft>
                <a:spcPts val="0"/>
              </a:spcAft>
              <a:buNone/>
            </a:pPr>
            <a:r>
              <a:rPr lang="en" sz="1100"/>
              <a:t>For example 0x12345678 is a represented 12-34-56-78 in big endian format as 12 is the most </a:t>
            </a:r>
            <a:r>
              <a:rPr lang="en" sz="1100"/>
              <a:t>significant</a:t>
            </a:r>
            <a:r>
              <a:rPr lang="en" sz="1100"/>
              <a:t> byte of data. And  78-56-34-12 this is the order of littel endian format.</a:t>
            </a:r>
            <a:endParaRPr sz="1100"/>
          </a:p>
          <a:p>
            <a:pPr indent="-298450" lvl="0" marL="457200" rtl="0" algn="l">
              <a:spcBef>
                <a:spcPts val="1200"/>
              </a:spcBef>
              <a:spcAft>
                <a:spcPts val="0"/>
              </a:spcAft>
              <a:buSzPts val="1100"/>
              <a:buChar char="●"/>
            </a:pPr>
            <a:r>
              <a:rPr lang="en" sz="1100"/>
              <a:t>Our intel system uses littel endian format to store data. </a:t>
            </a:r>
            <a:endParaRPr sz="1100"/>
          </a:p>
          <a:p>
            <a:pPr indent="-298450" lvl="0" marL="457200" rtl="0" algn="l">
              <a:spcBef>
                <a:spcPts val="0"/>
              </a:spcBef>
              <a:spcAft>
                <a:spcPts val="0"/>
              </a:spcAft>
              <a:buSzPts val="1100"/>
              <a:buChar char="●"/>
            </a:pPr>
            <a:r>
              <a:rPr lang="en" sz="1100"/>
              <a:t>And internet uses big endian format to send data across the network.</a:t>
            </a:r>
            <a:endParaRPr sz="1100"/>
          </a:p>
          <a:p>
            <a:pPr indent="0" lvl="0" marL="0" rtl="0" algn="l">
              <a:spcBef>
                <a:spcPts val="1200"/>
              </a:spcBef>
              <a:spcAft>
                <a:spcPts val="0"/>
              </a:spcAft>
              <a:buNone/>
            </a:pPr>
            <a:r>
              <a:rPr lang="en" sz="1100"/>
              <a:t>So we need to convert before sending data in the network.</a:t>
            </a:r>
            <a:endParaRPr sz="1100"/>
          </a:p>
          <a:p>
            <a:pPr indent="-298450" lvl="0" marL="457200" rtl="0" algn="l">
              <a:spcBef>
                <a:spcPts val="1200"/>
              </a:spcBef>
              <a:spcAft>
                <a:spcPts val="0"/>
              </a:spcAft>
              <a:buSzPts val="1100"/>
              <a:buChar char="●"/>
            </a:pPr>
            <a:r>
              <a:rPr lang="en" sz="1100"/>
              <a:t>h</a:t>
            </a:r>
            <a:r>
              <a:rPr lang="en" sz="1100"/>
              <a:t>tons —&gt; littel endian to big endian ( sending data)</a:t>
            </a:r>
            <a:endParaRPr sz="1100"/>
          </a:p>
          <a:p>
            <a:pPr indent="-298450" lvl="0" marL="457200" rtl="0" algn="l">
              <a:spcBef>
                <a:spcPts val="0"/>
              </a:spcBef>
              <a:spcAft>
                <a:spcPts val="0"/>
              </a:spcAft>
              <a:buSzPts val="1100"/>
              <a:buChar char="●"/>
            </a:pPr>
            <a:r>
              <a:rPr lang="en" sz="1100"/>
              <a:t>n</a:t>
            </a:r>
            <a:r>
              <a:rPr lang="en" sz="1100"/>
              <a:t>tohs </a:t>
            </a:r>
            <a:r>
              <a:rPr lang="en" sz="1100"/>
              <a:t>—&gt; big endian to littel endian ( receiving data)</a:t>
            </a:r>
            <a:endParaRPr sz="1100"/>
          </a:p>
          <a:p>
            <a:pPr indent="0" lvl="0" marL="457200" rtl="0" algn="l">
              <a:spcBef>
                <a:spcPts val="1200"/>
              </a:spcBef>
              <a:spcAft>
                <a:spcPts val="0"/>
              </a:spcAft>
              <a:buNone/>
            </a:pPr>
            <a:r>
              <a:t/>
            </a:r>
            <a:endParaRPr sz="1100"/>
          </a:p>
          <a:p>
            <a:pPr indent="0" lvl="0" marL="0" rtl="0" algn="l">
              <a:spcBef>
                <a:spcPts val="1200"/>
              </a:spcBef>
              <a:spcAft>
                <a:spcPts val="1200"/>
              </a:spcAft>
              <a:buNone/>
            </a:pPr>
            <a:r>
              <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dive deep into socket programming:</a:t>
            </a:r>
            <a:endParaRPr/>
          </a:p>
          <a:p>
            <a:pPr indent="0" lvl="0" marL="0" rtl="0" algn="l">
              <a:spcBef>
                <a:spcPts val="0"/>
              </a:spcBef>
              <a:spcAft>
                <a:spcPts val="0"/>
              </a:spcAft>
              <a:buNone/>
            </a:pPr>
            <a:r>
              <a:rPr lang="en"/>
              <a:t>Socket creation</a:t>
            </a:r>
            <a:endParaRPr/>
          </a:p>
        </p:txBody>
      </p:sp>
      <p:sp>
        <p:nvSpPr>
          <p:cNvPr id="197" name="Google Shape;197;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latin typeface="Arial"/>
                <a:ea typeface="Arial"/>
                <a:cs typeface="Arial"/>
                <a:sym typeface="Arial"/>
              </a:rPr>
              <a:t>socket(domain,types,protocol)</a:t>
            </a:r>
            <a:endParaRPr b="1" sz="1500">
              <a:latin typeface="Arial"/>
              <a:ea typeface="Arial"/>
              <a:cs typeface="Arial"/>
              <a:sym typeface="Arial"/>
            </a:endParaRPr>
          </a:p>
          <a:p>
            <a:pPr indent="0" lvl="0" marL="0" rtl="0" algn="l">
              <a:spcBef>
                <a:spcPts val="0"/>
              </a:spcBef>
              <a:spcAft>
                <a:spcPts val="0"/>
              </a:spcAft>
              <a:buNone/>
            </a:pPr>
            <a:r>
              <a:t/>
            </a:r>
            <a:endParaRPr b="1" sz="1500">
              <a:latin typeface="Arial"/>
              <a:ea typeface="Arial"/>
              <a:cs typeface="Arial"/>
              <a:sym typeface="Arial"/>
            </a:endParaRPr>
          </a:p>
          <a:p>
            <a:pPr indent="0" lvl="0" marL="0" rtl="0" algn="l">
              <a:spcBef>
                <a:spcPts val="0"/>
              </a:spcBef>
              <a:spcAft>
                <a:spcPts val="0"/>
              </a:spcAft>
              <a:buNone/>
            </a:pPr>
            <a:r>
              <a:rPr lang="en">
                <a:latin typeface="Arial"/>
                <a:ea typeface="Arial"/>
                <a:cs typeface="Arial"/>
                <a:sym typeface="Arial"/>
              </a:rPr>
              <a:t>Function socket() creates a socket and returns a descriptor which can be used in other functions. </a:t>
            </a:r>
            <a:endParaRPr>
              <a:latin typeface="Arial"/>
              <a:ea typeface="Arial"/>
              <a:cs typeface="Arial"/>
              <a:sym typeface="Arial"/>
            </a:endParaRPr>
          </a:p>
          <a:p>
            <a:pPr indent="0" lvl="0" marL="0" rtl="0" algn="l">
              <a:spcBef>
                <a:spcPts val="0"/>
              </a:spcBef>
              <a:spcAft>
                <a:spcPts val="0"/>
              </a:spcAft>
              <a:buNone/>
            </a:pPr>
            <a:r>
              <a:t/>
            </a:r>
            <a:endParaRPr sz="1200">
              <a:latin typeface="Arial"/>
              <a:ea typeface="Arial"/>
              <a:cs typeface="Arial"/>
              <a:sym typeface="Arial"/>
            </a:endParaRPr>
          </a:p>
          <a:p>
            <a:pPr indent="-304800" lvl="0" marL="457200" rtl="0" algn="l">
              <a:spcBef>
                <a:spcPts val="0"/>
              </a:spcBef>
              <a:spcAft>
                <a:spcPts val="0"/>
              </a:spcAft>
              <a:buSzPts val="1200"/>
              <a:buChar char="●"/>
            </a:pPr>
            <a:r>
              <a:rPr lang="en" sz="1200"/>
              <a:t>Domain is mainly </a:t>
            </a:r>
            <a:r>
              <a:rPr lang="en" sz="1200"/>
              <a:t>indicating address family like AF_INET / AF_INET6</a:t>
            </a:r>
            <a:endParaRPr sz="1200"/>
          </a:p>
          <a:p>
            <a:pPr indent="-304800" lvl="0" marL="457200" rtl="0" algn="l">
              <a:spcBef>
                <a:spcPts val="0"/>
              </a:spcBef>
              <a:spcAft>
                <a:spcPts val="0"/>
              </a:spcAft>
              <a:buSzPts val="1200"/>
              <a:buChar char="●"/>
            </a:pPr>
            <a:r>
              <a:rPr lang="en" sz="1200"/>
              <a:t>Types is which protocol we are going to use udp/tcp. For udp we use sock_dgram and for tcp we use  sock_stream</a:t>
            </a:r>
            <a:endParaRPr sz="1200"/>
          </a:p>
          <a:p>
            <a:pPr indent="-304800" lvl="0" marL="457200" rtl="0" algn="l">
              <a:spcBef>
                <a:spcPts val="0"/>
              </a:spcBef>
              <a:spcAft>
                <a:spcPts val="0"/>
              </a:spcAft>
              <a:buSzPts val="1200"/>
              <a:buChar char="●"/>
            </a:pPr>
            <a:r>
              <a:rPr lang="en" sz="1200"/>
              <a:t>For protocol we can use either 0 for basic protocol or </a:t>
            </a:r>
            <a:r>
              <a:rPr lang="en" sz="1050">
                <a:highlight>
                  <a:schemeClr val="dk1"/>
                </a:highlight>
                <a:latin typeface="Courier New"/>
                <a:ea typeface="Courier New"/>
                <a:cs typeface="Courier New"/>
                <a:sym typeface="Courier New"/>
              </a:rPr>
              <a:t>IPPROTO_TCP</a:t>
            </a:r>
            <a:endParaRPr sz="1050">
              <a:highlight>
                <a:schemeClr val="dk1"/>
              </a:highlight>
              <a:latin typeface="Courier New"/>
              <a:ea typeface="Courier New"/>
              <a:cs typeface="Courier New"/>
              <a:sym typeface="Courier New"/>
            </a:endParaRPr>
          </a:p>
          <a:p>
            <a:pPr indent="0" lvl="0" marL="0" rtl="0" algn="l">
              <a:spcBef>
                <a:spcPts val="1200"/>
              </a:spcBef>
              <a:spcAft>
                <a:spcPts val="1200"/>
              </a:spcAft>
              <a:buNone/>
            </a:pPr>
            <a:r>
              <a:rPr lang="en" sz="1200"/>
              <a:t>Returns -1 if socket creation failed and otherwise it successfully created a socket.</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