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06" r:id="rId3"/>
    <p:sldId id="305" r:id="rId4"/>
    <p:sldId id="304" r:id="rId5"/>
    <p:sldId id="300" r:id="rId6"/>
    <p:sldId id="301" r:id="rId7"/>
    <p:sldId id="302" r:id="rId8"/>
    <p:sldId id="303" r:id="rId9"/>
    <p:sldId id="297" r:id="rId10"/>
    <p:sldId id="296" r:id="rId11"/>
    <p:sldId id="299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7C1F-CAC7-45B2-A16D-4C24B61506FB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BD8D-8F2E-4CEC-9FB2-E61C94050FC7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24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7C1F-CAC7-45B2-A16D-4C24B61506FB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BD8D-8F2E-4CEC-9FB2-E61C94050F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02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7C1F-CAC7-45B2-A16D-4C24B61506FB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BD8D-8F2E-4CEC-9FB2-E61C94050F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98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7C1F-CAC7-45B2-A16D-4C24B61506FB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BD8D-8F2E-4CEC-9FB2-E61C94050F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016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7C1F-CAC7-45B2-A16D-4C24B61506FB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BD8D-8F2E-4CEC-9FB2-E61C94050FC7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2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7C1F-CAC7-45B2-A16D-4C24B61506FB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BD8D-8F2E-4CEC-9FB2-E61C94050F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113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7C1F-CAC7-45B2-A16D-4C24B61506FB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BD8D-8F2E-4CEC-9FB2-E61C94050F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505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7C1F-CAC7-45B2-A16D-4C24B61506FB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BD8D-8F2E-4CEC-9FB2-E61C94050F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645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7C1F-CAC7-45B2-A16D-4C24B61506FB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BD8D-8F2E-4CEC-9FB2-E61C94050F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723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EF7C1F-CAC7-45B2-A16D-4C24B61506FB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BEBD8D-8F2E-4CEC-9FB2-E61C94050F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547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F7C1F-CAC7-45B2-A16D-4C24B61506FB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BD8D-8F2E-4CEC-9FB2-E61C94050F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56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EF7C1F-CAC7-45B2-A16D-4C24B61506FB}" type="datetimeFigureOut">
              <a:rPr lang="es-CO" smtClean="0"/>
              <a:t>21/10/2024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BEBD8D-8F2E-4CEC-9FB2-E61C94050FC7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2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abanero-rice.github.io/PCD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353F3-4E88-452E-A6D3-BA7AB9D3DC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Computación Paralela y Distribuida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AF07C1-DBD1-4443-90C1-16EF709B4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Sobre los Ejercicios prácticos</a:t>
            </a:r>
          </a:p>
        </p:txBody>
      </p:sp>
    </p:spTree>
    <p:extLst>
      <p:ext uri="{BB962C8B-B14F-4D97-AF65-F5344CB8AC3E}">
        <p14:creationId xmlns:p14="http://schemas.microsoft.com/office/powerpoint/2010/main" val="221656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15BCE-E54E-4185-B295-842719B5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811"/>
          </a:xfrm>
        </p:spPr>
        <p:txBody>
          <a:bodyPr>
            <a:normAutofit/>
          </a:bodyPr>
          <a:lstStyle/>
          <a:p>
            <a:r>
              <a:rPr lang="es-CO" sz="4000" dirty="0"/>
              <a:t>Código Ejercicio_0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D2ECE-708B-B645-37F2-4D1F77D2B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327" y="183271"/>
            <a:ext cx="8148686" cy="485721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CO" sz="8800" dirty="0" err="1">
                <a:latin typeface="Consolas" panose="020B0609020204030204" pitchFamily="49" charset="0"/>
              </a:rPr>
              <a:t>package</a:t>
            </a:r>
            <a:r>
              <a:rPr lang="es-CO" sz="8800" dirty="0">
                <a:latin typeface="Consolas" panose="020B0609020204030204" pitchFamily="49" charset="0"/>
              </a:rPr>
              <a:t> </a:t>
            </a:r>
            <a:r>
              <a:rPr lang="es-CO" sz="8800" dirty="0" err="1">
                <a:latin typeface="Consolas" panose="020B0609020204030204" pitchFamily="49" charset="0"/>
              </a:rPr>
              <a:t>co.edu.unal.paralela</a:t>
            </a:r>
            <a:r>
              <a:rPr lang="es-CO" sz="8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CO" sz="8800" dirty="0" err="1">
                <a:latin typeface="Consolas" panose="020B0609020204030204" pitchFamily="49" charset="0"/>
              </a:rPr>
              <a:t>import</a:t>
            </a:r>
            <a:r>
              <a:rPr lang="es-CO" sz="8800" dirty="0">
                <a:latin typeface="Consolas" panose="020B0609020204030204" pitchFamily="49" charset="0"/>
              </a:rPr>
              <a:t> </a:t>
            </a:r>
            <a:r>
              <a:rPr lang="es-CO" sz="8800" dirty="0" err="1">
                <a:latin typeface="Consolas" panose="020B0609020204030204" pitchFamily="49" charset="0"/>
              </a:rPr>
              <a:t>static</a:t>
            </a:r>
            <a:r>
              <a:rPr lang="es-CO" sz="8800" dirty="0">
                <a:latin typeface="Consolas" panose="020B0609020204030204" pitchFamily="49" charset="0"/>
              </a:rPr>
              <a:t> </a:t>
            </a:r>
            <a:r>
              <a:rPr lang="es-CO" sz="8800" dirty="0" err="1">
                <a:latin typeface="Consolas" panose="020B0609020204030204" pitchFamily="49" charset="0"/>
              </a:rPr>
              <a:t>edu.rice.pcdp.PCDP.finish</a:t>
            </a:r>
            <a:r>
              <a:rPr lang="es-CO" sz="8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CO" sz="8800" dirty="0" err="1">
                <a:latin typeface="Consolas" panose="020B0609020204030204" pitchFamily="49" charset="0"/>
              </a:rPr>
              <a:t>import</a:t>
            </a:r>
            <a:r>
              <a:rPr lang="es-CO" sz="8800" dirty="0">
                <a:latin typeface="Consolas" panose="020B0609020204030204" pitchFamily="49" charset="0"/>
              </a:rPr>
              <a:t> </a:t>
            </a:r>
            <a:r>
              <a:rPr lang="es-CO" sz="8800" dirty="0" err="1">
                <a:latin typeface="Consolas" panose="020B0609020204030204" pitchFamily="49" charset="0"/>
              </a:rPr>
              <a:t>static</a:t>
            </a:r>
            <a:r>
              <a:rPr lang="es-CO" sz="8800" dirty="0">
                <a:latin typeface="Consolas" panose="020B0609020204030204" pitchFamily="49" charset="0"/>
              </a:rPr>
              <a:t> </a:t>
            </a:r>
            <a:r>
              <a:rPr lang="es-CO" sz="8800" dirty="0" err="1">
                <a:latin typeface="Consolas" panose="020B0609020204030204" pitchFamily="49" charset="0"/>
              </a:rPr>
              <a:t>edu.rice.pcdp.PCDP.async</a:t>
            </a:r>
            <a:r>
              <a:rPr lang="es-CO" sz="8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CO" sz="8800" dirty="0" err="1">
                <a:latin typeface="Consolas" panose="020B0609020204030204" pitchFamily="49" charset="0"/>
              </a:rPr>
              <a:t>public</a:t>
            </a:r>
            <a:r>
              <a:rPr lang="es-CO" sz="8800" dirty="0">
                <a:latin typeface="Consolas" panose="020B0609020204030204" pitchFamily="49" charset="0"/>
              </a:rPr>
              <a:t> final </a:t>
            </a:r>
            <a:r>
              <a:rPr lang="es-CO" sz="8800" dirty="0" err="1">
                <a:latin typeface="Consolas" panose="020B0609020204030204" pitchFamily="49" charset="0"/>
              </a:rPr>
              <a:t>class</a:t>
            </a:r>
            <a:r>
              <a:rPr lang="es-CO" sz="8800" dirty="0">
                <a:latin typeface="Consolas" panose="020B0609020204030204" pitchFamily="49" charset="0"/>
              </a:rPr>
              <a:t> </a:t>
            </a:r>
            <a:r>
              <a:rPr lang="es-CO" sz="8800" dirty="0" err="1">
                <a:latin typeface="Consolas" panose="020B0609020204030204" pitchFamily="49" charset="0"/>
              </a:rPr>
              <a:t>Setup</a:t>
            </a:r>
            <a:r>
              <a:rPr lang="es-CO" sz="8800" dirty="0">
                <a:latin typeface="Consolas" panose="020B0609020204030204" pitchFamily="49" charset="0"/>
              </a:rPr>
              <a:t> { // </a:t>
            </a:r>
            <a:r>
              <a:rPr lang="es-CO" sz="8800" dirty="0" err="1">
                <a:latin typeface="Consolas" panose="020B0609020204030204" pitchFamily="49" charset="0"/>
              </a:rPr>
              <a:t>Evalua</a:t>
            </a:r>
            <a:r>
              <a:rPr lang="es-CO" sz="8800" dirty="0">
                <a:latin typeface="Consolas" panose="020B0609020204030204" pitchFamily="49" charset="0"/>
              </a:rPr>
              <a:t> uso PCDP</a:t>
            </a:r>
          </a:p>
          <a:p>
            <a:pPr marL="0" indent="0">
              <a:buNone/>
            </a:pPr>
            <a:r>
              <a:rPr lang="es-CO" sz="8800" dirty="0">
                <a:latin typeface="Consolas" panose="020B0609020204030204" pitchFamily="49" charset="0"/>
              </a:rPr>
              <a:t>    </a:t>
            </a:r>
            <a:r>
              <a:rPr lang="es-CO" sz="8800" dirty="0" err="1">
                <a:latin typeface="Consolas" panose="020B0609020204030204" pitchFamily="49" charset="0"/>
              </a:rPr>
              <a:t>private</a:t>
            </a:r>
            <a:r>
              <a:rPr lang="es-CO" sz="8800" dirty="0">
                <a:latin typeface="Consolas" panose="020B0609020204030204" pitchFamily="49" charset="0"/>
              </a:rPr>
              <a:t> </a:t>
            </a:r>
            <a:r>
              <a:rPr lang="es-CO" sz="8800" dirty="0" err="1">
                <a:latin typeface="Consolas" panose="020B0609020204030204" pitchFamily="49" charset="0"/>
              </a:rPr>
              <a:t>Setup</a:t>
            </a:r>
            <a:r>
              <a:rPr lang="es-CO" sz="8800" dirty="0">
                <a:latin typeface="Consolas" panose="020B0609020204030204" pitchFamily="49" charset="0"/>
              </a:rPr>
              <a:t>() { // Constructor</a:t>
            </a:r>
          </a:p>
          <a:p>
            <a:pPr marL="0" indent="0">
              <a:buNone/>
            </a:pPr>
            <a:r>
              <a:rPr lang="es-CO" sz="88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CO" sz="8800" dirty="0">
                <a:latin typeface="Consolas" panose="020B0609020204030204" pitchFamily="49" charset="0"/>
              </a:rPr>
              <a:t>    </a:t>
            </a:r>
            <a:r>
              <a:rPr lang="es-CO" sz="8800" dirty="0" err="1">
                <a:latin typeface="Consolas" panose="020B0609020204030204" pitchFamily="49" charset="0"/>
              </a:rPr>
              <a:t>public</a:t>
            </a:r>
            <a:r>
              <a:rPr lang="es-CO" sz="8800" dirty="0">
                <a:latin typeface="Consolas" panose="020B0609020204030204" pitchFamily="49" charset="0"/>
              </a:rPr>
              <a:t> </a:t>
            </a:r>
            <a:r>
              <a:rPr lang="es-CO" sz="8800" dirty="0" err="1">
                <a:latin typeface="Consolas" panose="020B0609020204030204" pitchFamily="49" charset="0"/>
              </a:rPr>
              <a:t>static</a:t>
            </a:r>
            <a:r>
              <a:rPr lang="es-CO" sz="8800" dirty="0">
                <a:latin typeface="Consolas" panose="020B0609020204030204" pitchFamily="49" charset="0"/>
              </a:rPr>
              <a:t> </a:t>
            </a:r>
            <a:r>
              <a:rPr lang="es-CO" sz="8800" dirty="0" err="1">
                <a:latin typeface="Consolas" panose="020B0609020204030204" pitchFamily="49" charset="0"/>
              </a:rPr>
              <a:t>int</a:t>
            </a:r>
            <a:r>
              <a:rPr lang="es-CO" sz="8800" dirty="0">
                <a:latin typeface="Consolas" panose="020B0609020204030204" pitchFamily="49" charset="0"/>
              </a:rPr>
              <a:t> </a:t>
            </a:r>
            <a:r>
              <a:rPr lang="es-CO" sz="8800" dirty="0" err="1">
                <a:latin typeface="Consolas" panose="020B0609020204030204" pitchFamily="49" charset="0"/>
              </a:rPr>
              <a:t>setup</a:t>
            </a:r>
            <a:r>
              <a:rPr lang="es-CO" sz="8800" dirty="0">
                <a:latin typeface="Consolas" panose="020B0609020204030204" pitchFamily="49" charset="0"/>
              </a:rPr>
              <a:t>(final </a:t>
            </a:r>
            <a:r>
              <a:rPr lang="es-CO" sz="8800" dirty="0" err="1">
                <a:latin typeface="Consolas" panose="020B0609020204030204" pitchFamily="49" charset="0"/>
              </a:rPr>
              <a:t>int</a:t>
            </a:r>
            <a:r>
              <a:rPr lang="es-CO" sz="8800" dirty="0">
                <a:latin typeface="Consolas" panose="020B0609020204030204" pitchFamily="49" charset="0"/>
              </a:rPr>
              <a:t> val) {</a:t>
            </a:r>
          </a:p>
          <a:p>
            <a:pPr marL="0" indent="0">
              <a:buNone/>
            </a:pPr>
            <a:r>
              <a:rPr lang="es-CO" sz="8800" dirty="0">
                <a:latin typeface="Consolas" panose="020B0609020204030204" pitchFamily="49" charset="0"/>
              </a:rPr>
              <a:t>        final </a:t>
            </a:r>
            <a:r>
              <a:rPr lang="es-CO" sz="8800" dirty="0" err="1">
                <a:latin typeface="Consolas" panose="020B0609020204030204" pitchFamily="49" charset="0"/>
              </a:rPr>
              <a:t>int</a:t>
            </a:r>
            <a:r>
              <a:rPr lang="es-CO" sz="8800" dirty="0">
                <a:latin typeface="Consolas" panose="020B0609020204030204" pitchFamily="49" charset="0"/>
              </a:rPr>
              <a:t>[] resultado = new </a:t>
            </a:r>
            <a:r>
              <a:rPr lang="es-CO" sz="8800" dirty="0" err="1">
                <a:latin typeface="Consolas" panose="020B0609020204030204" pitchFamily="49" charset="0"/>
              </a:rPr>
              <a:t>int</a:t>
            </a:r>
            <a:r>
              <a:rPr lang="es-CO" sz="8800" dirty="0">
                <a:latin typeface="Consolas" panose="020B0609020204030204" pitchFamily="49" charset="0"/>
              </a:rPr>
              <a:t>[1];</a:t>
            </a:r>
          </a:p>
          <a:p>
            <a:pPr marL="0" indent="0">
              <a:buNone/>
            </a:pPr>
            <a:r>
              <a:rPr lang="es-CO" sz="8800" dirty="0">
                <a:latin typeface="Consolas" panose="020B0609020204030204" pitchFamily="49" charset="0"/>
              </a:rPr>
              <a:t>        </a:t>
            </a:r>
            <a:r>
              <a:rPr lang="es-CO" sz="8800" dirty="0" err="1">
                <a:latin typeface="Consolas" panose="020B0609020204030204" pitchFamily="49" charset="0"/>
              </a:rPr>
              <a:t>finish</a:t>
            </a:r>
            <a:r>
              <a:rPr lang="es-CO" sz="8800" dirty="0">
                <a:latin typeface="Consolas" panose="020B0609020204030204" pitchFamily="49" charset="0"/>
              </a:rPr>
              <a:t>(() -&gt; {</a:t>
            </a:r>
          </a:p>
          <a:p>
            <a:pPr marL="0" indent="0">
              <a:buNone/>
            </a:pPr>
            <a:r>
              <a:rPr lang="es-CO" sz="8800" dirty="0">
                <a:latin typeface="Consolas" panose="020B0609020204030204" pitchFamily="49" charset="0"/>
              </a:rPr>
              <a:t>            </a:t>
            </a:r>
            <a:r>
              <a:rPr lang="es-CO" sz="8800" dirty="0" err="1">
                <a:latin typeface="Consolas" panose="020B0609020204030204" pitchFamily="49" charset="0"/>
              </a:rPr>
              <a:t>async</a:t>
            </a:r>
            <a:r>
              <a:rPr lang="es-CO" sz="8800" dirty="0">
                <a:latin typeface="Consolas" panose="020B0609020204030204" pitchFamily="49" charset="0"/>
              </a:rPr>
              <a:t>(() -&gt; {</a:t>
            </a:r>
          </a:p>
          <a:p>
            <a:pPr marL="0" indent="0">
              <a:buNone/>
            </a:pPr>
            <a:r>
              <a:rPr lang="es-CO" sz="8800" dirty="0">
                <a:latin typeface="Consolas" panose="020B0609020204030204" pitchFamily="49" charset="0"/>
              </a:rPr>
              <a:t>                resultado[0] = val;</a:t>
            </a:r>
          </a:p>
          <a:p>
            <a:pPr marL="0" indent="0">
              <a:buNone/>
            </a:pPr>
            <a:r>
              <a:rPr lang="es-CO" sz="8800" dirty="0">
                <a:latin typeface="Consolas" panose="020B0609020204030204" pitchFamily="49" charset="0"/>
              </a:rPr>
              <a:t>            });</a:t>
            </a:r>
          </a:p>
          <a:p>
            <a:pPr marL="0" indent="0">
              <a:buNone/>
            </a:pPr>
            <a:r>
              <a:rPr lang="es-CO" sz="8800" dirty="0">
                <a:latin typeface="Consolas" panose="020B0609020204030204" pitchFamily="49" charset="0"/>
              </a:rPr>
              <a:t>        });</a:t>
            </a:r>
          </a:p>
          <a:p>
            <a:pPr marL="0" indent="0">
              <a:buNone/>
            </a:pPr>
            <a:r>
              <a:rPr lang="es-CO" sz="8800" dirty="0">
                <a:latin typeface="Consolas" panose="020B0609020204030204" pitchFamily="49" charset="0"/>
              </a:rPr>
              <a:t>        </a:t>
            </a:r>
            <a:r>
              <a:rPr lang="es-CO" sz="8800" dirty="0" err="1">
                <a:latin typeface="Consolas" panose="020B0609020204030204" pitchFamily="49" charset="0"/>
              </a:rPr>
              <a:t>return</a:t>
            </a:r>
            <a:r>
              <a:rPr lang="es-CO" sz="8800" dirty="0">
                <a:latin typeface="Consolas" panose="020B0609020204030204" pitchFamily="49" charset="0"/>
              </a:rPr>
              <a:t> resultado[0];</a:t>
            </a:r>
          </a:p>
          <a:p>
            <a:pPr marL="0" indent="0">
              <a:buNone/>
            </a:pPr>
            <a:r>
              <a:rPr lang="es-CO" sz="88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s-CO" sz="8800" dirty="0">
                <a:latin typeface="Consolas" panose="020B0609020204030204" pitchFamily="49" charset="0"/>
              </a:rPr>
              <a:t>}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3559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15BCE-E54E-4185-B295-842719B51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Código Ejercicio_0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8852E8-5640-2D3B-26B3-446F05209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0D0D8A0-66AF-4F44-BBC3-CBF99E40B1FC}"/>
              </a:ext>
            </a:extLst>
          </p:cNvPr>
          <p:cNvSpPr txBox="1"/>
          <p:nvPr/>
        </p:nvSpPr>
        <p:spPr>
          <a:xfrm>
            <a:off x="3007288" y="1859339"/>
            <a:ext cx="75537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00" dirty="0" err="1">
                <a:latin typeface="Consolas" panose="020B0609020204030204" pitchFamily="49" charset="0"/>
              </a:rPr>
              <a:t>package</a:t>
            </a:r>
            <a:r>
              <a:rPr lang="es-CO" sz="2200" dirty="0">
                <a:latin typeface="Consolas" panose="020B0609020204030204" pitchFamily="49" charset="0"/>
              </a:rPr>
              <a:t> </a:t>
            </a:r>
            <a:r>
              <a:rPr lang="es-CO" sz="2200" dirty="0" err="1">
                <a:latin typeface="Consolas" panose="020B0609020204030204" pitchFamily="49" charset="0"/>
              </a:rPr>
              <a:t>co.edu.unal.paralela</a:t>
            </a:r>
            <a:r>
              <a:rPr lang="es-CO" sz="2200" dirty="0">
                <a:latin typeface="Consolas" panose="020B0609020204030204" pitchFamily="49" charset="0"/>
              </a:rPr>
              <a:t>;</a:t>
            </a:r>
          </a:p>
          <a:p>
            <a:r>
              <a:rPr lang="es-CO" sz="2200" dirty="0" err="1">
                <a:latin typeface="Consolas" panose="020B0609020204030204" pitchFamily="49" charset="0"/>
              </a:rPr>
              <a:t>import</a:t>
            </a:r>
            <a:r>
              <a:rPr lang="es-CO" sz="2200" dirty="0">
                <a:latin typeface="Consolas" panose="020B0609020204030204" pitchFamily="49" charset="0"/>
              </a:rPr>
              <a:t> </a:t>
            </a:r>
            <a:r>
              <a:rPr lang="es-CO" sz="2200" dirty="0" err="1">
                <a:latin typeface="Consolas" panose="020B0609020204030204" pitchFamily="49" charset="0"/>
              </a:rPr>
              <a:t>java.util.Random</a:t>
            </a:r>
            <a:r>
              <a:rPr lang="es-CO" sz="2200" dirty="0">
                <a:latin typeface="Consolas" panose="020B0609020204030204" pitchFamily="49" charset="0"/>
              </a:rPr>
              <a:t>;</a:t>
            </a:r>
          </a:p>
          <a:p>
            <a:r>
              <a:rPr lang="es-CO" sz="2200" dirty="0" err="1">
                <a:latin typeface="Consolas" panose="020B0609020204030204" pitchFamily="49" charset="0"/>
              </a:rPr>
              <a:t>import</a:t>
            </a:r>
            <a:r>
              <a:rPr lang="es-CO" sz="2200" dirty="0">
                <a:latin typeface="Consolas" panose="020B0609020204030204" pitchFamily="49" charset="0"/>
              </a:rPr>
              <a:t> </a:t>
            </a:r>
            <a:r>
              <a:rPr lang="es-CO" sz="2200" dirty="0" err="1">
                <a:latin typeface="Consolas" panose="020B0609020204030204" pitchFamily="49" charset="0"/>
              </a:rPr>
              <a:t>junit.framework.TestCase</a:t>
            </a:r>
            <a:r>
              <a:rPr lang="es-CO" sz="2200" dirty="0">
                <a:latin typeface="Consolas" panose="020B0609020204030204" pitchFamily="49" charset="0"/>
              </a:rPr>
              <a:t>;</a:t>
            </a:r>
          </a:p>
          <a:p>
            <a:r>
              <a:rPr lang="es-CO" sz="2200" dirty="0" err="1">
                <a:latin typeface="Consolas" panose="020B0609020204030204" pitchFamily="49" charset="0"/>
              </a:rPr>
              <a:t>public</a:t>
            </a:r>
            <a:r>
              <a:rPr lang="es-CO" sz="2200" dirty="0">
                <a:latin typeface="Consolas" panose="020B0609020204030204" pitchFamily="49" charset="0"/>
              </a:rPr>
              <a:t> </a:t>
            </a:r>
            <a:r>
              <a:rPr lang="es-CO" sz="2200" dirty="0" err="1">
                <a:latin typeface="Consolas" panose="020B0609020204030204" pitchFamily="49" charset="0"/>
              </a:rPr>
              <a:t>class</a:t>
            </a:r>
            <a:r>
              <a:rPr lang="es-CO" sz="2200" dirty="0">
                <a:latin typeface="Consolas" panose="020B0609020204030204" pitchFamily="49" charset="0"/>
              </a:rPr>
              <a:t> </a:t>
            </a:r>
            <a:r>
              <a:rPr lang="es-CO" sz="2200" dirty="0" err="1">
                <a:latin typeface="Consolas" panose="020B0609020204030204" pitchFamily="49" charset="0"/>
              </a:rPr>
              <a:t>SetupTest</a:t>
            </a:r>
            <a:r>
              <a:rPr lang="es-CO" sz="2200" dirty="0">
                <a:latin typeface="Consolas" panose="020B0609020204030204" pitchFamily="49" charset="0"/>
              </a:rPr>
              <a:t> </a:t>
            </a:r>
            <a:r>
              <a:rPr lang="es-CO" sz="2200" dirty="0" err="1">
                <a:latin typeface="Consolas" panose="020B0609020204030204" pitchFamily="49" charset="0"/>
              </a:rPr>
              <a:t>extends</a:t>
            </a:r>
            <a:r>
              <a:rPr lang="es-CO" sz="2200" dirty="0">
                <a:latin typeface="Consolas" panose="020B0609020204030204" pitchFamily="49" charset="0"/>
              </a:rPr>
              <a:t> </a:t>
            </a:r>
            <a:r>
              <a:rPr lang="es-CO" sz="2200" dirty="0" err="1">
                <a:latin typeface="Consolas" panose="020B0609020204030204" pitchFamily="49" charset="0"/>
              </a:rPr>
              <a:t>TestCase</a:t>
            </a:r>
            <a:r>
              <a:rPr lang="es-CO" sz="2200" dirty="0">
                <a:latin typeface="Consolas" panose="020B0609020204030204" pitchFamily="49" charset="0"/>
              </a:rPr>
              <a:t> {         	</a:t>
            </a:r>
            <a:r>
              <a:rPr lang="es-CO" sz="2200" dirty="0" err="1">
                <a:latin typeface="Consolas" panose="020B0609020204030204" pitchFamily="49" charset="0"/>
              </a:rPr>
              <a:t>public</a:t>
            </a:r>
            <a:r>
              <a:rPr lang="es-CO" sz="2200" dirty="0">
                <a:latin typeface="Consolas" panose="020B0609020204030204" pitchFamily="49" charset="0"/>
              </a:rPr>
              <a:t> </a:t>
            </a:r>
            <a:r>
              <a:rPr lang="es-CO" sz="2200" dirty="0" err="1">
                <a:latin typeface="Consolas" panose="020B0609020204030204" pitchFamily="49" charset="0"/>
              </a:rPr>
              <a:t>void</a:t>
            </a:r>
            <a:r>
              <a:rPr lang="es-CO" sz="2200" dirty="0">
                <a:latin typeface="Consolas" panose="020B0609020204030204" pitchFamily="49" charset="0"/>
              </a:rPr>
              <a:t> </a:t>
            </a:r>
            <a:r>
              <a:rPr lang="es-CO" sz="2200" dirty="0" err="1">
                <a:latin typeface="Consolas" panose="020B0609020204030204" pitchFamily="49" charset="0"/>
              </a:rPr>
              <a:t>testSetup</a:t>
            </a:r>
            <a:r>
              <a:rPr lang="es-CO" sz="2200" dirty="0">
                <a:latin typeface="Consolas" panose="020B0609020204030204" pitchFamily="49" charset="0"/>
              </a:rPr>
              <a:t>() { // Caso de prueba        		final </a:t>
            </a:r>
            <a:r>
              <a:rPr lang="es-CO" sz="2200" dirty="0" err="1">
                <a:latin typeface="Consolas" panose="020B0609020204030204" pitchFamily="49" charset="0"/>
              </a:rPr>
              <a:t>int</a:t>
            </a:r>
            <a:r>
              <a:rPr lang="es-CO" sz="2200" dirty="0">
                <a:latin typeface="Consolas" panose="020B0609020204030204" pitchFamily="49" charset="0"/>
              </a:rPr>
              <a:t> resultado = </a:t>
            </a:r>
            <a:r>
              <a:rPr lang="es-CO" sz="2200" dirty="0" err="1">
                <a:latin typeface="Consolas" panose="020B0609020204030204" pitchFamily="49" charset="0"/>
              </a:rPr>
              <a:t>Setup.setup</a:t>
            </a:r>
            <a:r>
              <a:rPr lang="es-CO" sz="2200" dirty="0">
                <a:latin typeface="Consolas" panose="020B0609020204030204" pitchFamily="49" charset="0"/>
              </a:rPr>
              <a:t>(42);        		</a:t>
            </a:r>
            <a:r>
              <a:rPr lang="es-CO" sz="2200" dirty="0" err="1">
                <a:latin typeface="Consolas" panose="020B0609020204030204" pitchFamily="49" charset="0"/>
              </a:rPr>
              <a:t>assertEquals</a:t>
            </a:r>
            <a:r>
              <a:rPr lang="es-CO" sz="2200" dirty="0">
                <a:latin typeface="Consolas" panose="020B0609020204030204" pitchFamily="49" charset="0"/>
              </a:rPr>
              <a:t>(42, resultado);    </a:t>
            </a:r>
          </a:p>
          <a:p>
            <a:r>
              <a:rPr lang="es-CO" sz="2200" dirty="0">
                <a:latin typeface="Consolas" panose="020B0609020204030204" pitchFamily="49" charset="0"/>
              </a:rPr>
              <a:t>	}</a:t>
            </a:r>
          </a:p>
          <a:p>
            <a:r>
              <a:rPr lang="es-CO" sz="2200" dirty="0">
                <a:latin typeface="Consolas" panose="020B0609020204030204" pitchFamily="49" charset="0"/>
              </a:rPr>
              <a:t>}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2003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196F7-99A8-4EBC-86B2-510602CFF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3C0C06-B0E1-49E0-ABBC-7541B687A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https://es.wikipedia.org/wiki/Maven</a:t>
            </a:r>
            <a:endParaRPr lang="en-US" sz="2800" i="1" dirty="0"/>
          </a:p>
          <a:p>
            <a:r>
              <a:rPr lang="en-US" sz="2800" i="1" dirty="0"/>
              <a:t>How to Install Maven on Windows</a:t>
            </a:r>
            <a:r>
              <a:rPr lang="en-US" sz="2800" dirty="0"/>
              <a:t> </a:t>
            </a:r>
            <a:r>
              <a:rPr lang="es-MX" sz="2800" dirty="0"/>
              <a:t>https://phoenixnap.com/kb/install-maven-Windows</a:t>
            </a:r>
          </a:p>
          <a:p>
            <a:r>
              <a:rPr lang="it-IT" sz="2800" b="1" i="1" dirty="0"/>
              <a:t>Coursera. </a:t>
            </a:r>
            <a:r>
              <a:rPr lang="it-IT" sz="2800" i="1" dirty="0"/>
              <a:t>Parallel Programming in Java</a:t>
            </a:r>
            <a:r>
              <a:rPr lang="it-IT" sz="2800" b="1" i="1" dirty="0"/>
              <a:t>.</a:t>
            </a:r>
            <a:r>
              <a:rPr lang="it-IT" sz="2800" dirty="0"/>
              <a:t> Rice University</a:t>
            </a:r>
            <a:r>
              <a:rPr lang="es-CO" sz="2800" dirty="0"/>
              <a:t>.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44192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07676-2C26-2350-D2EA-8F598094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B7F974-ABB1-FD45-138D-FFD11904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>
                <a:latin typeface="Arial" panose="020B0604020202020204" pitchFamily="34" charset="0"/>
                <a:ea typeface="Times New Roman" panose="02020603050405020304" pitchFamily="18" charset="0"/>
              </a:rPr>
              <a:t>Dentro de los ejercicios propuestos en el curso, cuatro de ellos son adaptados de </a:t>
            </a:r>
            <a:r>
              <a:rPr lang="es-CO" sz="2400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Parallel</a:t>
            </a:r>
            <a:r>
              <a:rPr lang="es-CO" sz="2400" i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CO" sz="2400" i="1" dirty="0" err="1">
                <a:latin typeface="Arial" panose="020B0604020202020204" pitchFamily="34" charset="0"/>
                <a:ea typeface="Times New Roman" panose="02020603050405020304" pitchFamily="18" charset="0"/>
              </a:rPr>
              <a:t>Programming</a:t>
            </a:r>
            <a:r>
              <a:rPr lang="es-CO" sz="2400" i="1" dirty="0">
                <a:latin typeface="Arial" panose="020B0604020202020204" pitchFamily="34" charset="0"/>
                <a:ea typeface="Times New Roman" panose="02020603050405020304" pitchFamily="18" charset="0"/>
              </a:rPr>
              <a:t> in Java</a:t>
            </a:r>
            <a:r>
              <a:rPr lang="es-CO" sz="2400" dirty="0">
                <a:latin typeface="Arial" panose="020B0604020202020204" pitchFamily="34" charset="0"/>
                <a:ea typeface="Times New Roman" panose="02020603050405020304" pitchFamily="18" charset="0"/>
              </a:rPr>
              <a:t> de Coursera ofrecido por la Universidad de Rice.</a:t>
            </a:r>
          </a:p>
          <a:p>
            <a:r>
              <a:rPr lang="es-CO" sz="2400" dirty="0">
                <a:latin typeface="Arial" panose="020B0604020202020204" pitchFamily="34" charset="0"/>
                <a:ea typeface="Times New Roman" panose="02020603050405020304" pitchFamily="18" charset="0"/>
              </a:rPr>
              <a:t>Aquí se presentan los conceptos y actividades que permitirán evaluar el ambiente de desarrollo que se utilizará para realizar y evaluar estos </a:t>
            </a:r>
            <a:r>
              <a:rPr lang="es-CO" sz="2400">
                <a:latin typeface="Arial" panose="020B0604020202020204" pitchFamily="34" charset="0"/>
                <a:ea typeface="Times New Roman" panose="02020603050405020304" pitchFamily="18" charset="0"/>
              </a:rPr>
              <a:t>cuatro ejercicios.</a:t>
            </a:r>
            <a:endParaRPr lang="es-CO" sz="2400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85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D91E1-AF44-AF2F-A50F-12C38CD0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Ambiente de desarrollo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DD78E9-38D3-7C12-5E0E-EC94C7A6F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2400" dirty="0"/>
              <a:t>Inicialmente se debe adecuar un ambiente de desarrollo para dar soporte a la librería para Java </a:t>
            </a:r>
            <a:r>
              <a:rPr lang="es-MX" sz="2400" dirty="0" err="1"/>
              <a:t>pcdp</a:t>
            </a:r>
            <a:r>
              <a:rPr lang="es-MX" sz="2400" dirty="0"/>
              <a:t> (</a:t>
            </a:r>
            <a:r>
              <a:rPr lang="es-MX" sz="2400" dirty="0" err="1"/>
              <a:t>parallel</a:t>
            </a:r>
            <a:r>
              <a:rPr lang="es-MX" sz="2400" dirty="0"/>
              <a:t>, </a:t>
            </a:r>
            <a:r>
              <a:rPr lang="es-MX" sz="2400" dirty="0" err="1"/>
              <a:t>concurrent</a:t>
            </a:r>
            <a:r>
              <a:rPr lang="es-MX" sz="2400" dirty="0"/>
              <a:t> </a:t>
            </a:r>
            <a:r>
              <a:rPr lang="es-MX" sz="2400" dirty="0" err="1"/>
              <a:t>distributed</a:t>
            </a:r>
            <a:r>
              <a:rPr lang="es-MX" sz="2400" dirty="0"/>
              <a:t> </a:t>
            </a:r>
            <a:r>
              <a:rPr lang="es-MX" sz="2400" dirty="0" err="1"/>
              <a:t>programming</a:t>
            </a:r>
            <a:r>
              <a:rPr lang="es-MX" sz="2400" dirty="0"/>
              <a:t>) (https://github.com/habanero-rice/pcdp)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MX" sz="2400" dirty="0"/>
              <a:t>Instalar el JDK de Java 8 o superior (http://www.oracle.com/technetwork/java/javase/downloads/jdk8-downloads-2133151.html). [Validar las fechas de soporte para las diversas versiones de Java en https://www.oracle.com/technetwork/java/java-se-support-roadmap.html]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MX" sz="2400" dirty="0"/>
              <a:t>Instalar y configurar la herramienta de gestión de proyectos de software Apache Maven (https://maven.apache.org/download.cgi)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MX" sz="2400" dirty="0"/>
              <a:t>Instalar y configurar en Maven el </a:t>
            </a:r>
            <a:r>
              <a:rPr lang="es-MX" sz="2400" dirty="0" err="1"/>
              <a:t>framework</a:t>
            </a:r>
            <a:r>
              <a:rPr lang="es-MX" sz="2400" dirty="0"/>
              <a:t> </a:t>
            </a:r>
            <a:r>
              <a:rPr lang="es-MX" sz="2400" dirty="0" err="1"/>
              <a:t>pdcp</a:t>
            </a:r>
            <a:r>
              <a:rPr lang="es-MX" sz="2400" dirty="0"/>
              <a:t> (https://github.com/habanero-rice/pcdp)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0777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82E81-2B7B-4C9A-9692-94929325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Apache Maven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321AB9C-D96D-2EE7-1968-62CC6D327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2400" dirty="0"/>
              <a:t>Maven, palabra yiddish que significa </a:t>
            </a:r>
            <a:r>
              <a:rPr lang="es-MX" sz="2400" i="1" dirty="0"/>
              <a:t>acumulador de conocimientos. </a:t>
            </a:r>
            <a:r>
              <a:rPr lang="es-MX" sz="2400" dirty="0"/>
              <a:t>Un "</a:t>
            </a:r>
            <a:r>
              <a:rPr lang="es-MX" sz="2400" dirty="0" err="1"/>
              <a:t>maven</a:t>
            </a:r>
            <a:r>
              <a:rPr lang="es-MX" sz="2400" dirty="0"/>
              <a:t>" es un experto, un sabio.</a:t>
            </a:r>
            <a:endParaRPr lang="en-US" sz="2400" dirty="0"/>
          </a:p>
          <a:p>
            <a:r>
              <a:rPr lang="en-US" sz="2400" dirty="0"/>
              <a:t>Apache Maven es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herramienta</a:t>
            </a:r>
            <a:r>
              <a:rPr lang="en-US" sz="2400" dirty="0"/>
              <a:t> para </a:t>
            </a:r>
            <a:r>
              <a:rPr lang="en-US" sz="2400" dirty="0" err="1"/>
              <a:t>automatizar</a:t>
            </a:r>
            <a:r>
              <a:rPr lang="en-US" sz="2400" dirty="0"/>
              <a:t> la </a:t>
            </a:r>
            <a:r>
              <a:rPr lang="en-US" sz="2400" dirty="0" err="1"/>
              <a:t>construcción</a:t>
            </a:r>
            <a:r>
              <a:rPr lang="en-US" sz="2400" dirty="0"/>
              <a:t> de </a:t>
            </a:r>
            <a:r>
              <a:rPr lang="en-US" sz="2400" dirty="0" err="1"/>
              <a:t>aplicaciones</a:t>
            </a:r>
            <a:r>
              <a:rPr lang="en-US" sz="2400" dirty="0"/>
              <a:t>, </a:t>
            </a:r>
            <a:r>
              <a:rPr lang="en-US" sz="2400" dirty="0" err="1"/>
              <a:t>especialmente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proyectos</a:t>
            </a:r>
            <a:r>
              <a:rPr lang="en-US" sz="2400" dirty="0"/>
              <a:t> con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lenguaje</a:t>
            </a:r>
            <a:r>
              <a:rPr lang="en-US" sz="2400" dirty="0"/>
              <a:t> Java. </a:t>
            </a:r>
          </a:p>
          <a:p>
            <a:pPr lvl="1"/>
            <a:r>
              <a:rPr lang="en-US" sz="2400" dirty="0"/>
              <a:t>La </a:t>
            </a:r>
            <a:r>
              <a:rPr lang="en-US" sz="2400" dirty="0" err="1"/>
              <a:t>construcción</a:t>
            </a:r>
            <a:r>
              <a:rPr lang="en-US" sz="2400" dirty="0"/>
              <a:t> </a:t>
            </a:r>
            <a:r>
              <a:rPr lang="en-US" sz="2400" dirty="0" err="1"/>
              <a:t>automatizada</a:t>
            </a:r>
            <a:r>
              <a:rPr lang="en-US" sz="2400" dirty="0"/>
              <a:t> es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proceso</a:t>
            </a:r>
            <a:r>
              <a:rPr lang="en-US" sz="2400" dirty="0"/>
              <a:t> de </a:t>
            </a:r>
            <a:r>
              <a:rPr lang="en-US" sz="2400" dirty="0" err="1"/>
              <a:t>construir</a:t>
            </a:r>
            <a:r>
              <a:rPr lang="en-US" sz="2400" dirty="0"/>
              <a:t>  de forma </a:t>
            </a:r>
            <a:r>
              <a:rPr lang="en-US" sz="2400" dirty="0" err="1"/>
              <a:t>automática</a:t>
            </a:r>
            <a:r>
              <a:rPr lang="en-US" sz="2400" dirty="0"/>
              <a:t> software y la </a:t>
            </a:r>
            <a:r>
              <a:rPr lang="en-US" sz="2400" dirty="0" err="1"/>
              <a:t>realización</a:t>
            </a:r>
            <a:r>
              <a:rPr lang="en-US" sz="2400" dirty="0"/>
              <a:t> </a:t>
            </a:r>
            <a:r>
              <a:rPr lang="en-US" sz="2400" dirty="0" err="1"/>
              <a:t>automática</a:t>
            </a:r>
            <a:r>
              <a:rPr lang="en-US" sz="2400" dirty="0"/>
              <a:t> de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procesos</a:t>
            </a:r>
            <a:r>
              <a:rPr lang="en-US" sz="2400" dirty="0"/>
              <a:t> </a:t>
            </a:r>
            <a:r>
              <a:rPr lang="en-US" sz="2400" dirty="0" err="1"/>
              <a:t>asociados</a:t>
            </a:r>
            <a:r>
              <a:rPr lang="en-US" sz="2400" dirty="0"/>
              <a:t>: </a:t>
            </a:r>
            <a:r>
              <a:rPr lang="en-US" sz="2400" dirty="0" err="1"/>
              <a:t>compilar</a:t>
            </a:r>
            <a:r>
              <a:rPr lang="en-US" sz="2400" dirty="0"/>
              <a:t>, </a:t>
            </a:r>
            <a:r>
              <a:rPr lang="en-US" sz="2400" dirty="0" err="1"/>
              <a:t>construir</a:t>
            </a:r>
            <a:r>
              <a:rPr lang="en-US" sz="2400" dirty="0"/>
              <a:t> </a:t>
            </a:r>
            <a:r>
              <a:rPr lang="en-US" sz="2400" dirty="0" err="1"/>
              <a:t>paquetes</a:t>
            </a:r>
            <a:r>
              <a:rPr lang="en-US" sz="2400" dirty="0"/>
              <a:t> </a:t>
            </a:r>
            <a:r>
              <a:rPr lang="en-US" sz="2400" dirty="0" err="1"/>
              <a:t>binaros</a:t>
            </a:r>
            <a:r>
              <a:rPr lang="en-US" sz="2400" dirty="0"/>
              <a:t> y </a:t>
            </a:r>
            <a:r>
              <a:rPr lang="en-US" sz="2400" dirty="0" err="1"/>
              <a:t>ejecutar</a:t>
            </a:r>
            <a:r>
              <a:rPr lang="en-US" sz="2400" dirty="0"/>
              <a:t> </a:t>
            </a:r>
            <a:r>
              <a:rPr lang="en-US" sz="2400" dirty="0" err="1"/>
              <a:t>pruebas</a:t>
            </a:r>
            <a:r>
              <a:rPr lang="en-US" sz="2400" dirty="0"/>
              <a:t> de forma </a:t>
            </a:r>
            <a:r>
              <a:rPr lang="en-US" sz="2400" dirty="0" err="1"/>
              <a:t>automática</a:t>
            </a:r>
            <a:r>
              <a:rPr lang="en-US" sz="2400" dirty="0"/>
              <a:t>.</a:t>
            </a:r>
          </a:p>
          <a:p>
            <a:r>
              <a:rPr lang="en-US" sz="2400" dirty="0"/>
              <a:t>Maven </a:t>
            </a:r>
            <a:r>
              <a:rPr lang="en-US" sz="2400" dirty="0" err="1"/>
              <a:t>maneja</a:t>
            </a:r>
            <a:r>
              <a:rPr lang="en-US" sz="2400" dirty="0"/>
              <a:t> dos </a:t>
            </a:r>
            <a:r>
              <a:rPr lang="en-US" sz="2400" dirty="0" err="1"/>
              <a:t>aspectos</a:t>
            </a:r>
            <a:r>
              <a:rPr lang="en-US" sz="2400" dirty="0"/>
              <a:t> de la </a:t>
            </a:r>
            <a:r>
              <a:rPr lang="en-US" sz="2400" dirty="0" err="1"/>
              <a:t>construcción</a:t>
            </a:r>
            <a:r>
              <a:rPr lang="en-US" sz="2400" dirty="0"/>
              <a:t> de software: 	</a:t>
            </a:r>
          </a:p>
          <a:p>
            <a:pPr lvl="1"/>
            <a:r>
              <a:rPr lang="en-US" sz="2400" dirty="0"/>
              <a:t>Describe </a:t>
            </a:r>
            <a:r>
              <a:rPr lang="en-US" sz="2400" dirty="0" err="1"/>
              <a:t>cómo</a:t>
            </a:r>
            <a:r>
              <a:rPr lang="en-US" sz="2400" dirty="0"/>
              <a:t> </a:t>
            </a:r>
            <a:r>
              <a:rPr lang="en-US" sz="2400" dirty="0" err="1"/>
              <a:t>está</a:t>
            </a:r>
            <a:r>
              <a:rPr lang="en-US" sz="2400" dirty="0"/>
              <a:t> </a:t>
            </a:r>
            <a:r>
              <a:rPr lang="en-US" sz="2400" dirty="0" err="1"/>
              <a:t>construido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software</a:t>
            </a:r>
          </a:p>
          <a:p>
            <a:pPr lvl="1"/>
            <a:r>
              <a:rPr lang="en-US" sz="2400" dirty="0"/>
              <a:t>Describe sus </a:t>
            </a:r>
            <a:r>
              <a:rPr lang="en-US" sz="2400" dirty="0" err="1"/>
              <a:t>dependencias</a:t>
            </a:r>
            <a:endParaRPr lang="en-US" sz="2400" dirty="0"/>
          </a:p>
          <a:p>
            <a:r>
              <a:rPr lang="en-US" sz="2400" dirty="0"/>
              <a:t>https://es.wikipedia.org/wiki/Maven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D98DB9-788C-E4B3-8D26-7FB240F37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589" y="621729"/>
            <a:ext cx="21431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75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82E81-2B7B-4C9A-9692-94929325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Apache Maven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27136-1B3D-4D3D-9779-FBBBB271E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 </a:t>
            </a:r>
            <a:r>
              <a:rPr lang="en-US" sz="2400" dirty="0" err="1"/>
              <a:t>archivo</a:t>
            </a:r>
            <a:r>
              <a:rPr lang="en-US" sz="2400" dirty="0"/>
              <a:t> XML describe el Proyecto de software que se </a:t>
            </a:r>
            <a:r>
              <a:rPr lang="en-US" sz="2400" dirty="0" err="1"/>
              <a:t>está</a:t>
            </a:r>
            <a:r>
              <a:rPr lang="en-US" sz="2400" dirty="0"/>
              <a:t> </a:t>
            </a:r>
            <a:r>
              <a:rPr lang="en-US" sz="2400" dirty="0" err="1"/>
              <a:t>construyendo</a:t>
            </a:r>
            <a:r>
              <a:rPr lang="en-US" sz="2400" dirty="0"/>
              <a:t>, sus </a:t>
            </a:r>
            <a:r>
              <a:rPr lang="en-US" sz="2400" dirty="0" err="1"/>
              <a:t>dependencias</a:t>
            </a:r>
            <a:r>
              <a:rPr lang="en-US" sz="2400" dirty="0"/>
              <a:t> de </a:t>
            </a:r>
            <a:r>
              <a:rPr lang="en-US" sz="2400" dirty="0" err="1"/>
              <a:t>otros</a:t>
            </a:r>
            <a:r>
              <a:rPr lang="en-US" sz="2400" dirty="0"/>
              <a:t> </a:t>
            </a:r>
            <a:r>
              <a:rPr lang="en-US" sz="2400" dirty="0" err="1"/>
              <a:t>módulos</a:t>
            </a:r>
            <a:r>
              <a:rPr lang="en-US" sz="2400" dirty="0"/>
              <a:t> y components </a:t>
            </a:r>
            <a:r>
              <a:rPr lang="en-US" sz="2400" dirty="0" err="1"/>
              <a:t>externos</a:t>
            </a:r>
            <a:r>
              <a:rPr lang="en-US" sz="2400" dirty="0"/>
              <a:t>, el </a:t>
            </a:r>
            <a:r>
              <a:rPr lang="en-US" sz="2400" dirty="0" err="1"/>
              <a:t>orden</a:t>
            </a:r>
            <a:r>
              <a:rPr lang="en-US" sz="2400" dirty="0"/>
              <a:t> de </a:t>
            </a:r>
            <a:r>
              <a:rPr lang="en-US" sz="2400" dirty="0" err="1"/>
              <a:t>construcción</a:t>
            </a:r>
            <a:r>
              <a:rPr lang="en-US" sz="2400" dirty="0"/>
              <a:t>, </a:t>
            </a:r>
            <a:r>
              <a:rPr lang="en-US" sz="2400" dirty="0" err="1"/>
              <a:t>los</a:t>
            </a:r>
            <a:r>
              <a:rPr lang="en-US" sz="2400" dirty="0"/>
              <a:t> directories y </a:t>
            </a:r>
            <a:r>
              <a:rPr lang="en-US" sz="2400" dirty="0" err="1"/>
              <a:t>los</a:t>
            </a:r>
            <a:r>
              <a:rPr lang="en-US" sz="2400" dirty="0"/>
              <a:t> plugins </a:t>
            </a:r>
            <a:r>
              <a:rPr lang="en-US" sz="2400" dirty="0" err="1"/>
              <a:t>requeridos</a:t>
            </a:r>
            <a:r>
              <a:rPr lang="en-US" sz="2400" dirty="0"/>
              <a:t>. </a:t>
            </a:r>
          </a:p>
          <a:p>
            <a:r>
              <a:rPr lang="en-US" sz="2400" dirty="0"/>
              <a:t>Maven </a:t>
            </a:r>
            <a:r>
              <a:rPr lang="en-US" sz="2400" dirty="0" err="1"/>
              <a:t>viene</a:t>
            </a:r>
            <a:r>
              <a:rPr lang="en-US" sz="2400" dirty="0"/>
              <a:t> con </a:t>
            </a:r>
            <a:r>
              <a:rPr lang="en-US" sz="2400" dirty="0" err="1"/>
              <a:t>metas</a:t>
            </a:r>
            <a:r>
              <a:rPr lang="en-US" sz="2400" dirty="0"/>
              <a:t> </a:t>
            </a:r>
            <a:r>
              <a:rPr lang="en-US" sz="2400" dirty="0" err="1"/>
              <a:t>predefinidas</a:t>
            </a:r>
            <a:r>
              <a:rPr lang="en-US" sz="2400" dirty="0"/>
              <a:t> para </a:t>
            </a:r>
            <a:r>
              <a:rPr lang="en-US" sz="2400" dirty="0" err="1"/>
              <a:t>realizar</a:t>
            </a:r>
            <a:r>
              <a:rPr lang="en-US" sz="2400" dirty="0"/>
              <a:t> </a:t>
            </a:r>
            <a:r>
              <a:rPr lang="en-US" sz="2400" dirty="0" err="1"/>
              <a:t>ciertas</a:t>
            </a:r>
            <a:r>
              <a:rPr lang="en-US" sz="2400" dirty="0"/>
              <a:t> </a:t>
            </a:r>
            <a:r>
              <a:rPr lang="en-US" sz="2400" dirty="0" err="1"/>
              <a:t>tareas</a:t>
            </a:r>
            <a:r>
              <a:rPr lang="en-US" sz="2400" dirty="0"/>
              <a:t>, </a:t>
            </a:r>
            <a:r>
              <a:rPr lang="en-US" sz="2400" dirty="0" err="1"/>
              <a:t>como</a:t>
            </a:r>
            <a:r>
              <a:rPr lang="en-US" sz="2400" dirty="0"/>
              <a:t> la </a:t>
            </a:r>
            <a:r>
              <a:rPr lang="en-US" sz="2400" dirty="0" err="1"/>
              <a:t>compilación</a:t>
            </a:r>
            <a:r>
              <a:rPr lang="en-US" sz="2400" dirty="0"/>
              <a:t> del Código y la </a:t>
            </a:r>
            <a:r>
              <a:rPr lang="en-US" sz="2400" dirty="0" err="1"/>
              <a:t>construcción</a:t>
            </a:r>
            <a:r>
              <a:rPr lang="en-US" sz="2400" dirty="0"/>
              <a:t> de </a:t>
            </a:r>
            <a:r>
              <a:rPr lang="en-US" sz="2400" dirty="0" err="1"/>
              <a:t>paquetes</a:t>
            </a:r>
            <a:r>
              <a:rPr lang="en-US" sz="2400" dirty="0"/>
              <a:t>. </a:t>
            </a:r>
          </a:p>
          <a:p>
            <a:r>
              <a:rPr lang="en-US" sz="2400" dirty="0"/>
              <a:t>Maven </a:t>
            </a:r>
            <a:r>
              <a:rPr lang="en-US" sz="2400" dirty="0" err="1"/>
              <a:t>descarga</a:t>
            </a:r>
            <a:r>
              <a:rPr lang="en-US" sz="2400" dirty="0"/>
              <a:t> de forma </a:t>
            </a:r>
            <a:r>
              <a:rPr lang="en-US" sz="2400" dirty="0" err="1"/>
              <a:t>dinámica</a:t>
            </a:r>
            <a:r>
              <a:rPr lang="en-US" sz="2400" dirty="0"/>
              <a:t> </a:t>
            </a:r>
            <a:r>
              <a:rPr lang="en-US" sz="2400" dirty="0" err="1"/>
              <a:t>librerías</a:t>
            </a:r>
            <a:r>
              <a:rPr lang="en-US" sz="2400" dirty="0"/>
              <a:t> de Java y plugins de Maven </a:t>
            </a:r>
            <a:r>
              <a:rPr lang="en-US" sz="2400" dirty="0" err="1"/>
              <a:t>desde</a:t>
            </a:r>
            <a:r>
              <a:rPr lang="en-US" sz="2400" dirty="0"/>
              <a:t> uno o </a:t>
            </a:r>
            <a:r>
              <a:rPr lang="en-US" sz="2400" dirty="0" err="1"/>
              <a:t>más</a:t>
            </a:r>
            <a:r>
              <a:rPr lang="en-US" sz="2400" dirty="0"/>
              <a:t> </a:t>
            </a:r>
            <a:r>
              <a:rPr lang="en-US" sz="2400" dirty="0" err="1"/>
              <a:t>repositorios</a:t>
            </a:r>
            <a:r>
              <a:rPr lang="en-US" sz="2400" dirty="0"/>
              <a:t>, </a:t>
            </a:r>
            <a:r>
              <a:rPr lang="en-US" sz="2400" dirty="0" err="1"/>
              <a:t>como</a:t>
            </a:r>
            <a:r>
              <a:rPr lang="en-US" sz="2400" dirty="0"/>
              <a:t> el Maven Central Repository, y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almacena</a:t>
            </a:r>
            <a:r>
              <a:rPr lang="en-US" sz="2400" dirty="0"/>
              <a:t> </a:t>
            </a:r>
            <a:r>
              <a:rPr lang="en-US" sz="2400" dirty="0" err="1"/>
              <a:t>localmente</a:t>
            </a:r>
            <a:r>
              <a:rPr lang="en-US" sz="2400" dirty="0"/>
              <a:t>.</a:t>
            </a:r>
          </a:p>
          <a:p>
            <a:pPr lvl="1"/>
            <a:endParaRPr lang="es-CO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3544340-38E4-7616-58EE-22A1A3C29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589" y="621729"/>
            <a:ext cx="21431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44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82E81-2B7B-4C9A-9692-94929325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Apache Maven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27136-1B3D-4D3D-9779-FBBBB271E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Una </a:t>
            </a:r>
            <a:r>
              <a:rPr lang="en-US" sz="2400" dirty="0" err="1"/>
              <a:t>instalación</a:t>
            </a:r>
            <a:r>
              <a:rPr lang="en-US" sz="2400" dirty="0"/>
              <a:t> de Maven se </a:t>
            </a:r>
            <a:r>
              <a:rPr lang="en-US" sz="2400" dirty="0" err="1"/>
              <a:t>compone</a:t>
            </a:r>
            <a:r>
              <a:rPr lang="en-US" sz="2400" dirty="0"/>
              <a:t> de un conjunto de </a:t>
            </a:r>
            <a:r>
              <a:rPr lang="en-US" sz="2400" dirty="0" err="1"/>
              <a:t>archivos</a:t>
            </a:r>
            <a:r>
              <a:rPr lang="en-US" sz="2400" dirty="0"/>
              <a:t> JAR, </a:t>
            </a:r>
            <a:r>
              <a:rPr lang="en-US" sz="2400" dirty="0" err="1"/>
              <a:t>archivos</a:t>
            </a:r>
            <a:r>
              <a:rPr lang="en-US" sz="2400" dirty="0"/>
              <a:t> de </a:t>
            </a:r>
            <a:r>
              <a:rPr lang="en-US" sz="2400" dirty="0" err="1"/>
              <a:t>configuración</a:t>
            </a:r>
            <a:r>
              <a:rPr lang="en-US" sz="2400" dirty="0"/>
              <a:t>, y –</a:t>
            </a:r>
            <a:r>
              <a:rPr lang="en-US" sz="2400" dirty="0" err="1"/>
              <a:t>en</a:t>
            </a:r>
            <a:r>
              <a:rPr lang="en-US" sz="2400" dirty="0"/>
              <a:t> Windows, un </a:t>
            </a:r>
            <a:r>
              <a:rPr lang="en-US" sz="2400" dirty="0" err="1"/>
              <a:t>archivo</a:t>
            </a:r>
            <a:r>
              <a:rPr lang="en-US" sz="2400" dirty="0"/>
              <a:t>  batch file, mvn.bat; </a:t>
            </a:r>
            <a:r>
              <a:rPr lang="en-US" sz="2400" dirty="0" err="1"/>
              <a:t>en</a:t>
            </a:r>
            <a:r>
              <a:rPr lang="en-US" sz="2400" dirty="0"/>
              <a:t> MAC OS X y Linux, un shell script </a:t>
            </a:r>
            <a:r>
              <a:rPr lang="en-US" sz="2400" dirty="0" err="1"/>
              <a:t>llamado</a:t>
            </a:r>
            <a:r>
              <a:rPr lang="en-US" sz="2400" dirty="0"/>
              <a:t> </a:t>
            </a:r>
            <a:r>
              <a:rPr lang="en-US" sz="2400" dirty="0" err="1"/>
              <a:t>mvn</a:t>
            </a:r>
            <a:r>
              <a:rPr lang="en-US" sz="2400" dirty="0"/>
              <a:t>.</a:t>
            </a:r>
          </a:p>
          <a:p>
            <a:r>
              <a:rPr lang="en-US" sz="2400" dirty="0"/>
              <a:t>El </a:t>
            </a:r>
            <a:r>
              <a:rPr lang="en-US" sz="2400" dirty="0" err="1"/>
              <a:t>comando</a:t>
            </a:r>
            <a:r>
              <a:rPr lang="en-US" sz="2400" dirty="0"/>
              <a:t> </a:t>
            </a:r>
            <a:r>
              <a:rPr lang="en-US" sz="2400" dirty="0" err="1"/>
              <a:t>mvn</a:t>
            </a:r>
            <a:r>
              <a:rPr lang="en-US" sz="2400" dirty="0"/>
              <a:t> primero </a:t>
            </a:r>
            <a:r>
              <a:rPr lang="en-US" sz="2400" dirty="0" err="1"/>
              <a:t>revisa</a:t>
            </a:r>
            <a:r>
              <a:rPr lang="en-US" sz="2400" dirty="0"/>
              <a:t> el </a:t>
            </a:r>
            <a:r>
              <a:rPr lang="en-US" sz="2400" dirty="0" err="1"/>
              <a:t>directorio</a:t>
            </a:r>
            <a:r>
              <a:rPr lang="en-US" sz="2400" dirty="0"/>
              <a:t> JAVA_HOME. (</a:t>
            </a:r>
            <a:r>
              <a:rPr lang="en-US" sz="2400" dirty="0" err="1"/>
              <a:t>mvn</a:t>
            </a:r>
            <a:r>
              <a:rPr lang="en-US" sz="2400" dirty="0"/>
              <a:t> </a:t>
            </a:r>
            <a:r>
              <a:rPr lang="en-US" sz="2400" dirty="0" err="1"/>
              <a:t>debe</a:t>
            </a:r>
            <a:r>
              <a:rPr lang="en-US" sz="2400" dirty="0"/>
              <a:t> </a:t>
            </a:r>
            <a:r>
              <a:rPr lang="en-US" sz="2400" dirty="0" err="1"/>
              <a:t>estar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la variable PATH)</a:t>
            </a:r>
          </a:p>
          <a:p>
            <a:r>
              <a:rPr lang="en-US" sz="2400" dirty="0" err="1"/>
              <a:t>Luego</a:t>
            </a:r>
            <a:r>
              <a:rPr lang="en-US" sz="2400" dirty="0"/>
              <a:t> </a:t>
            </a:r>
            <a:r>
              <a:rPr lang="en-US" sz="2400" dirty="0" err="1"/>
              <a:t>busca</a:t>
            </a:r>
            <a:r>
              <a:rPr lang="en-US" sz="2400" dirty="0"/>
              <a:t> el </a:t>
            </a:r>
            <a:r>
              <a:rPr lang="en-US" sz="2400" dirty="0" err="1"/>
              <a:t>directorio</a:t>
            </a:r>
            <a:r>
              <a:rPr lang="en-US" sz="2400" dirty="0"/>
              <a:t> M2_HOME, que </a:t>
            </a:r>
            <a:r>
              <a:rPr lang="en-US" sz="2400" dirty="0" err="1"/>
              <a:t>es</a:t>
            </a:r>
            <a:r>
              <a:rPr lang="en-US" sz="2400" dirty="0"/>
              <a:t> la </a:t>
            </a:r>
            <a:r>
              <a:rPr lang="en-US" sz="2400" dirty="0" err="1"/>
              <a:t>ubicación</a:t>
            </a:r>
            <a:r>
              <a:rPr lang="en-US" sz="2400" dirty="0"/>
              <a:t> de la </a:t>
            </a:r>
            <a:r>
              <a:rPr lang="en-US" sz="2400" dirty="0" err="1"/>
              <a:t>instalación</a:t>
            </a:r>
            <a:r>
              <a:rPr lang="en-US" sz="2400" dirty="0"/>
              <a:t> de Maven. </a:t>
            </a:r>
            <a:r>
              <a:rPr lang="en-US" sz="2400" dirty="0" err="1"/>
              <a:t>Allí</a:t>
            </a:r>
            <a:r>
              <a:rPr lang="en-US" sz="2400" dirty="0"/>
              <a:t> </a:t>
            </a:r>
            <a:r>
              <a:rPr lang="en-US" sz="2400" dirty="0" err="1"/>
              <a:t>carga</a:t>
            </a:r>
            <a:r>
              <a:rPr lang="en-US" sz="2400" dirty="0"/>
              <a:t> las </a:t>
            </a:r>
            <a:r>
              <a:rPr lang="en-US" sz="2400" dirty="0" err="1"/>
              <a:t>librerías</a:t>
            </a:r>
            <a:r>
              <a:rPr lang="en-US" sz="2400" dirty="0"/>
              <a:t> que </a:t>
            </a:r>
            <a:r>
              <a:rPr lang="en-US" sz="2400" dirty="0" err="1"/>
              <a:t>estén</a:t>
            </a:r>
            <a:r>
              <a:rPr lang="en-US" sz="2400" dirty="0"/>
              <a:t> </a:t>
            </a:r>
            <a:r>
              <a:rPr lang="en-US" sz="2400" dirty="0" err="1"/>
              <a:t>presentes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También</a:t>
            </a:r>
            <a:r>
              <a:rPr lang="en-US" sz="2400" dirty="0"/>
              <a:t> lee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valores</a:t>
            </a:r>
            <a:r>
              <a:rPr lang="en-US" sz="2400" dirty="0"/>
              <a:t> </a:t>
            </a:r>
            <a:r>
              <a:rPr lang="en-US" sz="2400" dirty="0" err="1"/>
              <a:t>especificados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MAVEN_OPTS. </a:t>
            </a:r>
            <a:r>
              <a:rPr lang="en-US" sz="2400" dirty="0" err="1"/>
              <a:t>Esta</a:t>
            </a:r>
            <a:r>
              <a:rPr lang="en-US" sz="2400" dirty="0"/>
              <a:t> variable </a:t>
            </a:r>
            <a:r>
              <a:rPr lang="en-US" sz="2400" dirty="0" err="1"/>
              <a:t>permite</a:t>
            </a:r>
            <a:r>
              <a:rPr lang="en-US" sz="2400" dirty="0"/>
              <a:t> </a:t>
            </a:r>
            <a:r>
              <a:rPr lang="en-US" sz="2400" dirty="0" err="1"/>
              <a:t>ejecutar</a:t>
            </a:r>
            <a:r>
              <a:rPr lang="en-US" sz="2400" dirty="0"/>
              <a:t> Maven con un </a:t>
            </a:r>
            <a:r>
              <a:rPr lang="en-US" sz="2400" dirty="0" err="1"/>
              <a:t>tamaño</a:t>
            </a:r>
            <a:r>
              <a:rPr lang="en-US" sz="2400" dirty="0"/>
              <a:t> de pila </a:t>
            </a:r>
            <a:r>
              <a:rPr lang="en-US" sz="2400" dirty="0" err="1"/>
              <a:t>adicional</a:t>
            </a:r>
            <a:r>
              <a:rPr lang="en-US" sz="2400" dirty="0"/>
              <a:t> y </a:t>
            </a:r>
            <a:r>
              <a:rPr lang="en-US" sz="2400" dirty="0" err="1"/>
              <a:t>otros</a:t>
            </a:r>
            <a:r>
              <a:rPr lang="en-US" sz="2400" dirty="0"/>
              <a:t> </a:t>
            </a:r>
            <a:r>
              <a:rPr lang="en-US" sz="2400" dirty="0" err="1"/>
              <a:t>parámetros</a:t>
            </a:r>
            <a:r>
              <a:rPr lang="en-US" sz="2400" dirty="0"/>
              <a:t> de Java.</a:t>
            </a:r>
          </a:p>
          <a:p>
            <a:r>
              <a:rPr lang="en-US" sz="2400" dirty="0" err="1"/>
              <a:t>Utilizando</a:t>
            </a:r>
            <a:r>
              <a:rPr lang="en-US" sz="2400" dirty="0"/>
              <a:t>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valores</a:t>
            </a:r>
            <a:r>
              <a:rPr lang="en-US" sz="2400" dirty="0"/>
              <a:t> para JAVA_HOME, M2_HOME, y MAVEN_OPTS, el </a:t>
            </a:r>
            <a:r>
              <a:rPr lang="en-US" sz="2400" dirty="0" err="1"/>
              <a:t>archivo</a:t>
            </a:r>
            <a:r>
              <a:rPr lang="en-US" sz="2400" dirty="0"/>
              <a:t>  </a:t>
            </a:r>
            <a:r>
              <a:rPr lang="en-US" sz="2400" dirty="0" err="1"/>
              <a:t>mvn</a:t>
            </a:r>
            <a:r>
              <a:rPr lang="en-US" sz="2400" dirty="0"/>
              <a:t> </a:t>
            </a:r>
            <a:r>
              <a:rPr lang="en-US" sz="2400" dirty="0" err="1"/>
              <a:t>ejecuta</a:t>
            </a:r>
            <a:r>
              <a:rPr lang="en-US" sz="2400" dirty="0"/>
              <a:t> la </a:t>
            </a:r>
            <a:r>
              <a:rPr lang="en-US" sz="2400" dirty="0" err="1"/>
              <a:t>clase</a:t>
            </a:r>
            <a:r>
              <a:rPr lang="en-US" sz="2400" dirty="0"/>
              <a:t> </a:t>
            </a:r>
            <a:r>
              <a:rPr lang="en-US" sz="2400" dirty="0" err="1"/>
              <a:t>org.codehaus.plexus.classworlds.launcher.Launcher</a:t>
            </a:r>
            <a:r>
              <a:rPr lang="en-US" sz="2400" dirty="0"/>
              <a:t>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10681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08193-31F0-4C47-84FD-06DD7E93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Creando un proyecto con Maven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B89F5B-25B1-440C-8B76-F7EC50A26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16155"/>
          </a:xfrm>
        </p:spPr>
        <p:txBody>
          <a:bodyPr>
            <a:normAutofit/>
          </a:bodyPr>
          <a:lstStyle/>
          <a:p>
            <a:r>
              <a:rPr lang="es-CO" sz="2400" dirty="0"/>
              <a:t>En una ventana de comandos vaya al directorio donde desea crear el proyecto.</a:t>
            </a:r>
          </a:p>
          <a:p>
            <a:r>
              <a:rPr lang="es-CO" sz="2400" dirty="0"/>
              <a:t>Ejecute el siguiente comando:</a:t>
            </a:r>
          </a:p>
          <a:p>
            <a:pPr marL="0" indent="0">
              <a:buNone/>
            </a:pPr>
            <a:r>
              <a:rPr lang="es-CO" sz="2400" dirty="0" err="1">
                <a:latin typeface="Consolas" panose="020B0609020204030204" pitchFamily="49" charset="0"/>
              </a:rPr>
              <a:t>mvn</a:t>
            </a:r>
            <a:r>
              <a:rPr lang="es-CO" sz="2400" dirty="0">
                <a:latin typeface="Consolas" panose="020B0609020204030204" pitchFamily="49" charset="0"/>
              </a:rPr>
              <a:t> </a:t>
            </a:r>
            <a:r>
              <a:rPr lang="es-CO" sz="2400" dirty="0" err="1">
                <a:latin typeface="Consolas" panose="020B0609020204030204" pitchFamily="49" charset="0"/>
              </a:rPr>
              <a:t>archetype:generate</a:t>
            </a:r>
            <a:r>
              <a:rPr lang="es-CO" sz="2400" dirty="0">
                <a:latin typeface="Consolas" panose="020B0609020204030204" pitchFamily="49" charset="0"/>
              </a:rPr>
              <a:t> -</a:t>
            </a:r>
            <a:r>
              <a:rPr lang="es-CO" sz="2400" dirty="0" err="1">
                <a:latin typeface="Consolas" panose="020B0609020204030204" pitchFamily="49" charset="0"/>
              </a:rPr>
              <a:t>DgroupId</a:t>
            </a:r>
            <a:r>
              <a:rPr lang="es-CO" sz="2400" dirty="0">
                <a:latin typeface="Consolas" panose="020B0609020204030204" pitchFamily="49" charset="0"/>
              </a:rPr>
              <a:t>=</a:t>
            </a:r>
            <a:r>
              <a:rPr lang="es-CO" sz="2400" dirty="0" err="1">
                <a:latin typeface="Consolas" panose="020B0609020204030204" pitchFamily="49" charset="0"/>
              </a:rPr>
              <a:t>co.edu.unal.paralela</a:t>
            </a:r>
            <a:r>
              <a:rPr lang="es-CO" sz="2400" dirty="0">
                <a:latin typeface="Consolas" panose="020B0609020204030204" pitchFamily="49" charset="0"/>
              </a:rPr>
              <a:t> -</a:t>
            </a:r>
            <a:r>
              <a:rPr lang="es-CO" sz="2400" dirty="0" err="1">
                <a:latin typeface="Consolas" panose="020B0609020204030204" pitchFamily="49" charset="0"/>
              </a:rPr>
              <a:t>DartifactId</a:t>
            </a:r>
            <a:r>
              <a:rPr lang="es-CO" sz="2400" dirty="0">
                <a:latin typeface="Consolas" panose="020B0609020204030204" pitchFamily="49" charset="0"/>
              </a:rPr>
              <a:t>=Project_0 -</a:t>
            </a:r>
            <a:r>
              <a:rPr lang="es-CO" sz="2400" dirty="0" err="1">
                <a:latin typeface="Consolas" panose="020B0609020204030204" pitchFamily="49" charset="0"/>
              </a:rPr>
              <a:t>DarchetypeArtifactId</a:t>
            </a:r>
            <a:r>
              <a:rPr lang="es-CO" sz="2400" dirty="0">
                <a:latin typeface="Consolas" panose="020B0609020204030204" pitchFamily="49" charset="0"/>
              </a:rPr>
              <a:t>=Maven-</a:t>
            </a:r>
            <a:r>
              <a:rPr lang="es-CO" sz="2400" dirty="0" err="1">
                <a:latin typeface="Consolas" panose="020B0609020204030204" pitchFamily="49" charset="0"/>
              </a:rPr>
              <a:t>archetype</a:t>
            </a:r>
            <a:r>
              <a:rPr lang="es-CO" sz="2400" dirty="0">
                <a:latin typeface="Consolas" panose="020B0609020204030204" pitchFamily="49" charset="0"/>
              </a:rPr>
              <a:t>-</a:t>
            </a:r>
            <a:r>
              <a:rPr lang="es-CO" sz="2400" dirty="0" err="1">
                <a:latin typeface="Consolas" panose="020B0609020204030204" pitchFamily="49" charset="0"/>
              </a:rPr>
              <a:t>quickstart</a:t>
            </a:r>
            <a:r>
              <a:rPr lang="es-CO" sz="2400" dirty="0">
                <a:latin typeface="Consolas" panose="020B0609020204030204" pitchFamily="49" charset="0"/>
              </a:rPr>
              <a:t> -</a:t>
            </a:r>
            <a:r>
              <a:rPr lang="es-CO" sz="2400" dirty="0" err="1">
                <a:latin typeface="Consolas" panose="020B0609020204030204" pitchFamily="49" charset="0"/>
              </a:rPr>
              <a:t>DinteractiveMode</a:t>
            </a:r>
            <a:r>
              <a:rPr lang="es-CO" sz="2400" dirty="0">
                <a:latin typeface="Consolas" panose="020B0609020204030204" pitchFamily="49" charset="0"/>
              </a:rPr>
              <a:t>=false</a:t>
            </a:r>
          </a:p>
          <a:p>
            <a:r>
              <a:rPr lang="es-CO" sz="2400" dirty="0"/>
              <a:t>Se descargarán de los repositorios varios grupos de archivos y se hará una generación de código fuente. Revise las carpetas creadas y su contenido</a:t>
            </a:r>
          </a:p>
          <a:p>
            <a:r>
              <a:rPr lang="es-CO" sz="2400" dirty="0"/>
              <a:t>La instalación inicial de Maven es mínima. Las características adicionales están en </a:t>
            </a:r>
            <a:r>
              <a:rPr lang="es-CO" sz="2400" dirty="0" err="1"/>
              <a:t>plugins</a:t>
            </a:r>
            <a:r>
              <a:rPr lang="es-CO" sz="2400" dirty="0"/>
              <a:t> de Maven que se descargan desde Internet cuando se requieran.</a:t>
            </a:r>
          </a:p>
        </p:txBody>
      </p:sp>
    </p:spTree>
    <p:extLst>
      <p:ext uri="{BB962C8B-B14F-4D97-AF65-F5344CB8AC3E}">
        <p14:creationId xmlns:p14="http://schemas.microsoft.com/office/powerpoint/2010/main" val="97312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DAF70-D59E-4628-AEAA-31717562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Construyendo (</a:t>
            </a:r>
            <a:r>
              <a:rPr lang="es-CO" dirty="0" err="1"/>
              <a:t>building</a:t>
            </a:r>
            <a:r>
              <a:rPr lang="es-CO" dirty="0"/>
              <a:t>) un proyecto simple con Maven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A2F620-E381-4D04-B171-528AE236D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84249"/>
          </a:xfrm>
        </p:spPr>
        <p:txBody>
          <a:bodyPr>
            <a:normAutofit/>
          </a:bodyPr>
          <a:lstStyle/>
          <a:p>
            <a:r>
              <a:rPr lang="es-CO" dirty="0"/>
              <a:t>Vaya al folder del proyecto que se creó antes y ejecute el comando</a:t>
            </a:r>
          </a:p>
          <a:p>
            <a:pPr lvl="1"/>
            <a:r>
              <a:rPr lang="es-CO" dirty="0" err="1"/>
              <a:t>mvn</a:t>
            </a:r>
            <a:r>
              <a:rPr lang="es-CO" dirty="0"/>
              <a:t> </a:t>
            </a:r>
            <a:r>
              <a:rPr lang="es-CO" dirty="0" err="1"/>
              <a:t>package</a:t>
            </a:r>
            <a:endParaRPr lang="es-CO" dirty="0"/>
          </a:p>
          <a:p>
            <a:r>
              <a:rPr lang="es-CO" dirty="0"/>
              <a:t>Ver en el documento </a:t>
            </a:r>
            <a:r>
              <a:rPr lang="es-CO" dirty="0">
                <a:latin typeface="Consolas" panose="020B0609020204030204" pitchFamily="49" charset="0"/>
              </a:rPr>
              <a:t>Guía ejercicio_0.docx</a:t>
            </a:r>
          </a:p>
          <a:p>
            <a:pPr lvl="1"/>
            <a:r>
              <a:rPr lang="es-CO" dirty="0"/>
              <a:t>Configuración del proyecto</a:t>
            </a:r>
          </a:p>
          <a:p>
            <a:pPr lvl="1"/>
            <a:r>
              <a:rPr lang="es-MX" dirty="0"/>
              <a:t>Compilación de los ejercicios</a:t>
            </a:r>
            <a:endParaRPr lang="es-CO" dirty="0"/>
          </a:p>
          <a:p>
            <a:pPr lvl="2"/>
            <a:r>
              <a:rPr lang="es-CO" dirty="0"/>
              <a:t>Desde línea de comandos</a:t>
            </a:r>
          </a:p>
          <a:p>
            <a:pPr lvl="2"/>
            <a:r>
              <a:rPr lang="es-CO" dirty="0"/>
              <a:t>Desde </a:t>
            </a:r>
            <a:r>
              <a:rPr lang="es-C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IntelliJ</a:t>
            </a:r>
          </a:p>
          <a:p>
            <a:pPr lvl="2"/>
            <a:r>
              <a:rPr lang="es-CO" sz="1800" dirty="0">
                <a:latin typeface="Arial" panose="020B0604020202020204" pitchFamily="34" charset="0"/>
              </a:rPr>
              <a:t>Desde </a:t>
            </a:r>
            <a:r>
              <a:rPr lang="es-C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Eclipse</a:t>
            </a:r>
            <a:endParaRPr lang="es-CO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2"/>
            <a:r>
              <a:rPr lang="es-CO" dirty="0"/>
              <a:t>Manualmente utilizando </a:t>
            </a:r>
            <a:r>
              <a:rPr lang="es-CO" b="1" dirty="0" err="1"/>
              <a:t>Javac</a:t>
            </a:r>
            <a:endParaRPr lang="es-CO" b="1" dirty="0"/>
          </a:p>
          <a:p>
            <a:pPr lvl="1"/>
            <a:r>
              <a:rPr lang="es-CO" dirty="0"/>
              <a:t>Haciendo las pruebas (</a:t>
            </a:r>
            <a:r>
              <a:rPr lang="es-CO" dirty="0" err="1"/>
              <a:t>tests</a:t>
            </a:r>
            <a:r>
              <a:rPr lang="es-CO" dirty="0"/>
              <a:t>) del proyecto</a:t>
            </a:r>
          </a:p>
          <a:p>
            <a:pPr lvl="2"/>
            <a:r>
              <a:rPr lang="es-CO" dirty="0"/>
              <a:t>Desde línea de comandos</a:t>
            </a:r>
          </a:p>
          <a:p>
            <a:pPr lvl="2"/>
            <a:r>
              <a:rPr lang="es-CO" dirty="0"/>
              <a:t>Desde </a:t>
            </a:r>
            <a:r>
              <a:rPr lang="es-C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IntelliJ</a:t>
            </a:r>
          </a:p>
          <a:p>
            <a:pPr lvl="2"/>
            <a:r>
              <a:rPr lang="es-CO" sz="1800" dirty="0">
                <a:latin typeface="Arial" panose="020B0604020202020204" pitchFamily="34" charset="0"/>
              </a:rPr>
              <a:t>Desde </a:t>
            </a:r>
            <a:r>
              <a:rPr lang="es-CO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Eclipse</a:t>
            </a:r>
            <a:endParaRPr lang="es-CO" sz="18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2"/>
            <a:r>
              <a:rPr lang="es-CO" sz="1800" dirty="0">
                <a:latin typeface="Arial" panose="020B0604020202020204" pitchFamily="34" charset="0"/>
              </a:rPr>
              <a:t>Manualmente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8310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5F0D0-608D-466D-BE05-9A2EFCBD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Comentario sobre </a:t>
            </a:r>
            <a:r>
              <a:rPr lang="es-CO" dirty="0" err="1"/>
              <a:t>Class</a:t>
            </a:r>
            <a:r>
              <a:rPr lang="es-CO" dirty="0"/>
              <a:t> PCDP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B4C318-708C-46A3-982F-D5D864DC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800" dirty="0">
                <a:hlinkClick r:id="rId2"/>
              </a:rPr>
              <a:t>https://habanero-rice.github.io/PCDP/</a:t>
            </a:r>
            <a:endParaRPr lang="es-CO" sz="2800" dirty="0"/>
          </a:p>
          <a:p>
            <a:pPr lvl="1"/>
            <a:r>
              <a:rPr lang="en-US" sz="2800" b="1" dirty="0" err="1"/>
              <a:t>async</a:t>
            </a:r>
            <a:r>
              <a:rPr lang="en-US" sz="2800" dirty="0"/>
              <a:t> creates an asynchronously executing task.</a:t>
            </a:r>
          </a:p>
          <a:p>
            <a:pPr lvl="1"/>
            <a:r>
              <a:rPr lang="en-US" sz="2800" b="1" dirty="0"/>
              <a:t>finish</a:t>
            </a:r>
            <a:r>
              <a:rPr lang="en-US" sz="2800" dirty="0"/>
              <a:t> waits for all tasks spawned in runnable to complete, as well as any transitively spawned child, </a:t>
            </a:r>
            <a:r>
              <a:rPr lang="en-US" sz="2800" dirty="0" err="1"/>
              <a:t>granchild</a:t>
            </a:r>
            <a:r>
              <a:rPr lang="en-US" sz="2800" dirty="0"/>
              <a:t>, </a:t>
            </a:r>
            <a:r>
              <a:rPr lang="en-US" sz="2800" dirty="0" err="1"/>
              <a:t>etc</a:t>
            </a:r>
            <a:r>
              <a:rPr lang="en-US" sz="2800" dirty="0"/>
              <a:t> tasks.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5554203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3765</TotalTime>
  <Words>977</Words>
  <Application>Microsoft Office PowerPoint</Application>
  <PresentationFormat>Panorámica</PresentationFormat>
  <Paragraphs>81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Retrospección</vt:lpstr>
      <vt:lpstr>Computación Paralela y Distribuida</vt:lpstr>
      <vt:lpstr>Objetivo</vt:lpstr>
      <vt:lpstr>Ambiente de desarrollo</vt:lpstr>
      <vt:lpstr>Apache Maven</vt:lpstr>
      <vt:lpstr>Apache Maven</vt:lpstr>
      <vt:lpstr>Apache Maven</vt:lpstr>
      <vt:lpstr>Creando un proyecto con Maven</vt:lpstr>
      <vt:lpstr>Construyendo (building) un proyecto simple con Maven</vt:lpstr>
      <vt:lpstr>Comentario sobre Class PCDP</vt:lpstr>
      <vt:lpstr>Código Ejercicio_0</vt:lpstr>
      <vt:lpstr>Código Ejercicio_0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Paralelismo a nivel de tareas</dc:title>
  <dc:creator>Oscar Agudelo</dc:creator>
  <cp:lastModifiedBy>Oscar Agudelo</cp:lastModifiedBy>
  <cp:revision>99</cp:revision>
  <cp:lastPrinted>2018-08-15T11:49:52Z</cp:lastPrinted>
  <dcterms:created xsi:type="dcterms:W3CDTF">2018-02-11T12:53:01Z</dcterms:created>
  <dcterms:modified xsi:type="dcterms:W3CDTF">2024-10-22T02:53:34Z</dcterms:modified>
</cp:coreProperties>
</file>