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92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Secure </a:t>
            </a:r>
            <a:r>
              <a:rPr lang="en-US" sz="5249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Messenger </a:t>
            </a: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Application using AES Algorithm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comprehensive overview of the development and implementation of a secure messenger application using the AES algorithm, ensuring data privacy and protection.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00002E">
              <a:alpha val="75000"/>
            </a:srgbClr>
          </a:solidFill>
          <a:ln w="43934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5211366" y="483751"/>
            <a:ext cx="3954780" cy="5497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29"/>
              </a:lnSpc>
              <a:buNone/>
            </a:pPr>
            <a:r>
              <a:rPr lang="en-US" sz="3463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Project Introduction</a:t>
            </a:r>
            <a:endParaRPr lang="en-US" sz="3463" dirty="0"/>
          </a:p>
        </p:txBody>
      </p:sp>
      <p:sp>
        <p:nvSpPr>
          <p:cNvPr id="5" name="Shape 2"/>
          <p:cNvSpPr/>
          <p:nvPr/>
        </p:nvSpPr>
        <p:spPr>
          <a:xfrm>
            <a:off x="5464254" y="1297305"/>
            <a:ext cx="21908" cy="6448901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6" name="Shape 3"/>
          <p:cNvSpPr/>
          <p:nvPr/>
        </p:nvSpPr>
        <p:spPr>
          <a:xfrm>
            <a:off x="5673090" y="1621631"/>
            <a:ext cx="615672" cy="21908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7" name="Shape 4"/>
          <p:cNvSpPr/>
          <p:nvPr/>
        </p:nvSpPr>
        <p:spPr>
          <a:xfrm>
            <a:off x="5277326" y="1434703"/>
            <a:ext cx="395764" cy="395764"/>
          </a:xfrm>
          <a:prstGeom prst="roundRect">
            <a:avLst>
              <a:gd name="adj" fmla="val 80018"/>
            </a:avLst>
          </a:prstGeom>
          <a:solidFill>
            <a:srgbClr val="00002E"/>
          </a:solidFill>
          <a:ln w="21908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95198" y="1467564"/>
            <a:ext cx="160020" cy="329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7"/>
              </a:lnSpc>
              <a:buNone/>
            </a:pPr>
            <a:r>
              <a:rPr lang="en-US" sz="207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078" dirty="0"/>
          </a:p>
        </p:txBody>
      </p:sp>
      <p:sp>
        <p:nvSpPr>
          <p:cNvPr id="9" name="Text 6"/>
          <p:cNvSpPr/>
          <p:nvPr/>
        </p:nvSpPr>
        <p:spPr>
          <a:xfrm>
            <a:off x="6442829" y="1473160"/>
            <a:ext cx="175926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5"/>
              </a:lnSpc>
              <a:buNone/>
            </a:pPr>
            <a:r>
              <a:rPr lang="en-US" sz="1732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Objective</a:t>
            </a:r>
            <a:endParaRPr lang="en-US" sz="1732" dirty="0"/>
          </a:p>
        </p:txBody>
      </p:sp>
      <p:sp>
        <p:nvSpPr>
          <p:cNvPr id="10" name="Text 7"/>
          <p:cNvSpPr/>
          <p:nvPr/>
        </p:nvSpPr>
        <p:spPr>
          <a:xfrm>
            <a:off x="6442829" y="1923812"/>
            <a:ext cx="6633805" cy="5629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en-US" sz="13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a secure messaging platform that guarantees privacy and confidentiality for users.</a:t>
            </a:r>
            <a:endParaRPr lang="en-US" sz="1385" dirty="0"/>
          </a:p>
        </p:txBody>
      </p:sp>
      <p:sp>
        <p:nvSpPr>
          <p:cNvPr id="11" name="Shape 8"/>
          <p:cNvSpPr/>
          <p:nvPr/>
        </p:nvSpPr>
        <p:spPr>
          <a:xfrm>
            <a:off x="5673090" y="3204924"/>
            <a:ext cx="615672" cy="21908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2" name="Shape 9"/>
          <p:cNvSpPr/>
          <p:nvPr/>
        </p:nvSpPr>
        <p:spPr>
          <a:xfrm>
            <a:off x="5277326" y="3017996"/>
            <a:ext cx="395764" cy="395764"/>
          </a:xfrm>
          <a:prstGeom prst="roundRect">
            <a:avLst>
              <a:gd name="adj" fmla="val 80018"/>
            </a:avLst>
          </a:prstGeom>
          <a:solidFill>
            <a:srgbClr val="00002E"/>
          </a:solidFill>
          <a:ln w="21908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395198" y="3050858"/>
            <a:ext cx="160020" cy="329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7"/>
              </a:lnSpc>
              <a:buNone/>
            </a:pPr>
            <a:r>
              <a:rPr lang="en-US" sz="207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078" dirty="0"/>
          </a:p>
        </p:txBody>
      </p:sp>
      <p:sp>
        <p:nvSpPr>
          <p:cNvPr id="14" name="Text 11"/>
          <p:cNvSpPr/>
          <p:nvPr/>
        </p:nvSpPr>
        <p:spPr>
          <a:xfrm>
            <a:off x="6442829" y="3056453"/>
            <a:ext cx="175926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5"/>
              </a:lnSpc>
              <a:buNone/>
            </a:pPr>
            <a:r>
              <a:rPr lang="en-US" sz="1732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 Case</a:t>
            </a:r>
            <a:endParaRPr lang="en-US" sz="1732" dirty="0"/>
          </a:p>
        </p:txBody>
      </p:sp>
      <p:sp>
        <p:nvSpPr>
          <p:cNvPr id="15" name="Text 12"/>
          <p:cNvSpPr/>
          <p:nvPr/>
        </p:nvSpPr>
        <p:spPr>
          <a:xfrm>
            <a:off x="6442829" y="3507105"/>
            <a:ext cx="6633805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en-US" sz="13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→ End-to-end encryption</a:t>
            </a:r>
            <a:endParaRPr lang="en-US" sz="1385" dirty="0"/>
          </a:p>
        </p:txBody>
      </p:sp>
      <p:sp>
        <p:nvSpPr>
          <p:cNvPr id="16" name="Text 13"/>
          <p:cNvSpPr/>
          <p:nvPr/>
        </p:nvSpPr>
        <p:spPr>
          <a:xfrm>
            <a:off x="6442829" y="3946803"/>
            <a:ext cx="6633805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en-US" sz="13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→ Key Management</a:t>
            </a:r>
            <a:endParaRPr lang="en-US" sz="1385" dirty="0"/>
          </a:p>
        </p:txBody>
      </p:sp>
      <p:sp>
        <p:nvSpPr>
          <p:cNvPr id="17" name="Text 14"/>
          <p:cNvSpPr/>
          <p:nvPr/>
        </p:nvSpPr>
        <p:spPr>
          <a:xfrm>
            <a:off x="6442829" y="4386501"/>
            <a:ext cx="6633805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en-US" sz="13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→ Message Retrieval</a:t>
            </a:r>
            <a:endParaRPr lang="en-US" sz="1385" dirty="0"/>
          </a:p>
        </p:txBody>
      </p:sp>
      <p:sp>
        <p:nvSpPr>
          <p:cNvPr id="18" name="Text 15"/>
          <p:cNvSpPr/>
          <p:nvPr/>
        </p:nvSpPr>
        <p:spPr>
          <a:xfrm>
            <a:off x="6442829" y="4826198"/>
            <a:ext cx="6633805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en-US" sz="13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→ Authentication and Access Control</a:t>
            </a:r>
            <a:endParaRPr lang="en-US" sz="1385" dirty="0"/>
          </a:p>
        </p:txBody>
      </p:sp>
      <p:sp>
        <p:nvSpPr>
          <p:cNvPr id="19" name="Text 16"/>
          <p:cNvSpPr/>
          <p:nvPr/>
        </p:nvSpPr>
        <p:spPr>
          <a:xfrm>
            <a:off x="6442829" y="5265896"/>
            <a:ext cx="6633805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en-US" sz="13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→ Offline Security</a:t>
            </a:r>
            <a:endParaRPr lang="en-US" sz="1385" dirty="0"/>
          </a:p>
        </p:txBody>
      </p:sp>
      <p:sp>
        <p:nvSpPr>
          <p:cNvPr id="20" name="Text 17"/>
          <p:cNvSpPr/>
          <p:nvPr/>
        </p:nvSpPr>
        <p:spPr>
          <a:xfrm>
            <a:off x="6442829" y="5705594"/>
            <a:ext cx="6633805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7"/>
              </a:lnSpc>
              <a:buNone/>
            </a:pPr>
            <a:endParaRPr lang="en-US" sz="1385" dirty="0"/>
          </a:p>
        </p:txBody>
      </p:sp>
      <p:sp>
        <p:nvSpPr>
          <p:cNvPr id="21" name="Shape 18"/>
          <p:cNvSpPr/>
          <p:nvPr/>
        </p:nvSpPr>
        <p:spPr>
          <a:xfrm>
            <a:off x="5673090" y="6663095"/>
            <a:ext cx="615672" cy="21908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22" name="Shape 19"/>
          <p:cNvSpPr/>
          <p:nvPr/>
        </p:nvSpPr>
        <p:spPr>
          <a:xfrm>
            <a:off x="5277326" y="6476167"/>
            <a:ext cx="395764" cy="395764"/>
          </a:xfrm>
          <a:prstGeom prst="roundRect">
            <a:avLst>
              <a:gd name="adj" fmla="val 80018"/>
            </a:avLst>
          </a:prstGeom>
          <a:solidFill>
            <a:srgbClr val="00002E"/>
          </a:solidFill>
          <a:ln w="21908">
            <a:solidFill>
              <a:srgbClr val="DD785E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5395198" y="6509028"/>
            <a:ext cx="160020" cy="329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7"/>
              </a:lnSpc>
              <a:buNone/>
            </a:pPr>
            <a:r>
              <a:rPr lang="en-US" sz="207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078" dirty="0"/>
          </a:p>
        </p:txBody>
      </p:sp>
      <p:sp>
        <p:nvSpPr>
          <p:cNvPr id="24" name="Text 21"/>
          <p:cNvSpPr/>
          <p:nvPr/>
        </p:nvSpPr>
        <p:spPr>
          <a:xfrm>
            <a:off x="6442829" y="6514624"/>
            <a:ext cx="175926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5"/>
              </a:lnSpc>
              <a:buNone/>
            </a:pPr>
            <a:r>
              <a:rPr lang="en-US" sz="1732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Importance</a:t>
            </a:r>
            <a:endParaRPr lang="en-US" sz="1732" dirty="0"/>
          </a:p>
        </p:txBody>
      </p:sp>
      <p:sp>
        <p:nvSpPr>
          <p:cNvPr id="25" name="Text 22"/>
          <p:cNvSpPr/>
          <p:nvPr/>
        </p:nvSpPr>
        <p:spPr>
          <a:xfrm>
            <a:off x="6442829" y="6965275"/>
            <a:ext cx="6633805" cy="5629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7"/>
              </a:lnSpc>
              <a:buNone/>
            </a:pPr>
            <a:r>
              <a:rPr lang="en-US" sz="13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an increasingly connected world, the need for secure communication solutions is essential in protecting sensitive information from unauthorized access.</a:t>
            </a:r>
            <a:endParaRPr lang="en-US" sz="1385" dirty="0"/>
          </a:p>
        </p:txBody>
      </p:sp>
      <p:pic>
        <p:nvPicPr>
          <p:cNvPr id="2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9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3459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461034" y="760571"/>
            <a:ext cx="9365933" cy="13389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72"/>
              </a:lnSpc>
              <a:buNone/>
            </a:pPr>
            <a:r>
              <a:rPr lang="en-US" sz="421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Secure Messenger Application Overview</a:t>
            </a:r>
            <a:endParaRPr lang="en-US" sz="4218" dirty="0"/>
          </a:p>
        </p:txBody>
      </p:sp>
      <p:sp>
        <p:nvSpPr>
          <p:cNvPr id="5" name="Shape 2"/>
          <p:cNvSpPr/>
          <p:nvPr/>
        </p:nvSpPr>
        <p:spPr>
          <a:xfrm>
            <a:off x="4461034" y="2588181"/>
            <a:ext cx="482084" cy="482084"/>
          </a:xfrm>
          <a:prstGeom prst="roundRect">
            <a:avLst>
              <a:gd name="adj" fmla="val 80002"/>
            </a:avLst>
          </a:prstGeom>
          <a:solidFill>
            <a:srgbClr val="00002E"/>
          </a:solidFill>
          <a:ln w="26670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606766" y="2628424"/>
            <a:ext cx="190500" cy="4015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3"/>
              </a:lnSpc>
              <a:buNone/>
            </a:pPr>
            <a:r>
              <a:rPr lang="en-US" sz="253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531" dirty="0"/>
          </a:p>
        </p:txBody>
      </p:sp>
      <p:sp>
        <p:nvSpPr>
          <p:cNvPr id="7" name="Text 4"/>
          <p:cNvSpPr/>
          <p:nvPr/>
        </p:nvSpPr>
        <p:spPr>
          <a:xfrm>
            <a:off x="5157311" y="2661880"/>
            <a:ext cx="2142530" cy="3346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6"/>
              </a:lnSpc>
              <a:buNone/>
            </a:pPr>
            <a:r>
              <a:rPr lang="en-US" sz="2109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User Interface</a:t>
            </a:r>
            <a:endParaRPr lang="en-US" sz="2109" dirty="0"/>
          </a:p>
        </p:txBody>
      </p:sp>
      <p:sp>
        <p:nvSpPr>
          <p:cNvPr id="8" name="Text 5"/>
          <p:cNvSpPr/>
          <p:nvPr/>
        </p:nvSpPr>
        <p:spPr>
          <a:xfrm>
            <a:off x="5157311" y="3210758"/>
            <a:ext cx="8669655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9"/>
              </a:lnSpc>
              <a:buNone/>
            </a:pPr>
            <a:r>
              <a:rPr lang="en-US" sz="1687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intuitive and user-friendly interface that allows seamless communication between users.</a:t>
            </a:r>
            <a:endParaRPr lang="en-US" sz="1687" dirty="0"/>
          </a:p>
        </p:txBody>
      </p:sp>
      <p:sp>
        <p:nvSpPr>
          <p:cNvPr id="9" name="Shape 6"/>
          <p:cNvSpPr/>
          <p:nvPr/>
        </p:nvSpPr>
        <p:spPr>
          <a:xfrm>
            <a:off x="4461034" y="3935135"/>
            <a:ext cx="482084" cy="482084"/>
          </a:xfrm>
          <a:prstGeom prst="roundRect">
            <a:avLst>
              <a:gd name="adj" fmla="val 80002"/>
            </a:avLst>
          </a:prstGeom>
          <a:solidFill>
            <a:srgbClr val="00002E"/>
          </a:solidFill>
          <a:ln w="26670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606766" y="3975378"/>
            <a:ext cx="190500" cy="4015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3"/>
              </a:lnSpc>
              <a:buNone/>
            </a:pPr>
            <a:r>
              <a:rPr lang="en-US" sz="253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531" dirty="0"/>
          </a:p>
        </p:txBody>
      </p:sp>
      <p:sp>
        <p:nvSpPr>
          <p:cNvPr id="11" name="Text 8"/>
          <p:cNvSpPr/>
          <p:nvPr/>
        </p:nvSpPr>
        <p:spPr>
          <a:xfrm>
            <a:off x="5157311" y="4008834"/>
            <a:ext cx="4747260" cy="3346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6"/>
              </a:lnSpc>
              <a:buNone/>
            </a:pPr>
            <a:r>
              <a:rPr lang="en-US" sz="2109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End-to-End Encryption and Decryption</a:t>
            </a:r>
            <a:endParaRPr lang="en-US" sz="2109" dirty="0"/>
          </a:p>
        </p:txBody>
      </p:sp>
      <p:sp>
        <p:nvSpPr>
          <p:cNvPr id="12" name="Text 9"/>
          <p:cNvSpPr/>
          <p:nvPr/>
        </p:nvSpPr>
        <p:spPr>
          <a:xfrm>
            <a:off x="5157311" y="4557713"/>
            <a:ext cx="8669655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9"/>
              </a:lnSpc>
              <a:buNone/>
            </a:pPr>
            <a:r>
              <a:rPr lang="en-US" sz="1687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Utilizing the AES algorithm to encrypt and decrypt messages, ensuring that only authorized parties can access the information.</a:t>
            </a:r>
            <a:endParaRPr lang="en-US" sz="1687" dirty="0"/>
          </a:p>
        </p:txBody>
      </p:sp>
      <p:sp>
        <p:nvSpPr>
          <p:cNvPr id="13" name="Text 10"/>
          <p:cNvSpPr/>
          <p:nvPr/>
        </p:nvSpPr>
        <p:spPr>
          <a:xfrm>
            <a:off x="5157311" y="5436275"/>
            <a:ext cx="8669655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9"/>
              </a:lnSpc>
              <a:buNone/>
            </a:pPr>
            <a:endParaRPr lang="en-US" sz="1687" dirty="0"/>
          </a:p>
        </p:txBody>
      </p:sp>
      <p:sp>
        <p:nvSpPr>
          <p:cNvPr id="14" name="Shape 11"/>
          <p:cNvSpPr/>
          <p:nvPr/>
        </p:nvSpPr>
        <p:spPr>
          <a:xfrm>
            <a:off x="4461034" y="6160651"/>
            <a:ext cx="482084" cy="482084"/>
          </a:xfrm>
          <a:prstGeom prst="roundRect">
            <a:avLst>
              <a:gd name="adj" fmla="val 80002"/>
            </a:avLst>
          </a:prstGeom>
          <a:solidFill>
            <a:srgbClr val="00002E"/>
          </a:solidFill>
          <a:ln w="26670">
            <a:solidFill>
              <a:srgbClr val="DD785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06766" y="6200894"/>
            <a:ext cx="190500" cy="4015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3"/>
              </a:lnSpc>
              <a:buNone/>
            </a:pPr>
            <a:r>
              <a:rPr lang="en-US" sz="253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531" dirty="0"/>
          </a:p>
        </p:txBody>
      </p:sp>
      <p:sp>
        <p:nvSpPr>
          <p:cNvPr id="16" name="Text 13"/>
          <p:cNvSpPr/>
          <p:nvPr/>
        </p:nvSpPr>
        <p:spPr>
          <a:xfrm>
            <a:off x="5157311" y="6234351"/>
            <a:ext cx="3535680" cy="3346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6"/>
              </a:lnSpc>
              <a:buNone/>
            </a:pPr>
            <a:r>
              <a:rPr lang="en-US" sz="2109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Multi-Platform Compatibility</a:t>
            </a:r>
            <a:endParaRPr lang="en-US" sz="2109" dirty="0"/>
          </a:p>
        </p:txBody>
      </p:sp>
      <p:sp>
        <p:nvSpPr>
          <p:cNvPr id="17" name="Text 14"/>
          <p:cNvSpPr/>
          <p:nvPr/>
        </p:nvSpPr>
        <p:spPr>
          <a:xfrm>
            <a:off x="5157311" y="6783229"/>
            <a:ext cx="8669655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9"/>
              </a:lnSpc>
              <a:buNone/>
            </a:pPr>
            <a:r>
              <a:rPr lang="en-US" sz="1687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application is designed to work across various devices and operating systems to enhance accessibility and usability.</a:t>
            </a:r>
            <a:endParaRPr lang="en-US" sz="1687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765578"/>
            <a:ext cx="7947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AES Algorithm Implementation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015377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Advanced Encryption Standard (AES)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486989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industry-standard symmetric encryption algorithm providing robust security and efficiency in data encryption.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01537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Expansion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365402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process of generating a set of round keys from the original key for each round of encryption and decryption.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015377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Substitution-Permutation Network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486989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core transformation in which bytes are substituted and shuffled to ensure maximum confusion and diffusion of the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121212"/>
            <a:ext cx="6454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Challenges and Solutions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259925"/>
            <a:ext cx="4855726" cy="2490788"/>
          </a:xfrm>
          <a:prstGeom prst="roundRect">
            <a:avLst>
              <a:gd name="adj" fmla="val 16058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2509838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Management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3079194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Developing an efficient and secure method for generating, storing, and exchanging encryption keys without compromising security. 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259925"/>
            <a:ext cx="4855726" cy="2490788"/>
          </a:xfrm>
          <a:prstGeom prst="roundRect">
            <a:avLst>
              <a:gd name="adj" fmla="val 16058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6198" y="2509838"/>
            <a:ext cx="3337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Performance Optimization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6198" y="3079194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Addressing any performance issues while maintaining a high level of security, focusing on reducing encryption and decryption overhead.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972883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98301" y="52227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User Experience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8301" y="5792153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Creating an intuitive and seamless user experience without compromising security features.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72883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48A8E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6198" y="5222796"/>
            <a:ext cx="3055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Backward Compatibility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6198" y="5792153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Consideration of compatibility with older versions of the application to ensure smooth transition and user adoption.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00002E">
              <a:alpha val="75000"/>
            </a:srgbClr>
          </a:solidFill>
          <a:ln w="49292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903934" y="542687"/>
            <a:ext cx="5516880" cy="6167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56"/>
              </a:lnSpc>
              <a:buNone/>
            </a:pPr>
            <a:r>
              <a:rPr lang="en-US" sz="38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Timeline and Milestones</a:t>
            </a:r>
            <a:endParaRPr lang="en-US" sz="3885" dirty="0"/>
          </a:p>
        </p:txBody>
      </p:sp>
      <p:sp>
        <p:nvSpPr>
          <p:cNvPr id="5" name="Shape 2"/>
          <p:cNvSpPr/>
          <p:nvPr/>
        </p:nvSpPr>
        <p:spPr>
          <a:xfrm>
            <a:off x="7302937" y="1554123"/>
            <a:ext cx="24646" cy="6134576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6" name="Shape 3"/>
          <p:cNvSpPr/>
          <p:nvPr/>
        </p:nvSpPr>
        <p:spPr>
          <a:xfrm>
            <a:off x="7537192" y="1917799"/>
            <a:ext cx="690682" cy="24646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7" name="Shape 4"/>
          <p:cNvSpPr/>
          <p:nvPr/>
        </p:nvSpPr>
        <p:spPr>
          <a:xfrm>
            <a:off x="7093208" y="1708190"/>
            <a:ext cx="443984" cy="44398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4646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7510" y="1745218"/>
            <a:ext cx="175260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4"/>
              </a:lnSpc>
              <a:buNone/>
            </a:pPr>
            <a:r>
              <a:rPr lang="en-US" sz="233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331" dirty="0"/>
          </a:p>
        </p:txBody>
      </p:sp>
      <p:sp>
        <p:nvSpPr>
          <p:cNvPr id="9" name="Text 6"/>
          <p:cNvSpPr/>
          <p:nvPr/>
        </p:nvSpPr>
        <p:spPr>
          <a:xfrm>
            <a:off x="8400574" y="1751409"/>
            <a:ext cx="1973461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942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Project Initiation</a:t>
            </a:r>
            <a:endParaRPr lang="en-US" sz="1942" dirty="0"/>
          </a:p>
        </p:txBody>
      </p:sp>
      <p:sp>
        <p:nvSpPr>
          <p:cNvPr id="10" name="Text 7"/>
          <p:cNvSpPr/>
          <p:nvPr/>
        </p:nvSpPr>
        <p:spPr>
          <a:xfrm>
            <a:off x="8400574" y="2257068"/>
            <a:ext cx="3325892" cy="9472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6"/>
              </a:lnSpc>
              <a:buNone/>
            </a:pPr>
            <a:r>
              <a:rPr lang="en-US" sz="155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Performing research, defining project requirements, and assembling the development team.</a:t>
            </a:r>
            <a:endParaRPr lang="en-US" sz="1554" dirty="0"/>
          </a:p>
        </p:txBody>
      </p:sp>
      <p:sp>
        <p:nvSpPr>
          <p:cNvPr id="11" name="Shape 8"/>
          <p:cNvSpPr/>
          <p:nvPr/>
        </p:nvSpPr>
        <p:spPr>
          <a:xfrm>
            <a:off x="6402526" y="2904470"/>
            <a:ext cx="690682" cy="24646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2" name="Shape 9"/>
          <p:cNvSpPr/>
          <p:nvPr/>
        </p:nvSpPr>
        <p:spPr>
          <a:xfrm>
            <a:off x="7093208" y="2694861"/>
            <a:ext cx="443984" cy="44398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4646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7510" y="2731889"/>
            <a:ext cx="175260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4"/>
              </a:lnSpc>
              <a:buNone/>
            </a:pPr>
            <a:r>
              <a:rPr lang="en-US" sz="233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331" dirty="0"/>
          </a:p>
        </p:txBody>
      </p:sp>
      <p:sp>
        <p:nvSpPr>
          <p:cNvPr id="14" name="Text 11"/>
          <p:cNvSpPr/>
          <p:nvPr/>
        </p:nvSpPr>
        <p:spPr>
          <a:xfrm>
            <a:off x="3379946" y="2738080"/>
            <a:ext cx="2849880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28"/>
              </a:lnSpc>
              <a:buNone/>
            </a:pPr>
            <a:r>
              <a:rPr lang="en-US" sz="1942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Design and Development</a:t>
            </a:r>
            <a:endParaRPr lang="en-US" sz="1942" dirty="0"/>
          </a:p>
        </p:txBody>
      </p:sp>
      <p:sp>
        <p:nvSpPr>
          <p:cNvPr id="15" name="Text 12"/>
          <p:cNvSpPr/>
          <p:nvPr/>
        </p:nvSpPr>
        <p:spPr>
          <a:xfrm>
            <a:off x="2903934" y="3243739"/>
            <a:ext cx="3325892" cy="12630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86"/>
              </a:lnSpc>
              <a:buNone/>
            </a:pPr>
            <a:r>
              <a:rPr lang="en-US" sz="155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Creating the user interface, implementing the AES algorithm, and conducting extensive testing to ensure functionality and security.</a:t>
            </a:r>
            <a:endParaRPr lang="en-US" sz="1554" dirty="0"/>
          </a:p>
        </p:txBody>
      </p:sp>
      <p:sp>
        <p:nvSpPr>
          <p:cNvPr id="16" name="Shape 13"/>
          <p:cNvSpPr/>
          <p:nvPr/>
        </p:nvSpPr>
        <p:spPr>
          <a:xfrm>
            <a:off x="7537192" y="4084737"/>
            <a:ext cx="690682" cy="24646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7" name="Shape 14"/>
          <p:cNvSpPr/>
          <p:nvPr/>
        </p:nvSpPr>
        <p:spPr>
          <a:xfrm>
            <a:off x="7093208" y="3875127"/>
            <a:ext cx="443984" cy="44398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4646">
            <a:solidFill>
              <a:srgbClr val="DD785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7510" y="3912156"/>
            <a:ext cx="175260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4"/>
              </a:lnSpc>
              <a:buNone/>
            </a:pPr>
            <a:r>
              <a:rPr lang="en-US" sz="233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331" dirty="0"/>
          </a:p>
        </p:txBody>
      </p:sp>
      <p:sp>
        <p:nvSpPr>
          <p:cNvPr id="19" name="Text 16"/>
          <p:cNvSpPr/>
          <p:nvPr/>
        </p:nvSpPr>
        <p:spPr>
          <a:xfrm>
            <a:off x="8400574" y="3918347"/>
            <a:ext cx="3325892" cy="616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942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Quality Assurance and Testing</a:t>
            </a:r>
            <a:endParaRPr lang="en-US" sz="1942" dirty="0"/>
          </a:p>
        </p:txBody>
      </p:sp>
      <p:sp>
        <p:nvSpPr>
          <p:cNvPr id="20" name="Text 17"/>
          <p:cNvSpPr/>
          <p:nvPr/>
        </p:nvSpPr>
        <p:spPr>
          <a:xfrm>
            <a:off x="8400574" y="4732377"/>
            <a:ext cx="3325892" cy="15787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6"/>
              </a:lnSpc>
              <a:buNone/>
            </a:pPr>
            <a:r>
              <a:rPr lang="en-US" sz="155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Thoroughly reviewing the application, identifying potential vulnerabilities, and conducting rigorous testing to ensure an error-free and secure experience.</a:t>
            </a:r>
            <a:endParaRPr lang="en-US" sz="1554" dirty="0"/>
          </a:p>
        </p:txBody>
      </p:sp>
      <p:sp>
        <p:nvSpPr>
          <p:cNvPr id="21" name="Shape 18"/>
          <p:cNvSpPr/>
          <p:nvPr/>
        </p:nvSpPr>
        <p:spPr>
          <a:xfrm>
            <a:off x="6402526" y="5577066"/>
            <a:ext cx="690682" cy="24646"/>
          </a:xfrm>
          <a:prstGeom prst="rect">
            <a:avLst/>
          </a:prstGeom>
          <a:solidFill>
            <a:srgbClr val="48A8E2"/>
          </a:solidFill>
          <a:ln/>
        </p:spPr>
      </p:sp>
      <p:sp>
        <p:nvSpPr>
          <p:cNvPr id="22" name="Shape 19"/>
          <p:cNvSpPr/>
          <p:nvPr/>
        </p:nvSpPr>
        <p:spPr>
          <a:xfrm>
            <a:off x="7093208" y="5367457"/>
            <a:ext cx="443984" cy="443984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4646">
            <a:solidFill>
              <a:srgbClr val="48A8E2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27510" y="5404485"/>
            <a:ext cx="175260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4"/>
              </a:lnSpc>
              <a:buNone/>
            </a:pPr>
            <a:r>
              <a:rPr lang="en-US" sz="2331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331" dirty="0"/>
          </a:p>
        </p:txBody>
      </p:sp>
      <p:sp>
        <p:nvSpPr>
          <p:cNvPr id="24" name="Text 21"/>
          <p:cNvSpPr/>
          <p:nvPr/>
        </p:nvSpPr>
        <p:spPr>
          <a:xfrm>
            <a:off x="3486626" y="5410676"/>
            <a:ext cx="2743200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28"/>
              </a:lnSpc>
              <a:buNone/>
            </a:pPr>
            <a:r>
              <a:rPr lang="en-US" sz="1942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Deployment and Launch</a:t>
            </a:r>
            <a:endParaRPr lang="en-US" sz="1942" dirty="0"/>
          </a:p>
        </p:txBody>
      </p:sp>
      <p:sp>
        <p:nvSpPr>
          <p:cNvPr id="25" name="Text 22"/>
          <p:cNvSpPr/>
          <p:nvPr/>
        </p:nvSpPr>
        <p:spPr>
          <a:xfrm>
            <a:off x="2903934" y="5916335"/>
            <a:ext cx="3325892" cy="12630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86"/>
              </a:lnSpc>
              <a:buNone/>
            </a:pPr>
            <a:r>
              <a:rPr lang="en-US" sz="155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Making the application available to the public, promoting its features, and ensuring a successful adoption by users.</a:t>
            </a:r>
            <a:endParaRPr lang="en-US" sz="1554" dirty="0"/>
          </a:p>
        </p:txBody>
      </p:sp>
      <p:pic>
        <p:nvPicPr>
          <p:cNvPr id="2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1792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78906" y="571143"/>
            <a:ext cx="4148137" cy="648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04"/>
              </a:lnSpc>
              <a:buNone/>
            </a:pPr>
            <a:r>
              <a:rPr lang="en-US" sz="4083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Working Of AES</a:t>
            </a:r>
            <a:endParaRPr lang="en-US" sz="4083" dirty="0"/>
          </a:p>
        </p:txBody>
      </p:sp>
      <p:sp>
        <p:nvSpPr>
          <p:cNvPr id="5" name="Shape 2"/>
          <p:cNvSpPr/>
          <p:nvPr/>
        </p:nvSpPr>
        <p:spPr>
          <a:xfrm>
            <a:off x="2678906" y="1828443"/>
            <a:ext cx="466606" cy="466606"/>
          </a:xfrm>
          <a:prstGeom prst="roundRect">
            <a:avLst>
              <a:gd name="adj" fmla="val 80012"/>
            </a:avLst>
          </a:prstGeom>
          <a:solidFill>
            <a:srgbClr val="00002E"/>
          </a:solidFill>
          <a:ln w="25837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20710" y="1867257"/>
            <a:ext cx="1828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45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4"/>
          <p:cNvSpPr/>
          <p:nvPr/>
        </p:nvSpPr>
        <p:spPr>
          <a:xfrm>
            <a:off x="3352919" y="1867257"/>
            <a:ext cx="248888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5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Byte Sub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3352919" y="2463522"/>
            <a:ext cx="3858578" cy="6636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this each byte in the state array is replaced with a Sub Bytes.</a:t>
            </a:r>
            <a:endParaRPr lang="en-US" sz="1633" dirty="0"/>
          </a:p>
        </p:txBody>
      </p:sp>
      <p:sp>
        <p:nvSpPr>
          <p:cNvPr id="9" name="Shape 6"/>
          <p:cNvSpPr/>
          <p:nvPr/>
        </p:nvSpPr>
        <p:spPr>
          <a:xfrm>
            <a:off x="7418903" y="1828443"/>
            <a:ext cx="466606" cy="466606"/>
          </a:xfrm>
          <a:prstGeom prst="roundRect">
            <a:avLst>
              <a:gd name="adj" fmla="val 80012"/>
            </a:avLst>
          </a:prstGeom>
          <a:solidFill>
            <a:srgbClr val="00002E"/>
          </a:solidFill>
          <a:ln w="25837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60707" y="1867257"/>
            <a:ext cx="1828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45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8"/>
          <p:cNvSpPr/>
          <p:nvPr/>
        </p:nvSpPr>
        <p:spPr>
          <a:xfrm>
            <a:off x="8092916" y="1867257"/>
            <a:ext cx="248888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5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Shift Row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8092916" y="2463522"/>
            <a:ext cx="3858578" cy="9954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Shift Row step operates on the rows of the state. It cyclically shifts the bytes in each row by a certain ​offset​</a:t>
            </a:r>
            <a:endParaRPr lang="en-US" sz="1633" dirty="0"/>
          </a:p>
        </p:txBody>
      </p:sp>
      <p:sp>
        <p:nvSpPr>
          <p:cNvPr id="13" name="Text 10"/>
          <p:cNvSpPr/>
          <p:nvPr/>
        </p:nvSpPr>
        <p:spPr>
          <a:xfrm>
            <a:off x="8092916" y="3645575"/>
            <a:ext cx="3858578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3"/>
              </a:lnSpc>
              <a:buNone/>
            </a:pPr>
            <a:endParaRPr lang="en-US" sz="1633" dirty="0"/>
          </a:p>
        </p:txBody>
      </p:sp>
      <p:sp>
        <p:nvSpPr>
          <p:cNvPr id="14" name="Shape 11"/>
          <p:cNvSpPr/>
          <p:nvPr/>
        </p:nvSpPr>
        <p:spPr>
          <a:xfrm>
            <a:off x="2678906" y="4379238"/>
            <a:ext cx="466606" cy="466606"/>
          </a:xfrm>
          <a:prstGeom prst="roundRect">
            <a:avLst>
              <a:gd name="adj" fmla="val 80012"/>
            </a:avLst>
          </a:prstGeom>
          <a:solidFill>
            <a:srgbClr val="00002E"/>
          </a:solidFill>
          <a:ln w="25837">
            <a:solidFill>
              <a:srgbClr val="DD785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820710" y="4418052"/>
            <a:ext cx="1828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45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50" dirty="0"/>
          </a:p>
        </p:txBody>
      </p:sp>
      <p:sp>
        <p:nvSpPr>
          <p:cNvPr id="16" name="Text 13"/>
          <p:cNvSpPr/>
          <p:nvPr/>
        </p:nvSpPr>
        <p:spPr>
          <a:xfrm>
            <a:off x="3352919" y="4418052"/>
            <a:ext cx="248888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5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Mix Column</a:t>
            </a:r>
            <a:endParaRPr lang="en-US" sz="2450" dirty="0"/>
          </a:p>
        </p:txBody>
      </p:sp>
      <p:sp>
        <p:nvSpPr>
          <p:cNvPr id="17" name="Text 14"/>
          <p:cNvSpPr/>
          <p:nvPr/>
        </p:nvSpPr>
        <p:spPr>
          <a:xfrm>
            <a:off x="3352919" y="5014317"/>
            <a:ext cx="3858578" cy="9954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the MixColumns step, the four bytes of each column of the state are combined using an invertible ​linear transformation.​</a:t>
            </a:r>
            <a:endParaRPr lang="en-US" sz="1633" dirty="0"/>
          </a:p>
        </p:txBody>
      </p:sp>
      <p:sp>
        <p:nvSpPr>
          <p:cNvPr id="18" name="Text 15"/>
          <p:cNvSpPr/>
          <p:nvPr/>
        </p:nvSpPr>
        <p:spPr>
          <a:xfrm>
            <a:off x="3352919" y="6196370"/>
            <a:ext cx="3858578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3"/>
              </a:lnSpc>
              <a:buNone/>
            </a:pPr>
            <a:endParaRPr lang="en-US" sz="1633" dirty="0"/>
          </a:p>
        </p:txBody>
      </p:sp>
      <p:sp>
        <p:nvSpPr>
          <p:cNvPr id="19" name="Shape 16"/>
          <p:cNvSpPr/>
          <p:nvPr/>
        </p:nvSpPr>
        <p:spPr>
          <a:xfrm>
            <a:off x="7418903" y="4379238"/>
            <a:ext cx="466606" cy="466606"/>
          </a:xfrm>
          <a:prstGeom prst="roundRect">
            <a:avLst>
              <a:gd name="adj" fmla="val 80012"/>
            </a:avLst>
          </a:prstGeom>
          <a:solidFill>
            <a:srgbClr val="00002E"/>
          </a:solidFill>
          <a:ln w="25837">
            <a:solidFill>
              <a:srgbClr val="48A8E2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560707" y="4418052"/>
            <a:ext cx="1828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450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450" dirty="0"/>
          </a:p>
        </p:txBody>
      </p:sp>
      <p:sp>
        <p:nvSpPr>
          <p:cNvPr id="21" name="Text 18"/>
          <p:cNvSpPr/>
          <p:nvPr/>
        </p:nvSpPr>
        <p:spPr>
          <a:xfrm>
            <a:off x="8092916" y="4418052"/>
            <a:ext cx="248888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50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Add Round Key</a:t>
            </a:r>
            <a:endParaRPr lang="en-US" sz="2450" dirty="0"/>
          </a:p>
        </p:txBody>
      </p:sp>
      <p:sp>
        <p:nvSpPr>
          <p:cNvPr id="22" name="Text 19"/>
          <p:cNvSpPr/>
          <p:nvPr/>
        </p:nvSpPr>
        <p:spPr>
          <a:xfrm>
            <a:off x="8092916" y="5014317"/>
            <a:ext cx="3858578" cy="6636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the AddRoundKey step, the subkey is combined with the state.</a:t>
            </a:r>
            <a:endParaRPr lang="en-US" sz="1633" dirty="0"/>
          </a:p>
        </p:txBody>
      </p:sp>
      <p:sp>
        <p:nvSpPr>
          <p:cNvPr id="23" name="Text 20"/>
          <p:cNvSpPr/>
          <p:nvPr/>
        </p:nvSpPr>
        <p:spPr>
          <a:xfrm>
            <a:off x="2678906" y="6761440"/>
            <a:ext cx="9272468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3"/>
              </a:lnSpc>
              <a:buNone/>
            </a:pPr>
            <a:endParaRPr lang="en-US" sz="1633" dirty="0"/>
          </a:p>
        </p:txBody>
      </p:sp>
      <p:sp>
        <p:nvSpPr>
          <p:cNvPr id="24" name="Text 21"/>
          <p:cNvSpPr/>
          <p:nvPr/>
        </p:nvSpPr>
        <p:spPr>
          <a:xfrm>
            <a:off x="2678906" y="7326511"/>
            <a:ext cx="9272468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3"/>
              </a:lnSpc>
              <a:buNone/>
            </a:pPr>
            <a:endParaRPr lang="en-US" sz="163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927735"/>
            <a:ext cx="7155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</a:t>
            </a: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work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066449"/>
            <a:ext cx="4800124" cy="2966680"/>
          </a:xfrm>
          <a:prstGeom prst="roundRect">
            <a:avLst>
              <a:gd name="adj" fmla="val 13482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2094190"/>
            <a:ext cx="4744641" cy="291119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5310783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Enhancements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880140"/>
            <a:ext cx="480012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Discussing potential future enhancements such as integration with emerging technologies, adoption of quantum-resistant encryption algorithms, and expanding platform compatibility.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81768" y="2066449"/>
            <a:ext cx="4800124" cy="2966680"/>
          </a:xfrm>
          <a:prstGeom prst="roundRect">
            <a:avLst>
              <a:gd name="adj" fmla="val 13482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510" y="2094190"/>
            <a:ext cx="4744641" cy="291119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81768" y="53107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Roadmap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7481768" y="5880140"/>
            <a:ext cx="480012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Outlining the strategic plan for continuous improvement, periodic updates, and proactive defense against evolving threats in the realm of secure messaging applications.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551</Words>
  <Application>Microsoft Office PowerPoint</Application>
  <PresentationFormat>Custom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2</cp:revision>
  <dcterms:created xsi:type="dcterms:W3CDTF">2023-10-25T16:08:02Z</dcterms:created>
  <dcterms:modified xsi:type="dcterms:W3CDTF">2023-10-26T14:30:17Z</dcterms:modified>
</cp:coreProperties>
</file>