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4" r:id="rId1"/>
  </p:sldMasterIdLst>
  <p:notesMasterIdLst>
    <p:notesMasterId r:id="rId49"/>
  </p:notesMasterIdLst>
  <p:sldIdLst>
    <p:sldId id="257" r:id="rId2"/>
    <p:sldId id="258" r:id="rId3"/>
    <p:sldId id="259" r:id="rId4"/>
    <p:sldId id="260" r:id="rId5"/>
    <p:sldId id="261" r:id="rId6"/>
    <p:sldId id="262" r:id="rId7"/>
    <p:sldId id="286" r:id="rId8"/>
    <p:sldId id="263" r:id="rId9"/>
    <p:sldId id="264" r:id="rId10"/>
    <p:sldId id="265" r:id="rId11"/>
    <p:sldId id="266" r:id="rId12"/>
    <p:sldId id="267" r:id="rId13"/>
    <p:sldId id="268" r:id="rId14"/>
    <p:sldId id="269" r:id="rId15"/>
    <p:sldId id="270" r:id="rId16"/>
    <p:sldId id="287"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9" autoAdjust="0"/>
    <p:restoredTop sz="94660"/>
  </p:normalViewPr>
  <p:slideViewPr>
    <p:cSldViewPr snapToGrid="0">
      <p:cViewPr varScale="1">
        <p:scale>
          <a:sx n="106" d="100"/>
          <a:sy n="106" d="100"/>
        </p:scale>
        <p:origin x="504" y="1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8CC781-4DC0-43E1-87B6-860DED6CC74C}" type="datetimeFigureOut">
              <a:rPr lang="fr-FR" smtClean="0"/>
              <a:t>23/10/2014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E3023F-13DE-433B-819C-E2E84FE719FB}" type="slidenum">
              <a:rPr lang="fr-FR" smtClean="0"/>
              <a:t>‹N°›</a:t>
            </a:fld>
            <a:endParaRPr lang="fr-FR"/>
          </a:p>
        </p:txBody>
      </p:sp>
    </p:spTree>
    <p:extLst>
      <p:ext uri="{BB962C8B-B14F-4D97-AF65-F5344CB8AC3E}">
        <p14:creationId xmlns:p14="http://schemas.microsoft.com/office/powerpoint/2010/main" val="11894711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75557CD-D3B5-4BD9-88C9-773F8BA63701}" type="slidenum">
              <a:rPr lang="fr-FR" smtClean="0"/>
              <a:t>2</a:t>
            </a:fld>
            <a:endParaRPr lang="fr-FR" dirty="0"/>
          </a:p>
        </p:txBody>
      </p:sp>
    </p:spTree>
    <p:extLst>
      <p:ext uri="{BB962C8B-B14F-4D97-AF65-F5344CB8AC3E}">
        <p14:creationId xmlns:p14="http://schemas.microsoft.com/office/powerpoint/2010/main" val="3426625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75557CD-D3B5-4BD9-88C9-773F8BA63701}" type="slidenum">
              <a:rPr lang="fr-FR" smtClean="0"/>
              <a:t>3</a:t>
            </a:fld>
            <a:endParaRPr lang="fr-FR" dirty="0"/>
          </a:p>
        </p:txBody>
      </p:sp>
    </p:spTree>
    <p:extLst>
      <p:ext uri="{BB962C8B-B14F-4D97-AF65-F5344CB8AC3E}">
        <p14:creationId xmlns:p14="http://schemas.microsoft.com/office/powerpoint/2010/main" val="35250907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75557CD-D3B5-4BD9-88C9-773F8BA63701}" type="slidenum">
              <a:rPr lang="fr-FR" smtClean="0"/>
              <a:t>16</a:t>
            </a:fld>
            <a:endParaRPr lang="fr-FR" dirty="0"/>
          </a:p>
        </p:txBody>
      </p:sp>
    </p:spTree>
    <p:extLst>
      <p:ext uri="{BB962C8B-B14F-4D97-AF65-F5344CB8AC3E}">
        <p14:creationId xmlns:p14="http://schemas.microsoft.com/office/powerpoint/2010/main" val="3426625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75557CD-D3B5-4BD9-88C9-773F8BA63701}" type="slidenum">
              <a:rPr lang="fr-FR" smtClean="0"/>
              <a:t>32</a:t>
            </a:fld>
            <a:endParaRPr lang="fr-FR" dirty="0"/>
          </a:p>
        </p:txBody>
      </p:sp>
    </p:spTree>
    <p:extLst>
      <p:ext uri="{BB962C8B-B14F-4D97-AF65-F5344CB8AC3E}">
        <p14:creationId xmlns:p14="http://schemas.microsoft.com/office/powerpoint/2010/main" val="3426625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23154E29-3446-4E4D-976E-C8DA3CCAF01E}" type="datetimeFigureOut">
              <a:rPr lang="fr-FR" smtClean="0"/>
              <a:t>23/10/2014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3B5CB36-36BD-4592-8DDE-0C2567AE7F34}" type="slidenum">
              <a:rPr lang="fr-FR" smtClean="0"/>
              <a:t>‹N°›</a:t>
            </a:fld>
            <a:endParaRPr lang="fr-FR"/>
          </a:p>
        </p:txBody>
      </p:sp>
    </p:spTree>
    <p:extLst>
      <p:ext uri="{BB962C8B-B14F-4D97-AF65-F5344CB8AC3E}">
        <p14:creationId xmlns:p14="http://schemas.microsoft.com/office/powerpoint/2010/main" val="2630311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23154E29-3446-4E4D-976E-C8DA3CCAF01E}" type="datetimeFigureOut">
              <a:rPr lang="fr-FR" smtClean="0"/>
              <a:t>23/10/2014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3B5CB36-36BD-4592-8DDE-0C2567AE7F34}" type="slidenum">
              <a:rPr lang="fr-FR" smtClean="0"/>
              <a:t>‹N°›</a:t>
            </a:fld>
            <a:endParaRPr lang="fr-FR"/>
          </a:p>
        </p:txBody>
      </p:sp>
    </p:spTree>
    <p:extLst>
      <p:ext uri="{BB962C8B-B14F-4D97-AF65-F5344CB8AC3E}">
        <p14:creationId xmlns:p14="http://schemas.microsoft.com/office/powerpoint/2010/main" val="3484489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23154E29-3446-4E4D-976E-C8DA3CCAF01E}" type="datetimeFigureOut">
              <a:rPr lang="fr-FR" smtClean="0"/>
              <a:t>23/10/2014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3B5CB36-36BD-4592-8DDE-0C2567AE7F34}" type="slidenum">
              <a:rPr lang="fr-FR" smtClean="0"/>
              <a:t>‹N°›</a:t>
            </a:fld>
            <a:endParaRPr lang="fr-FR"/>
          </a:p>
        </p:txBody>
      </p:sp>
    </p:spTree>
    <p:extLst>
      <p:ext uri="{BB962C8B-B14F-4D97-AF65-F5344CB8AC3E}">
        <p14:creationId xmlns:p14="http://schemas.microsoft.com/office/powerpoint/2010/main" val="4215474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23154E29-3446-4E4D-976E-C8DA3CCAF01E}" type="datetimeFigureOut">
              <a:rPr lang="fr-FR" smtClean="0"/>
              <a:t>23/10/2014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3B5CB36-36BD-4592-8DDE-0C2567AE7F34}" type="slidenum">
              <a:rPr lang="fr-FR" smtClean="0"/>
              <a:t>‹N°›</a:t>
            </a:fld>
            <a:endParaRPr lang="fr-FR"/>
          </a:p>
        </p:txBody>
      </p:sp>
    </p:spTree>
    <p:extLst>
      <p:ext uri="{BB962C8B-B14F-4D97-AF65-F5344CB8AC3E}">
        <p14:creationId xmlns:p14="http://schemas.microsoft.com/office/powerpoint/2010/main" val="3631369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23154E29-3446-4E4D-976E-C8DA3CCAF01E}" type="datetimeFigureOut">
              <a:rPr lang="fr-FR" smtClean="0"/>
              <a:t>23/10/2014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3B5CB36-36BD-4592-8DDE-0C2567AE7F34}" type="slidenum">
              <a:rPr lang="fr-FR" smtClean="0"/>
              <a:t>‹N°›</a:t>
            </a:fld>
            <a:endParaRPr lang="fr-FR"/>
          </a:p>
        </p:txBody>
      </p:sp>
    </p:spTree>
    <p:extLst>
      <p:ext uri="{BB962C8B-B14F-4D97-AF65-F5344CB8AC3E}">
        <p14:creationId xmlns:p14="http://schemas.microsoft.com/office/powerpoint/2010/main" val="726142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23154E29-3446-4E4D-976E-C8DA3CCAF01E}" type="datetimeFigureOut">
              <a:rPr lang="fr-FR" smtClean="0"/>
              <a:t>23/10/2014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3B5CB36-36BD-4592-8DDE-0C2567AE7F34}" type="slidenum">
              <a:rPr lang="fr-FR" smtClean="0"/>
              <a:t>‹N°›</a:t>
            </a:fld>
            <a:endParaRPr lang="fr-FR"/>
          </a:p>
        </p:txBody>
      </p:sp>
    </p:spTree>
    <p:extLst>
      <p:ext uri="{BB962C8B-B14F-4D97-AF65-F5344CB8AC3E}">
        <p14:creationId xmlns:p14="http://schemas.microsoft.com/office/powerpoint/2010/main" val="58772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23154E29-3446-4E4D-976E-C8DA3CCAF01E}" type="datetimeFigureOut">
              <a:rPr lang="fr-FR" smtClean="0"/>
              <a:t>23/10/2014</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93B5CB36-36BD-4592-8DDE-0C2567AE7F34}" type="slidenum">
              <a:rPr lang="fr-FR" smtClean="0"/>
              <a:t>‹N°›</a:t>
            </a:fld>
            <a:endParaRPr lang="fr-FR"/>
          </a:p>
        </p:txBody>
      </p:sp>
    </p:spTree>
    <p:extLst>
      <p:ext uri="{BB962C8B-B14F-4D97-AF65-F5344CB8AC3E}">
        <p14:creationId xmlns:p14="http://schemas.microsoft.com/office/powerpoint/2010/main" val="984650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23154E29-3446-4E4D-976E-C8DA3CCAF01E}" type="datetimeFigureOut">
              <a:rPr lang="fr-FR" smtClean="0"/>
              <a:t>23/10/2014</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93B5CB36-36BD-4592-8DDE-0C2567AE7F34}" type="slidenum">
              <a:rPr lang="fr-FR" smtClean="0"/>
              <a:t>‹N°›</a:t>
            </a:fld>
            <a:endParaRPr lang="fr-FR"/>
          </a:p>
        </p:txBody>
      </p:sp>
    </p:spTree>
    <p:extLst>
      <p:ext uri="{BB962C8B-B14F-4D97-AF65-F5344CB8AC3E}">
        <p14:creationId xmlns:p14="http://schemas.microsoft.com/office/powerpoint/2010/main" val="927927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23154E29-3446-4E4D-976E-C8DA3CCAF01E}" type="datetimeFigureOut">
              <a:rPr lang="fr-FR" smtClean="0"/>
              <a:t>23/10/2014</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93B5CB36-36BD-4592-8DDE-0C2567AE7F34}" type="slidenum">
              <a:rPr lang="fr-FR" smtClean="0"/>
              <a:t>‹N°›</a:t>
            </a:fld>
            <a:endParaRPr lang="fr-FR"/>
          </a:p>
        </p:txBody>
      </p:sp>
    </p:spTree>
    <p:extLst>
      <p:ext uri="{BB962C8B-B14F-4D97-AF65-F5344CB8AC3E}">
        <p14:creationId xmlns:p14="http://schemas.microsoft.com/office/powerpoint/2010/main" val="2842504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23154E29-3446-4E4D-976E-C8DA3CCAF01E}" type="datetimeFigureOut">
              <a:rPr lang="fr-FR" smtClean="0"/>
              <a:t>23/10/2014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3B5CB36-36BD-4592-8DDE-0C2567AE7F34}" type="slidenum">
              <a:rPr lang="fr-FR" smtClean="0"/>
              <a:t>‹N°›</a:t>
            </a:fld>
            <a:endParaRPr lang="fr-FR"/>
          </a:p>
        </p:txBody>
      </p:sp>
    </p:spTree>
    <p:extLst>
      <p:ext uri="{BB962C8B-B14F-4D97-AF65-F5344CB8AC3E}">
        <p14:creationId xmlns:p14="http://schemas.microsoft.com/office/powerpoint/2010/main" val="2565621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23154E29-3446-4E4D-976E-C8DA3CCAF01E}" type="datetimeFigureOut">
              <a:rPr lang="fr-FR" smtClean="0"/>
              <a:t>23/10/2014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3B5CB36-36BD-4592-8DDE-0C2567AE7F34}" type="slidenum">
              <a:rPr lang="fr-FR" smtClean="0"/>
              <a:t>‹N°›</a:t>
            </a:fld>
            <a:endParaRPr lang="fr-FR"/>
          </a:p>
        </p:txBody>
      </p:sp>
    </p:spTree>
    <p:extLst>
      <p:ext uri="{BB962C8B-B14F-4D97-AF65-F5344CB8AC3E}">
        <p14:creationId xmlns:p14="http://schemas.microsoft.com/office/powerpoint/2010/main" val="725000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154E29-3446-4E4D-976E-C8DA3CCAF01E}" type="datetimeFigureOut">
              <a:rPr lang="fr-FR" smtClean="0"/>
              <a:t>23/10/2014</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B5CB36-36BD-4592-8DDE-0C2567AE7F34}" type="slidenum">
              <a:rPr lang="fr-FR" smtClean="0"/>
              <a:t>‹N°›</a:t>
            </a:fld>
            <a:endParaRPr lang="fr-FR"/>
          </a:p>
        </p:txBody>
      </p:sp>
    </p:spTree>
    <p:extLst>
      <p:ext uri="{BB962C8B-B14F-4D97-AF65-F5344CB8AC3E}">
        <p14:creationId xmlns:p14="http://schemas.microsoft.com/office/powerpoint/2010/main" val="427625916"/>
      </p:ext>
    </p:extLst>
  </p:cSld>
  <p:clrMap bg1="lt1" tx1="dk1" bg2="lt2" tx2="dk2" accent1="accent1" accent2="accent2" accent3="accent3" accent4="accent4" accent5="accent5" accent6="accent6" hlink="hlink" folHlink="folHlink"/>
  <p:sldLayoutIdLst>
    <p:sldLayoutId id="2147483995" r:id="rId1"/>
    <p:sldLayoutId id="2147483996" r:id="rId2"/>
    <p:sldLayoutId id="2147483997" r:id="rId3"/>
    <p:sldLayoutId id="2147483998" r:id="rId4"/>
    <p:sldLayoutId id="2147483999" r:id="rId5"/>
    <p:sldLayoutId id="2147484000" r:id="rId6"/>
    <p:sldLayoutId id="2147484001" r:id="rId7"/>
    <p:sldLayoutId id="2147484002" r:id="rId8"/>
    <p:sldLayoutId id="2147484003" r:id="rId9"/>
    <p:sldLayoutId id="2147484004" r:id="rId10"/>
    <p:sldLayoutId id="214748400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pPr algn="ctr"/>
            <a:r>
              <a:rPr lang="fr-FR" dirty="0" smtClean="0"/>
              <a:t>Programmation avancée JAVA</a:t>
            </a:r>
            <a:endParaRPr lang="fr-FR" dirty="0"/>
          </a:p>
        </p:txBody>
      </p:sp>
      <p:sp>
        <p:nvSpPr>
          <p:cNvPr id="3" name="Sous-titre 2"/>
          <p:cNvSpPr>
            <a:spLocks noGrp="1"/>
          </p:cNvSpPr>
          <p:nvPr>
            <p:ph type="subTitle" idx="1"/>
          </p:nvPr>
        </p:nvSpPr>
        <p:spPr>
          <a:xfrm>
            <a:off x="2610416" y="5974046"/>
            <a:ext cx="9144000" cy="444861"/>
          </a:xfrm>
        </p:spPr>
        <p:txBody>
          <a:bodyPr>
            <a:normAutofit/>
          </a:bodyPr>
          <a:lstStyle/>
          <a:p>
            <a:pPr algn="r"/>
            <a:r>
              <a:rPr lang="fr-FR" sz="1800" b="1" i="1" dirty="0"/>
              <a:t>e</a:t>
            </a:r>
            <a:r>
              <a:rPr lang="fr-FR" sz="1800" b="1" i="1" dirty="0" smtClean="0"/>
              <a:t>ric.blaudez@lixoft.com</a:t>
            </a:r>
            <a:endParaRPr lang="fr-FR" sz="1800" b="1" i="1" dirty="0"/>
          </a:p>
        </p:txBody>
      </p:sp>
    </p:spTree>
    <p:extLst>
      <p:ext uri="{BB962C8B-B14F-4D97-AF65-F5344CB8AC3E}">
        <p14:creationId xmlns:p14="http://schemas.microsoft.com/office/powerpoint/2010/main" val="4048901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PROGRAMMATION OBJET</a:t>
            </a:r>
            <a:endParaRPr lang="fr-FR" dirty="0"/>
          </a:p>
        </p:txBody>
      </p:sp>
      <p:sp>
        <p:nvSpPr>
          <p:cNvPr id="3" name="Espace réservé du contenu 2"/>
          <p:cNvSpPr>
            <a:spLocks noGrp="1"/>
          </p:cNvSpPr>
          <p:nvPr>
            <p:ph idx="1"/>
          </p:nvPr>
        </p:nvSpPr>
        <p:spPr/>
        <p:txBody>
          <a:bodyPr>
            <a:normAutofit/>
          </a:bodyPr>
          <a:lstStyle/>
          <a:p>
            <a:pPr marL="0" indent="0">
              <a:buNone/>
            </a:pPr>
            <a:r>
              <a:rPr lang="fr-FR" sz="3200" b="1" dirty="0" smtClean="0">
                <a:solidFill>
                  <a:srgbClr val="C00000"/>
                </a:solidFill>
              </a:rPr>
              <a:t>Classes abstraites (1/2)</a:t>
            </a:r>
          </a:p>
          <a:p>
            <a:pPr marL="0" indent="0">
              <a:buNone/>
            </a:pPr>
            <a:endParaRPr lang="fr-FR" sz="3200" dirty="0" smtClean="0"/>
          </a:p>
          <a:p>
            <a:pPr marL="0" indent="0">
              <a:buNone/>
            </a:pPr>
            <a:r>
              <a:rPr lang="fr-FR" sz="3200" dirty="0" smtClean="0"/>
              <a:t>Une </a:t>
            </a:r>
            <a:r>
              <a:rPr lang="fr-FR" sz="3200" dirty="0"/>
              <a:t>classe abstraite permet de définir un ensemble de </a:t>
            </a:r>
            <a:r>
              <a:rPr lang="fr-FR" sz="3200" dirty="0" smtClean="0"/>
              <a:t>méthodes </a:t>
            </a:r>
            <a:r>
              <a:rPr lang="fr-FR" sz="3200" dirty="0"/>
              <a:t>non </a:t>
            </a:r>
            <a:r>
              <a:rPr lang="fr-FR" sz="3200" dirty="0" smtClean="0"/>
              <a:t>instanciées. </a:t>
            </a:r>
            <a:r>
              <a:rPr lang="fr-FR" sz="3200" dirty="0"/>
              <a:t>Ces méthodes devront être redéfinies et instanciées dans les classes </a:t>
            </a:r>
            <a:r>
              <a:rPr lang="fr-FR" sz="3200" dirty="0" smtClean="0"/>
              <a:t>filles.</a:t>
            </a:r>
            <a:endParaRPr lang="fr-FR" sz="3200" b="1" dirty="0">
              <a:solidFill>
                <a:srgbClr val="C00000"/>
              </a:solidFill>
            </a:endParaRPr>
          </a:p>
        </p:txBody>
      </p:sp>
      <p:sp>
        <p:nvSpPr>
          <p:cNvPr id="4" name="Espace réservé du numéro de diapositive 3"/>
          <p:cNvSpPr>
            <a:spLocks noGrp="1"/>
          </p:cNvSpPr>
          <p:nvPr>
            <p:ph type="sldNum" sz="quarter" idx="12"/>
          </p:nvPr>
        </p:nvSpPr>
        <p:spPr/>
        <p:txBody>
          <a:bodyPr>
            <a:normAutofit/>
          </a:bodyPr>
          <a:lstStyle/>
          <a:p>
            <a:fld id="{6D22F896-40B5-4ADD-8801-0D06FADFA095}" type="slidenum">
              <a:rPr lang="en-US" smtClean="0"/>
              <a:t>10</a:t>
            </a:fld>
            <a:endParaRPr lang="en-US" dirty="0"/>
          </a:p>
        </p:txBody>
      </p:sp>
    </p:spTree>
    <p:extLst>
      <p:ext uri="{BB962C8B-B14F-4D97-AF65-F5344CB8AC3E}">
        <p14:creationId xmlns:p14="http://schemas.microsoft.com/office/powerpoint/2010/main" val="7606549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PROGRAMMATION OBJET</a:t>
            </a:r>
            <a:endParaRPr lang="fr-FR" dirty="0"/>
          </a:p>
        </p:txBody>
      </p:sp>
      <p:sp>
        <p:nvSpPr>
          <p:cNvPr id="3" name="Espace réservé du contenu 2"/>
          <p:cNvSpPr>
            <a:spLocks noGrp="1"/>
          </p:cNvSpPr>
          <p:nvPr>
            <p:ph idx="1"/>
          </p:nvPr>
        </p:nvSpPr>
        <p:spPr>
          <a:xfrm>
            <a:off x="210670" y="1689339"/>
            <a:ext cx="5598459" cy="705956"/>
          </a:xfrm>
        </p:spPr>
        <p:txBody>
          <a:bodyPr/>
          <a:lstStyle/>
          <a:p>
            <a:pPr marL="0" indent="0">
              <a:buNone/>
            </a:pPr>
            <a:r>
              <a:rPr lang="fr-FR" sz="3200" b="1" dirty="0" smtClean="0">
                <a:solidFill>
                  <a:srgbClr val="C00000"/>
                </a:solidFill>
              </a:rPr>
              <a:t>Classes abstraites (2/2</a:t>
            </a:r>
            <a:r>
              <a:rPr lang="fr-FR" sz="3200" b="1" dirty="0">
                <a:solidFill>
                  <a:srgbClr val="C00000"/>
                </a:solidFill>
              </a:rPr>
              <a:t>)</a:t>
            </a:r>
          </a:p>
          <a:p>
            <a:endParaRPr lang="fr-FR" dirty="0"/>
          </a:p>
        </p:txBody>
      </p:sp>
      <p:sp>
        <p:nvSpPr>
          <p:cNvPr id="4" name="Espace réservé du numéro de diapositive 3"/>
          <p:cNvSpPr>
            <a:spLocks noGrp="1"/>
          </p:cNvSpPr>
          <p:nvPr>
            <p:ph type="sldNum" sz="quarter" idx="12"/>
          </p:nvPr>
        </p:nvSpPr>
        <p:spPr/>
        <p:txBody>
          <a:bodyPr>
            <a:normAutofit/>
          </a:bodyPr>
          <a:lstStyle/>
          <a:p>
            <a:fld id="{6D22F896-40B5-4ADD-8801-0D06FADFA095}" type="slidenum">
              <a:rPr lang="en-US" smtClean="0"/>
              <a:t>11</a:t>
            </a:fld>
            <a:endParaRPr lang="en-US" dirty="0"/>
          </a:p>
        </p:txBody>
      </p:sp>
      <p:sp>
        <p:nvSpPr>
          <p:cNvPr id="5" name="Rectangle 4"/>
          <p:cNvSpPr/>
          <p:nvPr/>
        </p:nvSpPr>
        <p:spPr>
          <a:xfrm>
            <a:off x="141338" y="2646914"/>
            <a:ext cx="6062818" cy="3554819"/>
          </a:xfrm>
          <a:prstGeom prst="rect">
            <a:avLst/>
          </a:prstGeom>
        </p:spPr>
        <p:txBody>
          <a:bodyPr wrap="square">
            <a:spAutoFit/>
          </a:bodyPr>
          <a:lstStyle/>
          <a:p>
            <a:r>
              <a:rPr lang="en-US" sz="1500" b="1" u="sng" dirty="0">
                <a:solidFill>
                  <a:srgbClr val="000000"/>
                </a:solidFill>
                <a:latin typeface="Courier New" panose="02070309020205020404" pitchFamily="49" charset="0"/>
                <a:ea typeface="STXinwei"/>
              </a:rPr>
              <a:t>Figure.java</a:t>
            </a:r>
            <a:endParaRPr lang="fr-FR" sz="1500" dirty="0">
              <a:solidFill>
                <a:srgbClr val="000000"/>
              </a:solidFill>
              <a:latin typeface="Courier New" panose="02070309020205020404" pitchFamily="49" charset="0"/>
              <a:ea typeface="STXinwei"/>
            </a:endParaRPr>
          </a:p>
          <a:p>
            <a:r>
              <a:rPr lang="en-US" sz="1500" b="1" dirty="0" smtClean="0">
                <a:solidFill>
                  <a:srgbClr val="7F0055"/>
                </a:solidFill>
                <a:latin typeface="Courier New" panose="02070309020205020404" pitchFamily="49" charset="0"/>
                <a:ea typeface="STXinwei"/>
              </a:rPr>
              <a:t>class</a:t>
            </a:r>
            <a:r>
              <a:rPr lang="en-US" sz="1500" dirty="0" smtClean="0">
                <a:solidFill>
                  <a:srgbClr val="000000"/>
                </a:solidFill>
                <a:latin typeface="Courier New" panose="02070309020205020404" pitchFamily="49" charset="0"/>
                <a:ea typeface="STXinwei"/>
              </a:rPr>
              <a:t> </a:t>
            </a:r>
            <a:r>
              <a:rPr lang="en-US" sz="1500" dirty="0">
                <a:solidFill>
                  <a:srgbClr val="000000"/>
                </a:solidFill>
                <a:latin typeface="Courier New" panose="02070309020205020404" pitchFamily="49" charset="0"/>
                <a:ea typeface="STXinwei"/>
              </a:rPr>
              <a:t>Figure</a:t>
            </a:r>
            <a:endParaRPr lang="fr-FR" sz="1500" dirty="0">
              <a:solidFill>
                <a:srgbClr val="000000"/>
              </a:solidFill>
              <a:latin typeface="Courier New" panose="02070309020205020404" pitchFamily="49" charset="0"/>
              <a:ea typeface="STXinwei"/>
            </a:endParaRPr>
          </a:p>
          <a:p>
            <a:r>
              <a:rPr lang="en-US" sz="1500" dirty="0">
                <a:solidFill>
                  <a:srgbClr val="000000"/>
                </a:solidFill>
                <a:latin typeface="Courier New" panose="02070309020205020404" pitchFamily="49" charset="0"/>
                <a:ea typeface="STXinwei"/>
              </a:rPr>
              <a:t>{</a:t>
            </a:r>
            <a:endParaRPr lang="fr-FR" sz="1500" dirty="0">
              <a:solidFill>
                <a:srgbClr val="000000"/>
              </a:solidFill>
              <a:latin typeface="Courier New" panose="02070309020205020404" pitchFamily="49" charset="0"/>
              <a:ea typeface="STXinwei"/>
            </a:endParaRPr>
          </a:p>
          <a:p>
            <a:r>
              <a:rPr lang="en-US" sz="1500" dirty="0">
                <a:solidFill>
                  <a:srgbClr val="000000"/>
                </a:solidFill>
                <a:latin typeface="Courier New" panose="02070309020205020404" pitchFamily="49" charset="0"/>
                <a:ea typeface="STXinwei"/>
              </a:rPr>
              <a:t>  </a:t>
            </a:r>
            <a:r>
              <a:rPr lang="en-US" sz="1500" b="1" dirty="0">
                <a:solidFill>
                  <a:srgbClr val="7F0055"/>
                </a:solidFill>
                <a:latin typeface="Courier New" panose="02070309020205020404" pitchFamily="49" charset="0"/>
                <a:ea typeface="STXinwei"/>
              </a:rPr>
              <a:t>public</a:t>
            </a:r>
            <a:r>
              <a:rPr lang="en-US" sz="1500" dirty="0">
                <a:solidFill>
                  <a:srgbClr val="000000"/>
                </a:solidFill>
                <a:latin typeface="Courier New" panose="02070309020205020404" pitchFamily="49" charset="0"/>
                <a:ea typeface="STXinwei"/>
              </a:rPr>
              <a:t> Fi</a:t>
            </a:r>
            <a:r>
              <a:rPr lang="en-US" sz="1500" b="1" dirty="0">
                <a:solidFill>
                  <a:srgbClr val="000000"/>
                </a:solidFill>
                <a:latin typeface="Courier New" panose="02070309020205020404" pitchFamily="49" charset="0"/>
                <a:ea typeface="STXinwei"/>
              </a:rPr>
              <a:t>gure()</a:t>
            </a:r>
            <a:endParaRPr lang="fr-FR" sz="1500" dirty="0">
              <a:solidFill>
                <a:srgbClr val="000000"/>
              </a:solidFill>
              <a:latin typeface="Courier New" panose="02070309020205020404" pitchFamily="49" charset="0"/>
              <a:ea typeface="STXinwei"/>
            </a:endParaRPr>
          </a:p>
          <a:p>
            <a:r>
              <a:rPr lang="en-US" sz="1500" b="1" dirty="0">
                <a:solidFill>
                  <a:srgbClr val="000000"/>
                </a:solidFill>
                <a:latin typeface="Courier New" panose="02070309020205020404" pitchFamily="49" charset="0"/>
                <a:ea typeface="STXinwei"/>
              </a:rPr>
              <a:t>  </a:t>
            </a:r>
            <a:r>
              <a:rPr lang="en-US" sz="1500" dirty="0">
                <a:solidFill>
                  <a:srgbClr val="000000"/>
                </a:solidFill>
                <a:latin typeface="Courier New" panose="02070309020205020404" pitchFamily="49" charset="0"/>
                <a:ea typeface="STXinwei"/>
              </a:rPr>
              <a:t>{ </a:t>
            </a:r>
            <a:r>
              <a:rPr lang="en-US" sz="1500" dirty="0" err="1">
                <a:solidFill>
                  <a:srgbClr val="000000"/>
                </a:solidFill>
                <a:latin typeface="Courier New" panose="02070309020205020404" pitchFamily="49" charset="0"/>
                <a:ea typeface="STXinwei"/>
              </a:rPr>
              <a:t>scaleFactor</a:t>
            </a:r>
            <a:r>
              <a:rPr lang="en-US" sz="1500" dirty="0">
                <a:solidFill>
                  <a:srgbClr val="000000"/>
                </a:solidFill>
                <a:latin typeface="Courier New" panose="02070309020205020404" pitchFamily="49" charset="0"/>
                <a:ea typeface="STXinwei"/>
              </a:rPr>
              <a:t> = 1.0}</a:t>
            </a:r>
            <a:endParaRPr lang="fr-FR" sz="1500" dirty="0">
              <a:solidFill>
                <a:srgbClr val="000000"/>
              </a:solidFill>
              <a:latin typeface="Courier New" panose="02070309020205020404" pitchFamily="49" charset="0"/>
              <a:ea typeface="STXinwei"/>
            </a:endParaRPr>
          </a:p>
          <a:p>
            <a:r>
              <a:rPr lang="en-US" sz="1500" dirty="0">
                <a:solidFill>
                  <a:srgbClr val="000000"/>
                </a:solidFill>
                <a:latin typeface="Courier New" panose="02070309020205020404" pitchFamily="49" charset="0"/>
                <a:ea typeface="STXinwei"/>
              </a:rPr>
              <a:t>  </a:t>
            </a:r>
            <a:r>
              <a:rPr lang="en-US" sz="1500" b="1" dirty="0">
                <a:solidFill>
                  <a:srgbClr val="7F0055"/>
                </a:solidFill>
                <a:latin typeface="Courier New" panose="02070309020205020404" pitchFamily="49" charset="0"/>
                <a:ea typeface="STXinwei"/>
              </a:rPr>
              <a:t>public double</a:t>
            </a:r>
            <a:r>
              <a:rPr lang="en-US" sz="1500" b="1" dirty="0">
                <a:solidFill>
                  <a:srgbClr val="000000"/>
                </a:solidFill>
                <a:latin typeface="Courier New" panose="02070309020205020404" pitchFamily="49" charset="0"/>
                <a:ea typeface="STXinwei"/>
              </a:rPr>
              <a:t> </a:t>
            </a:r>
            <a:r>
              <a:rPr lang="en-US" sz="1500" b="1" dirty="0" err="1">
                <a:solidFill>
                  <a:srgbClr val="000000"/>
                </a:solidFill>
                <a:latin typeface="Courier New" panose="02070309020205020404" pitchFamily="49" charset="0"/>
                <a:ea typeface="STXinwei"/>
              </a:rPr>
              <a:t>getScaleFactor</a:t>
            </a:r>
            <a:r>
              <a:rPr lang="en-US" sz="1500" b="1" dirty="0">
                <a:solidFill>
                  <a:srgbClr val="000000"/>
                </a:solidFill>
                <a:latin typeface="Courier New" panose="02070309020205020404" pitchFamily="49" charset="0"/>
                <a:ea typeface="STXinwei"/>
              </a:rPr>
              <a:t>()</a:t>
            </a:r>
            <a:endParaRPr lang="fr-FR" sz="1500" dirty="0">
              <a:solidFill>
                <a:srgbClr val="000000"/>
              </a:solidFill>
              <a:latin typeface="Courier New" panose="02070309020205020404" pitchFamily="49" charset="0"/>
              <a:ea typeface="STXinwei"/>
            </a:endParaRPr>
          </a:p>
          <a:p>
            <a:r>
              <a:rPr lang="en-US" sz="1500" dirty="0">
                <a:solidFill>
                  <a:srgbClr val="000000"/>
                </a:solidFill>
                <a:latin typeface="Courier New" panose="02070309020205020404" pitchFamily="49" charset="0"/>
                <a:ea typeface="STXinwei"/>
              </a:rPr>
              <a:t>  { return </a:t>
            </a:r>
            <a:r>
              <a:rPr lang="en-US" sz="1500" dirty="0" err="1">
                <a:solidFill>
                  <a:srgbClr val="000000"/>
                </a:solidFill>
                <a:latin typeface="Courier New" panose="02070309020205020404" pitchFamily="49" charset="0"/>
                <a:ea typeface="STXinwei"/>
              </a:rPr>
              <a:t>scaleFactor</a:t>
            </a:r>
            <a:r>
              <a:rPr lang="en-US" sz="1500" dirty="0">
                <a:solidFill>
                  <a:srgbClr val="000000"/>
                </a:solidFill>
                <a:latin typeface="Courier New" panose="02070309020205020404" pitchFamily="49" charset="0"/>
                <a:ea typeface="STXinwei"/>
              </a:rPr>
              <a:t>; }</a:t>
            </a:r>
            <a:endParaRPr lang="fr-FR" sz="1500" dirty="0">
              <a:solidFill>
                <a:srgbClr val="000000"/>
              </a:solidFill>
              <a:latin typeface="Courier New" panose="02070309020205020404" pitchFamily="49" charset="0"/>
              <a:ea typeface="STXinwei"/>
            </a:endParaRPr>
          </a:p>
          <a:p>
            <a:r>
              <a:rPr lang="en-US" sz="1500" dirty="0">
                <a:solidFill>
                  <a:srgbClr val="000000"/>
                </a:solidFill>
                <a:latin typeface="Courier New" panose="02070309020205020404" pitchFamily="49" charset="0"/>
                <a:ea typeface="STXinwei"/>
              </a:rPr>
              <a:t>  </a:t>
            </a:r>
            <a:r>
              <a:rPr lang="en-US" sz="1500" b="1" dirty="0">
                <a:solidFill>
                  <a:srgbClr val="7F0055"/>
                </a:solidFill>
                <a:latin typeface="Courier New" panose="02070309020205020404" pitchFamily="49" charset="0"/>
                <a:ea typeface="STXinwei"/>
              </a:rPr>
              <a:t>public void</a:t>
            </a:r>
            <a:r>
              <a:rPr lang="en-US" sz="1500" b="1" dirty="0">
                <a:solidFill>
                  <a:srgbClr val="000000"/>
                </a:solidFill>
                <a:latin typeface="Courier New" panose="02070309020205020404" pitchFamily="49" charset="0"/>
                <a:ea typeface="STXinwei"/>
              </a:rPr>
              <a:t> </a:t>
            </a:r>
            <a:r>
              <a:rPr lang="en-US" sz="1500" b="1" dirty="0" err="1">
                <a:solidFill>
                  <a:srgbClr val="000000"/>
                </a:solidFill>
                <a:latin typeface="Courier New" panose="02070309020205020404" pitchFamily="49" charset="0"/>
                <a:ea typeface="STXinwei"/>
              </a:rPr>
              <a:t>setScaleFactor</a:t>
            </a:r>
            <a:r>
              <a:rPr lang="en-US" sz="1500" b="1" dirty="0">
                <a:solidFill>
                  <a:srgbClr val="000000"/>
                </a:solidFill>
                <a:latin typeface="Courier New" panose="02070309020205020404" pitchFamily="49" charset="0"/>
                <a:ea typeface="STXinwei"/>
              </a:rPr>
              <a:t>(double </a:t>
            </a:r>
            <a:r>
              <a:rPr lang="en-US" sz="1500" b="1" dirty="0" err="1">
                <a:solidFill>
                  <a:srgbClr val="000000"/>
                </a:solidFill>
                <a:latin typeface="Courier New" panose="02070309020205020404" pitchFamily="49" charset="0"/>
                <a:ea typeface="STXinwei"/>
              </a:rPr>
              <a:t>scaleFactor</a:t>
            </a:r>
            <a:r>
              <a:rPr lang="en-US" sz="1500" b="1" dirty="0">
                <a:solidFill>
                  <a:srgbClr val="000000"/>
                </a:solidFill>
                <a:latin typeface="Courier New" panose="02070309020205020404" pitchFamily="49" charset="0"/>
                <a:ea typeface="STXinwei"/>
              </a:rPr>
              <a:t>)</a:t>
            </a:r>
            <a:endParaRPr lang="fr-FR" sz="1500" dirty="0">
              <a:solidFill>
                <a:srgbClr val="000000"/>
              </a:solidFill>
              <a:latin typeface="Courier New" panose="02070309020205020404" pitchFamily="49" charset="0"/>
              <a:ea typeface="STXinwei"/>
            </a:endParaRPr>
          </a:p>
          <a:p>
            <a:r>
              <a:rPr lang="en-US" sz="1500" dirty="0">
                <a:solidFill>
                  <a:srgbClr val="000000"/>
                </a:solidFill>
                <a:latin typeface="Courier New" panose="02070309020205020404" pitchFamily="49" charset="0"/>
                <a:ea typeface="STXinwei"/>
              </a:rPr>
              <a:t>  { </a:t>
            </a:r>
            <a:endParaRPr lang="fr-FR" sz="1500" dirty="0">
              <a:solidFill>
                <a:srgbClr val="000000"/>
              </a:solidFill>
              <a:latin typeface="Courier New" panose="02070309020205020404" pitchFamily="49" charset="0"/>
              <a:ea typeface="STXinwei"/>
            </a:endParaRPr>
          </a:p>
          <a:p>
            <a:r>
              <a:rPr lang="en-US" sz="1500" dirty="0">
                <a:solidFill>
                  <a:srgbClr val="000000"/>
                </a:solidFill>
                <a:latin typeface="Courier New" panose="02070309020205020404" pitchFamily="49" charset="0"/>
                <a:ea typeface="STXinwei"/>
              </a:rPr>
              <a:t>    </a:t>
            </a:r>
            <a:r>
              <a:rPr lang="en-US" sz="1500" dirty="0" err="1">
                <a:solidFill>
                  <a:srgbClr val="000000"/>
                </a:solidFill>
                <a:latin typeface="Courier New" panose="02070309020205020404" pitchFamily="49" charset="0"/>
                <a:ea typeface="STXinwei"/>
              </a:rPr>
              <a:t>this.scaleFactor</a:t>
            </a:r>
            <a:r>
              <a:rPr lang="en-US" sz="1500" dirty="0">
                <a:solidFill>
                  <a:srgbClr val="000000"/>
                </a:solidFill>
                <a:latin typeface="Courier New" panose="02070309020205020404" pitchFamily="49" charset="0"/>
                <a:ea typeface="STXinwei"/>
              </a:rPr>
              <a:t> = </a:t>
            </a:r>
            <a:r>
              <a:rPr lang="en-US" sz="1500" dirty="0" err="1">
                <a:solidFill>
                  <a:srgbClr val="000000"/>
                </a:solidFill>
                <a:latin typeface="Courier New" panose="02070309020205020404" pitchFamily="49" charset="0"/>
                <a:ea typeface="STXinwei"/>
              </a:rPr>
              <a:t>scaleFactor</a:t>
            </a:r>
            <a:r>
              <a:rPr lang="en-US" sz="1500" dirty="0">
                <a:solidFill>
                  <a:srgbClr val="000000"/>
                </a:solidFill>
                <a:latin typeface="Courier New" panose="02070309020205020404" pitchFamily="49" charset="0"/>
                <a:ea typeface="STXinwei"/>
              </a:rPr>
              <a:t>; </a:t>
            </a:r>
            <a:endParaRPr lang="fr-FR" sz="1500" dirty="0">
              <a:solidFill>
                <a:srgbClr val="000000"/>
              </a:solidFill>
              <a:latin typeface="Courier New" panose="02070309020205020404" pitchFamily="49" charset="0"/>
              <a:ea typeface="STXinwei"/>
            </a:endParaRPr>
          </a:p>
          <a:p>
            <a:r>
              <a:rPr lang="en-US" sz="1500" dirty="0">
                <a:solidFill>
                  <a:srgbClr val="000000"/>
                </a:solidFill>
                <a:latin typeface="Courier New" panose="02070309020205020404" pitchFamily="49" charset="0"/>
                <a:ea typeface="STXinwei"/>
              </a:rPr>
              <a:t>    </a:t>
            </a:r>
            <a:r>
              <a:rPr lang="en-US" sz="1500" dirty="0" err="1">
                <a:solidFill>
                  <a:srgbClr val="000000"/>
                </a:solidFill>
                <a:latin typeface="Courier New" panose="02070309020205020404" pitchFamily="49" charset="0"/>
                <a:ea typeface="STXinwei"/>
              </a:rPr>
              <a:t>applyScaleFactor</a:t>
            </a:r>
            <a:r>
              <a:rPr lang="en-US" sz="1500" dirty="0">
                <a:solidFill>
                  <a:srgbClr val="000000"/>
                </a:solidFill>
                <a:latin typeface="Courier New" panose="02070309020205020404" pitchFamily="49" charset="0"/>
                <a:ea typeface="STXinwei"/>
              </a:rPr>
              <a:t>();</a:t>
            </a:r>
            <a:endParaRPr lang="fr-FR" sz="1500" dirty="0">
              <a:solidFill>
                <a:srgbClr val="000000"/>
              </a:solidFill>
              <a:latin typeface="Courier New" panose="02070309020205020404" pitchFamily="49" charset="0"/>
              <a:ea typeface="STXinwei"/>
            </a:endParaRPr>
          </a:p>
          <a:p>
            <a:r>
              <a:rPr lang="en-US" sz="1500" dirty="0">
                <a:solidFill>
                  <a:srgbClr val="000000"/>
                </a:solidFill>
                <a:latin typeface="Courier New" panose="02070309020205020404" pitchFamily="49" charset="0"/>
                <a:ea typeface="STXinwei"/>
              </a:rPr>
              <a:t>  </a:t>
            </a:r>
            <a:r>
              <a:rPr lang="en-US" sz="1500" dirty="0" smtClean="0">
                <a:solidFill>
                  <a:srgbClr val="000000"/>
                </a:solidFill>
                <a:latin typeface="Courier New" panose="02070309020205020404" pitchFamily="49" charset="0"/>
                <a:ea typeface="STXinwei"/>
              </a:rPr>
              <a:t>}    </a:t>
            </a:r>
            <a:endParaRPr lang="fr-FR" sz="1500" dirty="0">
              <a:solidFill>
                <a:srgbClr val="000000"/>
              </a:solidFill>
              <a:latin typeface="Courier New" panose="02070309020205020404" pitchFamily="49" charset="0"/>
              <a:ea typeface="STXinwei"/>
            </a:endParaRPr>
          </a:p>
          <a:p>
            <a:r>
              <a:rPr lang="en-US" sz="1500" b="1" dirty="0">
                <a:solidFill>
                  <a:srgbClr val="7F0055"/>
                </a:solidFill>
                <a:latin typeface="Courier New" panose="02070309020205020404" pitchFamily="49" charset="0"/>
                <a:ea typeface="STXinwei"/>
              </a:rPr>
              <a:t>  public </a:t>
            </a:r>
            <a:r>
              <a:rPr lang="en-US" sz="1500" b="1" dirty="0">
                <a:solidFill>
                  <a:srgbClr val="000000"/>
                </a:solidFill>
                <a:latin typeface="Courier New" panose="02070309020205020404" pitchFamily="49" charset="0"/>
                <a:ea typeface="STXinwei"/>
              </a:rPr>
              <a:t>abstract void </a:t>
            </a:r>
            <a:r>
              <a:rPr lang="en-US" sz="1500" b="1" dirty="0" err="1">
                <a:solidFill>
                  <a:srgbClr val="000000"/>
                </a:solidFill>
                <a:latin typeface="Courier New" panose="02070309020205020404" pitchFamily="49" charset="0"/>
                <a:ea typeface="STXinwei"/>
              </a:rPr>
              <a:t>applyScaleFactor</a:t>
            </a:r>
            <a:r>
              <a:rPr lang="en-US" sz="1500" b="1" dirty="0" smtClean="0">
                <a:solidFill>
                  <a:srgbClr val="000000"/>
                </a:solidFill>
                <a:latin typeface="Courier New" panose="02070309020205020404" pitchFamily="49" charset="0"/>
                <a:ea typeface="STXinwei"/>
              </a:rPr>
              <a:t>();</a:t>
            </a:r>
            <a:endParaRPr lang="fr-FR" sz="1500" dirty="0">
              <a:solidFill>
                <a:srgbClr val="000000"/>
              </a:solidFill>
              <a:latin typeface="Courier New" panose="02070309020205020404" pitchFamily="49" charset="0"/>
              <a:ea typeface="STXinwei"/>
            </a:endParaRPr>
          </a:p>
          <a:p>
            <a:r>
              <a:rPr lang="en-US" sz="1500" dirty="0" smtClean="0">
                <a:solidFill>
                  <a:srgbClr val="000000"/>
                </a:solidFill>
                <a:latin typeface="Courier New" panose="02070309020205020404" pitchFamily="49" charset="0"/>
                <a:ea typeface="STXinwei"/>
              </a:rPr>
              <a:t>  protected </a:t>
            </a:r>
            <a:r>
              <a:rPr lang="en-US" sz="1500" dirty="0">
                <a:solidFill>
                  <a:srgbClr val="000000"/>
                </a:solidFill>
                <a:latin typeface="Courier New" panose="02070309020205020404" pitchFamily="49" charset="0"/>
                <a:ea typeface="STXinwei"/>
              </a:rPr>
              <a:t>double </a:t>
            </a:r>
            <a:r>
              <a:rPr lang="en-US" sz="1500" dirty="0" err="1">
                <a:solidFill>
                  <a:srgbClr val="000000"/>
                </a:solidFill>
                <a:latin typeface="Courier New" panose="02070309020205020404" pitchFamily="49" charset="0"/>
                <a:ea typeface="STXinwei"/>
              </a:rPr>
              <a:t>scaleFactor</a:t>
            </a:r>
            <a:r>
              <a:rPr lang="en-US" sz="1500" dirty="0">
                <a:solidFill>
                  <a:srgbClr val="000000"/>
                </a:solidFill>
                <a:latin typeface="Courier New" panose="02070309020205020404" pitchFamily="49" charset="0"/>
                <a:ea typeface="STXinwei"/>
              </a:rPr>
              <a:t>; </a:t>
            </a:r>
            <a:endParaRPr lang="fr-FR" sz="1500" dirty="0">
              <a:solidFill>
                <a:srgbClr val="000000"/>
              </a:solidFill>
              <a:latin typeface="Courier New" panose="02070309020205020404" pitchFamily="49" charset="0"/>
              <a:ea typeface="STXinwei"/>
            </a:endParaRPr>
          </a:p>
          <a:p>
            <a:r>
              <a:rPr lang="en-US" sz="1500" dirty="0">
                <a:solidFill>
                  <a:srgbClr val="000000"/>
                </a:solidFill>
                <a:latin typeface="Courier New" panose="02070309020205020404" pitchFamily="49" charset="0"/>
                <a:ea typeface="STXinwei"/>
              </a:rPr>
              <a:t>}</a:t>
            </a:r>
            <a:endParaRPr lang="fr-FR" sz="1500" dirty="0">
              <a:solidFill>
                <a:srgbClr val="000000"/>
              </a:solidFill>
              <a:effectLst/>
              <a:latin typeface="Courier New" panose="02070309020205020404" pitchFamily="49" charset="0"/>
              <a:ea typeface="STXinwei"/>
            </a:endParaRPr>
          </a:p>
        </p:txBody>
      </p:sp>
      <p:sp>
        <p:nvSpPr>
          <p:cNvPr id="6" name="Rectangle 5"/>
          <p:cNvSpPr/>
          <p:nvPr/>
        </p:nvSpPr>
        <p:spPr>
          <a:xfrm>
            <a:off x="6053239" y="1689339"/>
            <a:ext cx="5846506" cy="4478149"/>
          </a:xfrm>
          <a:prstGeom prst="rect">
            <a:avLst/>
          </a:prstGeom>
        </p:spPr>
        <p:txBody>
          <a:bodyPr wrap="square">
            <a:spAutoFit/>
          </a:bodyPr>
          <a:lstStyle/>
          <a:p>
            <a:r>
              <a:rPr lang="en-US" sz="1500" b="1" u="sng" dirty="0">
                <a:solidFill>
                  <a:srgbClr val="000000"/>
                </a:solidFill>
                <a:latin typeface="Courier New" panose="02070309020205020404" pitchFamily="49" charset="0"/>
                <a:ea typeface="STXinwei"/>
              </a:rPr>
              <a:t>Rectangle.java</a:t>
            </a:r>
            <a:endParaRPr lang="fr-FR" sz="1500" dirty="0">
              <a:solidFill>
                <a:srgbClr val="000000"/>
              </a:solidFill>
              <a:latin typeface="Courier New" panose="02070309020205020404" pitchFamily="49" charset="0"/>
              <a:ea typeface="STXinwei"/>
            </a:endParaRPr>
          </a:p>
          <a:p>
            <a:r>
              <a:rPr lang="en-US" sz="1500" b="1" dirty="0" smtClean="0">
                <a:solidFill>
                  <a:srgbClr val="7F0055"/>
                </a:solidFill>
                <a:latin typeface="Courier New" panose="02070309020205020404" pitchFamily="49" charset="0"/>
                <a:ea typeface="STXinwei"/>
              </a:rPr>
              <a:t>class</a:t>
            </a:r>
            <a:r>
              <a:rPr lang="en-US" sz="1500" dirty="0" smtClean="0">
                <a:solidFill>
                  <a:srgbClr val="000000"/>
                </a:solidFill>
                <a:latin typeface="Courier New" panose="02070309020205020404" pitchFamily="49" charset="0"/>
                <a:ea typeface="STXinwei"/>
              </a:rPr>
              <a:t> </a:t>
            </a:r>
            <a:r>
              <a:rPr lang="en-US" sz="1500" dirty="0">
                <a:solidFill>
                  <a:srgbClr val="000000"/>
                </a:solidFill>
                <a:latin typeface="Courier New" panose="02070309020205020404" pitchFamily="49" charset="0"/>
                <a:ea typeface="STXinwei"/>
              </a:rPr>
              <a:t>Rectangle </a:t>
            </a:r>
            <a:r>
              <a:rPr lang="en-US" sz="1500" b="1" dirty="0">
                <a:solidFill>
                  <a:srgbClr val="C00000"/>
                </a:solidFill>
                <a:latin typeface="Courier New" panose="02070309020205020404" pitchFamily="49" charset="0"/>
                <a:ea typeface="STXinwei"/>
              </a:rPr>
              <a:t>extends</a:t>
            </a:r>
            <a:r>
              <a:rPr lang="en-US" sz="1500" dirty="0">
                <a:solidFill>
                  <a:srgbClr val="000000"/>
                </a:solidFill>
                <a:latin typeface="Courier New" panose="02070309020205020404" pitchFamily="49" charset="0"/>
                <a:ea typeface="STXinwei"/>
              </a:rPr>
              <a:t> Figure</a:t>
            </a:r>
            <a:endParaRPr lang="fr-FR" sz="1500" dirty="0">
              <a:solidFill>
                <a:srgbClr val="000000"/>
              </a:solidFill>
              <a:latin typeface="Courier New" panose="02070309020205020404" pitchFamily="49" charset="0"/>
              <a:ea typeface="STXinwei"/>
            </a:endParaRPr>
          </a:p>
          <a:p>
            <a:r>
              <a:rPr lang="en-US" sz="1500" dirty="0">
                <a:solidFill>
                  <a:srgbClr val="000000"/>
                </a:solidFill>
                <a:latin typeface="Courier New" panose="02070309020205020404" pitchFamily="49" charset="0"/>
                <a:ea typeface="STXinwei"/>
              </a:rPr>
              <a:t>{</a:t>
            </a:r>
            <a:endParaRPr lang="fr-FR" sz="1500" dirty="0">
              <a:solidFill>
                <a:srgbClr val="000000"/>
              </a:solidFill>
              <a:latin typeface="Courier New" panose="02070309020205020404" pitchFamily="49" charset="0"/>
              <a:ea typeface="STXinwei"/>
            </a:endParaRPr>
          </a:p>
          <a:p>
            <a:r>
              <a:rPr lang="en-US" sz="1500" dirty="0">
                <a:solidFill>
                  <a:srgbClr val="000000"/>
                </a:solidFill>
                <a:latin typeface="Courier New" panose="02070309020205020404" pitchFamily="49" charset="0"/>
                <a:ea typeface="STXinwei"/>
              </a:rPr>
              <a:t>  </a:t>
            </a:r>
            <a:r>
              <a:rPr lang="en-US" sz="1500" b="1" dirty="0">
                <a:solidFill>
                  <a:srgbClr val="7F0055"/>
                </a:solidFill>
                <a:latin typeface="Courier New" panose="02070309020205020404" pitchFamily="49" charset="0"/>
                <a:ea typeface="STXinwei"/>
              </a:rPr>
              <a:t>public</a:t>
            </a:r>
            <a:r>
              <a:rPr lang="en-US" sz="1500" dirty="0">
                <a:solidFill>
                  <a:srgbClr val="000000"/>
                </a:solidFill>
                <a:latin typeface="Courier New" panose="02070309020205020404" pitchFamily="49" charset="0"/>
                <a:ea typeface="STXinwei"/>
              </a:rPr>
              <a:t> </a:t>
            </a:r>
            <a:r>
              <a:rPr lang="en-US" sz="1500" b="1" dirty="0">
                <a:solidFill>
                  <a:srgbClr val="000000"/>
                </a:solidFill>
                <a:latin typeface="Courier New" panose="02070309020205020404" pitchFamily="49" charset="0"/>
                <a:ea typeface="STXinwei"/>
              </a:rPr>
              <a:t>Rectangle(double </a:t>
            </a:r>
            <a:r>
              <a:rPr lang="en-US" sz="1500" b="1" dirty="0" err="1">
                <a:solidFill>
                  <a:srgbClr val="000000"/>
                </a:solidFill>
                <a:latin typeface="Courier New" panose="02070309020205020404" pitchFamily="49" charset="0"/>
                <a:ea typeface="STXinwei"/>
              </a:rPr>
              <a:t>width,double</a:t>
            </a:r>
            <a:r>
              <a:rPr lang="en-US" sz="1500" b="1" dirty="0">
                <a:solidFill>
                  <a:srgbClr val="000000"/>
                </a:solidFill>
                <a:latin typeface="Courier New" panose="02070309020205020404" pitchFamily="49" charset="0"/>
                <a:ea typeface="STXinwei"/>
              </a:rPr>
              <a:t> height)</a:t>
            </a:r>
            <a:endParaRPr lang="fr-FR" sz="1500" dirty="0">
              <a:solidFill>
                <a:srgbClr val="000000"/>
              </a:solidFill>
              <a:latin typeface="Courier New" panose="02070309020205020404" pitchFamily="49" charset="0"/>
              <a:ea typeface="STXinwei"/>
            </a:endParaRPr>
          </a:p>
          <a:p>
            <a:r>
              <a:rPr lang="en-US" sz="1500" b="1" dirty="0">
                <a:solidFill>
                  <a:srgbClr val="000000"/>
                </a:solidFill>
                <a:latin typeface="Courier New" panose="02070309020205020404" pitchFamily="49" charset="0"/>
                <a:ea typeface="STXinwei"/>
              </a:rPr>
              <a:t>  </a:t>
            </a:r>
            <a:r>
              <a:rPr lang="en-US" sz="1500" dirty="0">
                <a:solidFill>
                  <a:srgbClr val="000000"/>
                </a:solidFill>
                <a:latin typeface="Courier New" panose="02070309020205020404" pitchFamily="49" charset="0"/>
                <a:ea typeface="STXinwei"/>
              </a:rPr>
              <a:t>{ </a:t>
            </a:r>
            <a:endParaRPr lang="fr-FR" sz="1500" dirty="0">
              <a:solidFill>
                <a:srgbClr val="000000"/>
              </a:solidFill>
              <a:latin typeface="Courier New" panose="02070309020205020404" pitchFamily="49" charset="0"/>
              <a:ea typeface="STXinwei"/>
            </a:endParaRPr>
          </a:p>
          <a:p>
            <a:r>
              <a:rPr lang="en-US" sz="1500" dirty="0">
                <a:solidFill>
                  <a:srgbClr val="000000"/>
                </a:solidFill>
                <a:latin typeface="Courier New" panose="02070309020205020404" pitchFamily="49" charset="0"/>
                <a:ea typeface="STXinwei"/>
              </a:rPr>
              <a:t>    super();</a:t>
            </a:r>
            <a:endParaRPr lang="fr-FR" sz="1500" dirty="0">
              <a:solidFill>
                <a:srgbClr val="000000"/>
              </a:solidFill>
              <a:latin typeface="Courier New" panose="02070309020205020404" pitchFamily="49" charset="0"/>
              <a:ea typeface="STXinwei"/>
            </a:endParaRPr>
          </a:p>
          <a:p>
            <a:r>
              <a:rPr lang="en-US" sz="1500" dirty="0">
                <a:solidFill>
                  <a:srgbClr val="000000"/>
                </a:solidFill>
                <a:latin typeface="Courier New" panose="02070309020205020404" pitchFamily="49" charset="0"/>
                <a:ea typeface="STXinwei"/>
              </a:rPr>
              <a:t>    </a:t>
            </a:r>
            <a:r>
              <a:rPr lang="en-US" sz="1500" dirty="0" err="1">
                <a:solidFill>
                  <a:srgbClr val="000000"/>
                </a:solidFill>
                <a:latin typeface="Courier New" panose="02070309020205020404" pitchFamily="49" charset="0"/>
                <a:ea typeface="STXinwei"/>
              </a:rPr>
              <a:t>this.width</a:t>
            </a:r>
            <a:r>
              <a:rPr lang="en-US" sz="1500" dirty="0">
                <a:solidFill>
                  <a:srgbClr val="000000"/>
                </a:solidFill>
                <a:latin typeface="Courier New" panose="02070309020205020404" pitchFamily="49" charset="0"/>
                <a:ea typeface="STXinwei"/>
              </a:rPr>
              <a:t> = width;</a:t>
            </a:r>
            <a:endParaRPr lang="fr-FR" sz="1500" dirty="0">
              <a:solidFill>
                <a:srgbClr val="000000"/>
              </a:solidFill>
              <a:latin typeface="Courier New" panose="02070309020205020404" pitchFamily="49" charset="0"/>
              <a:ea typeface="STXinwei"/>
            </a:endParaRPr>
          </a:p>
          <a:p>
            <a:r>
              <a:rPr lang="en-US" sz="1500" dirty="0">
                <a:solidFill>
                  <a:srgbClr val="000000"/>
                </a:solidFill>
                <a:latin typeface="Courier New" panose="02070309020205020404" pitchFamily="49" charset="0"/>
                <a:ea typeface="STXinwei"/>
              </a:rPr>
              <a:t>    </a:t>
            </a:r>
            <a:r>
              <a:rPr lang="en-US" sz="1500" dirty="0" err="1">
                <a:solidFill>
                  <a:srgbClr val="000000"/>
                </a:solidFill>
                <a:latin typeface="Courier New" panose="02070309020205020404" pitchFamily="49" charset="0"/>
                <a:ea typeface="STXinwei"/>
              </a:rPr>
              <a:t>this.height</a:t>
            </a:r>
            <a:r>
              <a:rPr lang="en-US" sz="1500" dirty="0">
                <a:solidFill>
                  <a:srgbClr val="000000"/>
                </a:solidFill>
                <a:latin typeface="Courier New" panose="02070309020205020404" pitchFamily="49" charset="0"/>
                <a:ea typeface="STXinwei"/>
              </a:rPr>
              <a:t> = height;</a:t>
            </a:r>
            <a:endParaRPr lang="fr-FR" sz="1500" dirty="0">
              <a:solidFill>
                <a:srgbClr val="000000"/>
              </a:solidFill>
              <a:latin typeface="Courier New" panose="02070309020205020404" pitchFamily="49" charset="0"/>
              <a:ea typeface="STXinwei"/>
            </a:endParaRPr>
          </a:p>
          <a:p>
            <a:r>
              <a:rPr lang="en-US" sz="1500" dirty="0">
                <a:solidFill>
                  <a:srgbClr val="000000"/>
                </a:solidFill>
                <a:latin typeface="Courier New" panose="02070309020205020404" pitchFamily="49" charset="0"/>
                <a:ea typeface="STXinwei"/>
              </a:rPr>
              <a:t>  }</a:t>
            </a:r>
            <a:endParaRPr lang="fr-FR" sz="1500" dirty="0">
              <a:solidFill>
                <a:srgbClr val="000000"/>
              </a:solidFill>
              <a:latin typeface="Courier New" panose="02070309020205020404" pitchFamily="49" charset="0"/>
              <a:ea typeface="STXinwei"/>
            </a:endParaRPr>
          </a:p>
          <a:p>
            <a:r>
              <a:rPr lang="en-US" sz="1500" dirty="0">
                <a:solidFill>
                  <a:srgbClr val="000000"/>
                </a:solidFill>
                <a:latin typeface="Courier New" panose="02070309020205020404" pitchFamily="49" charset="0"/>
                <a:ea typeface="STXinwei"/>
              </a:rPr>
              <a:t> </a:t>
            </a:r>
            <a:r>
              <a:rPr lang="en-US" sz="1500" dirty="0" smtClean="0">
                <a:solidFill>
                  <a:srgbClr val="000000"/>
                </a:solidFill>
                <a:latin typeface="Courier New" panose="02070309020205020404" pitchFamily="49" charset="0"/>
                <a:ea typeface="STXinwei"/>
              </a:rPr>
              <a:t> @</a:t>
            </a:r>
            <a:r>
              <a:rPr lang="en-US" sz="1500" dirty="0">
                <a:solidFill>
                  <a:srgbClr val="000000"/>
                </a:solidFill>
                <a:latin typeface="Courier New" panose="02070309020205020404" pitchFamily="49" charset="0"/>
                <a:ea typeface="STXinwei"/>
              </a:rPr>
              <a:t>Override</a:t>
            </a:r>
            <a:endParaRPr lang="fr-FR" sz="1500" dirty="0">
              <a:solidFill>
                <a:srgbClr val="000000"/>
              </a:solidFill>
              <a:latin typeface="Courier New" panose="02070309020205020404" pitchFamily="49" charset="0"/>
              <a:ea typeface="STXinwei"/>
            </a:endParaRPr>
          </a:p>
          <a:p>
            <a:r>
              <a:rPr lang="en-US" sz="1500" b="1" dirty="0">
                <a:solidFill>
                  <a:srgbClr val="7F0055"/>
                </a:solidFill>
                <a:latin typeface="Courier New" panose="02070309020205020404" pitchFamily="49" charset="0"/>
                <a:ea typeface="STXinwei"/>
              </a:rPr>
              <a:t>  public void</a:t>
            </a:r>
            <a:r>
              <a:rPr lang="en-US" sz="1500" dirty="0">
                <a:solidFill>
                  <a:srgbClr val="000000"/>
                </a:solidFill>
                <a:latin typeface="Courier New" panose="02070309020205020404" pitchFamily="49" charset="0"/>
                <a:ea typeface="STXinwei"/>
              </a:rPr>
              <a:t> </a:t>
            </a:r>
            <a:r>
              <a:rPr lang="en-US" sz="1500" dirty="0" err="1">
                <a:solidFill>
                  <a:srgbClr val="000000"/>
                </a:solidFill>
                <a:latin typeface="Courier New" panose="02070309020205020404" pitchFamily="49" charset="0"/>
                <a:ea typeface="STXinwei"/>
              </a:rPr>
              <a:t>applyScaleFactor</a:t>
            </a:r>
            <a:r>
              <a:rPr lang="en-US" sz="1500" dirty="0">
                <a:solidFill>
                  <a:srgbClr val="000000"/>
                </a:solidFill>
                <a:latin typeface="Courier New" panose="02070309020205020404" pitchFamily="49" charset="0"/>
                <a:ea typeface="STXinwei"/>
              </a:rPr>
              <a:t>()</a:t>
            </a:r>
            <a:endParaRPr lang="fr-FR" sz="1500" dirty="0">
              <a:solidFill>
                <a:srgbClr val="000000"/>
              </a:solidFill>
              <a:latin typeface="Courier New" panose="02070309020205020404" pitchFamily="49" charset="0"/>
              <a:ea typeface="STXinwei"/>
            </a:endParaRPr>
          </a:p>
          <a:p>
            <a:r>
              <a:rPr lang="en-US" sz="1500" dirty="0">
                <a:solidFill>
                  <a:srgbClr val="000000"/>
                </a:solidFill>
                <a:latin typeface="Courier New" panose="02070309020205020404" pitchFamily="49" charset="0"/>
                <a:ea typeface="STXinwei"/>
              </a:rPr>
              <a:t>  {</a:t>
            </a:r>
            <a:endParaRPr lang="fr-FR" sz="1500" dirty="0">
              <a:solidFill>
                <a:srgbClr val="000000"/>
              </a:solidFill>
              <a:latin typeface="Courier New" panose="02070309020205020404" pitchFamily="49" charset="0"/>
              <a:ea typeface="STXinwei"/>
            </a:endParaRPr>
          </a:p>
          <a:p>
            <a:r>
              <a:rPr lang="en-US" sz="1500" dirty="0">
                <a:solidFill>
                  <a:srgbClr val="000000"/>
                </a:solidFill>
                <a:latin typeface="Courier New" panose="02070309020205020404" pitchFamily="49" charset="0"/>
                <a:ea typeface="STXinwei"/>
              </a:rPr>
              <a:t>    width *= </a:t>
            </a:r>
            <a:r>
              <a:rPr lang="en-US" sz="1500" dirty="0" err="1">
                <a:solidFill>
                  <a:srgbClr val="000000"/>
                </a:solidFill>
                <a:latin typeface="Courier New" panose="02070309020205020404" pitchFamily="49" charset="0"/>
                <a:ea typeface="STXinwei"/>
              </a:rPr>
              <a:t>super.scaleFactor</a:t>
            </a:r>
            <a:r>
              <a:rPr lang="en-US" sz="1500" dirty="0">
                <a:solidFill>
                  <a:srgbClr val="000000"/>
                </a:solidFill>
                <a:latin typeface="Courier New" panose="02070309020205020404" pitchFamily="49" charset="0"/>
                <a:ea typeface="STXinwei"/>
              </a:rPr>
              <a:t>;</a:t>
            </a:r>
            <a:endParaRPr lang="fr-FR" sz="1500" dirty="0">
              <a:solidFill>
                <a:srgbClr val="000000"/>
              </a:solidFill>
              <a:latin typeface="Courier New" panose="02070309020205020404" pitchFamily="49" charset="0"/>
              <a:ea typeface="STXinwei"/>
            </a:endParaRPr>
          </a:p>
          <a:p>
            <a:r>
              <a:rPr lang="en-US" sz="1500" dirty="0">
                <a:solidFill>
                  <a:srgbClr val="000000"/>
                </a:solidFill>
                <a:latin typeface="Courier New" panose="02070309020205020404" pitchFamily="49" charset="0"/>
                <a:ea typeface="STXinwei"/>
              </a:rPr>
              <a:t>    height *= </a:t>
            </a:r>
            <a:r>
              <a:rPr lang="en-US" sz="1500" dirty="0" err="1">
                <a:solidFill>
                  <a:srgbClr val="000000"/>
                </a:solidFill>
                <a:latin typeface="Courier New" panose="02070309020205020404" pitchFamily="49" charset="0"/>
                <a:ea typeface="STXinwei"/>
              </a:rPr>
              <a:t>super.scaleFactor</a:t>
            </a:r>
            <a:r>
              <a:rPr lang="en-US" sz="1500" dirty="0">
                <a:solidFill>
                  <a:srgbClr val="000000"/>
                </a:solidFill>
                <a:latin typeface="Courier New" panose="02070309020205020404" pitchFamily="49" charset="0"/>
                <a:ea typeface="STXinwei"/>
              </a:rPr>
              <a:t>;</a:t>
            </a:r>
            <a:endParaRPr lang="fr-FR" sz="1500" dirty="0">
              <a:solidFill>
                <a:srgbClr val="000000"/>
              </a:solidFill>
              <a:latin typeface="Courier New" panose="02070309020205020404" pitchFamily="49" charset="0"/>
              <a:ea typeface="STXinwei"/>
            </a:endParaRPr>
          </a:p>
          <a:p>
            <a:r>
              <a:rPr lang="en-US" sz="1500" dirty="0">
                <a:solidFill>
                  <a:srgbClr val="000000"/>
                </a:solidFill>
                <a:latin typeface="Courier New" panose="02070309020205020404" pitchFamily="49" charset="0"/>
                <a:ea typeface="STXinwei"/>
              </a:rPr>
              <a:t>  </a:t>
            </a:r>
            <a:r>
              <a:rPr lang="en-US" sz="1500" dirty="0" smtClean="0">
                <a:solidFill>
                  <a:srgbClr val="000000"/>
                </a:solidFill>
                <a:latin typeface="Courier New" panose="02070309020205020404" pitchFamily="49" charset="0"/>
                <a:ea typeface="STXinwei"/>
              </a:rPr>
              <a:t>}</a:t>
            </a:r>
            <a:endParaRPr lang="fr-FR" sz="1500" dirty="0">
              <a:solidFill>
                <a:srgbClr val="000000"/>
              </a:solidFill>
              <a:latin typeface="Courier New" panose="02070309020205020404" pitchFamily="49" charset="0"/>
              <a:ea typeface="STXinwei"/>
            </a:endParaRPr>
          </a:p>
          <a:p>
            <a:r>
              <a:rPr lang="fr-FR" sz="1500" dirty="0">
                <a:solidFill>
                  <a:srgbClr val="000000"/>
                </a:solidFill>
                <a:latin typeface="Courier New" panose="02070309020205020404" pitchFamily="49" charset="0"/>
                <a:ea typeface="STXinwei"/>
              </a:rPr>
              <a:t>  @</a:t>
            </a:r>
            <a:r>
              <a:rPr lang="fr-FR" sz="1500" dirty="0" err="1">
                <a:solidFill>
                  <a:srgbClr val="000000"/>
                </a:solidFill>
                <a:latin typeface="Courier New" panose="02070309020205020404" pitchFamily="49" charset="0"/>
                <a:ea typeface="STXinwei"/>
              </a:rPr>
              <a:t>Override</a:t>
            </a:r>
            <a:endParaRPr lang="fr-FR" sz="1500" dirty="0">
              <a:solidFill>
                <a:srgbClr val="000000"/>
              </a:solidFill>
              <a:latin typeface="Courier New" panose="02070309020205020404" pitchFamily="49" charset="0"/>
              <a:ea typeface="STXinwei"/>
            </a:endParaRPr>
          </a:p>
          <a:p>
            <a:r>
              <a:rPr lang="fr-FR" sz="1500" dirty="0">
                <a:solidFill>
                  <a:srgbClr val="000000"/>
                </a:solidFill>
                <a:latin typeface="Courier New" panose="02070309020205020404" pitchFamily="49" charset="0"/>
                <a:ea typeface="STXinwei"/>
              </a:rPr>
              <a:t>  </a:t>
            </a:r>
            <a:r>
              <a:rPr lang="en-US" sz="1500" dirty="0">
                <a:solidFill>
                  <a:srgbClr val="000000"/>
                </a:solidFill>
                <a:latin typeface="Courier New" panose="02070309020205020404" pitchFamily="49" charset="0"/>
                <a:ea typeface="STXinwei"/>
              </a:rPr>
              <a:t>String </a:t>
            </a:r>
            <a:r>
              <a:rPr lang="en-US" sz="1500" dirty="0" err="1">
                <a:solidFill>
                  <a:srgbClr val="000000"/>
                </a:solidFill>
                <a:latin typeface="Courier New" panose="02070309020205020404" pitchFamily="49" charset="0"/>
                <a:ea typeface="STXinwei"/>
              </a:rPr>
              <a:t>toString</a:t>
            </a:r>
            <a:r>
              <a:rPr lang="en-US" sz="1500" dirty="0">
                <a:solidFill>
                  <a:srgbClr val="000000"/>
                </a:solidFill>
                <a:latin typeface="Courier New" panose="02070309020205020404" pitchFamily="49" charset="0"/>
                <a:ea typeface="STXinwei"/>
              </a:rPr>
              <a:t>()</a:t>
            </a:r>
            <a:endParaRPr lang="fr-FR" sz="1500" dirty="0">
              <a:solidFill>
                <a:srgbClr val="000000"/>
              </a:solidFill>
              <a:latin typeface="Courier New" panose="02070309020205020404" pitchFamily="49" charset="0"/>
              <a:ea typeface="STXinwei"/>
            </a:endParaRPr>
          </a:p>
          <a:p>
            <a:r>
              <a:rPr lang="en-US" sz="1500" dirty="0">
                <a:solidFill>
                  <a:srgbClr val="000000"/>
                </a:solidFill>
                <a:latin typeface="Courier New" panose="02070309020205020404" pitchFamily="49" charset="0"/>
                <a:ea typeface="STXinwei"/>
              </a:rPr>
              <a:t>  { return “</a:t>
            </a:r>
            <a:r>
              <a:rPr lang="en-US" sz="1500" dirty="0" smtClean="0">
                <a:solidFill>
                  <a:srgbClr val="000000"/>
                </a:solidFill>
                <a:latin typeface="Courier New" panose="02070309020205020404" pitchFamily="49" charset="0"/>
                <a:ea typeface="STXinwei"/>
              </a:rPr>
              <a:t>W:”+</a:t>
            </a:r>
            <a:r>
              <a:rPr lang="en-US" sz="1500" dirty="0">
                <a:solidFill>
                  <a:srgbClr val="000000"/>
                </a:solidFill>
                <a:latin typeface="Courier New" panose="02070309020205020404" pitchFamily="49" charset="0"/>
                <a:ea typeface="STXinwei"/>
              </a:rPr>
              <a:t>width+” </a:t>
            </a:r>
            <a:r>
              <a:rPr lang="en-US" sz="1500" dirty="0" smtClean="0">
                <a:solidFill>
                  <a:srgbClr val="000000"/>
                </a:solidFill>
                <a:latin typeface="Courier New" panose="02070309020205020404" pitchFamily="49" charset="0"/>
                <a:ea typeface="STXinwei"/>
              </a:rPr>
              <a:t>H:”+</a:t>
            </a:r>
            <a:r>
              <a:rPr lang="en-US" sz="1500" dirty="0">
                <a:solidFill>
                  <a:srgbClr val="000000"/>
                </a:solidFill>
                <a:latin typeface="Courier New" panose="02070309020205020404" pitchFamily="49" charset="0"/>
                <a:ea typeface="STXinwei"/>
              </a:rPr>
              <a:t>height+”.”; }</a:t>
            </a:r>
            <a:endParaRPr lang="fr-FR" sz="1500" dirty="0">
              <a:solidFill>
                <a:srgbClr val="000000"/>
              </a:solidFill>
              <a:latin typeface="Courier New" panose="02070309020205020404" pitchFamily="49" charset="0"/>
              <a:ea typeface="STXinwei"/>
            </a:endParaRPr>
          </a:p>
          <a:p>
            <a:r>
              <a:rPr lang="fr-FR" sz="1500" dirty="0">
                <a:solidFill>
                  <a:srgbClr val="000000"/>
                </a:solidFill>
                <a:latin typeface="Courier New" panose="02070309020205020404" pitchFamily="49" charset="0"/>
                <a:ea typeface="STXinwei"/>
              </a:rPr>
              <a:t>}</a:t>
            </a:r>
            <a:endParaRPr lang="fr-FR" sz="1500" dirty="0">
              <a:solidFill>
                <a:srgbClr val="000000"/>
              </a:solidFill>
              <a:effectLst/>
              <a:latin typeface="Courier New" panose="02070309020205020404" pitchFamily="49" charset="0"/>
              <a:ea typeface="STXinwei"/>
            </a:endParaRPr>
          </a:p>
        </p:txBody>
      </p:sp>
      <p:cxnSp>
        <p:nvCxnSpPr>
          <p:cNvPr id="8" name="Connecteur droit 7"/>
          <p:cNvCxnSpPr/>
          <p:nvPr/>
        </p:nvCxnSpPr>
        <p:spPr>
          <a:xfrm>
            <a:off x="5880847" y="2174840"/>
            <a:ext cx="29497" cy="446187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97098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PROGRAMMATION OBJET</a:t>
            </a:r>
          </a:p>
        </p:txBody>
      </p:sp>
      <p:sp>
        <p:nvSpPr>
          <p:cNvPr id="3" name="Espace réservé du contenu 2"/>
          <p:cNvSpPr>
            <a:spLocks noGrp="1"/>
          </p:cNvSpPr>
          <p:nvPr>
            <p:ph idx="1"/>
          </p:nvPr>
        </p:nvSpPr>
        <p:spPr/>
        <p:txBody>
          <a:bodyPr>
            <a:normAutofit/>
          </a:bodyPr>
          <a:lstStyle/>
          <a:p>
            <a:pPr marL="0" indent="0">
              <a:buNone/>
            </a:pPr>
            <a:r>
              <a:rPr lang="fr-FR" sz="3200" b="1" dirty="0" smtClean="0">
                <a:solidFill>
                  <a:srgbClr val="C00000"/>
                </a:solidFill>
              </a:rPr>
              <a:t>Interfaces (1/4)</a:t>
            </a:r>
          </a:p>
          <a:p>
            <a:pPr marL="0" indent="0">
              <a:buNone/>
            </a:pPr>
            <a:r>
              <a:rPr lang="fr-FR" sz="3200" dirty="0" smtClean="0"/>
              <a:t> </a:t>
            </a:r>
          </a:p>
          <a:p>
            <a:r>
              <a:rPr lang="fr-FR" sz="3200" dirty="0" smtClean="0"/>
              <a:t>les </a:t>
            </a:r>
            <a:r>
              <a:rPr lang="fr-FR" sz="3200" dirty="0"/>
              <a:t>interfaces peuvent être vues comme des classes complétement </a:t>
            </a:r>
            <a:r>
              <a:rPr lang="fr-FR" sz="3200" dirty="0" smtClean="0"/>
              <a:t>abstraites</a:t>
            </a:r>
          </a:p>
          <a:p>
            <a:r>
              <a:rPr lang="fr-FR" sz="3200" dirty="0" smtClean="0"/>
              <a:t>contrairement </a:t>
            </a:r>
            <a:r>
              <a:rPr lang="fr-FR" sz="3200" dirty="0"/>
              <a:t>aux classes abstraites, les objets peuvent hériter de plusieurs </a:t>
            </a:r>
            <a:r>
              <a:rPr lang="fr-FR" sz="3200" dirty="0" smtClean="0"/>
              <a:t>interfaces</a:t>
            </a:r>
          </a:p>
          <a:p>
            <a:r>
              <a:rPr lang="fr-FR" sz="3200" dirty="0" smtClean="0"/>
              <a:t>toutes </a:t>
            </a:r>
            <a:r>
              <a:rPr lang="fr-FR" sz="3200" dirty="0"/>
              <a:t>les méthodes des interfaces doivent être implémentées dans les classes </a:t>
            </a:r>
            <a:r>
              <a:rPr lang="fr-FR" sz="3200" dirty="0" smtClean="0"/>
              <a:t>filles</a:t>
            </a:r>
            <a:endParaRPr lang="fr-FR" sz="3200" b="1" dirty="0">
              <a:solidFill>
                <a:srgbClr val="C00000"/>
              </a:solidFill>
            </a:endParaRPr>
          </a:p>
        </p:txBody>
      </p:sp>
      <p:sp>
        <p:nvSpPr>
          <p:cNvPr id="4" name="Espace réservé du numéro de diapositive 3"/>
          <p:cNvSpPr>
            <a:spLocks noGrp="1"/>
          </p:cNvSpPr>
          <p:nvPr>
            <p:ph type="sldNum" sz="quarter" idx="12"/>
          </p:nvPr>
        </p:nvSpPr>
        <p:spPr/>
        <p:txBody>
          <a:bodyPr>
            <a:normAutofit/>
          </a:bodyPr>
          <a:lstStyle/>
          <a:p>
            <a:fld id="{6D22F896-40B5-4ADD-8801-0D06FADFA095}" type="slidenum">
              <a:rPr lang="en-US" smtClean="0"/>
              <a:t>12</a:t>
            </a:fld>
            <a:endParaRPr lang="en-US" dirty="0"/>
          </a:p>
        </p:txBody>
      </p:sp>
    </p:spTree>
    <p:extLst>
      <p:ext uri="{BB962C8B-B14F-4D97-AF65-F5344CB8AC3E}">
        <p14:creationId xmlns:p14="http://schemas.microsoft.com/office/powerpoint/2010/main" val="17120526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PROGRAMMATION OBJET</a:t>
            </a:r>
          </a:p>
        </p:txBody>
      </p:sp>
      <p:sp>
        <p:nvSpPr>
          <p:cNvPr id="3" name="Espace réservé du contenu 2"/>
          <p:cNvSpPr>
            <a:spLocks noGrp="1"/>
          </p:cNvSpPr>
          <p:nvPr>
            <p:ph idx="1"/>
          </p:nvPr>
        </p:nvSpPr>
        <p:spPr>
          <a:xfrm>
            <a:off x="685800" y="2194560"/>
            <a:ext cx="10820400" cy="676459"/>
          </a:xfrm>
        </p:spPr>
        <p:txBody>
          <a:bodyPr/>
          <a:lstStyle/>
          <a:p>
            <a:pPr marL="0" indent="0">
              <a:buNone/>
            </a:pPr>
            <a:r>
              <a:rPr lang="fr-FR" sz="3200" b="1" dirty="0">
                <a:solidFill>
                  <a:srgbClr val="C00000"/>
                </a:solidFill>
              </a:rPr>
              <a:t>Interfaces </a:t>
            </a:r>
            <a:r>
              <a:rPr lang="fr-FR" sz="3200" b="1" dirty="0" smtClean="0">
                <a:solidFill>
                  <a:srgbClr val="C00000"/>
                </a:solidFill>
              </a:rPr>
              <a:t>(2/4)</a:t>
            </a:r>
            <a:endParaRPr lang="fr-FR" sz="3200" b="1" dirty="0">
              <a:solidFill>
                <a:srgbClr val="C00000"/>
              </a:solidFill>
            </a:endParaRPr>
          </a:p>
          <a:p>
            <a:endParaRPr lang="fr-FR" dirty="0"/>
          </a:p>
        </p:txBody>
      </p:sp>
      <p:sp>
        <p:nvSpPr>
          <p:cNvPr id="4" name="Espace réservé du numéro de diapositive 3"/>
          <p:cNvSpPr>
            <a:spLocks noGrp="1"/>
          </p:cNvSpPr>
          <p:nvPr>
            <p:ph type="sldNum" sz="quarter" idx="12"/>
          </p:nvPr>
        </p:nvSpPr>
        <p:spPr/>
        <p:txBody>
          <a:bodyPr>
            <a:normAutofit/>
          </a:bodyPr>
          <a:lstStyle/>
          <a:p>
            <a:fld id="{6D22F896-40B5-4ADD-8801-0D06FADFA095}" type="slidenum">
              <a:rPr lang="en-US" smtClean="0"/>
              <a:t>13</a:t>
            </a:fld>
            <a:endParaRPr lang="en-US" dirty="0"/>
          </a:p>
        </p:txBody>
      </p:sp>
      <p:sp>
        <p:nvSpPr>
          <p:cNvPr id="8" name="Rectangle 7"/>
          <p:cNvSpPr/>
          <p:nvPr/>
        </p:nvSpPr>
        <p:spPr>
          <a:xfrm>
            <a:off x="129988" y="3008178"/>
            <a:ext cx="3677264" cy="1298817"/>
          </a:xfrm>
          <a:prstGeom prst="rect">
            <a:avLst/>
          </a:prstGeom>
        </p:spPr>
        <p:txBody>
          <a:bodyPr wrap="square">
            <a:spAutoFit/>
          </a:bodyPr>
          <a:lstStyle/>
          <a:p>
            <a:pPr>
              <a:lnSpc>
                <a:spcPct val="115000"/>
              </a:lnSpc>
            </a:pPr>
            <a:r>
              <a:rPr lang="en-US" sz="1400" b="1" dirty="0">
                <a:solidFill>
                  <a:srgbClr val="7F0055"/>
                </a:solidFill>
                <a:latin typeface="Trebuchet MS" panose="020B0603020202020204" pitchFamily="34" charset="0"/>
                <a:ea typeface="STXinwei"/>
                <a:cs typeface="Consolas" panose="020B0609020204030204" pitchFamily="49" charset="0"/>
              </a:rPr>
              <a:t>package</a:t>
            </a:r>
            <a:r>
              <a:rPr lang="en-US" sz="1400" dirty="0">
                <a:solidFill>
                  <a:srgbClr val="000000"/>
                </a:solidFill>
                <a:latin typeface="Trebuchet MS" panose="020B0603020202020204" pitchFamily="34" charset="0"/>
                <a:ea typeface="STXinwei"/>
                <a:cs typeface="Consolas" panose="020B0609020204030204" pitchFamily="49" charset="0"/>
              </a:rPr>
              <a:t> </a:t>
            </a:r>
            <a:r>
              <a:rPr lang="en-US" sz="1400" dirty="0" err="1">
                <a:solidFill>
                  <a:srgbClr val="000000"/>
                </a:solidFill>
                <a:latin typeface="Trebuchet MS" panose="020B0603020202020204" pitchFamily="34" charset="0"/>
                <a:ea typeface="STXinwei"/>
                <a:cs typeface="Consolas" panose="020B0609020204030204" pitchFamily="49" charset="0"/>
              </a:rPr>
              <a:t>edu.iut</a:t>
            </a:r>
            <a:r>
              <a:rPr lang="en-US" sz="1400" dirty="0">
                <a:solidFill>
                  <a:srgbClr val="000000"/>
                </a:solidFill>
                <a:latin typeface="Trebuchet MS" panose="020B0603020202020204" pitchFamily="34" charset="0"/>
                <a:ea typeface="STXinwei"/>
                <a:cs typeface="Consolas" panose="020B0609020204030204" pitchFamily="49" charset="0"/>
              </a:rPr>
              <a:t>;</a:t>
            </a:r>
            <a:endParaRPr lang="fr-FR" sz="1400" dirty="0">
              <a:latin typeface="Trebuchet MS" panose="020B0603020202020204" pitchFamily="34" charset="0"/>
              <a:ea typeface="STXinwei"/>
              <a:cs typeface="Tahoma" panose="020B0604030504040204" pitchFamily="34" charset="0"/>
            </a:endParaRPr>
          </a:p>
          <a:p>
            <a:pPr>
              <a:lnSpc>
                <a:spcPct val="115000"/>
              </a:lnSpc>
            </a:pPr>
            <a:r>
              <a:rPr lang="en-US" sz="1400" dirty="0">
                <a:latin typeface="Trebuchet MS" panose="020B0603020202020204" pitchFamily="34" charset="0"/>
                <a:ea typeface="STXinwei"/>
                <a:cs typeface="Consolas" panose="020B0609020204030204" pitchFamily="49" charset="0"/>
              </a:rPr>
              <a:t> </a:t>
            </a:r>
            <a:r>
              <a:rPr lang="en-US" sz="1400" b="1" dirty="0" smtClean="0">
                <a:solidFill>
                  <a:srgbClr val="7F0055"/>
                </a:solidFill>
                <a:latin typeface="Trebuchet MS" panose="020B0603020202020204" pitchFamily="34" charset="0"/>
                <a:ea typeface="STXinwei"/>
                <a:cs typeface="Consolas" panose="020B0609020204030204" pitchFamily="49" charset="0"/>
              </a:rPr>
              <a:t>public</a:t>
            </a:r>
            <a:r>
              <a:rPr lang="en-US" sz="1400" dirty="0" smtClean="0">
                <a:solidFill>
                  <a:srgbClr val="000000"/>
                </a:solidFill>
                <a:latin typeface="Trebuchet MS" panose="020B0603020202020204" pitchFamily="34" charset="0"/>
                <a:ea typeface="STXinwei"/>
                <a:cs typeface="Consolas" panose="020B0609020204030204" pitchFamily="49" charset="0"/>
              </a:rPr>
              <a:t> </a:t>
            </a:r>
            <a:r>
              <a:rPr lang="en-US" sz="1400" b="1" dirty="0">
                <a:solidFill>
                  <a:srgbClr val="7F0055"/>
                </a:solidFill>
                <a:latin typeface="Trebuchet MS" panose="020B0603020202020204" pitchFamily="34" charset="0"/>
                <a:ea typeface="STXinwei"/>
                <a:cs typeface="Consolas" panose="020B0609020204030204" pitchFamily="49" charset="0"/>
              </a:rPr>
              <a:t>interface</a:t>
            </a:r>
            <a:r>
              <a:rPr lang="en-US" sz="1400" dirty="0">
                <a:solidFill>
                  <a:srgbClr val="000000"/>
                </a:solidFill>
                <a:latin typeface="Trebuchet MS" panose="020B0603020202020204" pitchFamily="34" charset="0"/>
                <a:ea typeface="STXinwei"/>
                <a:cs typeface="Consolas" panose="020B0609020204030204" pitchFamily="49" charset="0"/>
              </a:rPr>
              <a:t> Worker {</a:t>
            </a:r>
            <a:endParaRPr lang="fr-FR" sz="1400" dirty="0">
              <a:latin typeface="Trebuchet MS" panose="020B0603020202020204" pitchFamily="34" charset="0"/>
              <a:ea typeface="STXinwei"/>
              <a:cs typeface="Tahoma" panose="020B0604030504040204" pitchFamily="34" charset="0"/>
            </a:endParaRPr>
          </a:p>
          <a:p>
            <a:pPr>
              <a:lnSpc>
                <a:spcPct val="115000"/>
              </a:lnSpc>
            </a:pPr>
            <a:r>
              <a:rPr lang="en-US" sz="1400" dirty="0">
                <a:solidFill>
                  <a:srgbClr val="000000"/>
                </a:solidFill>
                <a:latin typeface="Trebuchet MS" panose="020B0603020202020204" pitchFamily="34" charset="0"/>
                <a:ea typeface="STXinwei"/>
                <a:cs typeface="Consolas" panose="020B0609020204030204" pitchFamily="49" charset="0"/>
              </a:rPr>
              <a:t>    </a:t>
            </a:r>
            <a:r>
              <a:rPr lang="en-US" sz="1400" b="1" dirty="0">
                <a:solidFill>
                  <a:srgbClr val="7F0055"/>
                </a:solidFill>
                <a:latin typeface="Trebuchet MS" panose="020B0603020202020204" pitchFamily="34" charset="0"/>
                <a:ea typeface="STXinwei"/>
                <a:cs typeface="Consolas" panose="020B0609020204030204" pitchFamily="49" charset="0"/>
              </a:rPr>
              <a:t>public</a:t>
            </a:r>
            <a:r>
              <a:rPr lang="en-US" sz="1400" dirty="0">
                <a:solidFill>
                  <a:srgbClr val="000000"/>
                </a:solidFill>
                <a:latin typeface="Trebuchet MS" panose="020B0603020202020204" pitchFamily="34" charset="0"/>
                <a:ea typeface="STXinwei"/>
                <a:cs typeface="Consolas" panose="020B0609020204030204" pitchFamily="49" charset="0"/>
              </a:rPr>
              <a:t> </a:t>
            </a:r>
            <a:r>
              <a:rPr lang="en-US" sz="1400" b="1" dirty="0">
                <a:solidFill>
                  <a:srgbClr val="7F0055"/>
                </a:solidFill>
                <a:latin typeface="Trebuchet MS" panose="020B0603020202020204" pitchFamily="34" charset="0"/>
                <a:ea typeface="STXinwei"/>
                <a:cs typeface="Consolas" panose="020B0609020204030204" pitchFamily="49" charset="0"/>
              </a:rPr>
              <a:t>void</a:t>
            </a:r>
            <a:r>
              <a:rPr lang="en-US" sz="1400" dirty="0">
                <a:solidFill>
                  <a:srgbClr val="000000"/>
                </a:solidFill>
                <a:latin typeface="Trebuchet MS" panose="020B0603020202020204" pitchFamily="34" charset="0"/>
                <a:ea typeface="STXinwei"/>
                <a:cs typeface="Consolas" panose="020B0609020204030204" pitchFamily="49" charset="0"/>
              </a:rPr>
              <a:t> work();</a:t>
            </a:r>
            <a:endParaRPr lang="fr-FR" sz="1400" dirty="0">
              <a:latin typeface="Trebuchet MS" panose="020B0603020202020204" pitchFamily="34" charset="0"/>
              <a:ea typeface="STXinwei"/>
              <a:cs typeface="Tahoma" panose="020B0604030504040204" pitchFamily="34" charset="0"/>
            </a:endParaRPr>
          </a:p>
          <a:p>
            <a:pPr>
              <a:lnSpc>
                <a:spcPct val="115000"/>
              </a:lnSpc>
            </a:pPr>
            <a:r>
              <a:rPr lang="en-US" sz="1400" dirty="0">
                <a:solidFill>
                  <a:srgbClr val="000000"/>
                </a:solidFill>
                <a:latin typeface="Trebuchet MS" panose="020B0603020202020204" pitchFamily="34" charset="0"/>
                <a:ea typeface="STXinwei"/>
                <a:cs typeface="Consolas" panose="020B0609020204030204" pitchFamily="49" charset="0"/>
              </a:rPr>
              <a:t>    </a:t>
            </a:r>
            <a:r>
              <a:rPr lang="en-US" sz="1400" b="1" dirty="0">
                <a:solidFill>
                  <a:srgbClr val="7F0055"/>
                </a:solidFill>
                <a:latin typeface="Trebuchet MS" panose="020B0603020202020204" pitchFamily="34" charset="0"/>
                <a:ea typeface="STXinwei"/>
                <a:cs typeface="Consolas" panose="020B0609020204030204" pitchFamily="49" charset="0"/>
              </a:rPr>
              <a:t>public</a:t>
            </a:r>
            <a:r>
              <a:rPr lang="en-US" sz="1400" dirty="0">
                <a:solidFill>
                  <a:srgbClr val="000000"/>
                </a:solidFill>
                <a:latin typeface="Trebuchet MS" panose="020B0603020202020204" pitchFamily="34" charset="0"/>
                <a:ea typeface="STXinwei"/>
                <a:cs typeface="Consolas" panose="020B0609020204030204" pitchFamily="49" charset="0"/>
              </a:rPr>
              <a:t> </a:t>
            </a:r>
            <a:r>
              <a:rPr lang="en-US" sz="1400" b="1" dirty="0">
                <a:solidFill>
                  <a:srgbClr val="7F0055"/>
                </a:solidFill>
                <a:latin typeface="Trebuchet MS" panose="020B0603020202020204" pitchFamily="34" charset="0"/>
                <a:ea typeface="STXinwei"/>
                <a:cs typeface="Consolas" panose="020B0609020204030204" pitchFamily="49" charset="0"/>
              </a:rPr>
              <a:t>void</a:t>
            </a:r>
            <a:r>
              <a:rPr lang="en-US" sz="1400" dirty="0">
                <a:solidFill>
                  <a:srgbClr val="000000"/>
                </a:solidFill>
                <a:latin typeface="Trebuchet MS" panose="020B0603020202020204" pitchFamily="34" charset="0"/>
                <a:ea typeface="STXinwei"/>
                <a:cs typeface="Consolas" panose="020B0609020204030204" pitchFamily="49" charset="0"/>
              </a:rPr>
              <a:t> </a:t>
            </a:r>
            <a:r>
              <a:rPr lang="en-US" sz="1400" dirty="0" err="1">
                <a:solidFill>
                  <a:srgbClr val="000000"/>
                </a:solidFill>
                <a:latin typeface="Trebuchet MS" panose="020B0603020202020204" pitchFamily="34" charset="0"/>
                <a:ea typeface="STXinwei"/>
                <a:cs typeface="Consolas" panose="020B0609020204030204" pitchFamily="49" charset="0"/>
              </a:rPr>
              <a:t>makeMyBossFurious</a:t>
            </a:r>
            <a:r>
              <a:rPr lang="en-US" sz="1400" dirty="0">
                <a:solidFill>
                  <a:srgbClr val="000000"/>
                </a:solidFill>
                <a:latin typeface="Trebuchet MS" panose="020B0603020202020204" pitchFamily="34" charset="0"/>
                <a:ea typeface="STXinwei"/>
                <a:cs typeface="Consolas" panose="020B0609020204030204" pitchFamily="49" charset="0"/>
              </a:rPr>
              <a:t>();   </a:t>
            </a:r>
            <a:endParaRPr lang="fr-FR" sz="1400" dirty="0">
              <a:latin typeface="Trebuchet MS" panose="020B0603020202020204" pitchFamily="34" charset="0"/>
              <a:ea typeface="STXinwei"/>
              <a:cs typeface="Tahoma" panose="020B0604030504040204" pitchFamily="34" charset="0"/>
            </a:endParaRPr>
          </a:p>
          <a:p>
            <a:r>
              <a:rPr lang="fr-FR" sz="1400" dirty="0">
                <a:solidFill>
                  <a:srgbClr val="000000"/>
                </a:solidFill>
                <a:latin typeface="Trebuchet MS" panose="020B0603020202020204" pitchFamily="34" charset="0"/>
                <a:ea typeface="STXinwei"/>
                <a:cs typeface="Consolas" panose="020B0609020204030204" pitchFamily="49" charset="0"/>
              </a:rPr>
              <a:t>}</a:t>
            </a:r>
            <a:endParaRPr lang="fr-FR" sz="1400" dirty="0"/>
          </a:p>
        </p:txBody>
      </p:sp>
      <p:sp>
        <p:nvSpPr>
          <p:cNvPr id="9" name="Rectangle 8"/>
          <p:cNvSpPr/>
          <p:nvPr/>
        </p:nvSpPr>
        <p:spPr>
          <a:xfrm>
            <a:off x="129988" y="4306995"/>
            <a:ext cx="3156155" cy="1546577"/>
          </a:xfrm>
          <a:prstGeom prst="rect">
            <a:avLst/>
          </a:prstGeom>
        </p:spPr>
        <p:txBody>
          <a:bodyPr wrap="square">
            <a:spAutoFit/>
          </a:bodyPr>
          <a:lstStyle/>
          <a:p>
            <a:pPr>
              <a:lnSpc>
                <a:spcPct val="115000"/>
              </a:lnSpc>
            </a:pPr>
            <a:r>
              <a:rPr lang="en-US" sz="1400" b="1" dirty="0">
                <a:solidFill>
                  <a:srgbClr val="7F0055"/>
                </a:solidFill>
                <a:latin typeface="Trebuchet MS" panose="020B0603020202020204" pitchFamily="34" charset="0"/>
                <a:ea typeface="STXinwei"/>
                <a:cs typeface="Consolas" panose="020B0609020204030204" pitchFamily="49" charset="0"/>
              </a:rPr>
              <a:t>package</a:t>
            </a:r>
            <a:r>
              <a:rPr lang="en-US" sz="1400" dirty="0">
                <a:solidFill>
                  <a:srgbClr val="000000"/>
                </a:solidFill>
                <a:latin typeface="Trebuchet MS" panose="020B0603020202020204" pitchFamily="34" charset="0"/>
                <a:ea typeface="STXinwei"/>
                <a:cs typeface="Consolas" panose="020B0609020204030204" pitchFamily="49" charset="0"/>
              </a:rPr>
              <a:t> </a:t>
            </a:r>
            <a:r>
              <a:rPr lang="en-US" sz="1400" dirty="0" err="1">
                <a:solidFill>
                  <a:srgbClr val="000000"/>
                </a:solidFill>
                <a:latin typeface="Trebuchet MS" panose="020B0603020202020204" pitchFamily="34" charset="0"/>
                <a:ea typeface="STXinwei"/>
                <a:cs typeface="Consolas" panose="020B0609020204030204" pitchFamily="49" charset="0"/>
              </a:rPr>
              <a:t>edu.iut</a:t>
            </a:r>
            <a:r>
              <a:rPr lang="en-US" sz="1400" dirty="0">
                <a:solidFill>
                  <a:srgbClr val="000000"/>
                </a:solidFill>
                <a:latin typeface="Trebuchet MS" panose="020B0603020202020204" pitchFamily="34" charset="0"/>
                <a:ea typeface="STXinwei"/>
                <a:cs typeface="Consolas" panose="020B0609020204030204" pitchFamily="49" charset="0"/>
              </a:rPr>
              <a:t>;</a:t>
            </a:r>
            <a:endParaRPr lang="fr-FR" sz="1400" dirty="0">
              <a:latin typeface="Trebuchet MS" panose="020B0603020202020204" pitchFamily="34" charset="0"/>
              <a:ea typeface="STXinwei"/>
              <a:cs typeface="Tahoma" panose="020B0604030504040204" pitchFamily="34" charset="0"/>
            </a:endParaRPr>
          </a:p>
          <a:p>
            <a:pPr>
              <a:lnSpc>
                <a:spcPct val="115000"/>
              </a:lnSpc>
            </a:pPr>
            <a:r>
              <a:rPr lang="en-US" sz="1400" dirty="0">
                <a:latin typeface="Trebuchet MS" panose="020B0603020202020204" pitchFamily="34" charset="0"/>
                <a:ea typeface="STXinwei"/>
                <a:cs typeface="Consolas" panose="020B0609020204030204" pitchFamily="49" charset="0"/>
              </a:rPr>
              <a:t> </a:t>
            </a:r>
            <a:endParaRPr lang="fr-FR" sz="1400" dirty="0">
              <a:latin typeface="Trebuchet MS" panose="020B0603020202020204" pitchFamily="34" charset="0"/>
              <a:ea typeface="STXinwei"/>
              <a:cs typeface="Tahoma" panose="020B0604030504040204" pitchFamily="34" charset="0"/>
            </a:endParaRPr>
          </a:p>
          <a:p>
            <a:pPr>
              <a:lnSpc>
                <a:spcPct val="115000"/>
              </a:lnSpc>
            </a:pPr>
            <a:r>
              <a:rPr lang="en-US" sz="1400" b="1" dirty="0">
                <a:solidFill>
                  <a:srgbClr val="7F0055"/>
                </a:solidFill>
                <a:latin typeface="Trebuchet MS" panose="020B0603020202020204" pitchFamily="34" charset="0"/>
                <a:ea typeface="STXinwei"/>
                <a:cs typeface="Consolas" panose="020B0609020204030204" pitchFamily="49" charset="0"/>
              </a:rPr>
              <a:t>public</a:t>
            </a:r>
            <a:r>
              <a:rPr lang="en-US" sz="1400" dirty="0">
                <a:solidFill>
                  <a:srgbClr val="000000"/>
                </a:solidFill>
                <a:latin typeface="Trebuchet MS" panose="020B0603020202020204" pitchFamily="34" charset="0"/>
                <a:ea typeface="STXinwei"/>
                <a:cs typeface="Consolas" panose="020B0609020204030204" pitchFamily="49" charset="0"/>
              </a:rPr>
              <a:t> </a:t>
            </a:r>
            <a:r>
              <a:rPr lang="en-US" sz="1400" b="1" dirty="0">
                <a:solidFill>
                  <a:srgbClr val="7F0055"/>
                </a:solidFill>
                <a:latin typeface="Trebuchet MS" panose="020B0603020202020204" pitchFamily="34" charset="0"/>
                <a:ea typeface="STXinwei"/>
                <a:cs typeface="Consolas" panose="020B0609020204030204" pitchFamily="49" charset="0"/>
              </a:rPr>
              <a:t>interface</a:t>
            </a:r>
            <a:r>
              <a:rPr lang="en-US" sz="1400" dirty="0">
                <a:solidFill>
                  <a:srgbClr val="000000"/>
                </a:solidFill>
                <a:latin typeface="Trebuchet MS" panose="020B0603020202020204" pitchFamily="34" charset="0"/>
                <a:ea typeface="STXinwei"/>
                <a:cs typeface="Consolas" panose="020B0609020204030204" pitchFamily="49" charset="0"/>
              </a:rPr>
              <a:t> Vacationer {</a:t>
            </a:r>
            <a:endParaRPr lang="fr-FR" sz="1400" dirty="0">
              <a:latin typeface="Trebuchet MS" panose="020B0603020202020204" pitchFamily="34" charset="0"/>
              <a:ea typeface="STXinwei"/>
              <a:cs typeface="Tahoma" panose="020B0604030504040204" pitchFamily="34" charset="0"/>
            </a:endParaRPr>
          </a:p>
          <a:p>
            <a:pPr>
              <a:lnSpc>
                <a:spcPct val="115000"/>
              </a:lnSpc>
            </a:pPr>
            <a:r>
              <a:rPr lang="en-US" sz="1400" dirty="0">
                <a:solidFill>
                  <a:srgbClr val="000000"/>
                </a:solidFill>
                <a:latin typeface="Trebuchet MS" panose="020B0603020202020204" pitchFamily="34" charset="0"/>
                <a:ea typeface="STXinwei"/>
                <a:cs typeface="Consolas" panose="020B0609020204030204" pitchFamily="49" charset="0"/>
              </a:rPr>
              <a:t>    </a:t>
            </a:r>
            <a:r>
              <a:rPr lang="en-US" sz="1400" b="1" dirty="0">
                <a:solidFill>
                  <a:srgbClr val="7F0055"/>
                </a:solidFill>
                <a:latin typeface="Trebuchet MS" panose="020B0603020202020204" pitchFamily="34" charset="0"/>
                <a:ea typeface="STXinwei"/>
                <a:cs typeface="Consolas" panose="020B0609020204030204" pitchFamily="49" charset="0"/>
              </a:rPr>
              <a:t>public</a:t>
            </a:r>
            <a:r>
              <a:rPr lang="en-US" sz="1400" dirty="0">
                <a:solidFill>
                  <a:srgbClr val="000000"/>
                </a:solidFill>
                <a:latin typeface="Trebuchet MS" panose="020B0603020202020204" pitchFamily="34" charset="0"/>
                <a:ea typeface="STXinwei"/>
                <a:cs typeface="Consolas" panose="020B0609020204030204" pitchFamily="49" charset="0"/>
              </a:rPr>
              <a:t> </a:t>
            </a:r>
            <a:r>
              <a:rPr lang="en-US" sz="1400" b="1" dirty="0">
                <a:solidFill>
                  <a:srgbClr val="7F0055"/>
                </a:solidFill>
                <a:latin typeface="Trebuchet MS" panose="020B0603020202020204" pitchFamily="34" charset="0"/>
                <a:ea typeface="STXinwei"/>
                <a:cs typeface="Consolas" panose="020B0609020204030204" pitchFamily="49" charset="0"/>
              </a:rPr>
              <a:t>void</a:t>
            </a:r>
            <a:r>
              <a:rPr lang="en-US" sz="1400" dirty="0">
                <a:solidFill>
                  <a:srgbClr val="000000"/>
                </a:solidFill>
                <a:latin typeface="Trebuchet MS" panose="020B0603020202020204" pitchFamily="34" charset="0"/>
                <a:ea typeface="STXinwei"/>
                <a:cs typeface="Consolas" panose="020B0609020204030204" pitchFamily="49" charset="0"/>
              </a:rPr>
              <a:t> </a:t>
            </a:r>
            <a:r>
              <a:rPr lang="en-US" sz="1400" dirty="0" err="1">
                <a:solidFill>
                  <a:srgbClr val="000000"/>
                </a:solidFill>
                <a:latin typeface="Trebuchet MS" panose="020B0603020202020204" pitchFamily="34" charset="0"/>
                <a:ea typeface="STXinwei"/>
                <a:cs typeface="Consolas" panose="020B0609020204030204" pitchFamily="49" charset="0"/>
              </a:rPr>
              <a:t>haveANap</a:t>
            </a:r>
            <a:r>
              <a:rPr lang="en-US" sz="1400" dirty="0">
                <a:solidFill>
                  <a:srgbClr val="000000"/>
                </a:solidFill>
                <a:latin typeface="Trebuchet MS" panose="020B0603020202020204" pitchFamily="34" charset="0"/>
                <a:ea typeface="STXinwei"/>
                <a:cs typeface="Consolas" panose="020B0609020204030204" pitchFamily="49" charset="0"/>
              </a:rPr>
              <a:t>();</a:t>
            </a:r>
            <a:endParaRPr lang="fr-FR" sz="1400" dirty="0">
              <a:latin typeface="Trebuchet MS" panose="020B0603020202020204" pitchFamily="34" charset="0"/>
              <a:ea typeface="STXinwei"/>
              <a:cs typeface="Tahoma" panose="020B0604030504040204" pitchFamily="34" charset="0"/>
            </a:endParaRPr>
          </a:p>
          <a:p>
            <a:pPr>
              <a:lnSpc>
                <a:spcPct val="115000"/>
              </a:lnSpc>
            </a:pPr>
            <a:r>
              <a:rPr lang="en-US" sz="1400" dirty="0">
                <a:solidFill>
                  <a:srgbClr val="000000"/>
                </a:solidFill>
                <a:latin typeface="Trebuchet MS" panose="020B0603020202020204" pitchFamily="34" charset="0"/>
                <a:ea typeface="STXinwei"/>
                <a:cs typeface="Consolas" panose="020B0609020204030204" pitchFamily="49" charset="0"/>
              </a:rPr>
              <a:t>    </a:t>
            </a:r>
            <a:r>
              <a:rPr lang="en-US" sz="1400" b="1" dirty="0">
                <a:solidFill>
                  <a:srgbClr val="7F0055"/>
                </a:solidFill>
                <a:latin typeface="Trebuchet MS" panose="020B0603020202020204" pitchFamily="34" charset="0"/>
                <a:ea typeface="STXinwei"/>
                <a:cs typeface="Consolas" panose="020B0609020204030204" pitchFamily="49" charset="0"/>
              </a:rPr>
              <a:t>public</a:t>
            </a:r>
            <a:r>
              <a:rPr lang="en-US" sz="1400" dirty="0">
                <a:solidFill>
                  <a:srgbClr val="000000"/>
                </a:solidFill>
                <a:latin typeface="Trebuchet MS" panose="020B0603020202020204" pitchFamily="34" charset="0"/>
                <a:ea typeface="STXinwei"/>
                <a:cs typeface="Consolas" panose="020B0609020204030204" pitchFamily="49" charset="0"/>
              </a:rPr>
              <a:t> </a:t>
            </a:r>
            <a:r>
              <a:rPr lang="en-US" sz="1400" b="1" dirty="0">
                <a:solidFill>
                  <a:srgbClr val="7F0055"/>
                </a:solidFill>
                <a:latin typeface="Trebuchet MS" panose="020B0603020202020204" pitchFamily="34" charset="0"/>
                <a:ea typeface="STXinwei"/>
                <a:cs typeface="Consolas" panose="020B0609020204030204" pitchFamily="49" charset="0"/>
              </a:rPr>
              <a:t>void</a:t>
            </a:r>
            <a:r>
              <a:rPr lang="en-US" sz="1400" dirty="0">
                <a:solidFill>
                  <a:srgbClr val="000000"/>
                </a:solidFill>
                <a:latin typeface="Trebuchet MS" panose="020B0603020202020204" pitchFamily="34" charset="0"/>
                <a:ea typeface="STXinwei"/>
                <a:cs typeface="Consolas" panose="020B0609020204030204" pitchFamily="49" charset="0"/>
              </a:rPr>
              <a:t> </a:t>
            </a:r>
            <a:r>
              <a:rPr lang="en-US" sz="1400" dirty="0" err="1">
                <a:solidFill>
                  <a:srgbClr val="000000"/>
                </a:solidFill>
                <a:latin typeface="Trebuchet MS" panose="020B0603020202020204" pitchFamily="34" charset="0"/>
                <a:ea typeface="STXinwei"/>
                <a:cs typeface="Consolas" panose="020B0609020204030204" pitchFamily="49" charset="0"/>
              </a:rPr>
              <a:t>goSwimming</a:t>
            </a:r>
            <a:r>
              <a:rPr lang="en-US" sz="1400" dirty="0">
                <a:solidFill>
                  <a:srgbClr val="000000"/>
                </a:solidFill>
                <a:latin typeface="Trebuchet MS" panose="020B0603020202020204" pitchFamily="34" charset="0"/>
                <a:ea typeface="STXinwei"/>
                <a:cs typeface="Consolas" panose="020B0609020204030204" pitchFamily="49" charset="0"/>
              </a:rPr>
              <a:t>();    </a:t>
            </a:r>
            <a:endParaRPr lang="fr-FR" sz="1400" dirty="0">
              <a:latin typeface="Trebuchet MS" panose="020B0603020202020204" pitchFamily="34" charset="0"/>
              <a:ea typeface="STXinwei"/>
              <a:cs typeface="Tahoma" panose="020B0604030504040204" pitchFamily="34" charset="0"/>
            </a:endParaRPr>
          </a:p>
          <a:p>
            <a:r>
              <a:rPr lang="fr-FR" sz="1400" dirty="0">
                <a:solidFill>
                  <a:srgbClr val="000000"/>
                </a:solidFill>
                <a:latin typeface="Trebuchet MS" panose="020B0603020202020204" pitchFamily="34" charset="0"/>
                <a:ea typeface="STXinwei"/>
                <a:cs typeface="Consolas" panose="020B0609020204030204" pitchFamily="49" charset="0"/>
              </a:rPr>
              <a:t>}</a:t>
            </a:r>
            <a:endParaRPr lang="fr-FR" sz="1400" dirty="0"/>
          </a:p>
        </p:txBody>
      </p:sp>
      <p:sp>
        <p:nvSpPr>
          <p:cNvPr id="10" name="Rectangle 9"/>
          <p:cNvSpPr/>
          <p:nvPr/>
        </p:nvSpPr>
        <p:spPr>
          <a:xfrm>
            <a:off x="3428603" y="3136746"/>
            <a:ext cx="3588159" cy="3313215"/>
          </a:xfrm>
          <a:prstGeom prst="rect">
            <a:avLst/>
          </a:prstGeom>
        </p:spPr>
        <p:txBody>
          <a:bodyPr wrap="square">
            <a:spAutoFit/>
          </a:bodyPr>
          <a:lstStyle/>
          <a:p>
            <a:pPr>
              <a:lnSpc>
                <a:spcPct val="115000"/>
              </a:lnSpc>
              <a:spcAft>
                <a:spcPts val="0"/>
              </a:spcAft>
            </a:pPr>
            <a:r>
              <a:rPr lang="en-US" sz="1400" b="1" dirty="0">
                <a:solidFill>
                  <a:srgbClr val="7F0055"/>
                </a:solidFill>
                <a:latin typeface="Trebuchet MS" panose="020B0603020202020204" pitchFamily="34" charset="0"/>
                <a:ea typeface="STXinwei"/>
                <a:cs typeface="Consolas" panose="020B0609020204030204" pitchFamily="49" charset="0"/>
              </a:rPr>
              <a:t>package</a:t>
            </a:r>
            <a:r>
              <a:rPr lang="en-US" sz="1400" dirty="0">
                <a:solidFill>
                  <a:srgbClr val="000000"/>
                </a:solidFill>
                <a:latin typeface="Trebuchet MS" panose="020B0603020202020204" pitchFamily="34" charset="0"/>
                <a:ea typeface="STXinwei"/>
                <a:cs typeface="Consolas" panose="020B0609020204030204" pitchFamily="49" charset="0"/>
              </a:rPr>
              <a:t> </a:t>
            </a:r>
            <a:r>
              <a:rPr lang="en-US" sz="1400" dirty="0" err="1">
                <a:solidFill>
                  <a:srgbClr val="000000"/>
                </a:solidFill>
                <a:latin typeface="Trebuchet MS" panose="020B0603020202020204" pitchFamily="34" charset="0"/>
                <a:ea typeface="STXinwei"/>
                <a:cs typeface="Consolas" panose="020B0609020204030204" pitchFamily="49" charset="0"/>
              </a:rPr>
              <a:t>edu.iut</a:t>
            </a:r>
            <a:r>
              <a:rPr lang="en-US" sz="1400" dirty="0">
                <a:solidFill>
                  <a:srgbClr val="000000"/>
                </a:solidFill>
                <a:latin typeface="Trebuchet MS" panose="020B0603020202020204" pitchFamily="34" charset="0"/>
                <a:ea typeface="STXinwei"/>
                <a:cs typeface="Consolas" panose="020B0609020204030204" pitchFamily="49" charset="0"/>
              </a:rPr>
              <a:t>;</a:t>
            </a:r>
            <a:endParaRPr lang="fr-FR" sz="1400" dirty="0">
              <a:latin typeface="Trebuchet MS" panose="020B0603020202020204" pitchFamily="34" charset="0"/>
              <a:ea typeface="STXinwei"/>
              <a:cs typeface="Tahoma" panose="020B0604030504040204" pitchFamily="34" charset="0"/>
            </a:endParaRPr>
          </a:p>
          <a:p>
            <a:pPr>
              <a:lnSpc>
                <a:spcPct val="115000"/>
              </a:lnSpc>
              <a:spcAft>
                <a:spcPts val="0"/>
              </a:spcAft>
            </a:pPr>
            <a:r>
              <a:rPr lang="en-US" sz="1400" dirty="0">
                <a:latin typeface="Trebuchet MS" panose="020B0603020202020204" pitchFamily="34" charset="0"/>
                <a:ea typeface="STXinwei"/>
                <a:cs typeface="Consolas" panose="020B0609020204030204" pitchFamily="49" charset="0"/>
              </a:rPr>
              <a:t> </a:t>
            </a:r>
            <a:endParaRPr lang="fr-FR" sz="1400" dirty="0">
              <a:latin typeface="Trebuchet MS" panose="020B0603020202020204" pitchFamily="34" charset="0"/>
              <a:ea typeface="STXinwei"/>
              <a:cs typeface="Tahoma" panose="020B0604030504040204" pitchFamily="34" charset="0"/>
            </a:endParaRPr>
          </a:p>
          <a:p>
            <a:pPr>
              <a:lnSpc>
                <a:spcPct val="115000"/>
              </a:lnSpc>
              <a:spcAft>
                <a:spcPts val="0"/>
              </a:spcAft>
            </a:pPr>
            <a:r>
              <a:rPr lang="en-US" sz="1400" b="1" dirty="0">
                <a:solidFill>
                  <a:srgbClr val="7F0055"/>
                </a:solidFill>
                <a:latin typeface="Trebuchet MS" panose="020B0603020202020204" pitchFamily="34" charset="0"/>
                <a:ea typeface="STXinwei"/>
                <a:cs typeface="Consolas" panose="020B0609020204030204" pitchFamily="49" charset="0"/>
              </a:rPr>
              <a:t>public</a:t>
            </a:r>
            <a:r>
              <a:rPr lang="en-US" sz="1400" dirty="0">
                <a:solidFill>
                  <a:srgbClr val="000000"/>
                </a:solidFill>
                <a:latin typeface="Trebuchet MS" panose="020B0603020202020204" pitchFamily="34" charset="0"/>
                <a:ea typeface="STXinwei"/>
                <a:cs typeface="Consolas" panose="020B0609020204030204" pitchFamily="49" charset="0"/>
              </a:rPr>
              <a:t> </a:t>
            </a:r>
            <a:r>
              <a:rPr lang="en-US" sz="1400" b="1" dirty="0">
                <a:solidFill>
                  <a:srgbClr val="7F0055"/>
                </a:solidFill>
                <a:latin typeface="Trebuchet MS" panose="020B0603020202020204" pitchFamily="34" charset="0"/>
                <a:ea typeface="STXinwei"/>
                <a:cs typeface="Consolas" panose="020B0609020204030204" pitchFamily="49" charset="0"/>
              </a:rPr>
              <a:t>class</a:t>
            </a:r>
            <a:r>
              <a:rPr lang="en-US" sz="1400" dirty="0">
                <a:solidFill>
                  <a:srgbClr val="000000"/>
                </a:solidFill>
                <a:latin typeface="Trebuchet MS" panose="020B0603020202020204" pitchFamily="34" charset="0"/>
                <a:ea typeface="STXinwei"/>
                <a:cs typeface="Consolas" panose="020B0609020204030204" pitchFamily="49" charset="0"/>
              </a:rPr>
              <a:t> Person </a:t>
            </a:r>
            <a:r>
              <a:rPr lang="en-US" sz="1400" b="1" dirty="0">
                <a:solidFill>
                  <a:srgbClr val="7F0055"/>
                </a:solidFill>
                <a:latin typeface="Trebuchet MS" panose="020B0603020202020204" pitchFamily="34" charset="0"/>
                <a:ea typeface="STXinwei"/>
                <a:cs typeface="Consolas" panose="020B0609020204030204" pitchFamily="49" charset="0"/>
              </a:rPr>
              <a:t>implements</a:t>
            </a:r>
            <a:r>
              <a:rPr lang="en-US" sz="1400" dirty="0">
                <a:solidFill>
                  <a:srgbClr val="000000"/>
                </a:solidFill>
                <a:latin typeface="Trebuchet MS" panose="020B0603020202020204" pitchFamily="34" charset="0"/>
                <a:ea typeface="STXinwei"/>
                <a:cs typeface="Consolas" panose="020B0609020204030204" pitchFamily="49" charset="0"/>
              </a:rPr>
              <a:t> Worker{</a:t>
            </a:r>
            <a:endParaRPr lang="fr-FR" sz="1400" dirty="0">
              <a:latin typeface="Trebuchet MS" panose="020B0603020202020204" pitchFamily="34" charset="0"/>
              <a:ea typeface="STXinwei"/>
              <a:cs typeface="Tahoma" panose="020B0604030504040204" pitchFamily="34" charset="0"/>
            </a:endParaRPr>
          </a:p>
          <a:p>
            <a:pPr>
              <a:lnSpc>
                <a:spcPct val="115000"/>
              </a:lnSpc>
              <a:spcAft>
                <a:spcPts val="0"/>
              </a:spcAft>
            </a:pPr>
            <a:r>
              <a:rPr lang="en-US" sz="1400" dirty="0">
                <a:latin typeface="Trebuchet MS" panose="020B0603020202020204" pitchFamily="34" charset="0"/>
                <a:ea typeface="STXinwei"/>
                <a:cs typeface="Consolas" panose="020B0609020204030204" pitchFamily="49" charset="0"/>
              </a:rPr>
              <a:t> </a:t>
            </a:r>
            <a:r>
              <a:rPr lang="en-US" sz="1400" dirty="0" smtClean="0">
                <a:solidFill>
                  <a:srgbClr val="000000"/>
                </a:solidFill>
                <a:latin typeface="Trebuchet MS" panose="020B0603020202020204" pitchFamily="34" charset="0"/>
                <a:ea typeface="STXinwei"/>
                <a:cs typeface="Consolas" panose="020B0609020204030204" pitchFamily="49" charset="0"/>
              </a:rPr>
              <a:t>   </a:t>
            </a:r>
            <a:r>
              <a:rPr lang="en-US" sz="1400" dirty="0">
                <a:solidFill>
                  <a:srgbClr val="646464"/>
                </a:solidFill>
                <a:latin typeface="Trebuchet MS" panose="020B0603020202020204" pitchFamily="34" charset="0"/>
                <a:ea typeface="STXinwei"/>
                <a:cs typeface="Consolas" panose="020B0609020204030204" pitchFamily="49" charset="0"/>
              </a:rPr>
              <a:t>@</a:t>
            </a:r>
            <a:r>
              <a:rPr lang="en-US" sz="1400" dirty="0">
                <a:solidFill>
                  <a:srgbClr val="000000"/>
                </a:solidFill>
                <a:latin typeface="Trebuchet MS" panose="020B0603020202020204" pitchFamily="34" charset="0"/>
                <a:ea typeface="STXinwei"/>
                <a:cs typeface="Consolas" panose="020B0609020204030204" pitchFamily="49" charset="0"/>
              </a:rPr>
              <a:t>Override</a:t>
            </a:r>
            <a:endParaRPr lang="fr-FR" sz="1400" dirty="0">
              <a:latin typeface="Trebuchet MS" panose="020B0603020202020204" pitchFamily="34" charset="0"/>
              <a:ea typeface="STXinwei"/>
              <a:cs typeface="Tahoma" panose="020B0604030504040204" pitchFamily="34" charset="0"/>
            </a:endParaRPr>
          </a:p>
          <a:p>
            <a:pPr>
              <a:lnSpc>
                <a:spcPct val="115000"/>
              </a:lnSpc>
              <a:spcAft>
                <a:spcPts val="0"/>
              </a:spcAft>
            </a:pPr>
            <a:r>
              <a:rPr lang="en-US" sz="1400" dirty="0">
                <a:solidFill>
                  <a:srgbClr val="000000"/>
                </a:solidFill>
                <a:latin typeface="Trebuchet MS" panose="020B0603020202020204" pitchFamily="34" charset="0"/>
                <a:ea typeface="STXinwei"/>
                <a:cs typeface="Consolas" panose="020B0609020204030204" pitchFamily="49" charset="0"/>
              </a:rPr>
              <a:t>    </a:t>
            </a:r>
            <a:r>
              <a:rPr lang="en-US" sz="1400" b="1" dirty="0">
                <a:solidFill>
                  <a:srgbClr val="7F0055"/>
                </a:solidFill>
                <a:latin typeface="Trebuchet MS" panose="020B0603020202020204" pitchFamily="34" charset="0"/>
                <a:ea typeface="STXinwei"/>
                <a:cs typeface="Consolas" panose="020B0609020204030204" pitchFamily="49" charset="0"/>
              </a:rPr>
              <a:t>public</a:t>
            </a:r>
            <a:r>
              <a:rPr lang="en-US" sz="1400" dirty="0">
                <a:solidFill>
                  <a:srgbClr val="000000"/>
                </a:solidFill>
                <a:latin typeface="Trebuchet MS" panose="020B0603020202020204" pitchFamily="34" charset="0"/>
                <a:ea typeface="STXinwei"/>
                <a:cs typeface="Consolas" panose="020B0609020204030204" pitchFamily="49" charset="0"/>
              </a:rPr>
              <a:t> </a:t>
            </a:r>
            <a:r>
              <a:rPr lang="en-US" sz="1400" b="1" dirty="0">
                <a:solidFill>
                  <a:srgbClr val="7F0055"/>
                </a:solidFill>
                <a:latin typeface="Trebuchet MS" panose="020B0603020202020204" pitchFamily="34" charset="0"/>
                <a:ea typeface="STXinwei"/>
                <a:cs typeface="Consolas" panose="020B0609020204030204" pitchFamily="49" charset="0"/>
              </a:rPr>
              <a:t>void</a:t>
            </a:r>
            <a:r>
              <a:rPr lang="en-US" sz="1400" dirty="0">
                <a:solidFill>
                  <a:srgbClr val="000000"/>
                </a:solidFill>
                <a:latin typeface="Trebuchet MS" panose="020B0603020202020204" pitchFamily="34" charset="0"/>
                <a:ea typeface="STXinwei"/>
                <a:cs typeface="Consolas" panose="020B0609020204030204" pitchFamily="49" charset="0"/>
              </a:rPr>
              <a:t> work() {</a:t>
            </a:r>
            <a:endParaRPr lang="fr-FR" sz="1400" dirty="0">
              <a:latin typeface="Trebuchet MS" panose="020B0603020202020204" pitchFamily="34" charset="0"/>
              <a:ea typeface="STXinwei"/>
              <a:cs typeface="Tahoma" panose="020B0604030504040204" pitchFamily="34" charset="0"/>
            </a:endParaRPr>
          </a:p>
          <a:p>
            <a:pPr>
              <a:lnSpc>
                <a:spcPct val="115000"/>
              </a:lnSpc>
              <a:spcAft>
                <a:spcPts val="0"/>
              </a:spcAft>
            </a:pPr>
            <a:r>
              <a:rPr lang="en-US" sz="1400" dirty="0">
                <a:solidFill>
                  <a:srgbClr val="000000"/>
                </a:solidFill>
                <a:latin typeface="Trebuchet MS" panose="020B0603020202020204" pitchFamily="34" charset="0"/>
                <a:ea typeface="STXinwei"/>
                <a:cs typeface="Consolas" panose="020B0609020204030204" pitchFamily="49" charset="0"/>
              </a:rPr>
              <a:t>        </a:t>
            </a:r>
            <a:r>
              <a:rPr lang="en-US" sz="1400" dirty="0" err="1">
                <a:solidFill>
                  <a:srgbClr val="000000"/>
                </a:solidFill>
                <a:latin typeface="Trebuchet MS" panose="020B0603020202020204" pitchFamily="34" charset="0"/>
                <a:ea typeface="STXinwei"/>
                <a:cs typeface="Consolas" panose="020B0609020204030204" pitchFamily="49" charset="0"/>
              </a:rPr>
              <a:t>System.err.println</a:t>
            </a:r>
            <a:r>
              <a:rPr lang="en-US" sz="1400" dirty="0">
                <a:solidFill>
                  <a:srgbClr val="000000"/>
                </a:solidFill>
                <a:latin typeface="Trebuchet MS" panose="020B0603020202020204" pitchFamily="34" charset="0"/>
                <a:ea typeface="STXinwei"/>
                <a:cs typeface="Consolas" panose="020B0609020204030204" pitchFamily="49" charset="0"/>
              </a:rPr>
              <a:t>(</a:t>
            </a:r>
            <a:r>
              <a:rPr lang="en-US" sz="1400" dirty="0">
                <a:solidFill>
                  <a:srgbClr val="2A00FF"/>
                </a:solidFill>
                <a:latin typeface="Trebuchet MS" panose="020B0603020202020204" pitchFamily="34" charset="0"/>
                <a:ea typeface="STXinwei"/>
                <a:cs typeface="Consolas" panose="020B0609020204030204" pitchFamily="49" charset="0"/>
              </a:rPr>
              <a:t>"I'm so busy ..."</a:t>
            </a:r>
            <a:r>
              <a:rPr lang="en-US" sz="1400" dirty="0">
                <a:solidFill>
                  <a:srgbClr val="000000"/>
                </a:solidFill>
                <a:latin typeface="Trebuchet MS" panose="020B0603020202020204" pitchFamily="34" charset="0"/>
                <a:ea typeface="STXinwei"/>
                <a:cs typeface="Consolas" panose="020B0609020204030204" pitchFamily="49" charset="0"/>
              </a:rPr>
              <a:t>);</a:t>
            </a:r>
            <a:endParaRPr lang="fr-FR" sz="1400" dirty="0">
              <a:latin typeface="Trebuchet MS" panose="020B0603020202020204" pitchFamily="34" charset="0"/>
              <a:ea typeface="STXinwei"/>
              <a:cs typeface="Tahoma" panose="020B0604030504040204" pitchFamily="34" charset="0"/>
            </a:endParaRPr>
          </a:p>
          <a:p>
            <a:pPr>
              <a:lnSpc>
                <a:spcPct val="115000"/>
              </a:lnSpc>
              <a:spcAft>
                <a:spcPts val="0"/>
              </a:spcAft>
            </a:pPr>
            <a:r>
              <a:rPr lang="en-US" sz="1400" dirty="0">
                <a:solidFill>
                  <a:srgbClr val="000000"/>
                </a:solidFill>
                <a:latin typeface="Trebuchet MS" panose="020B0603020202020204" pitchFamily="34" charset="0"/>
                <a:ea typeface="STXinwei"/>
                <a:cs typeface="Consolas" panose="020B0609020204030204" pitchFamily="49" charset="0"/>
              </a:rPr>
              <a:t>    }</a:t>
            </a:r>
            <a:endParaRPr lang="fr-FR" sz="1400" dirty="0">
              <a:latin typeface="Trebuchet MS" panose="020B0603020202020204" pitchFamily="34" charset="0"/>
              <a:ea typeface="STXinwei"/>
              <a:cs typeface="Tahoma" panose="020B0604030504040204" pitchFamily="34" charset="0"/>
            </a:endParaRPr>
          </a:p>
          <a:p>
            <a:pPr>
              <a:lnSpc>
                <a:spcPct val="115000"/>
              </a:lnSpc>
              <a:spcAft>
                <a:spcPts val="0"/>
              </a:spcAft>
            </a:pPr>
            <a:r>
              <a:rPr lang="en-US" sz="1400" dirty="0">
                <a:latin typeface="Trebuchet MS" panose="020B0603020202020204" pitchFamily="34" charset="0"/>
                <a:ea typeface="STXinwei"/>
                <a:cs typeface="Consolas" panose="020B0609020204030204" pitchFamily="49" charset="0"/>
              </a:rPr>
              <a:t> </a:t>
            </a:r>
            <a:r>
              <a:rPr lang="en-US" sz="1400" dirty="0" smtClean="0">
                <a:solidFill>
                  <a:srgbClr val="000000"/>
                </a:solidFill>
                <a:latin typeface="Trebuchet MS" panose="020B0603020202020204" pitchFamily="34" charset="0"/>
                <a:ea typeface="STXinwei"/>
                <a:cs typeface="Consolas" panose="020B0609020204030204" pitchFamily="49" charset="0"/>
              </a:rPr>
              <a:t>   </a:t>
            </a:r>
            <a:r>
              <a:rPr lang="en-US" sz="1400" dirty="0">
                <a:solidFill>
                  <a:srgbClr val="646464"/>
                </a:solidFill>
                <a:latin typeface="Trebuchet MS" panose="020B0603020202020204" pitchFamily="34" charset="0"/>
                <a:ea typeface="STXinwei"/>
                <a:cs typeface="Consolas" panose="020B0609020204030204" pitchFamily="49" charset="0"/>
              </a:rPr>
              <a:t>@</a:t>
            </a:r>
            <a:r>
              <a:rPr lang="en-US" sz="1400" dirty="0">
                <a:solidFill>
                  <a:srgbClr val="000000"/>
                </a:solidFill>
                <a:latin typeface="Trebuchet MS" panose="020B0603020202020204" pitchFamily="34" charset="0"/>
                <a:ea typeface="STXinwei"/>
                <a:cs typeface="Consolas" panose="020B0609020204030204" pitchFamily="49" charset="0"/>
              </a:rPr>
              <a:t>Override</a:t>
            </a:r>
            <a:endParaRPr lang="fr-FR" sz="1400" dirty="0">
              <a:latin typeface="Trebuchet MS" panose="020B0603020202020204" pitchFamily="34" charset="0"/>
              <a:ea typeface="STXinwei"/>
              <a:cs typeface="Tahoma" panose="020B0604030504040204" pitchFamily="34" charset="0"/>
            </a:endParaRPr>
          </a:p>
          <a:p>
            <a:pPr>
              <a:lnSpc>
                <a:spcPct val="115000"/>
              </a:lnSpc>
              <a:spcAft>
                <a:spcPts val="0"/>
              </a:spcAft>
            </a:pPr>
            <a:r>
              <a:rPr lang="en-US" sz="1400" dirty="0">
                <a:solidFill>
                  <a:srgbClr val="000000"/>
                </a:solidFill>
                <a:latin typeface="Trebuchet MS" panose="020B0603020202020204" pitchFamily="34" charset="0"/>
                <a:ea typeface="STXinwei"/>
                <a:cs typeface="Consolas" panose="020B0609020204030204" pitchFamily="49" charset="0"/>
              </a:rPr>
              <a:t> </a:t>
            </a:r>
            <a:r>
              <a:rPr lang="en-US" sz="1400" dirty="0" smtClean="0">
                <a:solidFill>
                  <a:srgbClr val="000000"/>
                </a:solidFill>
                <a:latin typeface="Trebuchet MS" panose="020B0603020202020204" pitchFamily="34" charset="0"/>
                <a:ea typeface="STXinwei"/>
                <a:cs typeface="Consolas" panose="020B0609020204030204" pitchFamily="49" charset="0"/>
              </a:rPr>
              <a:t>   </a:t>
            </a:r>
            <a:r>
              <a:rPr lang="en-US" sz="1400" b="1" dirty="0">
                <a:solidFill>
                  <a:srgbClr val="7F0055"/>
                </a:solidFill>
                <a:latin typeface="Trebuchet MS" panose="020B0603020202020204" pitchFamily="34" charset="0"/>
                <a:ea typeface="STXinwei"/>
                <a:cs typeface="Consolas" panose="020B0609020204030204" pitchFamily="49" charset="0"/>
              </a:rPr>
              <a:t>public</a:t>
            </a:r>
            <a:r>
              <a:rPr lang="en-US" sz="1400" dirty="0">
                <a:solidFill>
                  <a:srgbClr val="000000"/>
                </a:solidFill>
                <a:latin typeface="Trebuchet MS" panose="020B0603020202020204" pitchFamily="34" charset="0"/>
                <a:ea typeface="STXinwei"/>
                <a:cs typeface="Consolas" panose="020B0609020204030204" pitchFamily="49" charset="0"/>
              </a:rPr>
              <a:t> </a:t>
            </a:r>
            <a:r>
              <a:rPr lang="en-US" sz="1400" b="1" dirty="0">
                <a:solidFill>
                  <a:srgbClr val="7F0055"/>
                </a:solidFill>
                <a:latin typeface="Trebuchet MS" panose="020B0603020202020204" pitchFamily="34" charset="0"/>
                <a:ea typeface="STXinwei"/>
                <a:cs typeface="Consolas" panose="020B0609020204030204" pitchFamily="49" charset="0"/>
              </a:rPr>
              <a:t>void</a:t>
            </a:r>
            <a:r>
              <a:rPr lang="en-US" sz="1400" dirty="0">
                <a:solidFill>
                  <a:srgbClr val="000000"/>
                </a:solidFill>
                <a:latin typeface="Trebuchet MS" panose="020B0603020202020204" pitchFamily="34" charset="0"/>
                <a:ea typeface="STXinwei"/>
                <a:cs typeface="Consolas" panose="020B0609020204030204" pitchFamily="49" charset="0"/>
              </a:rPr>
              <a:t> </a:t>
            </a:r>
            <a:r>
              <a:rPr lang="en-US" sz="1400" dirty="0" err="1">
                <a:solidFill>
                  <a:srgbClr val="000000"/>
                </a:solidFill>
                <a:latin typeface="Trebuchet MS" panose="020B0603020202020204" pitchFamily="34" charset="0"/>
                <a:ea typeface="STXinwei"/>
                <a:cs typeface="Consolas" panose="020B0609020204030204" pitchFamily="49" charset="0"/>
              </a:rPr>
              <a:t>makeMyBossFurious</a:t>
            </a:r>
            <a:r>
              <a:rPr lang="en-US" sz="1400" dirty="0">
                <a:solidFill>
                  <a:srgbClr val="000000"/>
                </a:solidFill>
                <a:latin typeface="Trebuchet MS" panose="020B0603020202020204" pitchFamily="34" charset="0"/>
                <a:ea typeface="STXinwei"/>
                <a:cs typeface="Consolas" panose="020B0609020204030204" pitchFamily="49" charset="0"/>
              </a:rPr>
              <a:t>() {</a:t>
            </a:r>
            <a:endParaRPr lang="fr-FR" sz="1400" dirty="0">
              <a:latin typeface="Trebuchet MS" panose="020B0603020202020204" pitchFamily="34" charset="0"/>
              <a:ea typeface="STXinwei"/>
              <a:cs typeface="Tahoma" panose="020B0604030504040204" pitchFamily="34" charset="0"/>
            </a:endParaRPr>
          </a:p>
          <a:p>
            <a:pPr>
              <a:lnSpc>
                <a:spcPct val="115000"/>
              </a:lnSpc>
              <a:spcAft>
                <a:spcPts val="0"/>
              </a:spcAft>
            </a:pPr>
            <a:r>
              <a:rPr lang="en-US" sz="1400" dirty="0">
                <a:solidFill>
                  <a:srgbClr val="000000"/>
                </a:solidFill>
                <a:latin typeface="Trebuchet MS" panose="020B0603020202020204" pitchFamily="34" charset="0"/>
                <a:ea typeface="STXinwei"/>
                <a:cs typeface="Consolas" panose="020B0609020204030204" pitchFamily="49" charset="0"/>
              </a:rPr>
              <a:t>        </a:t>
            </a:r>
            <a:r>
              <a:rPr lang="en-US" sz="1400" dirty="0" err="1">
                <a:solidFill>
                  <a:srgbClr val="000000"/>
                </a:solidFill>
                <a:latin typeface="Trebuchet MS" panose="020B0603020202020204" pitchFamily="34" charset="0"/>
                <a:ea typeface="STXinwei"/>
                <a:cs typeface="Consolas" panose="020B0609020204030204" pitchFamily="49" charset="0"/>
              </a:rPr>
              <a:t>System.err.println</a:t>
            </a:r>
            <a:r>
              <a:rPr lang="en-US" sz="1400" dirty="0">
                <a:solidFill>
                  <a:srgbClr val="000000"/>
                </a:solidFill>
                <a:latin typeface="Trebuchet MS" panose="020B0603020202020204" pitchFamily="34" charset="0"/>
                <a:ea typeface="STXinwei"/>
                <a:cs typeface="Consolas" panose="020B0609020204030204" pitchFamily="49" charset="0"/>
              </a:rPr>
              <a:t>(</a:t>
            </a:r>
            <a:r>
              <a:rPr lang="en-US" sz="1400" dirty="0">
                <a:solidFill>
                  <a:srgbClr val="2A00FF"/>
                </a:solidFill>
                <a:latin typeface="Trebuchet MS" panose="020B0603020202020204" pitchFamily="34" charset="0"/>
                <a:ea typeface="STXinwei"/>
                <a:cs typeface="Consolas" panose="020B0609020204030204" pitchFamily="49" charset="0"/>
              </a:rPr>
              <a:t>"I browse the web during the meeting."</a:t>
            </a:r>
            <a:r>
              <a:rPr lang="en-US" sz="1400" dirty="0">
                <a:solidFill>
                  <a:srgbClr val="000000"/>
                </a:solidFill>
                <a:latin typeface="Trebuchet MS" panose="020B0603020202020204" pitchFamily="34" charset="0"/>
                <a:ea typeface="STXinwei"/>
                <a:cs typeface="Consolas" panose="020B0609020204030204" pitchFamily="49" charset="0"/>
              </a:rPr>
              <a:t>);</a:t>
            </a:r>
            <a:endParaRPr lang="fr-FR" sz="1400" dirty="0">
              <a:latin typeface="Trebuchet MS" panose="020B0603020202020204" pitchFamily="34" charset="0"/>
              <a:ea typeface="STXinwei"/>
              <a:cs typeface="Tahoma" panose="020B0604030504040204" pitchFamily="34" charset="0"/>
            </a:endParaRPr>
          </a:p>
          <a:p>
            <a:pPr>
              <a:lnSpc>
                <a:spcPct val="115000"/>
              </a:lnSpc>
              <a:spcAft>
                <a:spcPts val="0"/>
              </a:spcAft>
            </a:pPr>
            <a:r>
              <a:rPr lang="en-US" sz="1400" dirty="0">
                <a:solidFill>
                  <a:srgbClr val="000000"/>
                </a:solidFill>
                <a:latin typeface="Trebuchet MS" panose="020B0603020202020204" pitchFamily="34" charset="0"/>
                <a:ea typeface="STXinwei"/>
                <a:cs typeface="Consolas" panose="020B0609020204030204" pitchFamily="49" charset="0"/>
              </a:rPr>
              <a:t>    </a:t>
            </a:r>
            <a:r>
              <a:rPr lang="fr-FR" sz="1400" dirty="0">
                <a:solidFill>
                  <a:srgbClr val="000000"/>
                </a:solidFill>
                <a:latin typeface="Trebuchet MS" panose="020B0603020202020204" pitchFamily="34" charset="0"/>
                <a:ea typeface="STXinwei"/>
                <a:cs typeface="Consolas" panose="020B0609020204030204" pitchFamily="49" charset="0"/>
              </a:rPr>
              <a:t>}   </a:t>
            </a:r>
            <a:endParaRPr lang="fr-FR" sz="1400" dirty="0">
              <a:latin typeface="Trebuchet MS" panose="020B0603020202020204" pitchFamily="34" charset="0"/>
              <a:ea typeface="STXinwei"/>
              <a:cs typeface="Tahoma" panose="020B0604030504040204" pitchFamily="34" charset="0"/>
            </a:endParaRPr>
          </a:p>
          <a:p>
            <a:pPr>
              <a:lnSpc>
                <a:spcPct val="115000"/>
              </a:lnSpc>
              <a:spcAft>
                <a:spcPts val="0"/>
              </a:spcAft>
            </a:pPr>
            <a:r>
              <a:rPr lang="fr-FR" sz="1400" dirty="0">
                <a:solidFill>
                  <a:srgbClr val="000000"/>
                </a:solidFill>
                <a:latin typeface="Trebuchet MS" panose="020B0603020202020204" pitchFamily="34" charset="0"/>
                <a:ea typeface="STXinwei"/>
                <a:cs typeface="Consolas" panose="020B0609020204030204" pitchFamily="49" charset="0"/>
              </a:rPr>
              <a:t>}</a:t>
            </a:r>
            <a:endParaRPr lang="fr-FR" sz="1400" dirty="0">
              <a:effectLst/>
              <a:latin typeface="Trebuchet MS" panose="020B0603020202020204" pitchFamily="34" charset="0"/>
              <a:ea typeface="STXinwei"/>
              <a:cs typeface="Tahoma" panose="020B0604030504040204" pitchFamily="34" charset="0"/>
            </a:endParaRPr>
          </a:p>
        </p:txBody>
      </p:sp>
      <p:sp>
        <p:nvSpPr>
          <p:cNvPr id="11" name="Rectangle 10"/>
          <p:cNvSpPr/>
          <p:nvPr/>
        </p:nvSpPr>
        <p:spPr>
          <a:xfrm>
            <a:off x="7122736" y="2871019"/>
            <a:ext cx="4276078" cy="3528658"/>
          </a:xfrm>
          <a:prstGeom prst="rect">
            <a:avLst/>
          </a:prstGeom>
        </p:spPr>
        <p:txBody>
          <a:bodyPr wrap="square">
            <a:spAutoFit/>
          </a:bodyPr>
          <a:lstStyle/>
          <a:p>
            <a:pPr>
              <a:lnSpc>
                <a:spcPct val="115000"/>
              </a:lnSpc>
            </a:pPr>
            <a:r>
              <a:rPr lang="en-US" sz="1400" b="1" dirty="0">
                <a:solidFill>
                  <a:srgbClr val="7F0055"/>
                </a:solidFill>
                <a:latin typeface="Trebuchet MS" panose="020B0603020202020204" pitchFamily="34" charset="0"/>
                <a:ea typeface="STXinwei"/>
                <a:cs typeface="Consolas" panose="020B0609020204030204" pitchFamily="49" charset="0"/>
              </a:rPr>
              <a:t>package</a:t>
            </a:r>
            <a:r>
              <a:rPr lang="en-US" sz="1400" dirty="0">
                <a:solidFill>
                  <a:srgbClr val="000000"/>
                </a:solidFill>
                <a:latin typeface="Trebuchet MS" panose="020B0603020202020204" pitchFamily="34" charset="0"/>
                <a:ea typeface="STXinwei"/>
                <a:cs typeface="Consolas" panose="020B0609020204030204" pitchFamily="49" charset="0"/>
              </a:rPr>
              <a:t> </a:t>
            </a:r>
            <a:r>
              <a:rPr lang="en-US" sz="1400" dirty="0" err="1">
                <a:solidFill>
                  <a:srgbClr val="000000"/>
                </a:solidFill>
                <a:latin typeface="Trebuchet MS" panose="020B0603020202020204" pitchFamily="34" charset="0"/>
                <a:ea typeface="STXinwei"/>
                <a:cs typeface="Consolas" panose="020B0609020204030204" pitchFamily="49" charset="0"/>
              </a:rPr>
              <a:t>edu.iut</a:t>
            </a:r>
            <a:r>
              <a:rPr lang="en-US" sz="1400" dirty="0">
                <a:solidFill>
                  <a:srgbClr val="000000"/>
                </a:solidFill>
                <a:latin typeface="Trebuchet MS" panose="020B0603020202020204" pitchFamily="34" charset="0"/>
                <a:ea typeface="STXinwei"/>
                <a:cs typeface="Consolas" panose="020B0609020204030204" pitchFamily="49" charset="0"/>
              </a:rPr>
              <a:t>;</a:t>
            </a:r>
            <a:endParaRPr lang="fr-FR" sz="1400" dirty="0">
              <a:latin typeface="Trebuchet MS" panose="020B0603020202020204" pitchFamily="34" charset="0"/>
              <a:ea typeface="STXinwei"/>
              <a:cs typeface="Tahoma" panose="020B0604030504040204" pitchFamily="34" charset="0"/>
            </a:endParaRPr>
          </a:p>
          <a:p>
            <a:pPr>
              <a:lnSpc>
                <a:spcPct val="115000"/>
              </a:lnSpc>
            </a:pPr>
            <a:r>
              <a:rPr lang="en-US" sz="1400" dirty="0">
                <a:latin typeface="Trebuchet MS" panose="020B0603020202020204" pitchFamily="34" charset="0"/>
                <a:ea typeface="STXinwei"/>
                <a:cs typeface="Consolas" panose="020B0609020204030204" pitchFamily="49" charset="0"/>
              </a:rPr>
              <a:t>  </a:t>
            </a:r>
            <a:endParaRPr lang="fr-FR" sz="1400" dirty="0">
              <a:latin typeface="Trebuchet MS" panose="020B0603020202020204" pitchFamily="34" charset="0"/>
              <a:ea typeface="STXinwei"/>
              <a:cs typeface="Tahoma" panose="020B0604030504040204" pitchFamily="34" charset="0"/>
            </a:endParaRPr>
          </a:p>
          <a:p>
            <a:pPr>
              <a:lnSpc>
                <a:spcPct val="115000"/>
              </a:lnSpc>
            </a:pPr>
            <a:r>
              <a:rPr lang="en-US" sz="1400" b="1" dirty="0">
                <a:solidFill>
                  <a:srgbClr val="7F0055"/>
                </a:solidFill>
                <a:latin typeface="Trebuchet MS" panose="020B0603020202020204" pitchFamily="34" charset="0"/>
                <a:ea typeface="STXinwei"/>
                <a:cs typeface="Consolas" panose="020B0609020204030204" pitchFamily="49" charset="0"/>
              </a:rPr>
              <a:t>public</a:t>
            </a:r>
            <a:r>
              <a:rPr lang="en-US" sz="1400" dirty="0">
                <a:solidFill>
                  <a:srgbClr val="000000"/>
                </a:solidFill>
                <a:latin typeface="Trebuchet MS" panose="020B0603020202020204" pitchFamily="34" charset="0"/>
                <a:ea typeface="STXinwei"/>
                <a:cs typeface="Consolas" panose="020B0609020204030204" pitchFamily="49" charset="0"/>
              </a:rPr>
              <a:t> </a:t>
            </a:r>
            <a:r>
              <a:rPr lang="en-US" sz="1400" b="1" dirty="0">
                <a:solidFill>
                  <a:srgbClr val="7F0055"/>
                </a:solidFill>
                <a:latin typeface="Trebuchet MS" panose="020B0603020202020204" pitchFamily="34" charset="0"/>
                <a:ea typeface="STXinwei"/>
                <a:cs typeface="Consolas" panose="020B0609020204030204" pitchFamily="49" charset="0"/>
              </a:rPr>
              <a:t>class</a:t>
            </a:r>
            <a:r>
              <a:rPr lang="en-US" sz="1400" dirty="0">
                <a:solidFill>
                  <a:srgbClr val="000000"/>
                </a:solidFill>
                <a:latin typeface="Trebuchet MS" panose="020B0603020202020204" pitchFamily="34" charset="0"/>
                <a:ea typeface="STXinwei"/>
                <a:cs typeface="Consolas" panose="020B0609020204030204" pitchFamily="49" charset="0"/>
              </a:rPr>
              <a:t> Student </a:t>
            </a:r>
            <a:r>
              <a:rPr lang="en-US" sz="1400" b="1" dirty="0">
                <a:solidFill>
                  <a:srgbClr val="7F0055"/>
                </a:solidFill>
                <a:latin typeface="Trebuchet MS" panose="020B0603020202020204" pitchFamily="34" charset="0"/>
                <a:ea typeface="STXinwei"/>
                <a:cs typeface="Consolas" panose="020B0609020204030204" pitchFamily="49" charset="0"/>
              </a:rPr>
              <a:t>implements</a:t>
            </a:r>
            <a:r>
              <a:rPr lang="en-US" sz="1400" dirty="0">
                <a:solidFill>
                  <a:srgbClr val="000000"/>
                </a:solidFill>
                <a:latin typeface="Trebuchet MS" panose="020B0603020202020204" pitchFamily="34" charset="0"/>
                <a:ea typeface="STXinwei"/>
                <a:cs typeface="Consolas" panose="020B0609020204030204" pitchFamily="49" charset="0"/>
              </a:rPr>
              <a:t> Vacationer{</a:t>
            </a:r>
            <a:endParaRPr lang="fr-FR" sz="1400" dirty="0">
              <a:latin typeface="Trebuchet MS" panose="020B0603020202020204" pitchFamily="34" charset="0"/>
              <a:ea typeface="STXinwei"/>
              <a:cs typeface="Tahoma" panose="020B0604030504040204" pitchFamily="34" charset="0"/>
            </a:endParaRPr>
          </a:p>
          <a:p>
            <a:pPr>
              <a:lnSpc>
                <a:spcPct val="115000"/>
              </a:lnSpc>
            </a:pPr>
            <a:r>
              <a:rPr lang="en-US" sz="1400" dirty="0">
                <a:latin typeface="Trebuchet MS" panose="020B0603020202020204" pitchFamily="34" charset="0"/>
                <a:ea typeface="STXinwei"/>
                <a:cs typeface="Consolas" panose="020B0609020204030204" pitchFamily="49" charset="0"/>
              </a:rPr>
              <a:t> </a:t>
            </a:r>
            <a:r>
              <a:rPr lang="en-US" sz="1400" dirty="0" smtClean="0">
                <a:solidFill>
                  <a:srgbClr val="000000"/>
                </a:solidFill>
                <a:latin typeface="Trebuchet MS" panose="020B0603020202020204" pitchFamily="34" charset="0"/>
                <a:ea typeface="STXinwei"/>
                <a:cs typeface="Consolas" panose="020B0609020204030204" pitchFamily="49" charset="0"/>
              </a:rPr>
              <a:t>   </a:t>
            </a:r>
            <a:r>
              <a:rPr lang="en-US" sz="1400" dirty="0">
                <a:solidFill>
                  <a:srgbClr val="646464"/>
                </a:solidFill>
                <a:latin typeface="Trebuchet MS" panose="020B0603020202020204" pitchFamily="34" charset="0"/>
                <a:ea typeface="STXinwei"/>
                <a:cs typeface="Consolas" panose="020B0609020204030204" pitchFamily="49" charset="0"/>
              </a:rPr>
              <a:t>@</a:t>
            </a:r>
            <a:r>
              <a:rPr lang="en-US" sz="1400" dirty="0">
                <a:solidFill>
                  <a:srgbClr val="000000"/>
                </a:solidFill>
                <a:latin typeface="Trebuchet MS" panose="020B0603020202020204" pitchFamily="34" charset="0"/>
                <a:ea typeface="STXinwei"/>
                <a:cs typeface="Consolas" panose="020B0609020204030204" pitchFamily="49" charset="0"/>
              </a:rPr>
              <a:t>Override</a:t>
            </a:r>
            <a:endParaRPr lang="fr-FR" sz="1400" dirty="0">
              <a:latin typeface="Trebuchet MS" panose="020B0603020202020204" pitchFamily="34" charset="0"/>
              <a:ea typeface="STXinwei"/>
              <a:cs typeface="Tahoma" panose="020B0604030504040204" pitchFamily="34" charset="0"/>
            </a:endParaRPr>
          </a:p>
          <a:p>
            <a:pPr>
              <a:lnSpc>
                <a:spcPct val="115000"/>
              </a:lnSpc>
            </a:pPr>
            <a:r>
              <a:rPr lang="en-US" sz="1400" dirty="0">
                <a:solidFill>
                  <a:srgbClr val="000000"/>
                </a:solidFill>
                <a:latin typeface="Trebuchet MS" panose="020B0603020202020204" pitchFamily="34" charset="0"/>
                <a:ea typeface="STXinwei"/>
                <a:cs typeface="Consolas" panose="020B0609020204030204" pitchFamily="49" charset="0"/>
              </a:rPr>
              <a:t>    </a:t>
            </a:r>
            <a:r>
              <a:rPr lang="en-US" sz="1400" b="1" dirty="0">
                <a:solidFill>
                  <a:srgbClr val="7F0055"/>
                </a:solidFill>
                <a:latin typeface="Trebuchet MS" panose="020B0603020202020204" pitchFamily="34" charset="0"/>
                <a:ea typeface="STXinwei"/>
                <a:cs typeface="Consolas" panose="020B0609020204030204" pitchFamily="49" charset="0"/>
              </a:rPr>
              <a:t>public</a:t>
            </a:r>
            <a:r>
              <a:rPr lang="en-US" sz="1400" dirty="0">
                <a:solidFill>
                  <a:srgbClr val="000000"/>
                </a:solidFill>
                <a:latin typeface="Trebuchet MS" panose="020B0603020202020204" pitchFamily="34" charset="0"/>
                <a:ea typeface="STXinwei"/>
                <a:cs typeface="Consolas" panose="020B0609020204030204" pitchFamily="49" charset="0"/>
              </a:rPr>
              <a:t> </a:t>
            </a:r>
            <a:r>
              <a:rPr lang="en-US" sz="1400" b="1" dirty="0">
                <a:solidFill>
                  <a:srgbClr val="7F0055"/>
                </a:solidFill>
                <a:latin typeface="Trebuchet MS" panose="020B0603020202020204" pitchFamily="34" charset="0"/>
                <a:ea typeface="STXinwei"/>
                <a:cs typeface="Consolas" panose="020B0609020204030204" pitchFamily="49" charset="0"/>
              </a:rPr>
              <a:t>void</a:t>
            </a:r>
            <a:r>
              <a:rPr lang="en-US" sz="1400" dirty="0">
                <a:solidFill>
                  <a:srgbClr val="000000"/>
                </a:solidFill>
                <a:latin typeface="Trebuchet MS" panose="020B0603020202020204" pitchFamily="34" charset="0"/>
                <a:ea typeface="STXinwei"/>
                <a:cs typeface="Consolas" panose="020B0609020204030204" pitchFamily="49" charset="0"/>
              </a:rPr>
              <a:t> </a:t>
            </a:r>
            <a:r>
              <a:rPr lang="en-US" sz="1400" dirty="0" err="1">
                <a:solidFill>
                  <a:srgbClr val="000000"/>
                </a:solidFill>
                <a:latin typeface="Trebuchet MS" panose="020B0603020202020204" pitchFamily="34" charset="0"/>
                <a:ea typeface="STXinwei"/>
                <a:cs typeface="Consolas" panose="020B0609020204030204" pitchFamily="49" charset="0"/>
              </a:rPr>
              <a:t>haveANap</a:t>
            </a:r>
            <a:r>
              <a:rPr lang="en-US" sz="1400" dirty="0">
                <a:solidFill>
                  <a:srgbClr val="000000"/>
                </a:solidFill>
                <a:latin typeface="Trebuchet MS" panose="020B0603020202020204" pitchFamily="34" charset="0"/>
                <a:ea typeface="STXinwei"/>
                <a:cs typeface="Consolas" panose="020B0609020204030204" pitchFamily="49" charset="0"/>
              </a:rPr>
              <a:t>() {</a:t>
            </a:r>
            <a:endParaRPr lang="fr-FR" sz="1400" dirty="0">
              <a:latin typeface="Trebuchet MS" panose="020B0603020202020204" pitchFamily="34" charset="0"/>
              <a:ea typeface="STXinwei"/>
              <a:cs typeface="Tahoma" panose="020B0604030504040204" pitchFamily="34" charset="0"/>
            </a:endParaRPr>
          </a:p>
          <a:p>
            <a:pPr>
              <a:lnSpc>
                <a:spcPct val="115000"/>
              </a:lnSpc>
            </a:pPr>
            <a:r>
              <a:rPr lang="en-US" sz="1400" dirty="0">
                <a:solidFill>
                  <a:srgbClr val="000000"/>
                </a:solidFill>
                <a:latin typeface="Trebuchet MS" panose="020B0603020202020204" pitchFamily="34" charset="0"/>
                <a:ea typeface="STXinwei"/>
                <a:cs typeface="Consolas" panose="020B0609020204030204" pitchFamily="49" charset="0"/>
              </a:rPr>
              <a:t>        </a:t>
            </a:r>
            <a:r>
              <a:rPr lang="en-US" sz="1400" dirty="0" err="1">
                <a:solidFill>
                  <a:srgbClr val="000000"/>
                </a:solidFill>
                <a:latin typeface="Trebuchet MS" panose="020B0603020202020204" pitchFamily="34" charset="0"/>
                <a:ea typeface="STXinwei"/>
                <a:cs typeface="Consolas" panose="020B0609020204030204" pitchFamily="49" charset="0"/>
              </a:rPr>
              <a:t>System.err.println</a:t>
            </a:r>
            <a:r>
              <a:rPr lang="en-US" sz="1400" dirty="0">
                <a:solidFill>
                  <a:srgbClr val="000000"/>
                </a:solidFill>
                <a:latin typeface="Trebuchet MS" panose="020B0603020202020204" pitchFamily="34" charset="0"/>
                <a:ea typeface="STXinwei"/>
                <a:cs typeface="Consolas" panose="020B0609020204030204" pitchFamily="49" charset="0"/>
              </a:rPr>
              <a:t>(</a:t>
            </a:r>
            <a:r>
              <a:rPr lang="en-US" sz="1400" dirty="0">
                <a:solidFill>
                  <a:srgbClr val="2A00FF"/>
                </a:solidFill>
                <a:latin typeface="Trebuchet MS" panose="020B0603020202020204" pitchFamily="34" charset="0"/>
                <a:ea typeface="STXinwei"/>
                <a:cs typeface="Consolas" panose="020B0609020204030204" pitchFamily="49" charset="0"/>
              </a:rPr>
              <a:t>"Study, learn java and so on it's a bit much ! I want to sleep !"</a:t>
            </a:r>
            <a:r>
              <a:rPr lang="en-US" sz="1400" dirty="0">
                <a:solidFill>
                  <a:srgbClr val="000000"/>
                </a:solidFill>
                <a:latin typeface="Trebuchet MS" panose="020B0603020202020204" pitchFamily="34" charset="0"/>
                <a:ea typeface="STXinwei"/>
                <a:cs typeface="Consolas" panose="020B0609020204030204" pitchFamily="49" charset="0"/>
              </a:rPr>
              <a:t>);</a:t>
            </a:r>
            <a:endParaRPr lang="fr-FR" sz="1400" dirty="0">
              <a:latin typeface="Trebuchet MS" panose="020B0603020202020204" pitchFamily="34" charset="0"/>
              <a:ea typeface="STXinwei"/>
              <a:cs typeface="Tahoma" panose="020B0604030504040204" pitchFamily="34" charset="0"/>
            </a:endParaRPr>
          </a:p>
          <a:p>
            <a:pPr>
              <a:lnSpc>
                <a:spcPct val="115000"/>
              </a:lnSpc>
            </a:pPr>
            <a:r>
              <a:rPr lang="en-US" sz="1400" dirty="0">
                <a:solidFill>
                  <a:srgbClr val="000000"/>
                </a:solidFill>
                <a:latin typeface="Trebuchet MS" panose="020B0603020202020204" pitchFamily="34" charset="0"/>
                <a:ea typeface="STXinwei"/>
                <a:cs typeface="Consolas" panose="020B0609020204030204" pitchFamily="49" charset="0"/>
              </a:rPr>
              <a:t>    }</a:t>
            </a:r>
            <a:endParaRPr lang="fr-FR" sz="1400" dirty="0">
              <a:latin typeface="Trebuchet MS" panose="020B0603020202020204" pitchFamily="34" charset="0"/>
              <a:ea typeface="STXinwei"/>
              <a:cs typeface="Tahoma" panose="020B0604030504040204" pitchFamily="34" charset="0"/>
            </a:endParaRPr>
          </a:p>
          <a:p>
            <a:pPr>
              <a:lnSpc>
                <a:spcPct val="115000"/>
              </a:lnSpc>
            </a:pPr>
            <a:r>
              <a:rPr lang="en-US" sz="1400" dirty="0">
                <a:latin typeface="Trebuchet MS" panose="020B0603020202020204" pitchFamily="34" charset="0"/>
                <a:ea typeface="STXinwei"/>
                <a:cs typeface="Consolas" panose="020B0609020204030204" pitchFamily="49" charset="0"/>
              </a:rPr>
              <a:t> </a:t>
            </a:r>
            <a:r>
              <a:rPr lang="en-US" sz="1400" dirty="0" smtClean="0">
                <a:solidFill>
                  <a:srgbClr val="000000"/>
                </a:solidFill>
                <a:latin typeface="Trebuchet MS" panose="020B0603020202020204" pitchFamily="34" charset="0"/>
                <a:ea typeface="STXinwei"/>
                <a:cs typeface="Consolas" panose="020B0609020204030204" pitchFamily="49" charset="0"/>
              </a:rPr>
              <a:t>   </a:t>
            </a:r>
            <a:r>
              <a:rPr lang="en-US" sz="1400" dirty="0">
                <a:solidFill>
                  <a:srgbClr val="646464"/>
                </a:solidFill>
                <a:latin typeface="Trebuchet MS" panose="020B0603020202020204" pitchFamily="34" charset="0"/>
                <a:ea typeface="STXinwei"/>
                <a:cs typeface="Consolas" panose="020B0609020204030204" pitchFamily="49" charset="0"/>
              </a:rPr>
              <a:t>@</a:t>
            </a:r>
            <a:r>
              <a:rPr lang="en-US" sz="1400" dirty="0">
                <a:solidFill>
                  <a:srgbClr val="000000"/>
                </a:solidFill>
                <a:latin typeface="Trebuchet MS" panose="020B0603020202020204" pitchFamily="34" charset="0"/>
                <a:ea typeface="STXinwei"/>
                <a:cs typeface="Consolas" panose="020B0609020204030204" pitchFamily="49" charset="0"/>
              </a:rPr>
              <a:t>Override</a:t>
            </a:r>
            <a:endParaRPr lang="fr-FR" sz="1400" dirty="0">
              <a:latin typeface="Trebuchet MS" panose="020B0603020202020204" pitchFamily="34" charset="0"/>
              <a:ea typeface="STXinwei"/>
              <a:cs typeface="Tahoma" panose="020B0604030504040204" pitchFamily="34" charset="0"/>
            </a:endParaRPr>
          </a:p>
          <a:p>
            <a:pPr>
              <a:lnSpc>
                <a:spcPct val="115000"/>
              </a:lnSpc>
            </a:pPr>
            <a:r>
              <a:rPr lang="en-US" sz="1400" dirty="0">
                <a:solidFill>
                  <a:srgbClr val="000000"/>
                </a:solidFill>
                <a:latin typeface="Trebuchet MS" panose="020B0603020202020204" pitchFamily="34" charset="0"/>
                <a:ea typeface="STXinwei"/>
                <a:cs typeface="Consolas" panose="020B0609020204030204" pitchFamily="49" charset="0"/>
              </a:rPr>
              <a:t>    </a:t>
            </a:r>
            <a:r>
              <a:rPr lang="en-US" sz="1400" b="1" dirty="0">
                <a:solidFill>
                  <a:srgbClr val="7F0055"/>
                </a:solidFill>
                <a:latin typeface="Trebuchet MS" panose="020B0603020202020204" pitchFamily="34" charset="0"/>
                <a:ea typeface="STXinwei"/>
                <a:cs typeface="Consolas" panose="020B0609020204030204" pitchFamily="49" charset="0"/>
              </a:rPr>
              <a:t>public</a:t>
            </a:r>
            <a:r>
              <a:rPr lang="en-US" sz="1400" dirty="0">
                <a:solidFill>
                  <a:srgbClr val="000000"/>
                </a:solidFill>
                <a:latin typeface="Trebuchet MS" panose="020B0603020202020204" pitchFamily="34" charset="0"/>
                <a:ea typeface="STXinwei"/>
                <a:cs typeface="Consolas" panose="020B0609020204030204" pitchFamily="49" charset="0"/>
              </a:rPr>
              <a:t> </a:t>
            </a:r>
            <a:r>
              <a:rPr lang="en-US" sz="1400" b="1" dirty="0">
                <a:solidFill>
                  <a:srgbClr val="7F0055"/>
                </a:solidFill>
                <a:latin typeface="Trebuchet MS" panose="020B0603020202020204" pitchFamily="34" charset="0"/>
                <a:ea typeface="STXinwei"/>
                <a:cs typeface="Consolas" panose="020B0609020204030204" pitchFamily="49" charset="0"/>
              </a:rPr>
              <a:t>void</a:t>
            </a:r>
            <a:r>
              <a:rPr lang="en-US" sz="1400" dirty="0">
                <a:solidFill>
                  <a:srgbClr val="000000"/>
                </a:solidFill>
                <a:latin typeface="Trebuchet MS" panose="020B0603020202020204" pitchFamily="34" charset="0"/>
                <a:ea typeface="STXinwei"/>
                <a:cs typeface="Consolas" panose="020B0609020204030204" pitchFamily="49" charset="0"/>
              </a:rPr>
              <a:t> </a:t>
            </a:r>
            <a:r>
              <a:rPr lang="en-US" sz="1400" dirty="0" err="1">
                <a:solidFill>
                  <a:srgbClr val="000000"/>
                </a:solidFill>
                <a:latin typeface="Trebuchet MS" panose="020B0603020202020204" pitchFamily="34" charset="0"/>
                <a:ea typeface="STXinwei"/>
                <a:cs typeface="Consolas" panose="020B0609020204030204" pitchFamily="49" charset="0"/>
              </a:rPr>
              <a:t>goSwimming</a:t>
            </a:r>
            <a:r>
              <a:rPr lang="en-US" sz="1400" dirty="0">
                <a:solidFill>
                  <a:srgbClr val="000000"/>
                </a:solidFill>
                <a:latin typeface="Trebuchet MS" panose="020B0603020202020204" pitchFamily="34" charset="0"/>
                <a:ea typeface="STXinwei"/>
                <a:cs typeface="Consolas" panose="020B0609020204030204" pitchFamily="49" charset="0"/>
              </a:rPr>
              <a:t>() {</a:t>
            </a:r>
            <a:endParaRPr lang="fr-FR" sz="1400" dirty="0">
              <a:latin typeface="Trebuchet MS" panose="020B0603020202020204" pitchFamily="34" charset="0"/>
              <a:ea typeface="STXinwei"/>
              <a:cs typeface="Tahoma" panose="020B0604030504040204" pitchFamily="34" charset="0"/>
            </a:endParaRPr>
          </a:p>
          <a:p>
            <a:pPr>
              <a:lnSpc>
                <a:spcPct val="115000"/>
              </a:lnSpc>
            </a:pPr>
            <a:r>
              <a:rPr lang="en-US" sz="1400" dirty="0">
                <a:solidFill>
                  <a:srgbClr val="000000"/>
                </a:solidFill>
                <a:latin typeface="Trebuchet MS" panose="020B0603020202020204" pitchFamily="34" charset="0"/>
                <a:ea typeface="STXinwei"/>
                <a:cs typeface="Consolas" panose="020B0609020204030204" pitchFamily="49" charset="0"/>
              </a:rPr>
              <a:t>        </a:t>
            </a:r>
            <a:r>
              <a:rPr lang="en-US" sz="1400" dirty="0" err="1">
                <a:solidFill>
                  <a:srgbClr val="000000"/>
                </a:solidFill>
                <a:latin typeface="Trebuchet MS" panose="020B0603020202020204" pitchFamily="34" charset="0"/>
                <a:ea typeface="STXinwei"/>
                <a:cs typeface="Consolas" panose="020B0609020204030204" pitchFamily="49" charset="0"/>
              </a:rPr>
              <a:t>System.err.println</a:t>
            </a:r>
            <a:r>
              <a:rPr lang="en-US" sz="1400" dirty="0">
                <a:solidFill>
                  <a:srgbClr val="000000"/>
                </a:solidFill>
                <a:latin typeface="Trebuchet MS" panose="020B0603020202020204" pitchFamily="34" charset="0"/>
                <a:ea typeface="STXinwei"/>
                <a:cs typeface="Consolas" panose="020B0609020204030204" pitchFamily="49" charset="0"/>
              </a:rPr>
              <a:t>(</a:t>
            </a:r>
            <a:r>
              <a:rPr lang="en-US" sz="1400" dirty="0">
                <a:solidFill>
                  <a:srgbClr val="2A00FF"/>
                </a:solidFill>
                <a:latin typeface="Trebuchet MS" panose="020B0603020202020204" pitchFamily="34" charset="0"/>
                <a:ea typeface="STXinwei"/>
                <a:cs typeface="Consolas" panose="020B0609020204030204" pitchFamily="49" charset="0"/>
              </a:rPr>
              <a:t>"No I can't go to the Java course, I have to go to swimming pool."</a:t>
            </a:r>
            <a:r>
              <a:rPr lang="en-US" sz="1400" dirty="0">
                <a:solidFill>
                  <a:srgbClr val="000000"/>
                </a:solidFill>
                <a:latin typeface="Trebuchet MS" panose="020B0603020202020204" pitchFamily="34" charset="0"/>
                <a:ea typeface="STXinwei"/>
                <a:cs typeface="Consolas" panose="020B0609020204030204" pitchFamily="49" charset="0"/>
              </a:rPr>
              <a:t>);</a:t>
            </a:r>
            <a:endParaRPr lang="fr-FR" sz="1400" dirty="0">
              <a:latin typeface="Trebuchet MS" panose="020B0603020202020204" pitchFamily="34" charset="0"/>
              <a:ea typeface="STXinwei"/>
              <a:cs typeface="Tahoma" panose="020B0604030504040204" pitchFamily="34" charset="0"/>
            </a:endParaRPr>
          </a:p>
          <a:p>
            <a:pPr>
              <a:lnSpc>
                <a:spcPct val="115000"/>
              </a:lnSpc>
            </a:pPr>
            <a:r>
              <a:rPr lang="en-US" sz="1400" dirty="0">
                <a:solidFill>
                  <a:srgbClr val="000000"/>
                </a:solidFill>
                <a:latin typeface="Trebuchet MS" panose="020B0603020202020204" pitchFamily="34" charset="0"/>
                <a:ea typeface="STXinwei"/>
                <a:cs typeface="Consolas" panose="020B0609020204030204" pitchFamily="49" charset="0"/>
              </a:rPr>
              <a:t>    </a:t>
            </a:r>
            <a:r>
              <a:rPr lang="fr-FR" sz="1400" dirty="0">
                <a:solidFill>
                  <a:srgbClr val="000000"/>
                </a:solidFill>
                <a:latin typeface="Trebuchet MS" panose="020B0603020202020204" pitchFamily="34" charset="0"/>
                <a:ea typeface="STXinwei"/>
                <a:cs typeface="Consolas" panose="020B0609020204030204" pitchFamily="49" charset="0"/>
              </a:rPr>
              <a:t>}    </a:t>
            </a:r>
            <a:endParaRPr lang="fr-FR" sz="1400" dirty="0">
              <a:latin typeface="Trebuchet MS" panose="020B0603020202020204" pitchFamily="34" charset="0"/>
              <a:ea typeface="STXinwei"/>
              <a:cs typeface="Tahoma" panose="020B0604030504040204" pitchFamily="34" charset="0"/>
            </a:endParaRPr>
          </a:p>
          <a:p>
            <a:r>
              <a:rPr lang="fr-FR" sz="1400" dirty="0">
                <a:solidFill>
                  <a:srgbClr val="000000"/>
                </a:solidFill>
                <a:latin typeface="Trebuchet MS" panose="020B0603020202020204" pitchFamily="34" charset="0"/>
                <a:ea typeface="STXinwei"/>
                <a:cs typeface="Consolas" panose="020B0609020204030204" pitchFamily="49" charset="0"/>
              </a:rPr>
              <a:t>}</a:t>
            </a:r>
            <a:endParaRPr lang="fr-FR" sz="1400" dirty="0"/>
          </a:p>
        </p:txBody>
      </p:sp>
      <p:cxnSp>
        <p:nvCxnSpPr>
          <p:cNvPr id="13" name="Connecteur droit 12"/>
          <p:cNvCxnSpPr/>
          <p:nvPr/>
        </p:nvCxnSpPr>
        <p:spPr>
          <a:xfrm>
            <a:off x="3271317" y="2871019"/>
            <a:ext cx="6760" cy="40017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Connecteur droit 14"/>
          <p:cNvCxnSpPr/>
          <p:nvPr/>
        </p:nvCxnSpPr>
        <p:spPr>
          <a:xfrm>
            <a:off x="7008591" y="2836001"/>
            <a:ext cx="6760" cy="400172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68171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PROGRAMMATION OBJET</a:t>
            </a:r>
          </a:p>
        </p:txBody>
      </p:sp>
      <p:sp>
        <p:nvSpPr>
          <p:cNvPr id="3" name="Espace réservé du contenu 2"/>
          <p:cNvSpPr>
            <a:spLocks noGrp="1"/>
          </p:cNvSpPr>
          <p:nvPr>
            <p:ph idx="1"/>
          </p:nvPr>
        </p:nvSpPr>
        <p:spPr>
          <a:xfrm>
            <a:off x="461682" y="1691322"/>
            <a:ext cx="3286432" cy="617466"/>
          </a:xfrm>
        </p:spPr>
        <p:txBody>
          <a:bodyPr>
            <a:normAutofit/>
          </a:bodyPr>
          <a:lstStyle/>
          <a:p>
            <a:pPr marL="0" indent="0">
              <a:buNone/>
            </a:pPr>
            <a:r>
              <a:rPr lang="fr-FR" sz="3200" b="1" dirty="0" smtClean="0">
                <a:solidFill>
                  <a:srgbClr val="C00000"/>
                </a:solidFill>
              </a:rPr>
              <a:t>Interfaces (3/4)</a:t>
            </a:r>
            <a:endParaRPr lang="fr-FR" sz="3200" b="1" dirty="0">
              <a:solidFill>
                <a:srgbClr val="C00000"/>
              </a:solidFill>
            </a:endParaRPr>
          </a:p>
        </p:txBody>
      </p:sp>
      <p:sp>
        <p:nvSpPr>
          <p:cNvPr id="4" name="Espace réservé du numéro de diapositive 3"/>
          <p:cNvSpPr>
            <a:spLocks noGrp="1"/>
          </p:cNvSpPr>
          <p:nvPr>
            <p:ph type="sldNum" sz="quarter" idx="12"/>
          </p:nvPr>
        </p:nvSpPr>
        <p:spPr/>
        <p:txBody>
          <a:bodyPr>
            <a:normAutofit/>
          </a:bodyPr>
          <a:lstStyle/>
          <a:p>
            <a:fld id="{6D22F896-40B5-4ADD-8801-0D06FADFA095}" type="slidenum">
              <a:rPr lang="en-US" smtClean="0"/>
              <a:t>14</a:t>
            </a:fld>
            <a:endParaRPr lang="en-US" dirty="0"/>
          </a:p>
        </p:txBody>
      </p:sp>
      <p:sp>
        <p:nvSpPr>
          <p:cNvPr id="5" name="Rectangle 4"/>
          <p:cNvSpPr/>
          <p:nvPr/>
        </p:nvSpPr>
        <p:spPr>
          <a:xfrm>
            <a:off x="101792" y="2369161"/>
            <a:ext cx="6155572" cy="4185761"/>
          </a:xfrm>
          <a:prstGeom prst="rect">
            <a:avLst/>
          </a:prstGeom>
        </p:spPr>
        <p:txBody>
          <a:bodyPr wrap="square">
            <a:spAutoFit/>
          </a:bodyPr>
          <a:lstStyle/>
          <a:p>
            <a:pPr>
              <a:spcAft>
                <a:spcPts val="0"/>
              </a:spcAft>
            </a:pPr>
            <a:r>
              <a:rPr lang="en-US" sz="1400" b="1" dirty="0">
                <a:solidFill>
                  <a:srgbClr val="7F0055"/>
                </a:solidFill>
                <a:latin typeface="Trebuchet MS" panose="020B0603020202020204" pitchFamily="34" charset="0"/>
                <a:ea typeface="STXinwei"/>
                <a:cs typeface="Consolas" panose="020B0609020204030204" pitchFamily="49" charset="0"/>
              </a:rPr>
              <a:t>package</a:t>
            </a:r>
            <a:r>
              <a:rPr lang="en-US" sz="1400" dirty="0">
                <a:solidFill>
                  <a:srgbClr val="000000"/>
                </a:solidFill>
                <a:latin typeface="Trebuchet MS" panose="020B0603020202020204" pitchFamily="34" charset="0"/>
                <a:ea typeface="STXinwei"/>
                <a:cs typeface="Consolas" panose="020B0609020204030204" pitchFamily="49" charset="0"/>
              </a:rPr>
              <a:t> </a:t>
            </a:r>
            <a:r>
              <a:rPr lang="en-US" sz="1400" dirty="0" err="1">
                <a:solidFill>
                  <a:srgbClr val="000000"/>
                </a:solidFill>
                <a:latin typeface="Trebuchet MS" panose="020B0603020202020204" pitchFamily="34" charset="0"/>
                <a:ea typeface="STXinwei"/>
                <a:cs typeface="Consolas" panose="020B0609020204030204" pitchFamily="49" charset="0"/>
              </a:rPr>
              <a:t>edu.iut</a:t>
            </a:r>
            <a:r>
              <a:rPr lang="en-US" sz="1400" dirty="0">
                <a:solidFill>
                  <a:srgbClr val="000000"/>
                </a:solidFill>
                <a:latin typeface="Trebuchet MS" panose="020B0603020202020204" pitchFamily="34" charset="0"/>
                <a:ea typeface="STXinwei"/>
                <a:cs typeface="Consolas" panose="020B0609020204030204" pitchFamily="49" charset="0"/>
              </a:rPr>
              <a:t>;</a:t>
            </a:r>
            <a:endParaRPr lang="fr-FR" sz="1400" dirty="0">
              <a:latin typeface="Trebuchet MS" panose="020B0603020202020204" pitchFamily="34" charset="0"/>
              <a:ea typeface="STXinwei"/>
              <a:cs typeface="Tahoma" panose="020B0604030504040204" pitchFamily="34" charset="0"/>
            </a:endParaRPr>
          </a:p>
          <a:p>
            <a:pPr>
              <a:spcAft>
                <a:spcPts val="0"/>
              </a:spcAft>
            </a:pPr>
            <a:r>
              <a:rPr lang="en-US" sz="1400" dirty="0">
                <a:latin typeface="Trebuchet MS" panose="020B0603020202020204" pitchFamily="34" charset="0"/>
                <a:ea typeface="STXinwei"/>
                <a:cs typeface="Consolas" panose="020B0609020204030204" pitchFamily="49" charset="0"/>
              </a:rPr>
              <a:t> </a:t>
            </a:r>
            <a:endParaRPr lang="fr-FR" sz="1400" dirty="0">
              <a:latin typeface="Trebuchet MS" panose="020B0603020202020204" pitchFamily="34" charset="0"/>
              <a:ea typeface="STXinwei"/>
              <a:cs typeface="Tahoma" panose="020B0604030504040204" pitchFamily="34" charset="0"/>
            </a:endParaRPr>
          </a:p>
          <a:p>
            <a:pPr>
              <a:spcAft>
                <a:spcPts val="0"/>
              </a:spcAft>
            </a:pPr>
            <a:r>
              <a:rPr lang="en-US" sz="1400" b="1" dirty="0">
                <a:solidFill>
                  <a:srgbClr val="7F0055"/>
                </a:solidFill>
                <a:latin typeface="Trebuchet MS" panose="020B0603020202020204" pitchFamily="34" charset="0"/>
                <a:ea typeface="STXinwei"/>
                <a:cs typeface="Consolas" panose="020B0609020204030204" pitchFamily="49" charset="0"/>
              </a:rPr>
              <a:t>public</a:t>
            </a:r>
            <a:r>
              <a:rPr lang="en-US" sz="1400" dirty="0">
                <a:solidFill>
                  <a:srgbClr val="000000"/>
                </a:solidFill>
                <a:latin typeface="Trebuchet MS" panose="020B0603020202020204" pitchFamily="34" charset="0"/>
                <a:ea typeface="STXinwei"/>
                <a:cs typeface="Consolas" panose="020B0609020204030204" pitchFamily="49" charset="0"/>
              </a:rPr>
              <a:t> </a:t>
            </a:r>
            <a:r>
              <a:rPr lang="en-US" sz="1400" b="1" dirty="0">
                <a:solidFill>
                  <a:srgbClr val="7F0055"/>
                </a:solidFill>
                <a:latin typeface="Trebuchet MS" panose="020B0603020202020204" pitchFamily="34" charset="0"/>
                <a:ea typeface="STXinwei"/>
                <a:cs typeface="Consolas" panose="020B0609020204030204" pitchFamily="49" charset="0"/>
              </a:rPr>
              <a:t>class</a:t>
            </a:r>
            <a:r>
              <a:rPr lang="en-US" sz="1400" dirty="0">
                <a:solidFill>
                  <a:srgbClr val="000000"/>
                </a:solidFill>
                <a:latin typeface="Trebuchet MS" panose="020B0603020202020204" pitchFamily="34" charset="0"/>
                <a:ea typeface="STXinwei"/>
                <a:cs typeface="Consolas" panose="020B0609020204030204" pitchFamily="49" charset="0"/>
              </a:rPr>
              <a:t> Teacher </a:t>
            </a:r>
            <a:r>
              <a:rPr lang="en-US" sz="1400" b="1" dirty="0">
                <a:solidFill>
                  <a:srgbClr val="7F0055"/>
                </a:solidFill>
                <a:latin typeface="Trebuchet MS" panose="020B0603020202020204" pitchFamily="34" charset="0"/>
                <a:ea typeface="STXinwei"/>
                <a:cs typeface="Consolas" panose="020B0609020204030204" pitchFamily="49" charset="0"/>
              </a:rPr>
              <a:t>implements</a:t>
            </a:r>
            <a:r>
              <a:rPr lang="en-US" sz="1400" dirty="0">
                <a:solidFill>
                  <a:srgbClr val="000000"/>
                </a:solidFill>
                <a:latin typeface="Trebuchet MS" panose="020B0603020202020204" pitchFamily="34" charset="0"/>
                <a:ea typeface="STXinwei"/>
                <a:cs typeface="Consolas" panose="020B0609020204030204" pitchFamily="49" charset="0"/>
              </a:rPr>
              <a:t> Vacationer, Worker {</a:t>
            </a:r>
            <a:endParaRPr lang="fr-FR" sz="1400" dirty="0">
              <a:latin typeface="Trebuchet MS" panose="020B0603020202020204" pitchFamily="34" charset="0"/>
              <a:ea typeface="STXinwei"/>
              <a:cs typeface="Tahoma" panose="020B0604030504040204" pitchFamily="34" charset="0"/>
            </a:endParaRPr>
          </a:p>
          <a:p>
            <a:pPr>
              <a:spcAft>
                <a:spcPts val="0"/>
              </a:spcAft>
            </a:pPr>
            <a:r>
              <a:rPr lang="en-US" sz="1400" dirty="0">
                <a:latin typeface="Trebuchet MS" panose="020B0603020202020204" pitchFamily="34" charset="0"/>
                <a:ea typeface="STXinwei"/>
                <a:cs typeface="Consolas" panose="020B0609020204030204" pitchFamily="49" charset="0"/>
              </a:rPr>
              <a:t> </a:t>
            </a:r>
            <a:r>
              <a:rPr lang="en-US" sz="1400" dirty="0" smtClean="0">
                <a:solidFill>
                  <a:srgbClr val="000000"/>
                </a:solidFill>
                <a:latin typeface="Trebuchet MS" panose="020B0603020202020204" pitchFamily="34" charset="0"/>
                <a:ea typeface="STXinwei"/>
                <a:cs typeface="Consolas" panose="020B0609020204030204" pitchFamily="49" charset="0"/>
              </a:rPr>
              <a:t>    </a:t>
            </a:r>
            <a:r>
              <a:rPr lang="en-US" sz="1400" dirty="0">
                <a:solidFill>
                  <a:srgbClr val="646464"/>
                </a:solidFill>
                <a:latin typeface="Trebuchet MS" panose="020B0603020202020204" pitchFamily="34" charset="0"/>
                <a:ea typeface="STXinwei"/>
                <a:cs typeface="Consolas" panose="020B0609020204030204" pitchFamily="49" charset="0"/>
              </a:rPr>
              <a:t>@</a:t>
            </a:r>
            <a:r>
              <a:rPr lang="en-US" sz="1400" dirty="0">
                <a:solidFill>
                  <a:srgbClr val="000000"/>
                </a:solidFill>
                <a:latin typeface="Trebuchet MS" panose="020B0603020202020204" pitchFamily="34" charset="0"/>
                <a:ea typeface="STXinwei"/>
                <a:cs typeface="Consolas" panose="020B0609020204030204" pitchFamily="49" charset="0"/>
              </a:rPr>
              <a:t>Override</a:t>
            </a:r>
            <a:endParaRPr lang="fr-FR" sz="1400" dirty="0">
              <a:latin typeface="Trebuchet MS" panose="020B0603020202020204" pitchFamily="34" charset="0"/>
              <a:ea typeface="STXinwei"/>
              <a:cs typeface="Tahoma" panose="020B0604030504040204" pitchFamily="34" charset="0"/>
            </a:endParaRPr>
          </a:p>
          <a:p>
            <a:pPr>
              <a:spcAft>
                <a:spcPts val="0"/>
              </a:spcAft>
            </a:pPr>
            <a:r>
              <a:rPr lang="en-US" sz="1400" dirty="0">
                <a:solidFill>
                  <a:srgbClr val="000000"/>
                </a:solidFill>
                <a:latin typeface="Trebuchet MS" panose="020B0603020202020204" pitchFamily="34" charset="0"/>
                <a:ea typeface="STXinwei"/>
                <a:cs typeface="Consolas" panose="020B0609020204030204" pitchFamily="49" charset="0"/>
              </a:rPr>
              <a:t>    </a:t>
            </a:r>
            <a:r>
              <a:rPr lang="en-US" sz="1400" b="1" dirty="0">
                <a:solidFill>
                  <a:srgbClr val="7F0055"/>
                </a:solidFill>
                <a:latin typeface="Trebuchet MS" panose="020B0603020202020204" pitchFamily="34" charset="0"/>
                <a:ea typeface="STXinwei"/>
                <a:cs typeface="Consolas" panose="020B0609020204030204" pitchFamily="49" charset="0"/>
              </a:rPr>
              <a:t>public</a:t>
            </a:r>
            <a:r>
              <a:rPr lang="en-US" sz="1400" dirty="0">
                <a:solidFill>
                  <a:srgbClr val="000000"/>
                </a:solidFill>
                <a:latin typeface="Trebuchet MS" panose="020B0603020202020204" pitchFamily="34" charset="0"/>
                <a:ea typeface="STXinwei"/>
                <a:cs typeface="Consolas" panose="020B0609020204030204" pitchFamily="49" charset="0"/>
              </a:rPr>
              <a:t> </a:t>
            </a:r>
            <a:r>
              <a:rPr lang="en-US" sz="1400" b="1" dirty="0">
                <a:solidFill>
                  <a:srgbClr val="7F0055"/>
                </a:solidFill>
                <a:latin typeface="Trebuchet MS" panose="020B0603020202020204" pitchFamily="34" charset="0"/>
                <a:ea typeface="STXinwei"/>
                <a:cs typeface="Consolas" panose="020B0609020204030204" pitchFamily="49" charset="0"/>
              </a:rPr>
              <a:t>void</a:t>
            </a:r>
            <a:r>
              <a:rPr lang="en-US" sz="1400" dirty="0">
                <a:solidFill>
                  <a:srgbClr val="000000"/>
                </a:solidFill>
                <a:latin typeface="Trebuchet MS" panose="020B0603020202020204" pitchFamily="34" charset="0"/>
                <a:ea typeface="STXinwei"/>
                <a:cs typeface="Consolas" panose="020B0609020204030204" pitchFamily="49" charset="0"/>
              </a:rPr>
              <a:t> </a:t>
            </a:r>
            <a:r>
              <a:rPr lang="en-US" sz="1400" dirty="0" err="1">
                <a:solidFill>
                  <a:srgbClr val="000000"/>
                </a:solidFill>
                <a:latin typeface="Trebuchet MS" panose="020B0603020202020204" pitchFamily="34" charset="0"/>
                <a:ea typeface="STXinwei"/>
                <a:cs typeface="Consolas" panose="020B0609020204030204" pitchFamily="49" charset="0"/>
              </a:rPr>
              <a:t>haveANap</a:t>
            </a:r>
            <a:r>
              <a:rPr lang="en-US" sz="1400" dirty="0">
                <a:solidFill>
                  <a:srgbClr val="000000"/>
                </a:solidFill>
                <a:latin typeface="Trebuchet MS" panose="020B0603020202020204" pitchFamily="34" charset="0"/>
                <a:ea typeface="STXinwei"/>
                <a:cs typeface="Consolas" panose="020B0609020204030204" pitchFamily="49" charset="0"/>
              </a:rPr>
              <a:t>() {</a:t>
            </a:r>
            <a:endParaRPr lang="fr-FR" sz="1400" dirty="0">
              <a:latin typeface="Trebuchet MS" panose="020B0603020202020204" pitchFamily="34" charset="0"/>
              <a:ea typeface="STXinwei"/>
              <a:cs typeface="Tahoma" panose="020B0604030504040204" pitchFamily="34" charset="0"/>
            </a:endParaRPr>
          </a:p>
          <a:p>
            <a:pPr>
              <a:spcAft>
                <a:spcPts val="0"/>
              </a:spcAft>
            </a:pPr>
            <a:r>
              <a:rPr lang="en-US" sz="1400" dirty="0">
                <a:solidFill>
                  <a:srgbClr val="000000"/>
                </a:solidFill>
                <a:latin typeface="Trebuchet MS" panose="020B0603020202020204" pitchFamily="34" charset="0"/>
                <a:ea typeface="STXinwei"/>
                <a:cs typeface="Consolas" panose="020B0609020204030204" pitchFamily="49" charset="0"/>
              </a:rPr>
              <a:t>        </a:t>
            </a:r>
            <a:r>
              <a:rPr lang="en-US" sz="1400" dirty="0" err="1">
                <a:solidFill>
                  <a:srgbClr val="000000"/>
                </a:solidFill>
                <a:latin typeface="Trebuchet MS" panose="020B0603020202020204" pitchFamily="34" charset="0"/>
                <a:ea typeface="STXinwei"/>
                <a:cs typeface="Consolas" panose="020B0609020204030204" pitchFamily="49" charset="0"/>
              </a:rPr>
              <a:t>System.err.println</a:t>
            </a:r>
            <a:r>
              <a:rPr lang="en-US" sz="1400" dirty="0">
                <a:solidFill>
                  <a:srgbClr val="000000"/>
                </a:solidFill>
                <a:latin typeface="Trebuchet MS" panose="020B0603020202020204" pitchFamily="34" charset="0"/>
                <a:ea typeface="STXinwei"/>
                <a:cs typeface="Consolas" panose="020B0609020204030204" pitchFamily="49" charset="0"/>
              </a:rPr>
              <a:t>(</a:t>
            </a:r>
            <a:r>
              <a:rPr lang="en-US" sz="1400" dirty="0">
                <a:solidFill>
                  <a:srgbClr val="2A00FF"/>
                </a:solidFill>
                <a:latin typeface="Trebuchet MS" panose="020B0603020202020204" pitchFamily="34" charset="0"/>
                <a:ea typeface="STXinwei"/>
                <a:cs typeface="Consolas" panose="020B0609020204030204" pitchFamily="49" charset="0"/>
              </a:rPr>
              <a:t>"It's too difficult to sleep and make a course."</a:t>
            </a:r>
            <a:r>
              <a:rPr lang="en-US" sz="1400" dirty="0">
                <a:solidFill>
                  <a:srgbClr val="000000"/>
                </a:solidFill>
                <a:latin typeface="Trebuchet MS" panose="020B0603020202020204" pitchFamily="34" charset="0"/>
                <a:ea typeface="STXinwei"/>
                <a:cs typeface="Consolas" panose="020B0609020204030204" pitchFamily="49" charset="0"/>
              </a:rPr>
              <a:t>);</a:t>
            </a:r>
            <a:endParaRPr lang="fr-FR" sz="1400" dirty="0">
              <a:latin typeface="Trebuchet MS" panose="020B0603020202020204" pitchFamily="34" charset="0"/>
              <a:ea typeface="STXinwei"/>
              <a:cs typeface="Tahoma" panose="020B0604030504040204" pitchFamily="34" charset="0"/>
            </a:endParaRPr>
          </a:p>
          <a:p>
            <a:pPr>
              <a:spcAft>
                <a:spcPts val="0"/>
              </a:spcAft>
            </a:pPr>
            <a:r>
              <a:rPr lang="en-US" sz="1400" dirty="0">
                <a:solidFill>
                  <a:srgbClr val="000000"/>
                </a:solidFill>
                <a:latin typeface="Trebuchet MS" panose="020B0603020202020204" pitchFamily="34" charset="0"/>
                <a:ea typeface="STXinwei"/>
                <a:cs typeface="Consolas" panose="020B0609020204030204" pitchFamily="49" charset="0"/>
              </a:rPr>
              <a:t>    }</a:t>
            </a:r>
            <a:endParaRPr lang="fr-FR" sz="1400" dirty="0">
              <a:latin typeface="Trebuchet MS" panose="020B0603020202020204" pitchFamily="34" charset="0"/>
              <a:ea typeface="STXinwei"/>
              <a:cs typeface="Tahoma" panose="020B0604030504040204" pitchFamily="34" charset="0"/>
            </a:endParaRPr>
          </a:p>
          <a:p>
            <a:pPr>
              <a:spcAft>
                <a:spcPts val="0"/>
              </a:spcAft>
            </a:pPr>
            <a:r>
              <a:rPr lang="en-US" sz="1400" dirty="0">
                <a:latin typeface="Trebuchet MS" panose="020B0603020202020204" pitchFamily="34" charset="0"/>
                <a:ea typeface="STXinwei"/>
                <a:cs typeface="Consolas" panose="020B0609020204030204" pitchFamily="49" charset="0"/>
              </a:rPr>
              <a:t> </a:t>
            </a:r>
            <a:r>
              <a:rPr lang="en-US" sz="1400" dirty="0" smtClean="0">
                <a:solidFill>
                  <a:srgbClr val="000000"/>
                </a:solidFill>
                <a:latin typeface="Trebuchet MS" panose="020B0603020202020204" pitchFamily="34" charset="0"/>
                <a:ea typeface="STXinwei"/>
                <a:cs typeface="Consolas" panose="020B0609020204030204" pitchFamily="49" charset="0"/>
              </a:rPr>
              <a:t>    </a:t>
            </a:r>
            <a:r>
              <a:rPr lang="en-US" sz="1400" dirty="0">
                <a:solidFill>
                  <a:srgbClr val="646464"/>
                </a:solidFill>
                <a:latin typeface="Trebuchet MS" panose="020B0603020202020204" pitchFamily="34" charset="0"/>
                <a:ea typeface="STXinwei"/>
                <a:cs typeface="Consolas" panose="020B0609020204030204" pitchFamily="49" charset="0"/>
              </a:rPr>
              <a:t>@</a:t>
            </a:r>
            <a:r>
              <a:rPr lang="en-US" sz="1400" dirty="0">
                <a:solidFill>
                  <a:srgbClr val="000000"/>
                </a:solidFill>
                <a:latin typeface="Trebuchet MS" panose="020B0603020202020204" pitchFamily="34" charset="0"/>
                <a:ea typeface="STXinwei"/>
                <a:cs typeface="Consolas" panose="020B0609020204030204" pitchFamily="49" charset="0"/>
              </a:rPr>
              <a:t>Override</a:t>
            </a:r>
            <a:endParaRPr lang="fr-FR" sz="1400" dirty="0">
              <a:latin typeface="Trebuchet MS" panose="020B0603020202020204" pitchFamily="34" charset="0"/>
              <a:ea typeface="STXinwei"/>
              <a:cs typeface="Tahoma" panose="020B0604030504040204" pitchFamily="34" charset="0"/>
            </a:endParaRPr>
          </a:p>
          <a:p>
            <a:pPr>
              <a:spcAft>
                <a:spcPts val="0"/>
              </a:spcAft>
            </a:pPr>
            <a:r>
              <a:rPr lang="en-US" sz="1400" dirty="0">
                <a:solidFill>
                  <a:srgbClr val="000000"/>
                </a:solidFill>
                <a:latin typeface="Trebuchet MS" panose="020B0603020202020204" pitchFamily="34" charset="0"/>
                <a:ea typeface="STXinwei"/>
                <a:cs typeface="Consolas" panose="020B0609020204030204" pitchFamily="49" charset="0"/>
              </a:rPr>
              <a:t>    </a:t>
            </a:r>
            <a:r>
              <a:rPr lang="en-US" sz="1400" b="1" dirty="0">
                <a:solidFill>
                  <a:srgbClr val="7F0055"/>
                </a:solidFill>
                <a:latin typeface="Trebuchet MS" panose="020B0603020202020204" pitchFamily="34" charset="0"/>
                <a:ea typeface="STXinwei"/>
                <a:cs typeface="Consolas" panose="020B0609020204030204" pitchFamily="49" charset="0"/>
              </a:rPr>
              <a:t>public</a:t>
            </a:r>
            <a:r>
              <a:rPr lang="en-US" sz="1400" dirty="0">
                <a:solidFill>
                  <a:srgbClr val="000000"/>
                </a:solidFill>
                <a:latin typeface="Trebuchet MS" panose="020B0603020202020204" pitchFamily="34" charset="0"/>
                <a:ea typeface="STXinwei"/>
                <a:cs typeface="Consolas" panose="020B0609020204030204" pitchFamily="49" charset="0"/>
              </a:rPr>
              <a:t> </a:t>
            </a:r>
            <a:r>
              <a:rPr lang="en-US" sz="1400" b="1" dirty="0">
                <a:solidFill>
                  <a:srgbClr val="7F0055"/>
                </a:solidFill>
                <a:latin typeface="Trebuchet MS" panose="020B0603020202020204" pitchFamily="34" charset="0"/>
                <a:ea typeface="STXinwei"/>
                <a:cs typeface="Consolas" panose="020B0609020204030204" pitchFamily="49" charset="0"/>
              </a:rPr>
              <a:t>void</a:t>
            </a:r>
            <a:r>
              <a:rPr lang="en-US" sz="1400" dirty="0">
                <a:solidFill>
                  <a:srgbClr val="000000"/>
                </a:solidFill>
                <a:latin typeface="Trebuchet MS" panose="020B0603020202020204" pitchFamily="34" charset="0"/>
                <a:ea typeface="STXinwei"/>
                <a:cs typeface="Consolas" panose="020B0609020204030204" pitchFamily="49" charset="0"/>
              </a:rPr>
              <a:t> </a:t>
            </a:r>
            <a:r>
              <a:rPr lang="en-US" sz="1400" dirty="0" err="1">
                <a:solidFill>
                  <a:srgbClr val="000000"/>
                </a:solidFill>
                <a:latin typeface="Trebuchet MS" panose="020B0603020202020204" pitchFamily="34" charset="0"/>
                <a:ea typeface="STXinwei"/>
                <a:cs typeface="Consolas" panose="020B0609020204030204" pitchFamily="49" charset="0"/>
              </a:rPr>
              <a:t>goSwimming</a:t>
            </a:r>
            <a:r>
              <a:rPr lang="en-US" sz="1400" dirty="0">
                <a:solidFill>
                  <a:srgbClr val="000000"/>
                </a:solidFill>
                <a:latin typeface="Trebuchet MS" panose="020B0603020202020204" pitchFamily="34" charset="0"/>
                <a:ea typeface="STXinwei"/>
                <a:cs typeface="Consolas" panose="020B0609020204030204" pitchFamily="49" charset="0"/>
              </a:rPr>
              <a:t>() {</a:t>
            </a:r>
            <a:endParaRPr lang="fr-FR" sz="1400" dirty="0">
              <a:latin typeface="Trebuchet MS" panose="020B0603020202020204" pitchFamily="34" charset="0"/>
              <a:ea typeface="STXinwei"/>
              <a:cs typeface="Tahoma" panose="020B0604030504040204" pitchFamily="34" charset="0"/>
            </a:endParaRPr>
          </a:p>
          <a:p>
            <a:pPr>
              <a:spcAft>
                <a:spcPts val="0"/>
              </a:spcAft>
            </a:pPr>
            <a:r>
              <a:rPr lang="en-US" sz="1400" dirty="0">
                <a:solidFill>
                  <a:srgbClr val="000000"/>
                </a:solidFill>
                <a:latin typeface="Trebuchet MS" panose="020B0603020202020204" pitchFamily="34" charset="0"/>
                <a:ea typeface="STXinwei"/>
                <a:cs typeface="Consolas" panose="020B0609020204030204" pitchFamily="49" charset="0"/>
              </a:rPr>
              <a:t>        </a:t>
            </a:r>
            <a:r>
              <a:rPr lang="en-US" sz="1400" dirty="0" err="1">
                <a:solidFill>
                  <a:srgbClr val="000000"/>
                </a:solidFill>
                <a:latin typeface="Trebuchet MS" panose="020B0603020202020204" pitchFamily="34" charset="0"/>
                <a:ea typeface="STXinwei"/>
                <a:cs typeface="Consolas" panose="020B0609020204030204" pitchFamily="49" charset="0"/>
              </a:rPr>
              <a:t>System.err.println</a:t>
            </a:r>
            <a:r>
              <a:rPr lang="en-US" sz="1400" dirty="0">
                <a:solidFill>
                  <a:srgbClr val="000000"/>
                </a:solidFill>
                <a:latin typeface="Trebuchet MS" panose="020B0603020202020204" pitchFamily="34" charset="0"/>
                <a:ea typeface="STXinwei"/>
                <a:cs typeface="Consolas" panose="020B0609020204030204" pitchFamily="49" charset="0"/>
              </a:rPr>
              <a:t>(</a:t>
            </a:r>
            <a:r>
              <a:rPr lang="en-US" sz="1400" dirty="0">
                <a:solidFill>
                  <a:srgbClr val="2A00FF"/>
                </a:solidFill>
                <a:latin typeface="Trebuchet MS" panose="020B0603020202020204" pitchFamily="34" charset="0"/>
                <a:ea typeface="STXinwei"/>
                <a:cs typeface="Consolas" panose="020B0609020204030204" pitchFamily="49" charset="0"/>
              </a:rPr>
              <a:t>"Hum sunny day, make a course on the beach ..."</a:t>
            </a:r>
            <a:r>
              <a:rPr lang="en-US" sz="1400" dirty="0">
                <a:solidFill>
                  <a:srgbClr val="000000"/>
                </a:solidFill>
                <a:latin typeface="Trebuchet MS" panose="020B0603020202020204" pitchFamily="34" charset="0"/>
                <a:ea typeface="STXinwei"/>
                <a:cs typeface="Consolas" panose="020B0609020204030204" pitchFamily="49" charset="0"/>
              </a:rPr>
              <a:t>);</a:t>
            </a:r>
            <a:endParaRPr lang="fr-FR" sz="1400" dirty="0">
              <a:latin typeface="Trebuchet MS" panose="020B0603020202020204" pitchFamily="34" charset="0"/>
              <a:ea typeface="STXinwei"/>
              <a:cs typeface="Tahoma" panose="020B0604030504040204" pitchFamily="34" charset="0"/>
            </a:endParaRPr>
          </a:p>
          <a:p>
            <a:pPr>
              <a:spcAft>
                <a:spcPts val="0"/>
              </a:spcAft>
            </a:pPr>
            <a:r>
              <a:rPr lang="en-US" sz="1400" dirty="0">
                <a:solidFill>
                  <a:srgbClr val="000000"/>
                </a:solidFill>
                <a:latin typeface="Trebuchet MS" panose="020B0603020202020204" pitchFamily="34" charset="0"/>
                <a:ea typeface="STXinwei"/>
                <a:cs typeface="Consolas" panose="020B0609020204030204" pitchFamily="49" charset="0"/>
              </a:rPr>
              <a:t>    }</a:t>
            </a:r>
            <a:endParaRPr lang="fr-FR" sz="1400" dirty="0">
              <a:latin typeface="Trebuchet MS" panose="020B0603020202020204" pitchFamily="34" charset="0"/>
              <a:ea typeface="STXinwei"/>
              <a:cs typeface="Tahoma" panose="020B0604030504040204" pitchFamily="34" charset="0"/>
            </a:endParaRPr>
          </a:p>
          <a:p>
            <a:pPr>
              <a:spcAft>
                <a:spcPts val="0"/>
              </a:spcAft>
            </a:pPr>
            <a:r>
              <a:rPr lang="en-US" sz="1400" dirty="0">
                <a:latin typeface="Trebuchet MS" panose="020B0603020202020204" pitchFamily="34" charset="0"/>
                <a:ea typeface="STXinwei"/>
                <a:cs typeface="Consolas" panose="020B0609020204030204" pitchFamily="49" charset="0"/>
              </a:rPr>
              <a:t> </a:t>
            </a:r>
            <a:r>
              <a:rPr lang="en-US" sz="1400" dirty="0" smtClean="0">
                <a:solidFill>
                  <a:srgbClr val="000000"/>
                </a:solidFill>
                <a:latin typeface="Trebuchet MS" panose="020B0603020202020204" pitchFamily="34" charset="0"/>
                <a:ea typeface="STXinwei"/>
                <a:cs typeface="Consolas" panose="020B0609020204030204" pitchFamily="49" charset="0"/>
              </a:rPr>
              <a:t>    </a:t>
            </a:r>
            <a:r>
              <a:rPr lang="en-US" sz="1400" dirty="0">
                <a:solidFill>
                  <a:srgbClr val="646464"/>
                </a:solidFill>
                <a:latin typeface="Trebuchet MS" panose="020B0603020202020204" pitchFamily="34" charset="0"/>
                <a:ea typeface="STXinwei"/>
                <a:cs typeface="Consolas" panose="020B0609020204030204" pitchFamily="49" charset="0"/>
              </a:rPr>
              <a:t>@</a:t>
            </a:r>
            <a:r>
              <a:rPr lang="en-US" sz="1400" dirty="0">
                <a:solidFill>
                  <a:srgbClr val="000000"/>
                </a:solidFill>
                <a:latin typeface="Trebuchet MS" panose="020B0603020202020204" pitchFamily="34" charset="0"/>
                <a:ea typeface="STXinwei"/>
                <a:cs typeface="Consolas" panose="020B0609020204030204" pitchFamily="49" charset="0"/>
              </a:rPr>
              <a:t>Override</a:t>
            </a:r>
            <a:endParaRPr lang="fr-FR" sz="1400" dirty="0">
              <a:latin typeface="Trebuchet MS" panose="020B0603020202020204" pitchFamily="34" charset="0"/>
              <a:ea typeface="STXinwei"/>
              <a:cs typeface="Tahoma" panose="020B0604030504040204" pitchFamily="34" charset="0"/>
            </a:endParaRPr>
          </a:p>
          <a:p>
            <a:pPr>
              <a:spcAft>
                <a:spcPts val="0"/>
              </a:spcAft>
            </a:pPr>
            <a:r>
              <a:rPr lang="en-US" sz="1400" dirty="0">
                <a:solidFill>
                  <a:srgbClr val="000000"/>
                </a:solidFill>
                <a:latin typeface="Trebuchet MS" panose="020B0603020202020204" pitchFamily="34" charset="0"/>
                <a:ea typeface="STXinwei"/>
                <a:cs typeface="Consolas" panose="020B0609020204030204" pitchFamily="49" charset="0"/>
              </a:rPr>
              <a:t>    </a:t>
            </a:r>
            <a:r>
              <a:rPr lang="en-US" sz="1400" b="1" dirty="0">
                <a:solidFill>
                  <a:srgbClr val="7F0055"/>
                </a:solidFill>
                <a:latin typeface="Trebuchet MS" panose="020B0603020202020204" pitchFamily="34" charset="0"/>
                <a:ea typeface="STXinwei"/>
                <a:cs typeface="Consolas" panose="020B0609020204030204" pitchFamily="49" charset="0"/>
              </a:rPr>
              <a:t>public</a:t>
            </a:r>
            <a:r>
              <a:rPr lang="en-US" sz="1400" dirty="0">
                <a:solidFill>
                  <a:srgbClr val="000000"/>
                </a:solidFill>
                <a:latin typeface="Trebuchet MS" panose="020B0603020202020204" pitchFamily="34" charset="0"/>
                <a:ea typeface="STXinwei"/>
                <a:cs typeface="Consolas" panose="020B0609020204030204" pitchFamily="49" charset="0"/>
              </a:rPr>
              <a:t> </a:t>
            </a:r>
            <a:r>
              <a:rPr lang="en-US" sz="1400" b="1" dirty="0">
                <a:solidFill>
                  <a:srgbClr val="7F0055"/>
                </a:solidFill>
                <a:latin typeface="Trebuchet MS" panose="020B0603020202020204" pitchFamily="34" charset="0"/>
                <a:ea typeface="STXinwei"/>
                <a:cs typeface="Consolas" panose="020B0609020204030204" pitchFamily="49" charset="0"/>
              </a:rPr>
              <a:t>void</a:t>
            </a:r>
            <a:r>
              <a:rPr lang="en-US" sz="1400" dirty="0">
                <a:solidFill>
                  <a:srgbClr val="000000"/>
                </a:solidFill>
                <a:latin typeface="Trebuchet MS" panose="020B0603020202020204" pitchFamily="34" charset="0"/>
                <a:ea typeface="STXinwei"/>
                <a:cs typeface="Consolas" panose="020B0609020204030204" pitchFamily="49" charset="0"/>
              </a:rPr>
              <a:t> work() {</a:t>
            </a:r>
            <a:endParaRPr lang="fr-FR" sz="1400" dirty="0">
              <a:latin typeface="Trebuchet MS" panose="020B0603020202020204" pitchFamily="34" charset="0"/>
              <a:ea typeface="STXinwei"/>
              <a:cs typeface="Tahoma" panose="020B0604030504040204" pitchFamily="34" charset="0"/>
            </a:endParaRPr>
          </a:p>
          <a:p>
            <a:pPr>
              <a:spcAft>
                <a:spcPts val="0"/>
              </a:spcAft>
            </a:pPr>
            <a:r>
              <a:rPr lang="en-US" sz="1400" dirty="0">
                <a:solidFill>
                  <a:srgbClr val="000000"/>
                </a:solidFill>
                <a:latin typeface="Trebuchet MS" panose="020B0603020202020204" pitchFamily="34" charset="0"/>
                <a:ea typeface="STXinwei"/>
                <a:cs typeface="Consolas" panose="020B0609020204030204" pitchFamily="49" charset="0"/>
              </a:rPr>
              <a:t>        </a:t>
            </a:r>
            <a:r>
              <a:rPr lang="en-US" sz="1400" dirty="0" err="1">
                <a:solidFill>
                  <a:srgbClr val="000000"/>
                </a:solidFill>
                <a:latin typeface="Trebuchet MS" panose="020B0603020202020204" pitchFamily="34" charset="0"/>
                <a:ea typeface="STXinwei"/>
                <a:cs typeface="Consolas" panose="020B0609020204030204" pitchFamily="49" charset="0"/>
              </a:rPr>
              <a:t>System.err.println</a:t>
            </a:r>
            <a:r>
              <a:rPr lang="en-US" sz="1400" dirty="0">
                <a:solidFill>
                  <a:srgbClr val="000000"/>
                </a:solidFill>
                <a:latin typeface="Trebuchet MS" panose="020B0603020202020204" pitchFamily="34" charset="0"/>
                <a:ea typeface="STXinwei"/>
                <a:cs typeface="Consolas" panose="020B0609020204030204" pitchFamily="49" charset="0"/>
              </a:rPr>
              <a:t>(</a:t>
            </a:r>
            <a:r>
              <a:rPr lang="en-US" sz="1400" dirty="0">
                <a:solidFill>
                  <a:srgbClr val="2A00FF"/>
                </a:solidFill>
                <a:latin typeface="Trebuchet MS" panose="020B0603020202020204" pitchFamily="34" charset="0"/>
                <a:ea typeface="STXinwei"/>
                <a:cs typeface="Consolas" panose="020B0609020204030204" pitchFamily="49" charset="0"/>
              </a:rPr>
              <a:t>"Please stop to talk during the course !"</a:t>
            </a:r>
            <a:r>
              <a:rPr lang="en-US" sz="1400" dirty="0">
                <a:solidFill>
                  <a:srgbClr val="000000"/>
                </a:solidFill>
                <a:latin typeface="Trebuchet MS" panose="020B0603020202020204" pitchFamily="34" charset="0"/>
                <a:ea typeface="STXinwei"/>
                <a:cs typeface="Consolas" panose="020B0609020204030204" pitchFamily="49" charset="0"/>
              </a:rPr>
              <a:t>);</a:t>
            </a:r>
            <a:endParaRPr lang="fr-FR" sz="1400" dirty="0">
              <a:latin typeface="Trebuchet MS" panose="020B0603020202020204" pitchFamily="34" charset="0"/>
              <a:ea typeface="STXinwei"/>
              <a:cs typeface="Tahoma" panose="020B0604030504040204" pitchFamily="34" charset="0"/>
            </a:endParaRPr>
          </a:p>
          <a:p>
            <a:pPr>
              <a:spcAft>
                <a:spcPts val="0"/>
              </a:spcAft>
            </a:pPr>
            <a:r>
              <a:rPr lang="en-US" sz="1400" dirty="0">
                <a:solidFill>
                  <a:srgbClr val="000000"/>
                </a:solidFill>
                <a:latin typeface="Trebuchet MS" panose="020B0603020202020204" pitchFamily="34" charset="0"/>
                <a:ea typeface="STXinwei"/>
                <a:cs typeface="Consolas" panose="020B0609020204030204" pitchFamily="49" charset="0"/>
              </a:rPr>
              <a:t>    }</a:t>
            </a:r>
            <a:endParaRPr lang="fr-FR" sz="1400" dirty="0">
              <a:latin typeface="Trebuchet MS" panose="020B0603020202020204" pitchFamily="34" charset="0"/>
              <a:ea typeface="STXinwei"/>
              <a:cs typeface="Tahoma" panose="020B0604030504040204" pitchFamily="34" charset="0"/>
            </a:endParaRPr>
          </a:p>
          <a:p>
            <a:pPr>
              <a:spcAft>
                <a:spcPts val="0"/>
              </a:spcAft>
            </a:pPr>
            <a:r>
              <a:rPr lang="en-US" sz="1400" dirty="0">
                <a:latin typeface="Trebuchet MS" panose="020B0603020202020204" pitchFamily="34" charset="0"/>
                <a:ea typeface="STXinwei"/>
                <a:cs typeface="Consolas" panose="020B0609020204030204" pitchFamily="49" charset="0"/>
              </a:rPr>
              <a:t> </a:t>
            </a:r>
            <a:r>
              <a:rPr lang="en-US" sz="1400" dirty="0" smtClean="0">
                <a:solidFill>
                  <a:srgbClr val="000000"/>
                </a:solidFill>
                <a:latin typeface="Trebuchet MS" panose="020B0603020202020204" pitchFamily="34" charset="0"/>
                <a:ea typeface="STXinwei"/>
                <a:cs typeface="Consolas" panose="020B0609020204030204" pitchFamily="49" charset="0"/>
              </a:rPr>
              <a:t>    </a:t>
            </a:r>
            <a:r>
              <a:rPr lang="en-US" sz="1400" dirty="0">
                <a:solidFill>
                  <a:srgbClr val="646464"/>
                </a:solidFill>
                <a:latin typeface="Trebuchet MS" panose="020B0603020202020204" pitchFamily="34" charset="0"/>
                <a:ea typeface="STXinwei"/>
                <a:cs typeface="Consolas" panose="020B0609020204030204" pitchFamily="49" charset="0"/>
              </a:rPr>
              <a:t>@</a:t>
            </a:r>
            <a:r>
              <a:rPr lang="en-US" sz="1400" dirty="0">
                <a:solidFill>
                  <a:srgbClr val="000000"/>
                </a:solidFill>
                <a:latin typeface="Trebuchet MS" panose="020B0603020202020204" pitchFamily="34" charset="0"/>
                <a:ea typeface="STXinwei"/>
                <a:cs typeface="Consolas" panose="020B0609020204030204" pitchFamily="49" charset="0"/>
              </a:rPr>
              <a:t>Override</a:t>
            </a:r>
            <a:endParaRPr lang="fr-FR" sz="1400" dirty="0">
              <a:latin typeface="Trebuchet MS" panose="020B0603020202020204" pitchFamily="34" charset="0"/>
              <a:ea typeface="STXinwei"/>
              <a:cs typeface="Tahoma" panose="020B0604030504040204" pitchFamily="34" charset="0"/>
            </a:endParaRPr>
          </a:p>
          <a:p>
            <a:pPr>
              <a:spcAft>
                <a:spcPts val="0"/>
              </a:spcAft>
            </a:pPr>
            <a:r>
              <a:rPr lang="en-US" sz="1400" dirty="0">
                <a:solidFill>
                  <a:srgbClr val="000000"/>
                </a:solidFill>
                <a:latin typeface="Trebuchet MS" panose="020B0603020202020204" pitchFamily="34" charset="0"/>
                <a:ea typeface="STXinwei"/>
                <a:cs typeface="Consolas" panose="020B0609020204030204" pitchFamily="49" charset="0"/>
              </a:rPr>
              <a:t>    </a:t>
            </a:r>
            <a:r>
              <a:rPr lang="en-US" sz="1400" b="1" dirty="0">
                <a:solidFill>
                  <a:srgbClr val="7F0055"/>
                </a:solidFill>
                <a:latin typeface="Trebuchet MS" panose="020B0603020202020204" pitchFamily="34" charset="0"/>
                <a:ea typeface="STXinwei"/>
                <a:cs typeface="Consolas" panose="020B0609020204030204" pitchFamily="49" charset="0"/>
              </a:rPr>
              <a:t>public</a:t>
            </a:r>
            <a:r>
              <a:rPr lang="en-US" sz="1400" dirty="0">
                <a:solidFill>
                  <a:srgbClr val="000000"/>
                </a:solidFill>
                <a:latin typeface="Trebuchet MS" panose="020B0603020202020204" pitchFamily="34" charset="0"/>
                <a:ea typeface="STXinwei"/>
                <a:cs typeface="Consolas" panose="020B0609020204030204" pitchFamily="49" charset="0"/>
              </a:rPr>
              <a:t> </a:t>
            </a:r>
            <a:r>
              <a:rPr lang="en-US" sz="1400" b="1" dirty="0">
                <a:solidFill>
                  <a:srgbClr val="7F0055"/>
                </a:solidFill>
                <a:latin typeface="Trebuchet MS" panose="020B0603020202020204" pitchFamily="34" charset="0"/>
                <a:ea typeface="STXinwei"/>
                <a:cs typeface="Consolas" panose="020B0609020204030204" pitchFamily="49" charset="0"/>
              </a:rPr>
              <a:t>void</a:t>
            </a:r>
            <a:r>
              <a:rPr lang="en-US" sz="1400" dirty="0">
                <a:solidFill>
                  <a:srgbClr val="000000"/>
                </a:solidFill>
                <a:latin typeface="Trebuchet MS" panose="020B0603020202020204" pitchFamily="34" charset="0"/>
                <a:ea typeface="STXinwei"/>
                <a:cs typeface="Consolas" panose="020B0609020204030204" pitchFamily="49" charset="0"/>
              </a:rPr>
              <a:t> </a:t>
            </a:r>
            <a:r>
              <a:rPr lang="en-US" sz="1400" dirty="0" err="1">
                <a:solidFill>
                  <a:srgbClr val="000000"/>
                </a:solidFill>
                <a:latin typeface="Trebuchet MS" panose="020B0603020202020204" pitchFamily="34" charset="0"/>
                <a:ea typeface="STXinwei"/>
                <a:cs typeface="Consolas" panose="020B0609020204030204" pitchFamily="49" charset="0"/>
              </a:rPr>
              <a:t>makeMyBossFurious</a:t>
            </a:r>
            <a:r>
              <a:rPr lang="en-US" sz="1400" dirty="0">
                <a:solidFill>
                  <a:srgbClr val="000000"/>
                </a:solidFill>
                <a:latin typeface="Trebuchet MS" panose="020B0603020202020204" pitchFamily="34" charset="0"/>
                <a:ea typeface="STXinwei"/>
                <a:cs typeface="Consolas" panose="020B0609020204030204" pitchFamily="49" charset="0"/>
              </a:rPr>
              <a:t>() {</a:t>
            </a:r>
            <a:endParaRPr lang="fr-FR" sz="1400" dirty="0">
              <a:latin typeface="Trebuchet MS" panose="020B0603020202020204" pitchFamily="34" charset="0"/>
              <a:ea typeface="STXinwei"/>
              <a:cs typeface="Tahoma" panose="020B0604030504040204" pitchFamily="34" charset="0"/>
            </a:endParaRPr>
          </a:p>
          <a:p>
            <a:pPr>
              <a:spcAft>
                <a:spcPts val="0"/>
              </a:spcAft>
            </a:pPr>
            <a:r>
              <a:rPr lang="en-US" sz="1400" dirty="0">
                <a:solidFill>
                  <a:srgbClr val="000000"/>
                </a:solidFill>
                <a:latin typeface="Trebuchet MS" panose="020B0603020202020204" pitchFamily="34" charset="0"/>
                <a:ea typeface="STXinwei"/>
                <a:cs typeface="Consolas" panose="020B0609020204030204" pitchFamily="49" charset="0"/>
              </a:rPr>
              <a:t>        </a:t>
            </a:r>
            <a:r>
              <a:rPr lang="en-US" sz="1400" dirty="0" err="1">
                <a:solidFill>
                  <a:srgbClr val="000000"/>
                </a:solidFill>
                <a:latin typeface="Trebuchet MS" panose="020B0603020202020204" pitchFamily="34" charset="0"/>
                <a:ea typeface="STXinwei"/>
                <a:cs typeface="Consolas" panose="020B0609020204030204" pitchFamily="49" charset="0"/>
              </a:rPr>
              <a:t>System.err.println</a:t>
            </a:r>
            <a:r>
              <a:rPr lang="en-US" sz="1400" dirty="0">
                <a:solidFill>
                  <a:srgbClr val="000000"/>
                </a:solidFill>
                <a:latin typeface="Trebuchet MS" panose="020B0603020202020204" pitchFamily="34" charset="0"/>
                <a:ea typeface="STXinwei"/>
                <a:cs typeface="Consolas" panose="020B0609020204030204" pitchFamily="49" charset="0"/>
              </a:rPr>
              <a:t>(</a:t>
            </a:r>
            <a:r>
              <a:rPr lang="en-US" sz="1400" dirty="0">
                <a:solidFill>
                  <a:srgbClr val="2A00FF"/>
                </a:solidFill>
                <a:latin typeface="Trebuchet MS" panose="020B0603020202020204" pitchFamily="34" charset="0"/>
                <a:ea typeface="STXinwei"/>
                <a:cs typeface="Consolas" panose="020B0609020204030204" pitchFamily="49" charset="0"/>
              </a:rPr>
              <a:t>"This example </a:t>
            </a:r>
            <a:r>
              <a:rPr lang="en-US" sz="1400" dirty="0" smtClean="0">
                <a:solidFill>
                  <a:srgbClr val="2A00FF"/>
                </a:solidFill>
                <a:latin typeface="Trebuchet MS" panose="020B0603020202020204" pitchFamily="34" charset="0"/>
                <a:ea typeface="STXinwei"/>
                <a:cs typeface="Consolas" panose="020B0609020204030204" pitchFamily="49" charset="0"/>
              </a:rPr>
              <a:t>is </a:t>
            </a:r>
            <a:r>
              <a:rPr lang="en-US" sz="1400" dirty="0">
                <a:solidFill>
                  <a:srgbClr val="2A00FF"/>
                </a:solidFill>
                <a:latin typeface="Trebuchet MS" panose="020B0603020202020204" pitchFamily="34" charset="0"/>
                <a:ea typeface="STXinwei"/>
                <a:cs typeface="Consolas" panose="020B0609020204030204" pitchFamily="49" charset="0"/>
              </a:rPr>
              <a:t>a bit much, let us be serious !"</a:t>
            </a:r>
            <a:r>
              <a:rPr lang="en-US" sz="1400" dirty="0">
                <a:solidFill>
                  <a:srgbClr val="000000"/>
                </a:solidFill>
                <a:latin typeface="Trebuchet MS" panose="020B0603020202020204" pitchFamily="34" charset="0"/>
                <a:ea typeface="STXinwei"/>
                <a:cs typeface="Consolas" panose="020B0609020204030204" pitchFamily="49" charset="0"/>
              </a:rPr>
              <a:t>);</a:t>
            </a:r>
            <a:endParaRPr lang="fr-FR" sz="1400" dirty="0">
              <a:latin typeface="Trebuchet MS" panose="020B0603020202020204" pitchFamily="34" charset="0"/>
              <a:ea typeface="STXinwei"/>
              <a:cs typeface="Tahoma" panose="020B0604030504040204" pitchFamily="34" charset="0"/>
            </a:endParaRPr>
          </a:p>
          <a:p>
            <a:pPr>
              <a:spcAft>
                <a:spcPts val="0"/>
              </a:spcAft>
            </a:pPr>
            <a:r>
              <a:rPr lang="en-US" sz="1400" dirty="0">
                <a:solidFill>
                  <a:srgbClr val="000000"/>
                </a:solidFill>
                <a:latin typeface="Trebuchet MS" panose="020B0603020202020204" pitchFamily="34" charset="0"/>
                <a:ea typeface="STXinwei"/>
                <a:cs typeface="Consolas" panose="020B0609020204030204" pitchFamily="49" charset="0"/>
              </a:rPr>
              <a:t>    </a:t>
            </a:r>
            <a:r>
              <a:rPr lang="fr-FR" sz="1400" dirty="0">
                <a:solidFill>
                  <a:srgbClr val="000000"/>
                </a:solidFill>
                <a:latin typeface="Trebuchet MS" panose="020B0603020202020204" pitchFamily="34" charset="0"/>
                <a:ea typeface="STXinwei"/>
                <a:cs typeface="Consolas" panose="020B0609020204030204" pitchFamily="49" charset="0"/>
              </a:rPr>
              <a:t>}</a:t>
            </a:r>
            <a:endParaRPr lang="fr-FR" sz="1400" dirty="0">
              <a:effectLst/>
              <a:latin typeface="Trebuchet MS" panose="020B0603020202020204" pitchFamily="34" charset="0"/>
              <a:ea typeface="STXinwei"/>
              <a:cs typeface="Tahoma" panose="020B0604030504040204" pitchFamily="34" charset="0"/>
            </a:endParaRPr>
          </a:p>
        </p:txBody>
      </p:sp>
      <p:sp>
        <p:nvSpPr>
          <p:cNvPr id="6" name="Rectangle 5"/>
          <p:cNvSpPr/>
          <p:nvPr/>
        </p:nvSpPr>
        <p:spPr>
          <a:xfrm>
            <a:off x="6190419" y="2426275"/>
            <a:ext cx="5006499" cy="4339650"/>
          </a:xfrm>
          <a:prstGeom prst="rect">
            <a:avLst/>
          </a:prstGeom>
        </p:spPr>
        <p:txBody>
          <a:bodyPr wrap="square">
            <a:spAutoFit/>
          </a:bodyPr>
          <a:lstStyle/>
          <a:p>
            <a:r>
              <a:rPr lang="en-US" sz="1200" b="1" dirty="0">
                <a:solidFill>
                  <a:srgbClr val="7F0055"/>
                </a:solidFill>
                <a:latin typeface="Trebuchet MS" panose="020B0603020202020204" pitchFamily="34" charset="0"/>
                <a:ea typeface="STXinwei"/>
                <a:cs typeface="Tahoma" panose="020B0604030504040204" pitchFamily="34" charset="0"/>
              </a:rPr>
              <a:t>package</a:t>
            </a:r>
            <a:r>
              <a:rPr lang="en-US" sz="1200" dirty="0">
                <a:solidFill>
                  <a:srgbClr val="000000"/>
                </a:solidFill>
                <a:latin typeface="Trebuchet MS" panose="020B0603020202020204" pitchFamily="34" charset="0"/>
                <a:ea typeface="STXinwei"/>
                <a:cs typeface="Tahoma" panose="020B0604030504040204" pitchFamily="34" charset="0"/>
              </a:rPr>
              <a:t> </a:t>
            </a:r>
            <a:r>
              <a:rPr lang="en-US" sz="1200" dirty="0" err="1">
                <a:solidFill>
                  <a:srgbClr val="000000"/>
                </a:solidFill>
                <a:latin typeface="Trebuchet MS" panose="020B0603020202020204" pitchFamily="34" charset="0"/>
                <a:ea typeface="STXinwei"/>
                <a:cs typeface="Tahoma" panose="020B0604030504040204" pitchFamily="34" charset="0"/>
              </a:rPr>
              <a:t>firststepinterface</a:t>
            </a:r>
            <a:r>
              <a:rPr lang="en-US" sz="1200" dirty="0">
                <a:solidFill>
                  <a:srgbClr val="000000"/>
                </a:solidFill>
                <a:latin typeface="Trebuchet MS" panose="020B0603020202020204" pitchFamily="34" charset="0"/>
                <a:ea typeface="STXinwei"/>
                <a:cs typeface="Tahoma" panose="020B0604030504040204" pitchFamily="34" charset="0"/>
              </a:rPr>
              <a:t>;</a:t>
            </a:r>
            <a:endParaRPr lang="fr-FR" sz="1200" dirty="0">
              <a:latin typeface="Trebuchet MS" panose="020B0603020202020204" pitchFamily="34" charset="0"/>
              <a:ea typeface="STXinwei"/>
              <a:cs typeface="Tahoma" panose="020B0604030504040204" pitchFamily="34" charset="0"/>
            </a:endParaRPr>
          </a:p>
          <a:p>
            <a:r>
              <a:rPr lang="en-US" sz="1200" dirty="0">
                <a:latin typeface="Trebuchet MS" panose="020B0603020202020204" pitchFamily="34" charset="0"/>
                <a:ea typeface="STXinwei"/>
                <a:cs typeface="Tahoma" panose="020B0604030504040204" pitchFamily="34" charset="0"/>
              </a:rPr>
              <a:t> </a:t>
            </a:r>
            <a:endParaRPr lang="fr-FR" sz="1200" dirty="0">
              <a:latin typeface="Trebuchet MS" panose="020B0603020202020204" pitchFamily="34" charset="0"/>
              <a:ea typeface="STXinwei"/>
              <a:cs typeface="Tahoma" panose="020B0604030504040204" pitchFamily="34" charset="0"/>
            </a:endParaRPr>
          </a:p>
          <a:p>
            <a:r>
              <a:rPr lang="en-US" sz="1200" b="1" dirty="0">
                <a:solidFill>
                  <a:srgbClr val="7F0055"/>
                </a:solidFill>
                <a:latin typeface="Trebuchet MS" panose="020B0603020202020204" pitchFamily="34" charset="0"/>
                <a:ea typeface="STXinwei"/>
                <a:cs typeface="Tahoma" panose="020B0604030504040204" pitchFamily="34" charset="0"/>
              </a:rPr>
              <a:t>public</a:t>
            </a:r>
            <a:r>
              <a:rPr lang="en-US" sz="1200" dirty="0">
                <a:solidFill>
                  <a:srgbClr val="000000"/>
                </a:solidFill>
                <a:latin typeface="Trebuchet MS" panose="020B0603020202020204" pitchFamily="34" charset="0"/>
                <a:ea typeface="STXinwei"/>
                <a:cs typeface="Tahoma" panose="020B0604030504040204" pitchFamily="34" charset="0"/>
              </a:rPr>
              <a:t> </a:t>
            </a:r>
            <a:r>
              <a:rPr lang="en-US" sz="1200" b="1" dirty="0">
                <a:solidFill>
                  <a:srgbClr val="7F0055"/>
                </a:solidFill>
                <a:latin typeface="Trebuchet MS" panose="020B0603020202020204" pitchFamily="34" charset="0"/>
                <a:ea typeface="STXinwei"/>
                <a:cs typeface="Tahoma" panose="020B0604030504040204" pitchFamily="34" charset="0"/>
              </a:rPr>
              <a:t>class</a:t>
            </a:r>
            <a:r>
              <a:rPr lang="en-US" sz="1200" dirty="0">
                <a:solidFill>
                  <a:srgbClr val="000000"/>
                </a:solidFill>
                <a:latin typeface="Trebuchet MS" panose="020B0603020202020204" pitchFamily="34" charset="0"/>
                <a:ea typeface="STXinwei"/>
                <a:cs typeface="Tahoma" panose="020B0604030504040204" pitchFamily="34" charset="0"/>
              </a:rPr>
              <a:t> </a:t>
            </a:r>
            <a:r>
              <a:rPr lang="en-US" sz="1200" dirty="0" err="1">
                <a:solidFill>
                  <a:srgbClr val="000000"/>
                </a:solidFill>
                <a:latin typeface="Trebuchet MS" panose="020B0603020202020204" pitchFamily="34" charset="0"/>
                <a:ea typeface="STXinwei"/>
                <a:cs typeface="Tahoma" panose="020B0604030504040204" pitchFamily="34" charset="0"/>
              </a:rPr>
              <a:t>FirstStepInterface</a:t>
            </a:r>
            <a:r>
              <a:rPr lang="en-US" sz="1200" dirty="0">
                <a:solidFill>
                  <a:srgbClr val="000000"/>
                </a:solidFill>
                <a:latin typeface="Trebuchet MS" panose="020B0603020202020204" pitchFamily="34" charset="0"/>
                <a:ea typeface="STXinwei"/>
                <a:cs typeface="Tahoma" panose="020B0604030504040204" pitchFamily="34" charset="0"/>
              </a:rPr>
              <a:t> {</a:t>
            </a:r>
            <a:endParaRPr lang="fr-FR" sz="1200" dirty="0">
              <a:latin typeface="Trebuchet MS" panose="020B0603020202020204" pitchFamily="34" charset="0"/>
              <a:ea typeface="STXinwei"/>
              <a:cs typeface="Tahoma" panose="020B0604030504040204" pitchFamily="34" charset="0"/>
            </a:endParaRPr>
          </a:p>
          <a:p>
            <a:r>
              <a:rPr lang="en-US" sz="1200" dirty="0">
                <a:latin typeface="Trebuchet MS" panose="020B0603020202020204" pitchFamily="34" charset="0"/>
                <a:ea typeface="STXinwei"/>
                <a:cs typeface="Tahoma" panose="020B0604030504040204" pitchFamily="34" charset="0"/>
              </a:rPr>
              <a:t> </a:t>
            </a:r>
            <a:endParaRPr lang="fr-FR" sz="1200" dirty="0">
              <a:latin typeface="Trebuchet MS" panose="020B0603020202020204" pitchFamily="34" charset="0"/>
              <a:ea typeface="STXinwei"/>
              <a:cs typeface="Tahoma" panose="020B0604030504040204" pitchFamily="34" charset="0"/>
            </a:endParaRPr>
          </a:p>
          <a:p>
            <a:r>
              <a:rPr lang="en-US" sz="1200" b="1" dirty="0" smtClean="0">
                <a:solidFill>
                  <a:srgbClr val="7F0055"/>
                </a:solidFill>
                <a:latin typeface="Trebuchet MS" panose="020B0603020202020204" pitchFamily="34" charset="0"/>
                <a:ea typeface="STXinwei"/>
                <a:cs typeface="Tahoma" panose="020B0604030504040204" pitchFamily="34" charset="0"/>
              </a:rPr>
              <a:t>public</a:t>
            </a:r>
            <a:r>
              <a:rPr lang="en-US" sz="1200" dirty="0" smtClean="0">
                <a:solidFill>
                  <a:srgbClr val="000000"/>
                </a:solidFill>
                <a:latin typeface="Trebuchet MS" panose="020B0603020202020204" pitchFamily="34" charset="0"/>
                <a:ea typeface="STXinwei"/>
                <a:cs typeface="Tahoma" panose="020B0604030504040204" pitchFamily="34" charset="0"/>
              </a:rPr>
              <a:t> </a:t>
            </a:r>
            <a:r>
              <a:rPr lang="en-US" sz="1200" b="1" dirty="0">
                <a:solidFill>
                  <a:srgbClr val="7F0055"/>
                </a:solidFill>
                <a:latin typeface="Trebuchet MS" panose="020B0603020202020204" pitchFamily="34" charset="0"/>
                <a:ea typeface="STXinwei"/>
                <a:cs typeface="Tahoma" panose="020B0604030504040204" pitchFamily="34" charset="0"/>
              </a:rPr>
              <a:t>static</a:t>
            </a:r>
            <a:r>
              <a:rPr lang="en-US" sz="1200" dirty="0">
                <a:solidFill>
                  <a:srgbClr val="000000"/>
                </a:solidFill>
                <a:latin typeface="Trebuchet MS" panose="020B0603020202020204" pitchFamily="34" charset="0"/>
                <a:ea typeface="STXinwei"/>
                <a:cs typeface="Tahoma" panose="020B0604030504040204" pitchFamily="34" charset="0"/>
              </a:rPr>
              <a:t> </a:t>
            </a:r>
            <a:r>
              <a:rPr lang="en-US" sz="1200" b="1" dirty="0">
                <a:solidFill>
                  <a:srgbClr val="7F0055"/>
                </a:solidFill>
                <a:latin typeface="Trebuchet MS" panose="020B0603020202020204" pitchFamily="34" charset="0"/>
                <a:ea typeface="STXinwei"/>
                <a:cs typeface="Tahoma" panose="020B0604030504040204" pitchFamily="34" charset="0"/>
              </a:rPr>
              <a:t>void</a:t>
            </a:r>
            <a:r>
              <a:rPr lang="en-US" sz="1200" dirty="0">
                <a:solidFill>
                  <a:srgbClr val="000000"/>
                </a:solidFill>
                <a:latin typeface="Trebuchet MS" panose="020B0603020202020204" pitchFamily="34" charset="0"/>
                <a:ea typeface="STXinwei"/>
                <a:cs typeface="Tahoma" panose="020B0604030504040204" pitchFamily="34" charset="0"/>
              </a:rPr>
              <a:t> main(String[] </a:t>
            </a:r>
            <a:r>
              <a:rPr lang="en-US" sz="1200" dirty="0" err="1">
                <a:solidFill>
                  <a:srgbClr val="000000"/>
                </a:solidFill>
                <a:latin typeface="Trebuchet MS" panose="020B0603020202020204" pitchFamily="34" charset="0"/>
                <a:ea typeface="STXinwei"/>
                <a:cs typeface="Tahoma" panose="020B0604030504040204" pitchFamily="34" charset="0"/>
              </a:rPr>
              <a:t>args</a:t>
            </a:r>
            <a:r>
              <a:rPr lang="en-US" sz="1200" dirty="0">
                <a:solidFill>
                  <a:srgbClr val="000000"/>
                </a:solidFill>
                <a:latin typeface="Trebuchet MS" panose="020B0603020202020204" pitchFamily="34" charset="0"/>
                <a:ea typeface="STXinwei"/>
                <a:cs typeface="Tahoma" panose="020B0604030504040204" pitchFamily="34" charset="0"/>
              </a:rPr>
              <a:t>) {</a:t>
            </a:r>
            <a:endParaRPr lang="fr-FR" sz="1200" dirty="0">
              <a:latin typeface="Trebuchet MS" panose="020B0603020202020204" pitchFamily="34" charset="0"/>
              <a:ea typeface="STXinwei"/>
              <a:cs typeface="Tahoma" panose="020B0604030504040204" pitchFamily="34" charset="0"/>
            </a:endParaRPr>
          </a:p>
          <a:p>
            <a:r>
              <a:rPr lang="en-US" sz="1200" dirty="0">
                <a:solidFill>
                  <a:srgbClr val="000000"/>
                </a:solidFill>
                <a:latin typeface="Trebuchet MS" panose="020B0603020202020204" pitchFamily="34" charset="0"/>
                <a:ea typeface="STXinwei"/>
                <a:cs typeface="Tahoma" panose="020B0604030504040204" pitchFamily="34" charset="0"/>
              </a:rPr>
              <a:t>        </a:t>
            </a:r>
            <a:r>
              <a:rPr lang="en-US" sz="1200" dirty="0" err="1">
                <a:solidFill>
                  <a:srgbClr val="000000"/>
                </a:solidFill>
                <a:latin typeface="Trebuchet MS" panose="020B0603020202020204" pitchFamily="34" charset="0"/>
                <a:ea typeface="STXinwei"/>
                <a:cs typeface="Tahoma" panose="020B0604030504040204" pitchFamily="34" charset="0"/>
              </a:rPr>
              <a:t>edu.iut.Vacationer</a:t>
            </a:r>
            <a:r>
              <a:rPr lang="en-US" sz="1200" dirty="0">
                <a:solidFill>
                  <a:srgbClr val="000000"/>
                </a:solidFill>
                <a:latin typeface="Trebuchet MS" panose="020B0603020202020204" pitchFamily="34" charset="0"/>
                <a:ea typeface="STXinwei"/>
                <a:cs typeface="Tahoma" panose="020B0604030504040204" pitchFamily="34" charset="0"/>
              </a:rPr>
              <a:t> vacationer = </a:t>
            </a:r>
            <a:r>
              <a:rPr lang="en-US" sz="1200" b="1" dirty="0">
                <a:solidFill>
                  <a:srgbClr val="7F0055"/>
                </a:solidFill>
                <a:latin typeface="Trebuchet MS" panose="020B0603020202020204" pitchFamily="34" charset="0"/>
                <a:ea typeface="STXinwei"/>
                <a:cs typeface="Tahoma" panose="020B0604030504040204" pitchFamily="34" charset="0"/>
              </a:rPr>
              <a:t>new</a:t>
            </a:r>
            <a:r>
              <a:rPr lang="en-US" sz="1200" dirty="0">
                <a:solidFill>
                  <a:srgbClr val="000000"/>
                </a:solidFill>
                <a:latin typeface="Trebuchet MS" panose="020B0603020202020204" pitchFamily="34" charset="0"/>
                <a:ea typeface="STXinwei"/>
                <a:cs typeface="Tahoma" panose="020B0604030504040204" pitchFamily="34" charset="0"/>
              </a:rPr>
              <a:t> </a:t>
            </a:r>
            <a:r>
              <a:rPr lang="en-US" sz="1200" dirty="0" err="1">
                <a:solidFill>
                  <a:srgbClr val="000000"/>
                </a:solidFill>
                <a:latin typeface="Trebuchet MS" panose="020B0603020202020204" pitchFamily="34" charset="0"/>
                <a:ea typeface="STXinwei"/>
                <a:cs typeface="Tahoma" panose="020B0604030504040204" pitchFamily="34" charset="0"/>
              </a:rPr>
              <a:t>edu.iut.Student</a:t>
            </a:r>
            <a:r>
              <a:rPr lang="en-US" sz="1200" dirty="0">
                <a:solidFill>
                  <a:srgbClr val="000000"/>
                </a:solidFill>
                <a:latin typeface="Trebuchet MS" panose="020B0603020202020204" pitchFamily="34" charset="0"/>
                <a:ea typeface="STXinwei"/>
                <a:cs typeface="Tahoma" panose="020B0604030504040204" pitchFamily="34" charset="0"/>
              </a:rPr>
              <a:t>();</a:t>
            </a:r>
            <a:endParaRPr lang="fr-FR" sz="1200" dirty="0">
              <a:latin typeface="Trebuchet MS" panose="020B0603020202020204" pitchFamily="34" charset="0"/>
              <a:ea typeface="STXinwei"/>
              <a:cs typeface="Tahoma" panose="020B0604030504040204" pitchFamily="34" charset="0"/>
            </a:endParaRPr>
          </a:p>
          <a:p>
            <a:r>
              <a:rPr lang="en-US" sz="1200" dirty="0">
                <a:solidFill>
                  <a:srgbClr val="000000"/>
                </a:solidFill>
                <a:latin typeface="Trebuchet MS" panose="020B0603020202020204" pitchFamily="34" charset="0"/>
                <a:ea typeface="STXinwei"/>
                <a:cs typeface="Tahoma" panose="020B0604030504040204" pitchFamily="34" charset="0"/>
              </a:rPr>
              <a:t>        </a:t>
            </a:r>
            <a:r>
              <a:rPr lang="en-US" sz="1200" dirty="0" err="1">
                <a:solidFill>
                  <a:srgbClr val="000000"/>
                </a:solidFill>
                <a:latin typeface="Trebuchet MS" panose="020B0603020202020204" pitchFamily="34" charset="0"/>
                <a:ea typeface="STXinwei"/>
                <a:cs typeface="Tahoma" panose="020B0604030504040204" pitchFamily="34" charset="0"/>
              </a:rPr>
              <a:t>edu.iut.Vacationer</a:t>
            </a:r>
            <a:r>
              <a:rPr lang="en-US" sz="1200" dirty="0">
                <a:solidFill>
                  <a:srgbClr val="000000"/>
                </a:solidFill>
                <a:latin typeface="Trebuchet MS" panose="020B0603020202020204" pitchFamily="34" charset="0"/>
                <a:ea typeface="STXinwei"/>
                <a:cs typeface="Tahoma" panose="020B0604030504040204" pitchFamily="34" charset="0"/>
              </a:rPr>
              <a:t> vacationer2 = </a:t>
            </a:r>
            <a:r>
              <a:rPr lang="en-US" sz="1200" b="1" dirty="0">
                <a:solidFill>
                  <a:srgbClr val="7F0055"/>
                </a:solidFill>
                <a:latin typeface="Trebuchet MS" panose="020B0603020202020204" pitchFamily="34" charset="0"/>
                <a:ea typeface="STXinwei"/>
                <a:cs typeface="Tahoma" panose="020B0604030504040204" pitchFamily="34" charset="0"/>
              </a:rPr>
              <a:t>new</a:t>
            </a:r>
            <a:r>
              <a:rPr lang="en-US" sz="1200" dirty="0">
                <a:solidFill>
                  <a:srgbClr val="000000"/>
                </a:solidFill>
                <a:latin typeface="Trebuchet MS" panose="020B0603020202020204" pitchFamily="34" charset="0"/>
                <a:ea typeface="STXinwei"/>
                <a:cs typeface="Tahoma" panose="020B0604030504040204" pitchFamily="34" charset="0"/>
              </a:rPr>
              <a:t> </a:t>
            </a:r>
            <a:r>
              <a:rPr lang="en-US" sz="1200" dirty="0" err="1">
                <a:solidFill>
                  <a:srgbClr val="000000"/>
                </a:solidFill>
                <a:latin typeface="Trebuchet MS" panose="020B0603020202020204" pitchFamily="34" charset="0"/>
                <a:ea typeface="STXinwei"/>
                <a:cs typeface="Tahoma" panose="020B0604030504040204" pitchFamily="34" charset="0"/>
              </a:rPr>
              <a:t>edu.iut.Teacher</a:t>
            </a:r>
            <a:r>
              <a:rPr lang="en-US" sz="1200" dirty="0">
                <a:solidFill>
                  <a:srgbClr val="000000"/>
                </a:solidFill>
                <a:latin typeface="Trebuchet MS" panose="020B0603020202020204" pitchFamily="34" charset="0"/>
                <a:ea typeface="STXinwei"/>
                <a:cs typeface="Tahoma" panose="020B0604030504040204" pitchFamily="34" charset="0"/>
              </a:rPr>
              <a:t>();</a:t>
            </a:r>
            <a:endParaRPr lang="fr-FR" sz="1200" dirty="0">
              <a:latin typeface="Trebuchet MS" panose="020B0603020202020204" pitchFamily="34" charset="0"/>
              <a:ea typeface="STXinwei"/>
              <a:cs typeface="Tahoma" panose="020B0604030504040204" pitchFamily="34" charset="0"/>
            </a:endParaRPr>
          </a:p>
          <a:p>
            <a:r>
              <a:rPr lang="en-US" sz="1200" dirty="0">
                <a:solidFill>
                  <a:srgbClr val="000000"/>
                </a:solidFill>
                <a:latin typeface="Trebuchet MS" panose="020B0603020202020204" pitchFamily="34" charset="0"/>
                <a:ea typeface="STXinwei"/>
                <a:cs typeface="Tahoma" panose="020B0604030504040204" pitchFamily="34" charset="0"/>
              </a:rPr>
              <a:t>        </a:t>
            </a:r>
            <a:r>
              <a:rPr lang="en-US" sz="1200" dirty="0" err="1">
                <a:solidFill>
                  <a:srgbClr val="000000"/>
                </a:solidFill>
                <a:latin typeface="Trebuchet MS" panose="020B0603020202020204" pitchFamily="34" charset="0"/>
                <a:ea typeface="STXinwei"/>
                <a:cs typeface="Tahoma" panose="020B0604030504040204" pitchFamily="34" charset="0"/>
              </a:rPr>
              <a:t>edu.iut.Worker</a:t>
            </a:r>
            <a:r>
              <a:rPr lang="en-US" sz="1200" dirty="0">
                <a:solidFill>
                  <a:srgbClr val="000000"/>
                </a:solidFill>
                <a:latin typeface="Trebuchet MS" panose="020B0603020202020204" pitchFamily="34" charset="0"/>
                <a:ea typeface="STXinwei"/>
                <a:cs typeface="Tahoma" panose="020B0604030504040204" pitchFamily="34" charset="0"/>
              </a:rPr>
              <a:t> person = </a:t>
            </a:r>
            <a:r>
              <a:rPr lang="en-US" sz="1200" b="1" dirty="0">
                <a:solidFill>
                  <a:srgbClr val="7F0055"/>
                </a:solidFill>
                <a:latin typeface="Trebuchet MS" panose="020B0603020202020204" pitchFamily="34" charset="0"/>
                <a:ea typeface="STXinwei"/>
                <a:cs typeface="Tahoma" panose="020B0604030504040204" pitchFamily="34" charset="0"/>
              </a:rPr>
              <a:t>new</a:t>
            </a:r>
            <a:r>
              <a:rPr lang="en-US" sz="1200" dirty="0">
                <a:solidFill>
                  <a:srgbClr val="000000"/>
                </a:solidFill>
                <a:latin typeface="Trebuchet MS" panose="020B0603020202020204" pitchFamily="34" charset="0"/>
                <a:ea typeface="STXinwei"/>
                <a:cs typeface="Tahoma" panose="020B0604030504040204" pitchFamily="34" charset="0"/>
              </a:rPr>
              <a:t> </a:t>
            </a:r>
            <a:r>
              <a:rPr lang="en-US" sz="1200" dirty="0" err="1">
                <a:solidFill>
                  <a:srgbClr val="000000"/>
                </a:solidFill>
                <a:latin typeface="Trebuchet MS" panose="020B0603020202020204" pitchFamily="34" charset="0"/>
                <a:ea typeface="STXinwei"/>
                <a:cs typeface="Tahoma" panose="020B0604030504040204" pitchFamily="34" charset="0"/>
              </a:rPr>
              <a:t>edu.iut.Person</a:t>
            </a:r>
            <a:r>
              <a:rPr lang="en-US" sz="1200" dirty="0">
                <a:solidFill>
                  <a:srgbClr val="000000"/>
                </a:solidFill>
                <a:latin typeface="Trebuchet MS" panose="020B0603020202020204" pitchFamily="34" charset="0"/>
                <a:ea typeface="STXinwei"/>
                <a:cs typeface="Tahoma" panose="020B0604030504040204" pitchFamily="34" charset="0"/>
              </a:rPr>
              <a:t>();</a:t>
            </a:r>
            <a:endParaRPr lang="fr-FR" sz="1200" dirty="0">
              <a:latin typeface="Trebuchet MS" panose="020B0603020202020204" pitchFamily="34" charset="0"/>
              <a:ea typeface="STXinwei"/>
              <a:cs typeface="Tahoma" panose="020B0604030504040204" pitchFamily="34" charset="0"/>
            </a:endParaRPr>
          </a:p>
          <a:p>
            <a:r>
              <a:rPr lang="en-US" sz="1200" dirty="0">
                <a:solidFill>
                  <a:srgbClr val="000000"/>
                </a:solidFill>
                <a:latin typeface="Trebuchet MS" panose="020B0603020202020204" pitchFamily="34" charset="0"/>
                <a:ea typeface="STXinwei"/>
                <a:cs typeface="Tahoma" panose="020B0604030504040204" pitchFamily="34" charset="0"/>
              </a:rPr>
              <a:t>        </a:t>
            </a:r>
            <a:r>
              <a:rPr lang="en-US" sz="1200" dirty="0" err="1">
                <a:solidFill>
                  <a:srgbClr val="000000"/>
                </a:solidFill>
                <a:latin typeface="Trebuchet MS" panose="020B0603020202020204" pitchFamily="34" charset="0"/>
                <a:ea typeface="STXinwei"/>
                <a:cs typeface="Tahoma" panose="020B0604030504040204" pitchFamily="34" charset="0"/>
              </a:rPr>
              <a:t>edu.iut.Worker</a:t>
            </a:r>
            <a:r>
              <a:rPr lang="en-US" sz="1200" dirty="0">
                <a:solidFill>
                  <a:srgbClr val="000000"/>
                </a:solidFill>
                <a:latin typeface="Trebuchet MS" panose="020B0603020202020204" pitchFamily="34" charset="0"/>
                <a:ea typeface="STXinwei"/>
                <a:cs typeface="Tahoma" panose="020B0604030504040204" pitchFamily="34" charset="0"/>
              </a:rPr>
              <a:t> person2 = </a:t>
            </a:r>
            <a:r>
              <a:rPr lang="en-US" sz="1200" b="1" dirty="0">
                <a:solidFill>
                  <a:srgbClr val="7F0055"/>
                </a:solidFill>
                <a:latin typeface="Trebuchet MS" panose="020B0603020202020204" pitchFamily="34" charset="0"/>
                <a:ea typeface="STXinwei"/>
                <a:cs typeface="Tahoma" panose="020B0604030504040204" pitchFamily="34" charset="0"/>
              </a:rPr>
              <a:t>new</a:t>
            </a:r>
            <a:r>
              <a:rPr lang="en-US" sz="1200" dirty="0">
                <a:solidFill>
                  <a:srgbClr val="000000"/>
                </a:solidFill>
                <a:latin typeface="Trebuchet MS" panose="020B0603020202020204" pitchFamily="34" charset="0"/>
                <a:ea typeface="STXinwei"/>
                <a:cs typeface="Tahoma" panose="020B0604030504040204" pitchFamily="34" charset="0"/>
              </a:rPr>
              <a:t> </a:t>
            </a:r>
            <a:r>
              <a:rPr lang="en-US" sz="1200" dirty="0" err="1">
                <a:solidFill>
                  <a:srgbClr val="000000"/>
                </a:solidFill>
                <a:latin typeface="Trebuchet MS" panose="020B0603020202020204" pitchFamily="34" charset="0"/>
                <a:ea typeface="STXinwei"/>
                <a:cs typeface="Tahoma" panose="020B0604030504040204" pitchFamily="34" charset="0"/>
              </a:rPr>
              <a:t>edu.iut.Teacher</a:t>
            </a:r>
            <a:r>
              <a:rPr lang="en-US" sz="1200" dirty="0">
                <a:solidFill>
                  <a:srgbClr val="000000"/>
                </a:solidFill>
                <a:latin typeface="Trebuchet MS" panose="020B0603020202020204" pitchFamily="34" charset="0"/>
                <a:ea typeface="STXinwei"/>
                <a:cs typeface="Tahoma" panose="020B0604030504040204" pitchFamily="34" charset="0"/>
              </a:rPr>
              <a:t>();</a:t>
            </a:r>
            <a:endParaRPr lang="fr-FR" sz="1200" dirty="0">
              <a:latin typeface="Trebuchet MS" panose="020B0603020202020204" pitchFamily="34" charset="0"/>
              <a:ea typeface="STXinwei"/>
              <a:cs typeface="Tahoma" panose="020B0604030504040204" pitchFamily="34" charset="0"/>
            </a:endParaRPr>
          </a:p>
          <a:p>
            <a:r>
              <a:rPr lang="en-US" sz="1200" dirty="0" smtClean="0">
                <a:solidFill>
                  <a:srgbClr val="000000"/>
                </a:solidFill>
                <a:latin typeface="Trebuchet MS" panose="020B0603020202020204" pitchFamily="34" charset="0"/>
                <a:ea typeface="STXinwei"/>
                <a:cs typeface="Tahoma" panose="020B0604030504040204" pitchFamily="34" charset="0"/>
              </a:rPr>
              <a:t>        </a:t>
            </a:r>
            <a:r>
              <a:rPr lang="en-US" sz="1200" dirty="0" err="1">
                <a:solidFill>
                  <a:srgbClr val="000000"/>
                </a:solidFill>
                <a:latin typeface="Trebuchet MS" panose="020B0603020202020204" pitchFamily="34" charset="0"/>
                <a:ea typeface="STXinwei"/>
                <a:cs typeface="Tahoma" panose="020B0604030504040204" pitchFamily="34" charset="0"/>
              </a:rPr>
              <a:t>System.err.println</a:t>
            </a:r>
            <a:r>
              <a:rPr lang="en-US" sz="1200" dirty="0">
                <a:solidFill>
                  <a:srgbClr val="000000"/>
                </a:solidFill>
                <a:latin typeface="Trebuchet MS" panose="020B0603020202020204" pitchFamily="34" charset="0"/>
                <a:ea typeface="STXinwei"/>
                <a:cs typeface="Tahoma" panose="020B0604030504040204" pitchFamily="34" charset="0"/>
              </a:rPr>
              <a:t>(</a:t>
            </a:r>
            <a:r>
              <a:rPr lang="en-US" sz="1200" dirty="0">
                <a:solidFill>
                  <a:srgbClr val="2A00FF"/>
                </a:solidFill>
                <a:latin typeface="Trebuchet MS" panose="020B0603020202020204" pitchFamily="34" charset="0"/>
                <a:ea typeface="STXinwei"/>
                <a:cs typeface="Tahoma" panose="020B0604030504040204" pitchFamily="34" charset="0"/>
              </a:rPr>
              <a:t>"****** Vacationer is a student ******"</a:t>
            </a:r>
            <a:r>
              <a:rPr lang="en-US" sz="1200" dirty="0">
                <a:solidFill>
                  <a:srgbClr val="000000"/>
                </a:solidFill>
                <a:latin typeface="Trebuchet MS" panose="020B0603020202020204" pitchFamily="34" charset="0"/>
                <a:ea typeface="STXinwei"/>
                <a:cs typeface="Tahoma" panose="020B0604030504040204" pitchFamily="34" charset="0"/>
              </a:rPr>
              <a:t>);</a:t>
            </a:r>
            <a:endParaRPr lang="fr-FR" sz="1200" dirty="0">
              <a:latin typeface="Trebuchet MS" panose="020B0603020202020204" pitchFamily="34" charset="0"/>
              <a:ea typeface="STXinwei"/>
              <a:cs typeface="Tahoma" panose="020B0604030504040204" pitchFamily="34" charset="0"/>
            </a:endParaRPr>
          </a:p>
          <a:p>
            <a:r>
              <a:rPr lang="en-US" sz="1200" dirty="0">
                <a:solidFill>
                  <a:srgbClr val="000000"/>
                </a:solidFill>
                <a:latin typeface="Trebuchet MS" panose="020B0603020202020204" pitchFamily="34" charset="0"/>
                <a:ea typeface="STXinwei"/>
                <a:cs typeface="Tahoma" panose="020B0604030504040204" pitchFamily="34" charset="0"/>
              </a:rPr>
              <a:t>        </a:t>
            </a:r>
            <a:r>
              <a:rPr lang="en-US" sz="1200" dirty="0" err="1">
                <a:solidFill>
                  <a:srgbClr val="000000"/>
                </a:solidFill>
                <a:latin typeface="Trebuchet MS" panose="020B0603020202020204" pitchFamily="34" charset="0"/>
                <a:ea typeface="STXinwei"/>
                <a:cs typeface="Tahoma" panose="020B0604030504040204" pitchFamily="34" charset="0"/>
              </a:rPr>
              <a:t>vacationer.haveANap</a:t>
            </a:r>
            <a:r>
              <a:rPr lang="en-US" sz="1200" dirty="0">
                <a:solidFill>
                  <a:srgbClr val="000000"/>
                </a:solidFill>
                <a:latin typeface="Trebuchet MS" panose="020B0603020202020204" pitchFamily="34" charset="0"/>
                <a:ea typeface="STXinwei"/>
                <a:cs typeface="Tahoma" panose="020B0604030504040204" pitchFamily="34" charset="0"/>
              </a:rPr>
              <a:t>();</a:t>
            </a:r>
            <a:endParaRPr lang="fr-FR" sz="1200" dirty="0">
              <a:latin typeface="Trebuchet MS" panose="020B0603020202020204" pitchFamily="34" charset="0"/>
              <a:ea typeface="STXinwei"/>
              <a:cs typeface="Tahoma" panose="020B0604030504040204" pitchFamily="34" charset="0"/>
            </a:endParaRPr>
          </a:p>
          <a:p>
            <a:r>
              <a:rPr lang="en-US" sz="1200" dirty="0">
                <a:solidFill>
                  <a:srgbClr val="000000"/>
                </a:solidFill>
                <a:latin typeface="Trebuchet MS" panose="020B0603020202020204" pitchFamily="34" charset="0"/>
                <a:ea typeface="STXinwei"/>
                <a:cs typeface="Tahoma" panose="020B0604030504040204" pitchFamily="34" charset="0"/>
              </a:rPr>
              <a:t>        </a:t>
            </a:r>
            <a:r>
              <a:rPr lang="en-US" sz="1200" dirty="0" err="1">
                <a:solidFill>
                  <a:srgbClr val="000000"/>
                </a:solidFill>
                <a:latin typeface="Trebuchet MS" panose="020B0603020202020204" pitchFamily="34" charset="0"/>
                <a:ea typeface="STXinwei"/>
                <a:cs typeface="Tahoma" panose="020B0604030504040204" pitchFamily="34" charset="0"/>
              </a:rPr>
              <a:t>vacationer.goSwimming</a:t>
            </a:r>
            <a:r>
              <a:rPr lang="en-US" sz="1200" dirty="0">
                <a:solidFill>
                  <a:srgbClr val="000000"/>
                </a:solidFill>
                <a:latin typeface="Trebuchet MS" panose="020B0603020202020204" pitchFamily="34" charset="0"/>
                <a:ea typeface="STXinwei"/>
                <a:cs typeface="Tahoma" panose="020B0604030504040204" pitchFamily="34" charset="0"/>
              </a:rPr>
              <a:t>();</a:t>
            </a:r>
            <a:endParaRPr lang="fr-FR" sz="1200" dirty="0">
              <a:latin typeface="Trebuchet MS" panose="020B0603020202020204" pitchFamily="34" charset="0"/>
              <a:ea typeface="STXinwei"/>
              <a:cs typeface="Tahoma" panose="020B0604030504040204" pitchFamily="34" charset="0"/>
            </a:endParaRPr>
          </a:p>
          <a:p>
            <a:r>
              <a:rPr lang="en-US" sz="1200" dirty="0">
                <a:solidFill>
                  <a:srgbClr val="000000"/>
                </a:solidFill>
                <a:latin typeface="Trebuchet MS" panose="020B0603020202020204" pitchFamily="34" charset="0"/>
                <a:ea typeface="STXinwei"/>
                <a:cs typeface="Tahoma" panose="020B0604030504040204" pitchFamily="34" charset="0"/>
              </a:rPr>
              <a:t>       </a:t>
            </a:r>
            <a:r>
              <a:rPr lang="en-US" sz="1200" dirty="0" smtClean="0">
                <a:solidFill>
                  <a:srgbClr val="000000"/>
                </a:solidFill>
                <a:latin typeface="Trebuchet MS" panose="020B0603020202020204" pitchFamily="34" charset="0"/>
                <a:ea typeface="STXinwei"/>
                <a:cs typeface="Tahoma" panose="020B0604030504040204" pitchFamily="34" charset="0"/>
              </a:rPr>
              <a:t> </a:t>
            </a:r>
            <a:r>
              <a:rPr lang="en-US" sz="1200" dirty="0" err="1">
                <a:solidFill>
                  <a:srgbClr val="000000"/>
                </a:solidFill>
                <a:latin typeface="Trebuchet MS" panose="020B0603020202020204" pitchFamily="34" charset="0"/>
                <a:ea typeface="STXinwei"/>
                <a:cs typeface="Tahoma" panose="020B0604030504040204" pitchFamily="34" charset="0"/>
              </a:rPr>
              <a:t>System.err.println</a:t>
            </a:r>
            <a:r>
              <a:rPr lang="en-US" sz="1200" dirty="0">
                <a:solidFill>
                  <a:srgbClr val="000000"/>
                </a:solidFill>
                <a:latin typeface="Trebuchet MS" panose="020B0603020202020204" pitchFamily="34" charset="0"/>
                <a:ea typeface="STXinwei"/>
                <a:cs typeface="Tahoma" panose="020B0604030504040204" pitchFamily="34" charset="0"/>
              </a:rPr>
              <a:t>(</a:t>
            </a:r>
            <a:r>
              <a:rPr lang="en-US" sz="1200" dirty="0">
                <a:solidFill>
                  <a:srgbClr val="2A00FF"/>
                </a:solidFill>
                <a:latin typeface="Trebuchet MS" panose="020B0603020202020204" pitchFamily="34" charset="0"/>
                <a:ea typeface="STXinwei"/>
                <a:cs typeface="Tahoma" panose="020B0604030504040204" pitchFamily="34" charset="0"/>
              </a:rPr>
              <a:t>"****** Vacationer is a teacher ******"</a:t>
            </a:r>
            <a:r>
              <a:rPr lang="en-US" sz="1200" dirty="0">
                <a:solidFill>
                  <a:srgbClr val="000000"/>
                </a:solidFill>
                <a:latin typeface="Trebuchet MS" panose="020B0603020202020204" pitchFamily="34" charset="0"/>
                <a:ea typeface="STXinwei"/>
                <a:cs typeface="Tahoma" panose="020B0604030504040204" pitchFamily="34" charset="0"/>
              </a:rPr>
              <a:t>);</a:t>
            </a:r>
            <a:endParaRPr lang="fr-FR" sz="1200" dirty="0">
              <a:latin typeface="Trebuchet MS" panose="020B0603020202020204" pitchFamily="34" charset="0"/>
              <a:ea typeface="STXinwei"/>
              <a:cs typeface="Tahoma" panose="020B0604030504040204" pitchFamily="34" charset="0"/>
            </a:endParaRPr>
          </a:p>
          <a:p>
            <a:r>
              <a:rPr lang="en-US" sz="1200" dirty="0">
                <a:solidFill>
                  <a:srgbClr val="000000"/>
                </a:solidFill>
                <a:latin typeface="Trebuchet MS" panose="020B0603020202020204" pitchFamily="34" charset="0"/>
                <a:ea typeface="STXinwei"/>
                <a:cs typeface="Tahoma" panose="020B0604030504040204" pitchFamily="34" charset="0"/>
              </a:rPr>
              <a:t>        vacationer2.haveANap();</a:t>
            </a:r>
            <a:endParaRPr lang="fr-FR" sz="1200" dirty="0">
              <a:latin typeface="Trebuchet MS" panose="020B0603020202020204" pitchFamily="34" charset="0"/>
              <a:ea typeface="STXinwei"/>
              <a:cs typeface="Tahoma" panose="020B0604030504040204" pitchFamily="34" charset="0"/>
            </a:endParaRPr>
          </a:p>
          <a:p>
            <a:r>
              <a:rPr lang="en-US" sz="1200" dirty="0">
                <a:solidFill>
                  <a:srgbClr val="000000"/>
                </a:solidFill>
                <a:latin typeface="Trebuchet MS" panose="020B0603020202020204" pitchFamily="34" charset="0"/>
                <a:ea typeface="STXinwei"/>
                <a:cs typeface="Tahoma" panose="020B0604030504040204" pitchFamily="34" charset="0"/>
              </a:rPr>
              <a:t>        vacationer2.goSwimming();</a:t>
            </a:r>
            <a:endParaRPr lang="fr-FR" sz="1200" dirty="0">
              <a:latin typeface="Trebuchet MS" panose="020B0603020202020204" pitchFamily="34" charset="0"/>
              <a:ea typeface="STXinwei"/>
              <a:cs typeface="Tahoma" panose="020B0604030504040204" pitchFamily="34" charset="0"/>
            </a:endParaRPr>
          </a:p>
          <a:p>
            <a:r>
              <a:rPr lang="en-US" sz="1200" dirty="0">
                <a:solidFill>
                  <a:srgbClr val="000000"/>
                </a:solidFill>
                <a:latin typeface="Trebuchet MS" panose="020B0603020202020204" pitchFamily="34" charset="0"/>
                <a:ea typeface="STXinwei"/>
                <a:cs typeface="Tahoma" panose="020B0604030504040204" pitchFamily="34" charset="0"/>
              </a:rPr>
              <a:t>       </a:t>
            </a:r>
            <a:r>
              <a:rPr lang="en-US" sz="1200" dirty="0" smtClean="0">
                <a:solidFill>
                  <a:srgbClr val="000000"/>
                </a:solidFill>
                <a:latin typeface="Trebuchet MS" panose="020B0603020202020204" pitchFamily="34" charset="0"/>
                <a:ea typeface="STXinwei"/>
                <a:cs typeface="Tahoma" panose="020B0604030504040204" pitchFamily="34" charset="0"/>
              </a:rPr>
              <a:t>  </a:t>
            </a:r>
            <a:r>
              <a:rPr lang="en-US" sz="1200" dirty="0" err="1">
                <a:solidFill>
                  <a:srgbClr val="000000"/>
                </a:solidFill>
                <a:latin typeface="Trebuchet MS" panose="020B0603020202020204" pitchFamily="34" charset="0"/>
                <a:ea typeface="STXinwei"/>
                <a:cs typeface="Tahoma" panose="020B0604030504040204" pitchFamily="34" charset="0"/>
              </a:rPr>
              <a:t>System.err.println</a:t>
            </a:r>
            <a:r>
              <a:rPr lang="en-US" sz="1200" dirty="0">
                <a:solidFill>
                  <a:srgbClr val="000000"/>
                </a:solidFill>
                <a:latin typeface="Trebuchet MS" panose="020B0603020202020204" pitchFamily="34" charset="0"/>
                <a:ea typeface="STXinwei"/>
                <a:cs typeface="Tahoma" panose="020B0604030504040204" pitchFamily="34" charset="0"/>
              </a:rPr>
              <a:t>(</a:t>
            </a:r>
            <a:r>
              <a:rPr lang="en-US" sz="1200" dirty="0">
                <a:solidFill>
                  <a:srgbClr val="2A00FF"/>
                </a:solidFill>
                <a:latin typeface="Trebuchet MS" panose="020B0603020202020204" pitchFamily="34" charset="0"/>
                <a:ea typeface="STXinwei"/>
                <a:cs typeface="Tahoma" panose="020B0604030504040204" pitchFamily="34" charset="0"/>
              </a:rPr>
              <a:t>"****** Worker is a person ******"</a:t>
            </a:r>
            <a:r>
              <a:rPr lang="en-US" sz="1200" dirty="0">
                <a:solidFill>
                  <a:srgbClr val="000000"/>
                </a:solidFill>
                <a:latin typeface="Trebuchet MS" panose="020B0603020202020204" pitchFamily="34" charset="0"/>
                <a:ea typeface="STXinwei"/>
                <a:cs typeface="Tahoma" panose="020B0604030504040204" pitchFamily="34" charset="0"/>
              </a:rPr>
              <a:t>);</a:t>
            </a:r>
            <a:endParaRPr lang="fr-FR" sz="1200" dirty="0">
              <a:latin typeface="Trebuchet MS" panose="020B0603020202020204" pitchFamily="34" charset="0"/>
              <a:ea typeface="STXinwei"/>
              <a:cs typeface="Tahoma" panose="020B0604030504040204" pitchFamily="34" charset="0"/>
            </a:endParaRPr>
          </a:p>
          <a:p>
            <a:r>
              <a:rPr lang="en-US" sz="1200" dirty="0">
                <a:solidFill>
                  <a:srgbClr val="000000"/>
                </a:solidFill>
                <a:latin typeface="Trebuchet MS" panose="020B0603020202020204" pitchFamily="34" charset="0"/>
                <a:ea typeface="STXinwei"/>
                <a:cs typeface="Tahoma" panose="020B0604030504040204" pitchFamily="34" charset="0"/>
              </a:rPr>
              <a:t>        </a:t>
            </a:r>
            <a:r>
              <a:rPr lang="en-US" sz="1200" dirty="0" err="1">
                <a:solidFill>
                  <a:srgbClr val="000000"/>
                </a:solidFill>
                <a:latin typeface="Trebuchet MS" panose="020B0603020202020204" pitchFamily="34" charset="0"/>
                <a:ea typeface="STXinwei"/>
                <a:cs typeface="Tahoma" panose="020B0604030504040204" pitchFamily="34" charset="0"/>
              </a:rPr>
              <a:t>person.makeMyBossFurious</a:t>
            </a:r>
            <a:r>
              <a:rPr lang="en-US" sz="1200" dirty="0">
                <a:solidFill>
                  <a:srgbClr val="000000"/>
                </a:solidFill>
                <a:latin typeface="Trebuchet MS" panose="020B0603020202020204" pitchFamily="34" charset="0"/>
                <a:ea typeface="STXinwei"/>
                <a:cs typeface="Tahoma" panose="020B0604030504040204" pitchFamily="34" charset="0"/>
              </a:rPr>
              <a:t>();</a:t>
            </a:r>
            <a:endParaRPr lang="fr-FR" sz="1200" dirty="0">
              <a:latin typeface="Trebuchet MS" panose="020B0603020202020204" pitchFamily="34" charset="0"/>
              <a:ea typeface="STXinwei"/>
              <a:cs typeface="Tahoma" panose="020B0604030504040204" pitchFamily="34" charset="0"/>
            </a:endParaRPr>
          </a:p>
          <a:p>
            <a:r>
              <a:rPr lang="en-US" sz="1200" dirty="0">
                <a:solidFill>
                  <a:srgbClr val="000000"/>
                </a:solidFill>
                <a:latin typeface="Trebuchet MS" panose="020B0603020202020204" pitchFamily="34" charset="0"/>
                <a:ea typeface="STXinwei"/>
                <a:cs typeface="Tahoma" panose="020B0604030504040204" pitchFamily="34" charset="0"/>
              </a:rPr>
              <a:t>        </a:t>
            </a:r>
            <a:r>
              <a:rPr lang="en-US" sz="1200" dirty="0" err="1">
                <a:solidFill>
                  <a:srgbClr val="000000"/>
                </a:solidFill>
                <a:latin typeface="Trebuchet MS" panose="020B0603020202020204" pitchFamily="34" charset="0"/>
                <a:ea typeface="STXinwei"/>
                <a:cs typeface="Tahoma" panose="020B0604030504040204" pitchFamily="34" charset="0"/>
              </a:rPr>
              <a:t>person.work</a:t>
            </a:r>
            <a:r>
              <a:rPr lang="en-US" sz="1200" dirty="0">
                <a:solidFill>
                  <a:srgbClr val="000000"/>
                </a:solidFill>
                <a:latin typeface="Trebuchet MS" panose="020B0603020202020204" pitchFamily="34" charset="0"/>
                <a:ea typeface="STXinwei"/>
                <a:cs typeface="Tahoma" panose="020B0604030504040204" pitchFamily="34" charset="0"/>
              </a:rPr>
              <a:t>();</a:t>
            </a:r>
            <a:endParaRPr lang="fr-FR" sz="1200" dirty="0">
              <a:latin typeface="Trebuchet MS" panose="020B0603020202020204" pitchFamily="34" charset="0"/>
              <a:ea typeface="STXinwei"/>
              <a:cs typeface="Tahoma" panose="020B0604030504040204" pitchFamily="34" charset="0"/>
            </a:endParaRPr>
          </a:p>
          <a:p>
            <a:r>
              <a:rPr lang="en-US" sz="1200" dirty="0" smtClean="0">
                <a:solidFill>
                  <a:srgbClr val="000000"/>
                </a:solidFill>
                <a:latin typeface="Trebuchet MS" panose="020B0603020202020204" pitchFamily="34" charset="0"/>
                <a:ea typeface="STXinwei"/>
                <a:cs typeface="Tahoma" panose="020B0604030504040204" pitchFamily="34" charset="0"/>
              </a:rPr>
              <a:t>        </a:t>
            </a:r>
            <a:r>
              <a:rPr lang="en-US" sz="1200" dirty="0" err="1">
                <a:solidFill>
                  <a:srgbClr val="000000"/>
                </a:solidFill>
                <a:latin typeface="Trebuchet MS" panose="020B0603020202020204" pitchFamily="34" charset="0"/>
                <a:ea typeface="STXinwei"/>
                <a:cs typeface="Tahoma" panose="020B0604030504040204" pitchFamily="34" charset="0"/>
              </a:rPr>
              <a:t>System.err.println</a:t>
            </a:r>
            <a:r>
              <a:rPr lang="en-US" sz="1200" dirty="0">
                <a:solidFill>
                  <a:srgbClr val="000000"/>
                </a:solidFill>
                <a:latin typeface="Trebuchet MS" panose="020B0603020202020204" pitchFamily="34" charset="0"/>
                <a:ea typeface="STXinwei"/>
                <a:cs typeface="Tahoma" panose="020B0604030504040204" pitchFamily="34" charset="0"/>
              </a:rPr>
              <a:t>(</a:t>
            </a:r>
            <a:r>
              <a:rPr lang="en-US" sz="1200" dirty="0">
                <a:solidFill>
                  <a:srgbClr val="2A00FF"/>
                </a:solidFill>
                <a:latin typeface="Trebuchet MS" panose="020B0603020202020204" pitchFamily="34" charset="0"/>
                <a:ea typeface="STXinwei"/>
                <a:cs typeface="Tahoma" panose="020B0604030504040204" pitchFamily="34" charset="0"/>
              </a:rPr>
              <a:t>"****** Worker is a teacher ******"</a:t>
            </a:r>
            <a:r>
              <a:rPr lang="en-US" sz="1200" dirty="0">
                <a:solidFill>
                  <a:srgbClr val="000000"/>
                </a:solidFill>
                <a:latin typeface="Trebuchet MS" panose="020B0603020202020204" pitchFamily="34" charset="0"/>
                <a:ea typeface="STXinwei"/>
                <a:cs typeface="Tahoma" panose="020B0604030504040204" pitchFamily="34" charset="0"/>
              </a:rPr>
              <a:t>);</a:t>
            </a:r>
            <a:endParaRPr lang="fr-FR" sz="1200" dirty="0">
              <a:latin typeface="Trebuchet MS" panose="020B0603020202020204" pitchFamily="34" charset="0"/>
              <a:ea typeface="STXinwei"/>
              <a:cs typeface="Tahoma" panose="020B0604030504040204" pitchFamily="34" charset="0"/>
            </a:endParaRPr>
          </a:p>
          <a:p>
            <a:r>
              <a:rPr lang="en-US" sz="1200" dirty="0">
                <a:solidFill>
                  <a:srgbClr val="000000"/>
                </a:solidFill>
                <a:latin typeface="Trebuchet MS" panose="020B0603020202020204" pitchFamily="34" charset="0"/>
                <a:ea typeface="STXinwei"/>
                <a:cs typeface="Tahoma" panose="020B0604030504040204" pitchFamily="34" charset="0"/>
              </a:rPr>
              <a:t>        </a:t>
            </a:r>
            <a:r>
              <a:rPr lang="fr-FR" sz="1200" dirty="0">
                <a:solidFill>
                  <a:srgbClr val="000000"/>
                </a:solidFill>
                <a:latin typeface="Trebuchet MS" panose="020B0603020202020204" pitchFamily="34" charset="0"/>
                <a:ea typeface="STXinwei"/>
                <a:cs typeface="Tahoma" panose="020B0604030504040204" pitchFamily="34" charset="0"/>
              </a:rPr>
              <a:t>person2.makeMyBossFurious();</a:t>
            </a:r>
            <a:endParaRPr lang="fr-FR" sz="1200" dirty="0">
              <a:latin typeface="Trebuchet MS" panose="020B0603020202020204" pitchFamily="34" charset="0"/>
              <a:ea typeface="STXinwei"/>
              <a:cs typeface="Tahoma" panose="020B0604030504040204" pitchFamily="34" charset="0"/>
            </a:endParaRPr>
          </a:p>
          <a:p>
            <a:r>
              <a:rPr lang="fr-FR" sz="1200" dirty="0">
                <a:solidFill>
                  <a:srgbClr val="000000"/>
                </a:solidFill>
                <a:latin typeface="Trebuchet MS" panose="020B0603020202020204" pitchFamily="34" charset="0"/>
                <a:ea typeface="STXinwei"/>
                <a:cs typeface="Tahoma" panose="020B0604030504040204" pitchFamily="34" charset="0"/>
              </a:rPr>
              <a:t>        person2.work</a:t>
            </a:r>
            <a:r>
              <a:rPr lang="fr-FR" sz="1200" dirty="0" smtClean="0">
                <a:solidFill>
                  <a:srgbClr val="000000"/>
                </a:solidFill>
                <a:latin typeface="Trebuchet MS" panose="020B0603020202020204" pitchFamily="34" charset="0"/>
                <a:ea typeface="STXinwei"/>
                <a:cs typeface="Tahoma" panose="020B0604030504040204" pitchFamily="34" charset="0"/>
              </a:rPr>
              <a:t>();        </a:t>
            </a:r>
            <a:endParaRPr lang="fr-FR" sz="1200" dirty="0">
              <a:latin typeface="Trebuchet MS" panose="020B0603020202020204" pitchFamily="34" charset="0"/>
              <a:ea typeface="STXinwei"/>
              <a:cs typeface="Tahoma" panose="020B0604030504040204" pitchFamily="34" charset="0"/>
            </a:endParaRPr>
          </a:p>
          <a:p>
            <a:r>
              <a:rPr lang="fr-FR" sz="1200" dirty="0">
                <a:solidFill>
                  <a:srgbClr val="000000"/>
                </a:solidFill>
                <a:latin typeface="Trebuchet MS" panose="020B0603020202020204" pitchFamily="34" charset="0"/>
                <a:ea typeface="STXinwei"/>
                <a:cs typeface="Tahoma" panose="020B0604030504040204" pitchFamily="34" charset="0"/>
              </a:rPr>
              <a:t>    }    </a:t>
            </a:r>
            <a:endParaRPr lang="fr-FR" sz="1200" dirty="0">
              <a:latin typeface="Trebuchet MS" panose="020B0603020202020204" pitchFamily="34" charset="0"/>
              <a:ea typeface="STXinwei"/>
              <a:cs typeface="Tahoma" panose="020B0604030504040204" pitchFamily="34" charset="0"/>
            </a:endParaRPr>
          </a:p>
          <a:p>
            <a:r>
              <a:rPr lang="fr-FR" sz="1200" dirty="0">
                <a:solidFill>
                  <a:srgbClr val="000000"/>
                </a:solidFill>
                <a:latin typeface="Trebuchet MS" panose="020B0603020202020204" pitchFamily="34" charset="0"/>
                <a:ea typeface="STXinwei"/>
              </a:rPr>
              <a:t>}</a:t>
            </a:r>
            <a:endParaRPr lang="fr-FR" sz="1200" dirty="0">
              <a:latin typeface="Trebuchet MS" panose="020B0603020202020204" pitchFamily="34" charset="0"/>
            </a:endParaRPr>
          </a:p>
        </p:txBody>
      </p:sp>
    </p:spTree>
    <p:extLst>
      <p:ext uri="{BB962C8B-B14F-4D97-AF65-F5344CB8AC3E}">
        <p14:creationId xmlns:p14="http://schemas.microsoft.com/office/powerpoint/2010/main" val="30696434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PROGRAMMATION OBJET</a:t>
            </a:r>
          </a:p>
        </p:txBody>
      </p:sp>
      <p:sp>
        <p:nvSpPr>
          <p:cNvPr id="3" name="Espace réservé du contenu 2"/>
          <p:cNvSpPr>
            <a:spLocks noGrp="1"/>
          </p:cNvSpPr>
          <p:nvPr>
            <p:ph idx="1"/>
          </p:nvPr>
        </p:nvSpPr>
        <p:spPr>
          <a:xfrm>
            <a:off x="685800" y="2194560"/>
            <a:ext cx="3414252" cy="666627"/>
          </a:xfrm>
        </p:spPr>
        <p:txBody>
          <a:bodyPr/>
          <a:lstStyle/>
          <a:p>
            <a:pPr marL="0" indent="0">
              <a:buNone/>
            </a:pPr>
            <a:r>
              <a:rPr lang="fr-FR" sz="3200" b="1" dirty="0">
                <a:solidFill>
                  <a:srgbClr val="C00000"/>
                </a:solidFill>
              </a:rPr>
              <a:t>Interfaces </a:t>
            </a:r>
            <a:r>
              <a:rPr lang="fr-FR" sz="3200" b="1" dirty="0" smtClean="0">
                <a:solidFill>
                  <a:srgbClr val="C00000"/>
                </a:solidFill>
              </a:rPr>
              <a:t>(4/4</a:t>
            </a:r>
            <a:r>
              <a:rPr lang="fr-FR" sz="3200" b="1" dirty="0">
                <a:solidFill>
                  <a:srgbClr val="C00000"/>
                </a:solidFill>
              </a:rPr>
              <a:t>)</a:t>
            </a:r>
          </a:p>
          <a:p>
            <a:endParaRPr lang="fr-FR" dirty="0"/>
          </a:p>
        </p:txBody>
      </p:sp>
      <p:sp>
        <p:nvSpPr>
          <p:cNvPr id="4" name="Espace réservé du numéro de diapositive 3"/>
          <p:cNvSpPr>
            <a:spLocks noGrp="1"/>
          </p:cNvSpPr>
          <p:nvPr>
            <p:ph type="sldNum" sz="quarter" idx="12"/>
          </p:nvPr>
        </p:nvSpPr>
        <p:spPr/>
        <p:txBody>
          <a:bodyPr>
            <a:normAutofit/>
          </a:bodyPr>
          <a:lstStyle/>
          <a:p>
            <a:fld id="{6D22F896-40B5-4ADD-8801-0D06FADFA095}" type="slidenum">
              <a:rPr lang="en-US" smtClean="0"/>
              <a:t>15</a:t>
            </a:fld>
            <a:endParaRPr lang="en-US" dirty="0"/>
          </a:p>
        </p:txBody>
      </p:sp>
      <p:sp>
        <p:nvSpPr>
          <p:cNvPr id="5" name="Rectangle 4"/>
          <p:cNvSpPr/>
          <p:nvPr/>
        </p:nvSpPr>
        <p:spPr>
          <a:xfrm>
            <a:off x="540773" y="2861187"/>
            <a:ext cx="6096000" cy="3293209"/>
          </a:xfrm>
          <a:prstGeom prst="rect">
            <a:avLst/>
          </a:prstGeom>
        </p:spPr>
        <p:txBody>
          <a:bodyPr>
            <a:spAutoFit/>
          </a:bodyPr>
          <a:lstStyle/>
          <a:p>
            <a:pPr>
              <a:spcAft>
                <a:spcPts val="0"/>
              </a:spcAft>
            </a:pPr>
            <a:r>
              <a:rPr lang="en-US" sz="1600" b="1" dirty="0">
                <a:solidFill>
                  <a:srgbClr val="FF0000"/>
                </a:solidFill>
                <a:latin typeface="Trebuchet MS" panose="020B0603020202020204" pitchFamily="34" charset="0"/>
                <a:ea typeface="STXinwei"/>
                <a:cs typeface="Tahoma" panose="020B0604030504040204" pitchFamily="34" charset="0"/>
              </a:rPr>
              <a:t>****** Vacationer is a student ******</a:t>
            </a:r>
            <a:endParaRPr lang="fr-FR" sz="1600" dirty="0">
              <a:latin typeface="Trebuchet MS" panose="020B0603020202020204" pitchFamily="34" charset="0"/>
              <a:ea typeface="STXinwei"/>
              <a:cs typeface="Tahoma" panose="020B0604030504040204" pitchFamily="34" charset="0"/>
            </a:endParaRPr>
          </a:p>
          <a:p>
            <a:pPr>
              <a:spcAft>
                <a:spcPts val="0"/>
              </a:spcAft>
            </a:pPr>
            <a:r>
              <a:rPr lang="en-US" sz="1600" b="1" dirty="0">
                <a:solidFill>
                  <a:srgbClr val="FF0000"/>
                </a:solidFill>
                <a:latin typeface="Trebuchet MS" panose="020B0603020202020204" pitchFamily="34" charset="0"/>
                <a:ea typeface="STXinwei"/>
                <a:cs typeface="Tahoma" panose="020B0604030504040204" pitchFamily="34" charset="0"/>
              </a:rPr>
              <a:t>Study, learn java and so on it's a bit much ! I want to sleep !</a:t>
            </a:r>
            <a:endParaRPr lang="fr-FR" sz="1600" dirty="0">
              <a:latin typeface="Trebuchet MS" panose="020B0603020202020204" pitchFamily="34" charset="0"/>
              <a:ea typeface="STXinwei"/>
              <a:cs typeface="Tahoma" panose="020B0604030504040204" pitchFamily="34" charset="0"/>
            </a:endParaRPr>
          </a:p>
          <a:p>
            <a:pPr>
              <a:spcAft>
                <a:spcPts val="0"/>
              </a:spcAft>
            </a:pPr>
            <a:r>
              <a:rPr lang="en-US" sz="1600" b="1" dirty="0">
                <a:solidFill>
                  <a:srgbClr val="FF0000"/>
                </a:solidFill>
                <a:latin typeface="Trebuchet MS" panose="020B0603020202020204" pitchFamily="34" charset="0"/>
                <a:ea typeface="STXinwei"/>
                <a:cs typeface="Tahoma" panose="020B0604030504040204" pitchFamily="34" charset="0"/>
              </a:rPr>
              <a:t>No I can't go to the Java course, I have to go to swimming pool.</a:t>
            </a:r>
            <a:endParaRPr lang="fr-FR" sz="1600" dirty="0">
              <a:latin typeface="Trebuchet MS" panose="020B0603020202020204" pitchFamily="34" charset="0"/>
              <a:ea typeface="STXinwei"/>
              <a:cs typeface="Tahoma" panose="020B0604030504040204" pitchFamily="34" charset="0"/>
            </a:endParaRPr>
          </a:p>
          <a:p>
            <a:pPr>
              <a:spcAft>
                <a:spcPts val="0"/>
              </a:spcAft>
            </a:pPr>
            <a:r>
              <a:rPr lang="en-US" sz="1600" b="1" dirty="0">
                <a:solidFill>
                  <a:srgbClr val="FF0000"/>
                </a:solidFill>
                <a:latin typeface="Trebuchet MS" panose="020B0603020202020204" pitchFamily="34" charset="0"/>
                <a:ea typeface="STXinwei"/>
                <a:cs typeface="Tahoma" panose="020B0604030504040204" pitchFamily="34" charset="0"/>
              </a:rPr>
              <a:t>****** Vacationer is a teacher ******</a:t>
            </a:r>
            <a:endParaRPr lang="fr-FR" sz="1600" dirty="0">
              <a:latin typeface="Trebuchet MS" panose="020B0603020202020204" pitchFamily="34" charset="0"/>
              <a:ea typeface="STXinwei"/>
              <a:cs typeface="Tahoma" panose="020B0604030504040204" pitchFamily="34" charset="0"/>
            </a:endParaRPr>
          </a:p>
          <a:p>
            <a:pPr>
              <a:spcAft>
                <a:spcPts val="0"/>
              </a:spcAft>
            </a:pPr>
            <a:r>
              <a:rPr lang="en-US" sz="1600" b="1" dirty="0">
                <a:solidFill>
                  <a:srgbClr val="FF0000"/>
                </a:solidFill>
                <a:latin typeface="Trebuchet MS" panose="020B0603020202020204" pitchFamily="34" charset="0"/>
                <a:ea typeface="STXinwei"/>
                <a:cs typeface="Tahoma" panose="020B0604030504040204" pitchFamily="34" charset="0"/>
              </a:rPr>
              <a:t>It's too difficult to sleep and make a course.</a:t>
            </a:r>
            <a:endParaRPr lang="fr-FR" sz="1600" dirty="0">
              <a:latin typeface="Trebuchet MS" panose="020B0603020202020204" pitchFamily="34" charset="0"/>
              <a:ea typeface="STXinwei"/>
              <a:cs typeface="Tahoma" panose="020B0604030504040204" pitchFamily="34" charset="0"/>
            </a:endParaRPr>
          </a:p>
          <a:p>
            <a:pPr>
              <a:spcAft>
                <a:spcPts val="0"/>
              </a:spcAft>
            </a:pPr>
            <a:r>
              <a:rPr lang="en-US" sz="1600" b="1" dirty="0">
                <a:solidFill>
                  <a:srgbClr val="FF0000"/>
                </a:solidFill>
                <a:latin typeface="Trebuchet MS" panose="020B0603020202020204" pitchFamily="34" charset="0"/>
                <a:ea typeface="STXinwei"/>
                <a:cs typeface="Tahoma" panose="020B0604030504040204" pitchFamily="34" charset="0"/>
              </a:rPr>
              <a:t>Hum sunny day, make a course on the beach ...</a:t>
            </a:r>
            <a:endParaRPr lang="fr-FR" sz="1600" dirty="0">
              <a:latin typeface="Trebuchet MS" panose="020B0603020202020204" pitchFamily="34" charset="0"/>
              <a:ea typeface="STXinwei"/>
              <a:cs typeface="Tahoma" panose="020B0604030504040204" pitchFamily="34" charset="0"/>
            </a:endParaRPr>
          </a:p>
          <a:p>
            <a:pPr>
              <a:spcAft>
                <a:spcPts val="0"/>
              </a:spcAft>
            </a:pPr>
            <a:r>
              <a:rPr lang="en-US" sz="1600" b="1" dirty="0">
                <a:solidFill>
                  <a:srgbClr val="FF0000"/>
                </a:solidFill>
                <a:latin typeface="Trebuchet MS" panose="020B0603020202020204" pitchFamily="34" charset="0"/>
                <a:ea typeface="STXinwei"/>
                <a:cs typeface="Tahoma" panose="020B0604030504040204" pitchFamily="34" charset="0"/>
              </a:rPr>
              <a:t>****** Worker is a person ******</a:t>
            </a:r>
            <a:endParaRPr lang="fr-FR" sz="1600" dirty="0">
              <a:latin typeface="Trebuchet MS" panose="020B0603020202020204" pitchFamily="34" charset="0"/>
              <a:ea typeface="STXinwei"/>
              <a:cs typeface="Tahoma" panose="020B0604030504040204" pitchFamily="34" charset="0"/>
            </a:endParaRPr>
          </a:p>
          <a:p>
            <a:pPr>
              <a:spcAft>
                <a:spcPts val="0"/>
              </a:spcAft>
            </a:pPr>
            <a:r>
              <a:rPr lang="en-US" sz="1600" b="1" dirty="0">
                <a:solidFill>
                  <a:srgbClr val="FF0000"/>
                </a:solidFill>
                <a:latin typeface="Trebuchet MS" panose="020B0603020202020204" pitchFamily="34" charset="0"/>
                <a:ea typeface="STXinwei"/>
                <a:cs typeface="Tahoma" panose="020B0604030504040204" pitchFamily="34" charset="0"/>
              </a:rPr>
              <a:t>I browse the web during the meeting.</a:t>
            </a:r>
            <a:endParaRPr lang="fr-FR" sz="1600" dirty="0">
              <a:latin typeface="Trebuchet MS" panose="020B0603020202020204" pitchFamily="34" charset="0"/>
              <a:ea typeface="STXinwei"/>
              <a:cs typeface="Tahoma" panose="020B0604030504040204" pitchFamily="34" charset="0"/>
            </a:endParaRPr>
          </a:p>
          <a:p>
            <a:pPr>
              <a:spcAft>
                <a:spcPts val="0"/>
              </a:spcAft>
            </a:pPr>
            <a:r>
              <a:rPr lang="en-US" sz="1600" b="1" dirty="0">
                <a:solidFill>
                  <a:srgbClr val="FF0000"/>
                </a:solidFill>
                <a:latin typeface="Trebuchet MS" panose="020B0603020202020204" pitchFamily="34" charset="0"/>
                <a:ea typeface="STXinwei"/>
                <a:cs typeface="Tahoma" panose="020B0604030504040204" pitchFamily="34" charset="0"/>
              </a:rPr>
              <a:t>I'm so busy ...</a:t>
            </a:r>
            <a:endParaRPr lang="fr-FR" sz="1600" dirty="0">
              <a:latin typeface="Trebuchet MS" panose="020B0603020202020204" pitchFamily="34" charset="0"/>
              <a:ea typeface="STXinwei"/>
              <a:cs typeface="Tahoma" panose="020B0604030504040204" pitchFamily="34" charset="0"/>
            </a:endParaRPr>
          </a:p>
          <a:p>
            <a:pPr>
              <a:spcAft>
                <a:spcPts val="0"/>
              </a:spcAft>
            </a:pPr>
            <a:r>
              <a:rPr lang="en-US" sz="1600" b="1" dirty="0">
                <a:solidFill>
                  <a:srgbClr val="FF0000"/>
                </a:solidFill>
                <a:latin typeface="Trebuchet MS" panose="020B0603020202020204" pitchFamily="34" charset="0"/>
                <a:ea typeface="STXinwei"/>
                <a:cs typeface="Tahoma" panose="020B0604030504040204" pitchFamily="34" charset="0"/>
              </a:rPr>
              <a:t>****** Worker is a teacher ******</a:t>
            </a:r>
            <a:endParaRPr lang="fr-FR" sz="1600" dirty="0">
              <a:latin typeface="Trebuchet MS" panose="020B0603020202020204" pitchFamily="34" charset="0"/>
              <a:ea typeface="STXinwei"/>
              <a:cs typeface="Tahoma" panose="020B0604030504040204" pitchFamily="34" charset="0"/>
            </a:endParaRPr>
          </a:p>
          <a:p>
            <a:pPr>
              <a:spcAft>
                <a:spcPts val="0"/>
              </a:spcAft>
            </a:pPr>
            <a:r>
              <a:rPr lang="en-US" sz="1600" b="1" dirty="0">
                <a:solidFill>
                  <a:srgbClr val="FF0000"/>
                </a:solidFill>
                <a:latin typeface="Trebuchet MS" panose="020B0603020202020204" pitchFamily="34" charset="0"/>
                <a:ea typeface="STXinwei"/>
                <a:cs typeface="Tahoma" panose="020B0604030504040204" pitchFamily="34" charset="0"/>
              </a:rPr>
              <a:t>This example </a:t>
            </a:r>
            <a:r>
              <a:rPr lang="en-US" sz="1600" b="1" dirty="0" smtClean="0">
                <a:solidFill>
                  <a:srgbClr val="FF0000"/>
                </a:solidFill>
                <a:latin typeface="Trebuchet MS" panose="020B0603020202020204" pitchFamily="34" charset="0"/>
                <a:ea typeface="STXinwei"/>
                <a:cs typeface="Tahoma" panose="020B0604030504040204" pitchFamily="34" charset="0"/>
              </a:rPr>
              <a:t>is </a:t>
            </a:r>
            <a:r>
              <a:rPr lang="en-US" sz="1600" b="1" dirty="0">
                <a:solidFill>
                  <a:srgbClr val="FF0000"/>
                </a:solidFill>
                <a:latin typeface="Trebuchet MS" panose="020B0603020202020204" pitchFamily="34" charset="0"/>
                <a:ea typeface="STXinwei"/>
                <a:cs typeface="Tahoma" panose="020B0604030504040204" pitchFamily="34" charset="0"/>
              </a:rPr>
              <a:t>a bit much, let us be serious !</a:t>
            </a:r>
            <a:endParaRPr lang="fr-FR" sz="1600" dirty="0">
              <a:latin typeface="Trebuchet MS" panose="020B0603020202020204" pitchFamily="34" charset="0"/>
              <a:ea typeface="STXinwei"/>
              <a:cs typeface="Tahoma" panose="020B0604030504040204" pitchFamily="34" charset="0"/>
            </a:endParaRPr>
          </a:p>
          <a:p>
            <a:pPr>
              <a:spcAft>
                <a:spcPts val="0"/>
              </a:spcAft>
            </a:pPr>
            <a:r>
              <a:rPr lang="en-US" sz="1600" b="1" dirty="0">
                <a:solidFill>
                  <a:srgbClr val="FF0000"/>
                </a:solidFill>
                <a:latin typeface="Trebuchet MS" panose="020B0603020202020204" pitchFamily="34" charset="0"/>
                <a:ea typeface="STXinwei"/>
                <a:cs typeface="Tahoma" panose="020B0604030504040204" pitchFamily="34" charset="0"/>
              </a:rPr>
              <a:t>Please stop to talk during the course</a:t>
            </a:r>
            <a:endParaRPr lang="fr-FR" sz="1600" dirty="0">
              <a:effectLst/>
              <a:latin typeface="Trebuchet MS" panose="020B0603020202020204" pitchFamily="34" charset="0"/>
              <a:ea typeface="STXinwei"/>
              <a:cs typeface="Tahoma" panose="020B0604030504040204" pitchFamily="34" charset="0"/>
            </a:endParaRPr>
          </a:p>
        </p:txBody>
      </p:sp>
      <p:sp>
        <p:nvSpPr>
          <p:cNvPr id="6" name="Rectangle 5"/>
          <p:cNvSpPr/>
          <p:nvPr/>
        </p:nvSpPr>
        <p:spPr>
          <a:xfrm>
            <a:off x="5861403" y="4762300"/>
            <a:ext cx="5093109" cy="2003625"/>
          </a:xfrm>
          <a:prstGeom prst="rect">
            <a:avLst/>
          </a:prstGeom>
        </p:spPr>
        <p:txBody>
          <a:bodyPr wrap="square">
            <a:spAutoFit/>
          </a:bodyPr>
          <a:lstStyle/>
          <a:p>
            <a:pPr>
              <a:lnSpc>
                <a:spcPct val="115000"/>
              </a:lnSpc>
              <a:spcBef>
                <a:spcPts val="500"/>
              </a:spcBef>
              <a:spcAft>
                <a:spcPts val="0"/>
              </a:spcAft>
            </a:pPr>
            <a:r>
              <a:rPr lang="fr-FR" dirty="0">
                <a:latin typeface="Trebuchet MS" panose="020B0603020202020204" pitchFamily="34" charset="0"/>
                <a:ea typeface="STXinwei"/>
                <a:cs typeface="Tahoma" panose="020B0604030504040204" pitchFamily="34" charset="0"/>
              </a:rPr>
              <a:t>La particularité des objets </a:t>
            </a:r>
            <a:r>
              <a:rPr lang="fr-FR" b="1" dirty="0">
                <a:solidFill>
                  <a:srgbClr val="C00000"/>
                </a:solidFill>
                <a:latin typeface="Trebuchet MS" panose="020B0603020202020204" pitchFamily="34" charset="0"/>
                <a:ea typeface="STXinwei"/>
                <a:cs typeface="Tahoma" panose="020B0604030504040204" pitchFamily="34" charset="0"/>
              </a:rPr>
              <a:t>vacationer2</a:t>
            </a:r>
            <a:r>
              <a:rPr lang="fr-FR" dirty="0">
                <a:latin typeface="Trebuchet MS" panose="020B0603020202020204" pitchFamily="34" charset="0"/>
                <a:ea typeface="STXinwei"/>
                <a:cs typeface="Tahoma" panose="020B0604030504040204" pitchFamily="34" charset="0"/>
              </a:rPr>
              <a:t> et </a:t>
            </a:r>
            <a:r>
              <a:rPr lang="fr-FR" b="1" dirty="0">
                <a:solidFill>
                  <a:srgbClr val="C00000"/>
                </a:solidFill>
                <a:latin typeface="Trebuchet MS" panose="020B0603020202020204" pitchFamily="34" charset="0"/>
                <a:ea typeface="STXinwei"/>
                <a:cs typeface="Tahoma" panose="020B0604030504040204" pitchFamily="34" charset="0"/>
              </a:rPr>
              <a:t>person2</a:t>
            </a:r>
            <a:r>
              <a:rPr lang="fr-FR" dirty="0">
                <a:latin typeface="Trebuchet MS" panose="020B0603020202020204" pitchFamily="34" charset="0"/>
                <a:ea typeface="STXinwei"/>
                <a:cs typeface="Tahoma" panose="020B0604030504040204" pitchFamily="34" charset="0"/>
              </a:rPr>
              <a:t> étant qu’ils sont instanciés à partir de la même classe ‘</a:t>
            </a:r>
            <a:r>
              <a:rPr lang="fr-FR" i="1" dirty="0">
                <a:latin typeface="Trebuchet MS" panose="020B0603020202020204" pitchFamily="34" charset="0"/>
                <a:ea typeface="STXinwei"/>
                <a:cs typeface="Tahoma" panose="020B0604030504040204" pitchFamily="34" charset="0"/>
              </a:rPr>
              <a:t>Teacher</a:t>
            </a:r>
            <a:r>
              <a:rPr lang="fr-FR" dirty="0">
                <a:latin typeface="Trebuchet MS" panose="020B0603020202020204" pitchFamily="34" charset="0"/>
                <a:ea typeface="STXinwei"/>
                <a:cs typeface="Tahoma" panose="020B0604030504040204" pitchFamily="34" charset="0"/>
              </a:rPr>
              <a:t>’. Il est a noté que la définition de l’interface limite l’utilisation des méthodes de </a:t>
            </a:r>
            <a:r>
              <a:rPr lang="fr-FR" dirty="0" smtClean="0">
                <a:latin typeface="Trebuchet MS" panose="020B0603020202020204" pitchFamily="34" charset="0"/>
                <a:ea typeface="STXinwei"/>
                <a:cs typeface="Tahoma" panose="020B0604030504040204" pitchFamily="34" charset="0"/>
              </a:rPr>
              <a:t>l’objet </a:t>
            </a:r>
            <a:r>
              <a:rPr lang="fr-FR" dirty="0">
                <a:latin typeface="Trebuchet MS" panose="020B0603020202020204" pitchFamily="34" charset="0"/>
                <a:ea typeface="STXinwei"/>
                <a:cs typeface="Tahoma" panose="020B0604030504040204" pitchFamily="34" charset="0"/>
              </a:rPr>
              <a:t>‘</a:t>
            </a:r>
            <a:r>
              <a:rPr lang="fr-FR" i="1" dirty="0">
                <a:latin typeface="Trebuchet MS" panose="020B0603020202020204" pitchFamily="34" charset="0"/>
                <a:ea typeface="STXinwei"/>
                <a:cs typeface="Tahoma" panose="020B0604030504040204" pitchFamily="34" charset="0"/>
              </a:rPr>
              <a:t>Teacher’</a:t>
            </a:r>
            <a:r>
              <a:rPr lang="fr-FR" dirty="0">
                <a:latin typeface="Trebuchet MS" panose="020B0603020202020204" pitchFamily="34" charset="0"/>
                <a:ea typeface="STXinwei"/>
                <a:cs typeface="Tahoma" panose="020B0604030504040204" pitchFamily="34" charset="0"/>
              </a:rPr>
              <a:t>. Ainsi il ne sera </a:t>
            </a:r>
            <a:r>
              <a:rPr lang="fr-FR" b="1" u="sng" dirty="0">
                <a:latin typeface="Trebuchet MS" panose="020B0603020202020204" pitchFamily="34" charset="0"/>
                <a:ea typeface="STXinwei"/>
                <a:cs typeface="Tahoma" panose="020B0604030504040204" pitchFamily="34" charset="0"/>
              </a:rPr>
              <a:t>pas possible</a:t>
            </a:r>
            <a:r>
              <a:rPr lang="fr-FR" dirty="0">
                <a:latin typeface="Trebuchet MS" panose="020B0603020202020204" pitchFamily="34" charset="0"/>
                <a:ea typeface="STXinwei"/>
                <a:cs typeface="Tahoma" panose="020B0604030504040204" pitchFamily="34" charset="0"/>
              </a:rPr>
              <a:t> de faire </a:t>
            </a:r>
            <a:r>
              <a:rPr lang="fr-FR" dirty="0">
                <a:solidFill>
                  <a:srgbClr val="FF0000"/>
                </a:solidFill>
                <a:latin typeface="Consolas" panose="020B0609020204030204" pitchFamily="49" charset="0"/>
                <a:ea typeface="STXinwei"/>
                <a:cs typeface="Tahoma" panose="020B0604030504040204" pitchFamily="34" charset="0"/>
              </a:rPr>
              <a:t>person2.goSwimming</a:t>
            </a:r>
            <a:r>
              <a:rPr lang="fr-FR" dirty="0" smtClean="0">
                <a:solidFill>
                  <a:srgbClr val="FF0000"/>
                </a:solidFill>
                <a:latin typeface="Consolas" panose="020B0609020204030204" pitchFamily="49" charset="0"/>
                <a:ea typeface="STXinwei"/>
                <a:cs typeface="Tahoma" panose="020B0604030504040204" pitchFamily="34" charset="0"/>
              </a:rPr>
              <a:t>()</a:t>
            </a:r>
            <a:endParaRPr lang="fr-FR" dirty="0">
              <a:effectLst/>
              <a:latin typeface="Trebuchet MS" panose="020B0603020202020204" pitchFamily="34" charset="0"/>
              <a:ea typeface="STXinwei"/>
              <a:cs typeface="Tahoma" panose="020B0604030504040204" pitchFamily="34" charset="0"/>
            </a:endParaRPr>
          </a:p>
        </p:txBody>
      </p:sp>
    </p:spTree>
    <p:extLst>
      <p:ext uri="{BB962C8B-B14F-4D97-AF65-F5344CB8AC3E}">
        <p14:creationId xmlns:p14="http://schemas.microsoft.com/office/powerpoint/2010/main" val="14379487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AGENDA</a:t>
            </a:r>
            <a:endParaRPr lang="fr-FR" dirty="0"/>
          </a:p>
        </p:txBody>
      </p:sp>
      <p:sp>
        <p:nvSpPr>
          <p:cNvPr id="3" name="Espace réservé du contenu 2"/>
          <p:cNvSpPr>
            <a:spLocks noGrp="1"/>
          </p:cNvSpPr>
          <p:nvPr>
            <p:ph idx="1"/>
          </p:nvPr>
        </p:nvSpPr>
        <p:spPr/>
        <p:txBody>
          <a:bodyPr>
            <a:normAutofit fontScale="92500" lnSpcReduction="20000"/>
          </a:bodyPr>
          <a:lstStyle/>
          <a:p>
            <a:pPr marL="0" indent="0" fontAlgn="base">
              <a:buNone/>
            </a:pPr>
            <a:r>
              <a:rPr lang="fr-FR" b="1" dirty="0" smtClean="0">
                <a:solidFill>
                  <a:schemeClr val="bg1">
                    <a:lumMod val="75000"/>
                  </a:schemeClr>
                </a:solidFill>
              </a:rPr>
              <a:t>Rappels </a:t>
            </a:r>
            <a:r>
              <a:rPr lang="fr-FR" b="1" dirty="0">
                <a:solidFill>
                  <a:schemeClr val="bg1">
                    <a:lumMod val="75000"/>
                  </a:schemeClr>
                </a:solidFill>
              </a:rPr>
              <a:t>sur le langage Java </a:t>
            </a:r>
            <a:r>
              <a:rPr lang="fr-FR" i="1" dirty="0">
                <a:solidFill>
                  <a:schemeClr val="bg1">
                    <a:lumMod val="75000"/>
                  </a:schemeClr>
                </a:solidFill>
              </a:rPr>
              <a:t> </a:t>
            </a:r>
            <a:endParaRPr lang="fr-FR" i="1" dirty="0" smtClean="0">
              <a:solidFill>
                <a:schemeClr val="bg1">
                  <a:lumMod val="75000"/>
                </a:schemeClr>
              </a:solidFill>
            </a:endParaRPr>
          </a:p>
          <a:p>
            <a:pPr lvl="1" fontAlgn="base"/>
            <a:r>
              <a:rPr lang="fr-FR" b="1" dirty="0" smtClean="0">
                <a:solidFill>
                  <a:schemeClr val="bg1">
                    <a:lumMod val="75000"/>
                  </a:schemeClr>
                </a:solidFill>
              </a:rPr>
              <a:t>Les </a:t>
            </a:r>
            <a:r>
              <a:rPr lang="fr-FR" b="1" dirty="0">
                <a:solidFill>
                  <a:schemeClr val="bg1">
                    <a:lumMod val="75000"/>
                  </a:schemeClr>
                </a:solidFill>
              </a:rPr>
              <a:t>bases</a:t>
            </a:r>
          </a:p>
          <a:p>
            <a:pPr lvl="1" fontAlgn="base"/>
            <a:r>
              <a:rPr lang="fr-FR" b="1" dirty="0">
                <a:solidFill>
                  <a:schemeClr val="bg1">
                    <a:lumMod val="75000"/>
                  </a:schemeClr>
                </a:solidFill>
              </a:rPr>
              <a:t>Programmation objet</a:t>
            </a:r>
          </a:p>
          <a:p>
            <a:pPr marL="0" indent="0" fontAlgn="base">
              <a:buNone/>
            </a:pPr>
            <a:r>
              <a:rPr lang="fr-FR" dirty="0"/>
              <a:t/>
            </a:r>
            <a:br>
              <a:rPr lang="fr-FR" dirty="0"/>
            </a:br>
            <a:r>
              <a:rPr lang="fr-FR" b="1" dirty="0">
                <a:solidFill>
                  <a:srgbClr val="C00000"/>
                </a:solidFill>
              </a:rPr>
              <a:t>Outils de </a:t>
            </a:r>
            <a:r>
              <a:rPr lang="fr-FR" b="1" dirty="0" smtClean="0">
                <a:solidFill>
                  <a:srgbClr val="C00000"/>
                </a:solidFill>
              </a:rPr>
              <a:t>développement </a:t>
            </a:r>
            <a:r>
              <a:rPr lang="fr-FR" b="1" dirty="0">
                <a:solidFill>
                  <a:srgbClr val="C00000"/>
                </a:solidFill>
              </a:rPr>
              <a:t> </a:t>
            </a:r>
            <a:r>
              <a:rPr lang="fr-FR" b="1" dirty="0" smtClean="0">
                <a:solidFill>
                  <a:srgbClr val="C00000"/>
                </a:solidFill>
              </a:rPr>
              <a:t>&amp; Compilation</a:t>
            </a:r>
            <a:endParaRPr lang="fr-FR" i="1" dirty="0">
              <a:solidFill>
                <a:srgbClr val="C00000"/>
              </a:solidFill>
            </a:endParaRPr>
          </a:p>
          <a:p>
            <a:pPr lvl="1" fontAlgn="base"/>
            <a:r>
              <a:rPr lang="fr-FR" b="1" dirty="0" smtClean="0"/>
              <a:t>Les mains dans le cambouis</a:t>
            </a:r>
          </a:p>
          <a:p>
            <a:pPr lvl="1" fontAlgn="base"/>
            <a:r>
              <a:rPr lang="fr-FR" b="1" dirty="0" smtClean="0"/>
              <a:t>Debugger </a:t>
            </a:r>
            <a:endParaRPr lang="fr-FR" b="1" dirty="0"/>
          </a:p>
          <a:p>
            <a:pPr lvl="1" fontAlgn="base"/>
            <a:r>
              <a:rPr lang="fr-FR" b="1" dirty="0" smtClean="0"/>
              <a:t>Gestionnaire </a:t>
            </a:r>
            <a:r>
              <a:rPr lang="fr-FR" b="1" dirty="0"/>
              <a:t>de </a:t>
            </a:r>
            <a:r>
              <a:rPr lang="fr-FR" b="1" dirty="0" smtClean="0"/>
              <a:t>version</a:t>
            </a:r>
          </a:p>
          <a:p>
            <a:pPr marL="0" indent="0" fontAlgn="base">
              <a:buNone/>
            </a:pPr>
            <a:r>
              <a:rPr lang="fr-FR" b="1" dirty="0" smtClean="0">
                <a:solidFill>
                  <a:schemeClr val="bg1">
                    <a:lumMod val="75000"/>
                  </a:schemeClr>
                </a:solidFill>
              </a:rPr>
              <a:t>Bonnes pratiques</a:t>
            </a:r>
          </a:p>
          <a:p>
            <a:pPr lvl="1" fontAlgn="base"/>
            <a:r>
              <a:rPr lang="fr-FR" b="1" dirty="0" smtClean="0">
                <a:solidFill>
                  <a:schemeClr val="bg1">
                    <a:lumMod val="75000"/>
                  </a:schemeClr>
                </a:solidFill>
              </a:rPr>
              <a:t>Conventions de </a:t>
            </a:r>
            <a:r>
              <a:rPr lang="fr-FR" b="1" dirty="0" smtClean="0">
                <a:solidFill>
                  <a:schemeClr val="bg1">
                    <a:lumMod val="75000"/>
                  </a:schemeClr>
                </a:solidFill>
              </a:rPr>
              <a:t>nommage</a:t>
            </a:r>
            <a:endParaRPr lang="fr-FR" b="1" dirty="0" smtClean="0">
              <a:solidFill>
                <a:schemeClr val="bg1">
                  <a:lumMod val="75000"/>
                </a:schemeClr>
              </a:solidFill>
            </a:endParaRPr>
          </a:p>
          <a:p>
            <a:pPr lvl="1" fontAlgn="base"/>
            <a:r>
              <a:rPr lang="fr-FR" b="1" dirty="0" smtClean="0">
                <a:solidFill>
                  <a:schemeClr val="bg1">
                    <a:lumMod val="75000"/>
                  </a:schemeClr>
                </a:solidFill>
              </a:rPr>
              <a:t>Documentation</a:t>
            </a:r>
          </a:p>
          <a:p>
            <a:pPr lvl="1" fontAlgn="base"/>
            <a:r>
              <a:rPr lang="fr-FR" b="1" dirty="0" smtClean="0">
                <a:solidFill>
                  <a:schemeClr val="bg1">
                    <a:lumMod val="75000"/>
                  </a:schemeClr>
                </a:solidFill>
              </a:rPr>
              <a:t>Gestion des erreurs</a:t>
            </a:r>
          </a:p>
          <a:p>
            <a:pPr lvl="1" fontAlgn="base"/>
            <a:r>
              <a:rPr lang="fr-FR" b="1" dirty="0" smtClean="0">
                <a:solidFill>
                  <a:schemeClr val="bg1">
                    <a:lumMod val="75000"/>
                  </a:schemeClr>
                </a:solidFill>
              </a:rPr>
              <a:t>Tests </a:t>
            </a:r>
            <a:r>
              <a:rPr lang="fr-FR" b="1" dirty="0" smtClean="0">
                <a:solidFill>
                  <a:schemeClr val="bg1">
                    <a:lumMod val="75000"/>
                  </a:schemeClr>
                </a:solidFill>
              </a:rPr>
              <a:t>unitaires</a:t>
            </a:r>
            <a:endParaRPr lang="fr-FR" b="1" dirty="0">
              <a:solidFill>
                <a:schemeClr val="bg1">
                  <a:lumMod val="75000"/>
                </a:schemeClr>
              </a:solidFill>
            </a:endParaRPr>
          </a:p>
          <a:p>
            <a:pPr lvl="1" fontAlgn="base"/>
            <a:endParaRPr lang="fr-FR" b="1" dirty="0"/>
          </a:p>
          <a:p>
            <a:endParaRPr lang="fr-FR" dirty="0"/>
          </a:p>
        </p:txBody>
      </p:sp>
      <p:sp>
        <p:nvSpPr>
          <p:cNvPr id="4" name="Espace réservé du numéro de diapositive 3"/>
          <p:cNvSpPr>
            <a:spLocks noGrp="1"/>
          </p:cNvSpPr>
          <p:nvPr>
            <p:ph type="sldNum" sz="quarter" idx="12"/>
          </p:nvPr>
        </p:nvSpPr>
        <p:spPr/>
        <p:txBody>
          <a:bodyPr>
            <a:normAutofit/>
          </a:bodyPr>
          <a:lstStyle/>
          <a:p>
            <a:fld id="{6D22F896-40B5-4ADD-8801-0D06FADFA095}" type="slidenum">
              <a:rPr lang="en-US" smtClean="0"/>
              <a:t>16</a:t>
            </a:fld>
            <a:endParaRPr lang="en-US" dirty="0"/>
          </a:p>
        </p:txBody>
      </p:sp>
    </p:spTree>
    <p:extLst>
      <p:ext uri="{BB962C8B-B14F-4D97-AF65-F5344CB8AC3E}">
        <p14:creationId xmlns:p14="http://schemas.microsoft.com/office/powerpoint/2010/main" val="30634734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OUTILS</a:t>
            </a:r>
            <a:endParaRPr lang="fr-FR" dirty="0"/>
          </a:p>
        </p:txBody>
      </p:sp>
      <p:sp>
        <p:nvSpPr>
          <p:cNvPr id="3" name="Espace réservé du contenu 2"/>
          <p:cNvSpPr>
            <a:spLocks noGrp="1"/>
          </p:cNvSpPr>
          <p:nvPr>
            <p:ph idx="1"/>
          </p:nvPr>
        </p:nvSpPr>
        <p:spPr>
          <a:xfrm>
            <a:off x="655319" y="2207729"/>
            <a:ext cx="5853057" cy="799632"/>
          </a:xfrm>
        </p:spPr>
        <p:txBody>
          <a:bodyPr>
            <a:normAutofit/>
          </a:bodyPr>
          <a:lstStyle/>
          <a:p>
            <a:pPr marL="0" indent="0">
              <a:buNone/>
            </a:pPr>
            <a:r>
              <a:rPr lang="fr-FR" sz="3200" b="1" dirty="0" smtClean="0">
                <a:solidFill>
                  <a:srgbClr val="C00000"/>
                </a:solidFill>
              </a:rPr>
              <a:t>Les mains dans le cambouis</a:t>
            </a:r>
            <a:endParaRPr lang="fr-FR" sz="3200" b="1" dirty="0">
              <a:solidFill>
                <a:srgbClr val="C00000"/>
              </a:solidFill>
            </a:endParaRPr>
          </a:p>
        </p:txBody>
      </p:sp>
      <p:sp>
        <p:nvSpPr>
          <p:cNvPr id="4" name="Espace réservé du numéro de diapositive 3"/>
          <p:cNvSpPr>
            <a:spLocks noGrp="1"/>
          </p:cNvSpPr>
          <p:nvPr>
            <p:ph type="sldNum" sz="quarter" idx="12"/>
          </p:nvPr>
        </p:nvSpPr>
        <p:spPr/>
        <p:txBody>
          <a:bodyPr>
            <a:normAutofit/>
          </a:bodyPr>
          <a:lstStyle/>
          <a:p>
            <a:fld id="{6D22F896-40B5-4ADD-8801-0D06FADFA095}" type="slidenum">
              <a:rPr lang="en-US" smtClean="0"/>
              <a:t>17</a:t>
            </a:fld>
            <a:endParaRPr lang="en-US" dirty="0"/>
          </a:p>
        </p:txBody>
      </p:sp>
      <p:sp>
        <p:nvSpPr>
          <p:cNvPr id="7" name="ZoneTexte 6"/>
          <p:cNvSpPr txBox="1"/>
          <p:nvPr/>
        </p:nvSpPr>
        <p:spPr>
          <a:xfrm>
            <a:off x="1078006" y="3007361"/>
            <a:ext cx="5331759" cy="3293209"/>
          </a:xfrm>
          <a:prstGeom prst="rect">
            <a:avLst/>
          </a:prstGeom>
          <a:noFill/>
        </p:spPr>
        <p:txBody>
          <a:bodyPr wrap="square" rtlCol="0">
            <a:spAutoFit/>
          </a:bodyPr>
          <a:lstStyle/>
          <a:p>
            <a:r>
              <a:rPr lang="fr-FR" sz="3200" dirty="0" smtClean="0">
                <a:solidFill>
                  <a:srgbClr val="C00000"/>
                </a:solidFill>
              </a:rPr>
              <a:t> la commande </a:t>
            </a:r>
            <a:r>
              <a:rPr lang="fr-FR" sz="3200" b="1" i="1" dirty="0" err="1" smtClean="0">
                <a:solidFill>
                  <a:srgbClr val="C00000"/>
                </a:solidFill>
              </a:rPr>
              <a:t>javac</a:t>
            </a:r>
            <a:r>
              <a:rPr lang="fr-FR" sz="3200" b="1" i="1" dirty="0" smtClean="0">
                <a:solidFill>
                  <a:srgbClr val="C00000"/>
                </a:solidFill>
              </a:rPr>
              <a:t> </a:t>
            </a:r>
          </a:p>
          <a:p>
            <a:endParaRPr lang="fr-FR" sz="3200" b="1" i="1" dirty="0" smtClean="0">
              <a:solidFill>
                <a:srgbClr val="C00000"/>
              </a:solidFill>
            </a:endParaRPr>
          </a:p>
          <a:p>
            <a:r>
              <a:rPr lang="fr-FR" dirty="0" smtClean="0"/>
              <a:t>outil permettant de compiler un fichier ‘.java’</a:t>
            </a:r>
          </a:p>
          <a:p>
            <a:r>
              <a:rPr lang="en-US" u="sng" dirty="0" err="1" smtClean="0"/>
              <a:t>Exemple</a:t>
            </a:r>
            <a:r>
              <a:rPr lang="en-US" u="sng" dirty="0" smtClean="0"/>
              <a:t>:</a:t>
            </a:r>
          </a:p>
          <a:p>
            <a:r>
              <a:rPr lang="en-US" b="1" dirty="0" err="1" smtClean="0"/>
              <a:t>javac</a:t>
            </a:r>
            <a:r>
              <a:rPr lang="en-US" b="1" dirty="0" smtClean="0"/>
              <a:t> </a:t>
            </a:r>
            <a:r>
              <a:rPr lang="en-US" b="1" dirty="0" err="1"/>
              <a:t>src</a:t>
            </a:r>
            <a:r>
              <a:rPr lang="en-US" b="1" dirty="0"/>
              <a:t>/HelloWorld.java –d </a:t>
            </a:r>
            <a:r>
              <a:rPr lang="en-US" b="1" dirty="0" smtClean="0"/>
              <a:t>build</a:t>
            </a:r>
          </a:p>
          <a:p>
            <a:endParaRPr lang="en-US" b="1" dirty="0"/>
          </a:p>
          <a:p>
            <a:r>
              <a:rPr lang="en-US" dirty="0" err="1" smtClean="0"/>
              <a:t>Cette</a:t>
            </a:r>
            <a:r>
              <a:rPr lang="en-US" dirty="0" smtClean="0"/>
              <a:t> </a:t>
            </a:r>
            <a:r>
              <a:rPr lang="en-US" dirty="0" err="1" smtClean="0"/>
              <a:t>commande</a:t>
            </a:r>
            <a:r>
              <a:rPr lang="en-US" dirty="0" smtClean="0"/>
              <a:t> </a:t>
            </a:r>
            <a:r>
              <a:rPr lang="en-US" dirty="0" err="1" smtClean="0"/>
              <a:t>produira</a:t>
            </a:r>
            <a:r>
              <a:rPr lang="en-US" dirty="0" smtClean="0"/>
              <a:t> le </a:t>
            </a:r>
            <a:r>
              <a:rPr lang="en-US" i="1" dirty="0" smtClean="0"/>
              <a:t>byte code </a:t>
            </a:r>
            <a:r>
              <a:rPr lang="en-US" i="1" dirty="0" err="1" smtClean="0"/>
              <a:t>pouvant</a:t>
            </a:r>
            <a:r>
              <a:rPr lang="en-US" i="1" dirty="0" smtClean="0"/>
              <a:t> </a:t>
            </a:r>
            <a:r>
              <a:rPr lang="en-US" i="1" dirty="0" err="1" smtClean="0"/>
              <a:t>être</a:t>
            </a:r>
            <a:r>
              <a:rPr lang="en-US" i="1" dirty="0" smtClean="0"/>
              <a:t> </a:t>
            </a:r>
            <a:r>
              <a:rPr lang="en-US" i="1" dirty="0" err="1" smtClean="0"/>
              <a:t>e</a:t>
            </a:r>
            <a:r>
              <a:rPr lang="en-US" i="1" dirty="0" err="1" smtClean="0"/>
              <a:t>xecuté</a:t>
            </a:r>
            <a:r>
              <a:rPr lang="en-US" i="1" dirty="0" smtClean="0"/>
              <a:t> </a:t>
            </a:r>
            <a:r>
              <a:rPr lang="en-US" i="1" dirty="0" smtClean="0"/>
              <a:t>à </a:t>
            </a:r>
            <a:r>
              <a:rPr lang="en-US" i="1" dirty="0" err="1" smtClean="0"/>
              <a:t>l’aide</a:t>
            </a:r>
            <a:r>
              <a:rPr lang="en-US" i="1" dirty="0" smtClean="0"/>
              <a:t> de la </a:t>
            </a:r>
            <a:r>
              <a:rPr lang="en-US" i="1" dirty="0" err="1" smtClean="0"/>
              <a:t>commande</a:t>
            </a:r>
            <a:r>
              <a:rPr lang="en-US" i="1" dirty="0" smtClean="0"/>
              <a:t> </a:t>
            </a:r>
            <a:r>
              <a:rPr lang="en-US" b="1" i="1" dirty="0" smtClean="0"/>
              <a:t>java</a:t>
            </a:r>
            <a:endParaRPr lang="fr-FR" b="1" i="1" dirty="0"/>
          </a:p>
          <a:p>
            <a:endParaRPr lang="fr-FR" dirty="0"/>
          </a:p>
          <a:p>
            <a:endParaRPr lang="fr-FR" dirty="0"/>
          </a:p>
        </p:txBody>
      </p:sp>
      <p:sp>
        <p:nvSpPr>
          <p:cNvPr id="8" name="Rectangle 7"/>
          <p:cNvSpPr/>
          <p:nvPr/>
        </p:nvSpPr>
        <p:spPr>
          <a:xfrm>
            <a:off x="6409765" y="3007361"/>
            <a:ext cx="5280212" cy="3108543"/>
          </a:xfrm>
          <a:prstGeom prst="rect">
            <a:avLst/>
          </a:prstGeom>
        </p:spPr>
        <p:txBody>
          <a:bodyPr wrap="square">
            <a:spAutoFit/>
          </a:bodyPr>
          <a:lstStyle/>
          <a:p>
            <a:r>
              <a:rPr lang="fr-FR" sz="1400" dirty="0">
                <a:solidFill>
                  <a:srgbClr val="000000"/>
                </a:solidFill>
                <a:latin typeface="Consolas" panose="020B0609020204030204" pitchFamily="49" charset="0"/>
              </a:rPr>
              <a:t> </a:t>
            </a:r>
            <a:r>
              <a:rPr lang="fr-FR" sz="1400" dirty="0">
                <a:solidFill>
                  <a:srgbClr val="3F5FBF"/>
                </a:solidFill>
                <a:latin typeface="Consolas" panose="020B0609020204030204" pitchFamily="49" charset="0"/>
              </a:rPr>
              <a:t>/**</a:t>
            </a:r>
          </a:p>
          <a:p>
            <a:r>
              <a:rPr lang="en-US" sz="1400" dirty="0">
                <a:solidFill>
                  <a:srgbClr val="3F5FBF"/>
                </a:solidFill>
                <a:latin typeface="Consolas" panose="020B0609020204030204" pitchFamily="49" charset="0"/>
              </a:rPr>
              <a:t>  * </a:t>
            </a:r>
            <a:r>
              <a:rPr lang="fr-FR" sz="1400" dirty="0" smtClean="0">
                <a:solidFill>
                  <a:srgbClr val="3F5FBF"/>
                </a:solidFill>
                <a:latin typeface="Consolas" panose="020B0609020204030204" pitchFamily="49" charset="0"/>
              </a:rPr>
              <a:t>The </a:t>
            </a:r>
            <a:r>
              <a:rPr lang="fr-FR" sz="1400" dirty="0" err="1" smtClean="0">
                <a:solidFill>
                  <a:srgbClr val="3F5FBF"/>
                </a:solidFill>
                <a:latin typeface="Consolas" panose="020B0609020204030204" pitchFamily="49" charset="0"/>
              </a:rPr>
              <a:t>famous</a:t>
            </a:r>
            <a:r>
              <a:rPr lang="fr-FR" sz="1400" dirty="0" smtClean="0">
                <a:solidFill>
                  <a:srgbClr val="3F5FBF"/>
                </a:solidFill>
                <a:latin typeface="Consolas" panose="020B0609020204030204" pitchFamily="49" charset="0"/>
              </a:rPr>
              <a:t> Hello World program</a:t>
            </a:r>
            <a:endParaRPr lang="fr-FR" sz="1400" b="1" dirty="0">
              <a:solidFill>
                <a:srgbClr val="3F5FBF"/>
              </a:solidFill>
              <a:latin typeface="Consolas" panose="020B0609020204030204" pitchFamily="49" charset="0"/>
            </a:endParaRPr>
          </a:p>
          <a:p>
            <a:r>
              <a:rPr lang="fr-FR" sz="1400" dirty="0">
                <a:solidFill>
                  <a:srgbClr val="3F5FBF"/>
                </a:solidFill>
                <a:latin typeface="Consolas" panose="020B0609020204030204" pitchFamily="49" charset="0"/>
              </a:rPr>
              <a:t>  */</a:t>
            </a:r>
            <a:endParaRPr lang="fr-FR" sz="1400" b="1" dirty="0" smtClean="0">
              <a:solidFill>
                <a:srgbClr val="7F0055"/>
              </a:solidFill>
              <a:latin typeface="Consolas" panose="020B0609020204030204" pitchFamily="49" charset="0"/>
            </a:endParaRPr>
          </a:p>
          <a:p>
            <a:r>
              <a:rPr lang="fr-FR" sz="1400" b="1" dirty="0" smtClean="0">
                <a:solidFill>
                  <a:srgbClr val="7F0055"/>
                </a:solidFill>
                <a:latin typeface="Consolas" panose="020B0609020204030204" pitchFamily="49" charset="0"/>
              </a:rPr>
              <a:t>class</a:t>
            </a:r>
            <a:r>
              <a:rPr lang="fr-FR" sz="1400" b="1" dirty="0" smtClean="0">
                <a:solidFill>
                  <a:srgbClr val="000000"/>
                </a:solidFill>
                <a:latin typeface="Consolas" panose="020B0609020204030204" pitchFamily="49" charset="0"/>
              </a:rPr>
              <a:t> </a:t>
            </a:r>
            <a:r>
              <a:rPr lang="fr-FR" sz="1400" b="1" dirty="0" err="1">
                <a:solidFill>
                  <a:srgbClr val="000000"/>
                </a:solidFill>
                <a:latin typeface="Consolas" panose="020B0609020204030204" pitchFamily="49" charset="0"/>
              </a:rPr>
              <a:t>HelloWorld</a:t>
            </a:r>
            <a:endParaRPr lang="fr-FR" sz="1400" b="1" dirty="0">
              <a:solidFill>
                <a:srgbClr val="000000"/>
              </a:solidFill>
              <a:latin typeface="Consolas" panose="020B0609020204030204" pitchFamily="49" charset="0"/>
            </a:endParaRPr>
          </a:p>
          <a:p>
            <a:r>
              <a:rPr lang="fr-FR" sz="1400" dirty="0">
                <a:solidFill>
                  <a:srgbClr val="000000"/>
                </a:solidFill>
                <a:latin typeface="Consolas" panose="020B0609020204030204" pitchFamily="49" charset="0"/>
              </a:rPr>
              <a:t>{</a:t>
            </a:r>
          </a:p>
          <a:p>
            <a:r>
              <a:rPr lang="fr-FR" sz="1400" dirty="0">
                <a:solidFill>
                  <a:srgbClr val="000000"/>
                </a:solidFill>
                <a:latin typeface="Consolas" panose="020B0609020204030204" pitchFamily="49" charset="0"/>
              </a:rPr>
              <a:t>  </a:t>
            </a:r>
            <a:r>
              <a:rPr lang="fr-FR" sz="1400" dirty="0">
                <a:solidFill>
                  <a:srgbClr val="3F5FBF"/>
                </a:solidFill>
                <a:latin typeface="Consolas" panose="020B0609020204030204" pitchFamily="49" charset="0"/>
              </a:rPr>
              <a:t>/**</a:t>
            </a:r>
          </a:p>
          <a:p>
            <a:r>
              <a:rPr lang="en-US" sz="1400" dirty="0">
                <a:solidFill>
                  <a:srgbClr val="3F5FBF"/>
                </a:solidFill>
                <a:latin typeface="Consolas" panose="020B0609020204030204" pitchFamily="49" charset="0"/>
              </a:rPr>
              <a:t>  * Main program display the string 'Hello world.'   </a:t>
            </a:r>
          </a:p>
          <a:p>
            <a:r>
              <a:rPr lang="fr-FR" sz="1400" dirty="0">
                <a:solidFill>
                  <a:srgbClr val="3F5FBF"/>
                </a:solidFill>
                <a:latin typeface="Consolas" panose="020B0609020204030204" pitchFamily="49" charset="0"/>
              </a:rPr>
              <a:t>  * </a:t>
            </a:r>
            <a:r>
              <a:rPr lang="fr-FR" sz="1400" b="1" dirty="0">
                <a:solidFill>
                  <a:srgbClr val="7F9FBF"/>
                </a:solidFill>
                <a:latin typeface="Consolas" panose="020B0609020204030204" pitchFamily="49" charset="0"/>
              </a:rPr>
              <a:t>@</a:t>
            </a:r>
            <a:r>
              <a:rPr lang="fr-FR" sz="1400" b="1" dirty="0" err="1">
                <a:solidFill>
                  <a:srgbClr val="7F9FBF"/>
                </a:solidFill>
                <a:latin typeface="Consolas" panose="020B0609020204030204" pitchFamily="49" charset="0"/>
              </a:rPr>
              <a:t>param</a:t>
            </a:r>
            <a:r>
              <a:rPr lang="fr-FR" sz="1400" b="1" dirty="0">
                <a:solidFill>
                  <a:srgbClr val="3F5FBF"/>
                </a:solidFill>
                <a:latin typeface="Consolas" panose="020B0609020204030204" pitchFamily="49" charset="0"/>
              </a:rPr>
              <a:t> </a:t>
            </a:r>
            <a:r>
              <a:rPr lang="fr-FR" sz="1400" b="1" dirty="0" err="1">
                <a:solidFill>
                  <a:srgbClr val="3F5FBF"/>
                </a:solidFill>
                <a:latin typeface="Consolas" panose="020B0609020204030204" pitchFamily="49" charset="0"/>
              </a:rPr>
              <a:t>args</a:t>
            </a:r>
            <a:r>
              <a:rPr lang="fr-FR" sz="1400" b="1" dirty="0">
                <a:solidFill>
                  <a:srgbClr val="3F5FBF"/>
                </a:solidFill>
                <a:latin typeface="Consolas" panose="020B0609020204030204" pitchFamily="49" charset="0"/>
              </a:rPr>
              <a:t>  program </a:t>
            </a:r>
            <a:r>
              <a:rPr lang="fr-FR" sz="1400" b="1" dirty="0" err="1">
                <a:solidFill>
                  <a:srgbClr val="3F5FBF"/>
                </a:solidFill>
                <a:latin typeface="Consolas" panose="020B0609020204030204" pitchFamily="49" charset="0"/>
              </a:rPr>
              <a:t>parameters</a:t>
            </a:r>
            <a:endParaRPr lang="fr-FR" sz="1400" b="1" dirty="0">
              <a:solidFill>
                <a:srgbClr val="3F5FBF"/>
              </a:solidFill>
              <a:latin typeface="Consolas" panose="020B0609020204030204" pitchFamily="49" charset="0"/>
            </a:endParaRPr>
          </a:p>
          <a:p>
            <a:r>
              <a:rPr lang="fr-FR" sz="1400" dirty="0">
                <a:solidFill>
                  <a:srgbClr val="3F5FBF"/>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static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void</a:t>
            </a:r>
            <a:r>
              <a:rPr lang="en-US" sz="1400" b="1" dirty="0">
                <a:solidFill>
                  <a:srgbClr val="000000"/>
                </a:solidFill>
                <a:latin typeface="Consolas" panose="020B0609020204030204" pitchFamily="49" charset="0"/>
              </a:rPr>
              <a:t> main(String[] </a:t>
            </a:r>
            <a:r>
              <a:rPr lang="en-US" sz="1400" b="1" dirty="0" err="1">
                <a:solidFill>
                  <a:srgbClr val="000000"/>
                </a:solidFill>
                <a:latin typeface="Consolas" panose="020B0609020204030204" pitchFamily="49" charset="0"/>
              </a:rPr>
              <a:t>args</a:t>
            </a:r>
            <a:r>
              <a:rPr lang="en-US" sz="1400" b="1" dirty="0">
                <a:solidFill>
                  <a:srgbClr val="000000"/>
                </a:solidFill>
                <a:latin typeface="Consolas" panose="020B0609020204030204" pitchFamily="49" charset="0"/>
              </a:rPr>
              <a:t>)</a:t>
            </a:r>
          </a:p>
          <a:p>
            <a:r>
              <a:rPr lang="fr-FR" sz="1400" dirty="0">
                <a:solidFill>
                  <a:srgbClr val="000000"/>
                </a:solidFill>
                <a:latin typeface="Consolas" panose="020B0609020204030204" pitchFamily="49" charset="0"/>
              </a:rPr>
              <a:t>  {</a:t>
            </a:r>
          </a:p>
          <a:p>
            <a:r>
              <a:rPr lang="fr-FR" sz="1400" dirty="0">
                <a:solidFill>
                  <a:srgbClr val="000000"/>
                </a:solidFill>
                <a:latin typeface="Consolas" panose="020B0609020204030204" pitchFamily="49" charset="0"/>
              </a:rPr>
              <a:t>    </a:t>
            </a:r>
            <a:r>
              <a:rPr lang="fr-FR" sz="1400" dirty="0" err="1">
                <a:solidFill>
                  <a:srgbClr val="000000"/>
                </a:solidFill>
                <a:latin typeface="Consolas" panose="020B0609020204030204" pitchFamily="49" charset="0"/>
              </a:rPr>
              <a:t>System.out.println</a:t>
            </a:r>
            <a:r>
              <a:rPr lang="fr-FR" sz="1400" dirty="0">
                <a:solidFill>
                  <a:srgbClr val="000000"/>
                </a:solidFill>
                <a:latin typeface="Consolas" panose="020B0609020204030204" pitchFamily="49" charset="0"/>
              </a:rPr>
              <a:t>(</a:t>
            </a:r>
            <a:r>
              <a:rPr lang="fr-FR" sz="1400" dirty="0">
                <a:solidFill>
                  <a:srgbClr val="2A00FF"/>
                </a:solidFill>
                <a:latin typeface="Consolas" panose="020B0609020204030204" pitchFamily="49" charset="0"/>
              </a:rPr>
              <a:t>"Hello world."</a:t>
            </a:r>
            <a:r>
              <a:rPr lang="fr-FR" sz="1400" dirty="0">
                <a:solidFill>
                  <a:srgbClr val="000000"/>
                </a:solidFill>
                <a:latin typeface="Consolas" panose="020B0609020204030204" pitchFamily="49" charset="0"/>
              </a:rPr>
              <a:t>);</a:t>
            </a:r>
          </a:p>
          <a:p>
            <a:r>
              <a:rPr lang="fr-FR" sz="1400" dirty="0">
                <a:solidFill>
                  <a:srgbClr val="000000"/>
                </a:solidFill>
                <a:latin typeface="Consolas" panose="020B0609020204030204" pitchFamily="49" charset="0"/>
              </a:rPr>
              <a:t>  }</a:t>
            </a:r>
          </a:p>
          <a:p>
            <a:r>
              <a:rPr lang="fr-FR" sz="1400" dirty="0">
                <a:solidFill>
                  <a:srgbClr val="000000"/>
                </a:solidFill>
                <a:latin typeface="Consolas" panose="020B0609020204030204" pitchFamily="49" charset="0"/>
              </a:rPr>
              <a:t>}</a:t>
            </a:r>
            <a:endParaRPr lang="fr-FR" sz="1400" dirty="0"/>
          </a:p>
        </p:txBody>
      </p:sp>
    </p:spTree>
    <p:extLst>
      <p:ext uri="{BB962C8B-B14F-4D97-AF65-F5344CB8AC3E}">
        <p14:creationId xmlns:p14="http://schemas.microsoft.com/office/powerpoint/2010/main" val="24774689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OUTILS</a:t>
            </a:r>
            <a:endParaRPr lang="fr-FR" dirty="0"/>
          </a:p>
        </p:txBody>
      </p:sp>
      <p:sp>
        <p:nvSpPr>
          <p:cNvPr id="3" name="Espace réservé du contenu 2"/>
          <p:cNvSpPr>
            <a:spLocks noGrp="1"/>
          </p:cNvSpPr>
          <p:nvPr>
            <p:ph idx="1"/>
          </p:nvPr>
        </p:nvSpPr>
        <p:spPr>
          <a:xfrm>
            <a:off x="655319" y="2207729"/>
            <a:ext cx="5853057" cy="799632"/>
          </a:xfrm>
        </p:spPr>
        <p:txBody>
          <a:bodyPr>
            <a:normAutofit/>
          </a:bodyPr>
          <a:lstStyle/>
          <a:p>
            <a:pPr marL="0" indent="0">
              <a:buNone/>
            </a:pPr>
            <a:r>
              <a:rPr lang="fr-FR" sz="3200" b="1" dirty="0" smtClean="0">
                <a:solidFill>
                  <a:srgbClr val="C00000"/>
                </a:solidFill>
              </a:rPr>
              <a:t>Les mains dans le cambouis</a:t>
            </a:r>
            <a:endParaRPr lang="fr-FR" sz="3200" b="1" dirty="0">
              <a:solidFill>
                <a:srgbClr val="C00000"/>
              </a:solidFill>
            </a:endParaRPr>
          </a:p>
        </p:txBody>
      </p:sp>
      <p:sp>
        <p:nvSpPr>
          <p:cNvPr id="4" name="Espace réservé du numéro de diapositive 3"/>
          <p:cNvSpPr>
            <a:spLocks noGrp="1"/>
          </p:cNvSpPr>
          <p:nvPr>
            <p:ph type="sldNum" sz="quarter" idx="12"/>
          </p:nvPr>
        </p:nvSpPr>
        <p:spPr/>
        <p:txBody>
          <a:bodyPr>
            <a:normAutofit/>
          </a:bodyPr>
          <a:lstStyle/>
          <a:p>
            <a:fld id="{6D22F896-40B5-4ADD-8801-0D06FADFA095}" type="slidenum">
              <a:rPr lang="en-US" smtClean="0"/>
              <a:t>18</a:t>
            </a:fld>
            <a:endParaRPr lang="en-US" dirty="0"/>
          </a:p>
        </p:txBody>
      </p:sp>
      <p:sp>
        <p:nvSpPr>
          <p:cNvPr id="7" name="ZoneTexte 6"/>
          <p:cNvSpPr txBox="1"/>
          <p:nvPr/>
        </p:nvSpPr>
        <p:spPr>
          <a:xfrm>
            <a:off x="1078006" y="3007361"/>
            <a:ext cx="9823076" cy="3354765"/>
          </a:xfrm>
          <a:prstGeom prst="rect">
            <a:avLst/>
          </a:prstGeom>
          <a:noFill/>
        </p:spPr>
        <p:txBody>
          <a:bodyPr wrap="square" rtlCol="0">
            <a:spAutoFit/>
          </a:bodyPr>
          <a:lstStyle/>
          <a:p>
            <a:r>
              <a:rPr lang="fr-FR" sz="3200" dirty="0" smtClean="0">
                <a:solidFill>
                  <a:srgbClr val="C00000"/>
                </a:solidFill>
              </a:rPr>
              <a:t> </a:t>
            </a:r>
            <a:r>
              <a:rPr lang="fr-FR" sz="3200" i="1" dirty="0" smtClean="0">
                <a:solidFill>
                  <a:srgbClr val="C00000"/>
                </a:solidFill>
              </a:rPr>
              <a:t>la commande </a:t>
            </a:r>
            <a:r>
              <a:rPr lang="fr-FR" sz="3200" b="1" i="1" dirty="0" smtClean="0">
                <a:solidFill>
                  <a:srgbClr val="C00000"/>
                </a:solidFill>
              </a:rPr>
              <a:t>java </a:t>
            </a:r>
          </a:p>
          <a:p>
            <a:endParaRPr lang="en-US" u="sng" dirty="0"/>
          </a:p>
          <a:p>
            <a:r>
              <a:rPr lang="en-US" dirty="0" smtClean="0"/>
              <a:t>Java </a:t>
            </a:r>
            <a:r>
              <a:rPr lang="en-US" dirty="0" err="1" smtClean="0"/>
              <a:t>utilise</a:t>
            </a:r>
            <a:r>
              <a:rPr lang="en-US" dirty="0" smtClean="0"/>
              <a:t> </a:t>
            </a:r>
            <a:r>
              <a:rPr lang="en-US" dirty="0" err="1" smtClean="0"/>
              <a:t>une</a:t>
            </a:r>
            <a:r>
              <a:rPr lang="en-US" dirty="0" smtClean="0"/>
              <a:t> machine </a:t>
            </a:r>
            <a:r>
              <a:rPr lang="en-US" dirty="0" err="1" smtClean="0"/>
              <a:t>virtuelle</a:t>
            </a:r>
            <a:r>
              <a:rPr lang="en-US" dirty="0" smtClean="0"/>
              <a:t> (</a:t>
            </a:r>
            <a:r>
              <a:rPr lang="en-US" i="1" dirty="0" smtClean="0"/>
              <a:t>la JVM – Java Virtual Machine</a:t>
            </a:r>
            <a:r>
              <a:rPr lang="en-US" dirty="0" smtClean="0"/>
              <a:t>) pour </a:t>
            </a:r>
            <a:r>
              <a:rPr lang="en-US" dirty="0" smtClean="0"/>
              <a:t>executer </a:t>
            </a:r>
            <a:r>
              <a:rPr lang="en-US" dirty="0" smtClean="0"/>
              <a:t>le </a:t>
            </a:r>
            <a:r>
              <a:rPr lang="en-US" i="1" dirty="0" smtClean="0"/>
              <a:t>byte code</a:t>
            </a:r>
            <a:r>
              <a:rPr lang="en-US" dirty="0" smtClean="0"/>
              <a:t> </a:t>
            </a:r>
            <a:r>
              <a:rPr lang="en-US" dirty="0" err="1" smtClean="0"/>
              <a:t>généré</a:t>
            </a:r>
            <a:r>
              <a:rPr lang="en-US" dirty="0" smtClean="0"/>
              <a:t> </a:t>
            </a:r>
            <a:r>
              <a:rPr lang="en-US" dirty="0" smtClean="0"/>
              <a:t>par la </a:t>
            </a:r>
            <a:r>
              <a:rPr lang="en-US" dirty="0" err="1" smtClean="0"/>
              <a:t>commande</a:t>
            </a:r>
            <a:r>
              <a:rPr lang="en-US" dirty="0" smtClean="0"/>
              <a:t> </a:t>
            </a:r>
            <a:r>
              <a:rPr lang="en-US" b="1" dirty="0" err="1" smtClean="0"/>
              <a:t>javac</a:t>
            </a:r>
            <a:r>
              <a:rPr lang="en-US" dirty="0" smtClean="0"/>
              <a:t>. </a:t>
            </a:r>
          </a:p>
          <a:p>
            <a:endParaRPr lang="en-US" u="sng" dirty="0"/>
          </a:p>
          <a:p>
            <a:r>
              <a:rPr lang="en-US" u="sng" dirty="0" err="1" smtClean="0"/>
              <a:t>Exemple</a:t>
            </a:r>
            <a:r>
              <a:rPr lang="en-US" u="sng" dirty="0" smtClean="0"/>
              <a:t> (avec le code </a:t>
            </a:r>
            <a:r>
              <a:rPr lang="en-US" u="sng" dirty="0" err="1" smtClean="0"/>
              <a:t>présenté</a:t>
            </a:r>
            <a:r>
              <a:rPr lang="en-US" u="sng" dirty="0" smtClean="0"/>
              <a:t> </a:t>
            </a:r>
            <a:r>
              <a:rPr lang="en-US" u="sng" dirty="0" err="1" smtClean="0"/>
              <a:t>dans</a:t>
            </a:r>
            <a:r>
              <a:rPr lang="en-US" u="sng" dirty="0" smtClean="0"/>
              <a:t> </a:t>
            </a:r>
            <a:r>
              <a:rPr lang="en-US" u="sng" dirty="0" err="1" smtClean="0"/>
              <a:t>l’exemple</a:t>
            </a:r>
            <a:r>
              <a:rPr lang="en-US" u="sng" dirty="0" smtClean="0"/>
              <a:t> </a:t>
            </a:r>
            <a:r>
              <a:rPr lang="en-US" u="sng" dirty="0" err="1" smtClean="0"/>
              <a:t>précédent</a:t>
            </a:r>
            <a:r>
              <a:rPr lang="en-US" u="sng" dirty="0" smtClean="0"/>
              <a:t>):</a:t>
            </a:r>
          </a:p>
          <a:p>
            <a:r>
              <a:rPr lang="en-US" b="1" dirty="0" smtClean="0"/>
              <a:t>java </a:t>
            </a:r>
            <a:r>
              <a:rPr lang="en-US" b="1" dirty="0" err="1" smtClean="0"/>
              <a:t>HelloWorld</a:t>
            </a:r>
            <a:r>
              <a:rPr lang="en-US" b="1" dirty="0"/>
              <a:t> </a:t>
            </a:r>
            <a:endParaRPr lang="en-US" b="1" dirty="0" smtClean="0"/>
          </a:p>
          <a:p>
            <a:endParaRPr lang="en-US" dirty="0"/>
          </a:p>
          <a:p>
            <a:r>
              <a:rPr lang="en-US" dirty="0" err="1" smtClean="0"/>
              <a:t>Produira</a:t>
            </a:r>
            <a:r>
              <a:rPr lang="en-US" dirty="0" smtClean="0"/>
              <a:t> la </a:t>
            </a:r>
            <a:r>
              <a:rPr lang="en-US" dirty="0" err="1" smtClean="0"/>
              <a:t>chaîne</a:t>
            </a:r>
            <a:r>
              <a:rPr lang="en-US" dirty="0" smtClean="0"/>
              <a:t> “</a:t>
            </a:r>
            <a:r>
              <a:rPr lang="en-US" b="1" i="1" dirty="0" smtClean="0"/>
              <a:t>Hello World</a:t>
            </a:r>
            <a:r>
              <a:rPr lang="en-US" dirty="0" smtClean="0"/>
              <a:t>” </a:t>
            </a:r>
            <a:r>
              <a:rPr lang="en-US" dirty="0" err="1" smtClean="0"/>
              <a:t>sur</a:t>
            </a:r>
            <a:r>
              <a:rPr lang="en-US" dirty="0" smtClean="0"/>
              <a:t> la sortie standard.</a:t>
            </a:r>
          </a:p>
          <a:p>
            <a:endParaRPr lang="en-US" dirty="0" smtClean="0"/>
          </a:p>
          <a:p>
            <a:endParaRPr lang="fr-FR" dirty="0"/>
          </a:p>
        </p:txBody>
      </p:sp>
    </p:spTree>
    <p:extLst>
      <p:ext uri="{BB962C8B-B14F-4D97-AF65-F5344CB8AC3E}">
        <p14:creationId xmlns:p14="http://schemas.microsoft.com/office/powerpoint/2010/main" val="25393930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OUTILS</a:t>
            </a:r>
            <a:endParaRPr lang="fr-FR" dirty="0"/>
          </a:p>
        </p:txBody>
      </p:sp>
      <p:sp>
        <p:nvSpPr>
          <p:cNvPr id="3" name="Espace réservé du contenu 2"/>
          <p:cNvSpPr>
            <a:spLocks noGrp="1"/>
          </p:cNvSpPr>
          <p:nvPr>
            <p:ph idx="1"/>
          </p:nvPr>
        </p:nvSpPr>
        <p:spPr>
          <a:xfrm>
            <a:off x="655319" y="2207729"/>
            <a:ext cx="5853057" cy="799632"/>
          </a:xfrm>
        </p:spPr>
        <p:txBody>
          <a:bodyPr>
            <a:normAutofit/>
          </a:bodyPr>
          <a:lstStyle/>
          <a:p>
            <a:pPr marL="0" indent="0">
              <a:buNone/>
            </a:pPr>
            <a:r>
              <a:rPr lang="fr-FR" sz="3200" b="1" dirty="0" smtClean="0">
                <a:solidFill>
                  <a:srgbClr val="C00000"/>
                </a:solidFill>
              </a:rPr>
              <a:t>Les mains dans le cambouis</a:t>
            </a:r>
            <a:endParaRPr lang="fr-FR" sz="3200" b="1" dirty="0">
              <a:solidFill>
                <a:srgbClr val="C00000"/>
              </a:solidFill>
            </a:endParaRPr>
          </a:p>
        </p:txBody>
      </p:sp>
      <p:sp>
        <p:nvSpPr>
          <p:cNvPr id="4" name="Espace réservé du numéro de diapositive 3"/>
          <p:cNvSpPr>
            <a:spLocks noGrp="1"/>
          </p:cNvSpPr>
          <p:nvPr>
            <p:ph type="sldNum" sz="quarter" idx="12"/>
          </p:nvPr>
        </p:nvSpPr>
        <p:spPr/>
        <p:txBody>
          <a:bodyPr>
            <a:normAutofit/>
          </a:bodyPr>
          <a:lstStyle/>
          <a:p>
            <a:fld id="{6D22F896-40B5-4ADD-8801-0D06FADFA095}" type="slidenum">
              <a:rPr lang="en-US" smtClean="0"/>
              <a:t>19</a:t>
            </a:fld>
            <a:endParaRPr lang="en-US" dirty="0"/>
          </a:p>
        </p:txBody>
      </p:sp>
      <p:sp>
        <p:nvSpPr>
          <p:cNvPr id="7" name="ZoneTexte 6"/>
          <p:cNvSpPr txBox="1"/>
          <p:nvPr/>
        </p:nvSpPr>
        <p:spPr>
          <a:xfrm>
            <a:off x="655319" y="3088043"/>
            <a:ext cx="9823076" cy="2523768"/>
          </a:xfrm>
          <a:prstGeom prst="rect">
            <a:avLst/>
          </a:prstGeom>
          <a:noFill/>
        </p:spPr>
        <p:txBody>
          <a:bodyPr wrap="square" rtlCol="0">
            <a:spAutoFit/>
          </a:bodyPr>
          <a:lstStyle/>
          <a:p>
            <a:r>
              <a:rPr lang="fr-FR" sz="3200" dirty="0" smtClean="0">
                <a:solidFill>
                  <a:srgbClr val="C00000"/>
                </a:solidFill>
              </a:rPr>
              <a:t> </a:t>
            </a:r>
            <a:r>
              <a:rPr lang="fr-FR" sz="3200" i="1" dirty="0" smtClean="0">
                <a:solidFill>
                  <a:srgbClr val="C00000"/>
                </a:solidFill>
              </a:rPr>
              <a:t>la commande </a:t>
            </a:r>
            <a:r>
              <a:rPr lang="fr-FR" sz="3200" b="1" i="1" dirty="0" smtClean="0">
                <a:solidFill>
                  <a:srgbClr val="C00000"/>
                </a:solidFill>
              </a:rPr>
              <a:t>jar </a:t>
            </a:r>
          </a:p>
          <a:p>
            <a:endParaRPr lang="en-US" u="sng" dirty="0"/>
          </a:p>
          <a:p>
            <a:r>
              <a:rPr lang="en-US" dirty="0" smtClean="0"/>
              <a:t>Il </a:t>
            </a:r>
            <a:r>
              <a:rPr lang="en-US" dirty="0" err="1" smtClean="0"/>
              <a:t>est</a:t>
            </a:r>
            <a:r>
              <a:rPr lang="en-US" dirty="0" smtClean="0"/>
              <a:t> </a:t>
            </a:r>
            <a:r>
              <a:rPr lang="fr-FR" dirty="0" smtClean="0"/>
              <a:t>extrêmement</a:t>
            </a:r>
            <a:r>
              <a:rPr lang="en-US" dirty="0" smtClean="0"/>
              <a:t>  rare </a:t>
            </a:r>
            <a:r>
              <a:rPr lang="en-US" dirty="0" err="1" smtClean="0"/>
              <a:t>qu’un</a:t>
            </a:r>
            <a:r>
              <a:rPr lang="en-US" dirty="0" smtClean="0"/>
              <a:t> code java se </a:t>
            </a:r>
            <a:r>
              <a:rPr lang="en-US" dirty="0" err="1" smtClean="0"/>
              <a:t>résume</a:t>
            </a:r>
            <a:r>
              <a:rPr lang="en-US" dirty="0" smtClean="0"/>
              <a:t> à un </a:t>
            </a:r>
            <a:r>
              <a:rPr lang="en-US" dirty="0" err="1" smtClean="0"/>
              <a:t>seul</a:t>
            </a:r>
            <a:r>
              <a:rPr lang="en-US" dirty="0" smtClean="0"/>
              <a:t> </a:t>
            </a:r>
            <a:r>
              <a:rPr lang="fr-FR" dirty="0" smtClean="0"/>
              <a:t>programme</a:t>
            </a:r>
            <a:r>
              <a:rPr lang="en-US" dirty="0" smtClean="0"/>
              <a:t> principal. </a:t>
            </a:r>
          </a:p>
          <a:p>
            <a:r>
              <a:rPr lang="en-US" dirty="0" smtClean="0"/>
              <a:t>La </a:t>
            </a:r>
            <a:r>
              <a:rPr lang="fr-FR" dirty="0" smtClean="0"/>
              <a:t>plateforme</a:t>
            </a:r>
            <a:r>
              <a:rPr lang="en-US" dirty="0" smtClean="0"/>
              <a:t> </a:t>
            </a:r>
            <a:r>
              <a:rPr lang="fr-FR" dirty="0" smtClean="0"/>
              <a:t>Java</a:t>
            </a:r>
            <a:r>
              <a:rPr lang="en-US" dirty="0" smtClean="0"/>
              <a:t> met à disposition </a:t>
            </a:r>
            <a:r>
              <a:rPr lang="en-US" dirty="0" err="1" smtClean="0"/>
              <a:t>l’outil</a:t>
            </a:r>
            <a:r>
              <a:rPr lang="en-US" dirty="0" smtClean="0"/>
              <a:t> ‘</a:t>
            </a:r>
            <a:r>
              <a:rPr lang="en-US" b="1" dirty="0" smtClean="0"/>
              <a:t>jar</a:t>
            </a:r>
            <a:r>
              <a:rPr lang="en-US" dirty="0" smtClean="0"/>
              <a:t>’ </a:t>
            </a:r>
            <a:r>
              <a:rPr lang="en-US" dirty="0" err="1" smtClean="0"/>
              <a:t>archivant</a:t>
            </a:r>
            <a:r>
              <a:rPr lang="en-US" dirty="0" smtClean="0"/>
              <a:t> </a:t>
            </a:r>
            <a:r>
              <a:rPr lang="fr-FR" dirty="0" smtClean="0"/>
              <a:t>l’ensemble</a:t>
            </a:r>
            <a:r>
              <a:rPr lang="en-US" dirty="0" smtClean="0"/>
              <a:t> des classes </a:t>
            </a:r>
            <a:r>
              <a:rPr lang="en-US" dirty="0" err="1" smtClean="0"/>
              <a:t>dans</a:t>
            </a:r>
            <a:r>
              <a:rPr lang="en-US" dirty="0" smtClean="0"/>
              <a:t> un </a:t>
            </a:r>
            <a:r>
              <a:rPr lang="en-US" dirty="0" err="1" smtClean="0"/>
              <a:t>seul</a:t>
            </a:r>
            <a:r>
              <a:rPr lang="en-US" dirty="0" smtClean="0"/>
              <a:t> </a:t>
            </a:r>
            <a:r>
              <a:rPr lang="fr-FR" dirty="0" smtClean="0"/>
              <a:t>fichier</a:t>
            </a:r>
            <a:r>
              <a:rPr lang="en-US" dirty="0" smtClean="0"/>
              <a:t> (</a:t>
            </a:r>
            <a:r>
              <a:rPr lang="fr-FR" dirty="0" smtClean="0"/>
              <a:t>ce fichier n’est autre qu’un fichier ‘zip</a:t>
            </a:r>
            <a:r>
              <a:rPr lang="en-US" dirty="0" smtClean="0"/>
              <a:t>’)</a:t>
            </a:r>
          </a:p>
          <a:p>
            <a:endParaRPr lang="en-US" u="sng" dirty="0"/>
          </a:p>
          <a:p>
            <a:endParaRPr lang="en-US" dirty="0" smtClean="0"/>
          </a:p>
          <a:p>
            <a:endParaRPr lang="fr-FR" dirty="0"/>
          </a:p>
        </p:txBody>
      </p:sp>
    </p:spTree>
    <p:extLst>
      <p:ext uri="{BB962C8B-B14F-4D97-AF65-F5344CB8AC3E}">
        <p14:creationId xmlns:p14="http://schemas.microsoft.com/office/powerpoint/2010/main" val="15864987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SOMMAIRE</a:t>
            </a:r>
            <a:endParaRPr lang="fr-FR" dirty="0"/>
          </a:p>
        </p:txBody>
      </p:sp>
      <p:sp>
        <p:nvSpPr>
          <p:cNvPr id="3" name="Espace réservé du contenu 2"/>
          <p:cNvSpPr>
            <a:spLocks noGrp="1"/>
          </p:cNvSpPr>
          <p:nvPr>
            <p:ph idx="1"/>
          </p:nvPr>
        </p:nvSpPr>
        <p:spPr/>
        <p:txBody>
          <a:bodyPr>
            <a:normAutofit fontScale="92500" lnSpcReduction="20000"/>
          </a:bodyPr>
          <a:lstStyle/>
          <a:p>
            <a:pPr marL="0" indent="0" fontAlgn="base">
              <a:buNone/>
            </a:pPr>
            <a:r>
              <a:rPr lang="fr-FR" b="1" dirty="0" smtClean="0">
                <a:solidFill>
                  <a:srgbClr val="C00000"/>
                </a:solidFill>
              </a:rPr>
              <a:t>Rappels </a:t>
            </a:r>
            <a:r>
              <a:rPr lang="fr-FR" b="1" dirty="0">
                <a:solidFill>
                  <a:srgbClr val="C00000"/>
                </a:solidFill>
              </a:rPr>
              <a:t>sur le langage Java </a:t>
            </a:r>
            <a:r>
              <a:rPr lang="fr-FR" i="1" dirty="0"/>
              <a:t> </a:t>
            </a:r>
            <a:endParaRPr lang="fr-FR" i="1" dirty="0" smtClean="0"/>
          </a:p>
          <a:p>
            <a:pPr lvl="1" fontAlgn="base"/>
            <a:r>
              <a:rPr lang="fr-FR" b="1" dirty="0" smtClean="0"/>
              <a:t>Les </a:t>
            </a:r>
            <a:r>
              <a:rPr lang="fr-FR" b="1" dirty="0"/>
              <a:t>bases</a:t>
            </a:r>
          </a:p>
          <a:p>
            <a:pPr lvl="1" fontAlgn="base"/>
            <a:r>
              <a:rPr lang="fr-FR" b="1" dirty="0"/>
              <a:t>Programmation objet</a:t>
            </a:r>
          </a:p>
          <a:p>
            <a:pPr marL="0" indent="0" fontAlgn="base">
              <a:buNone/>
            </a:pPr>
            <a:r>
              <a:rPr lang="fr-FR" dirty="0"/>
              <a:t/>
            </a:r>
            <a:br>
              <a:rPr lang="fr-FR" dirty="0"/>
            </a:br>
            <a:r>
              <a:rPr lang="fr-FR" b="1" dirty="0">
                <a:solidFill>
                  <a:srgbClr val="C00000"/>
                </a:solidFill>
              </a:rPr>
              <a:t>Outils de </a:t>
            </a:r>
            <a:r>
              <a:rPr lang="fr-FR" b="1" dirty="0" smtClean="0">
                <a:solidFill>
                  <a:srgbClr val="C00000"/>
                </a:solidFill>
              </a:rPr>
              <a:t>développement</a:t>
            </a:r>
            <a:r>
              <a:rPr lang="fr-FR" b="1" dirty="0">
                <a:solidFill>
                  <a:srgbClr val="C00000"/>
                </a:solidFill>
              </a:rPr>
              <a:t> </a:t>
            </a:r>
            <a:r>
              <a:rPr lang="fr-FR" b="1" dirty="0" smtClean="0">
                <a:solidFill>
                  <a:srgbClr val="C00000"/>
                </a:solidFill>
              </a:rPr>
              <a:t>&amp; Compilation</a:t>
            </a:r>
            <a:endParaRPr lang="fr-FR" i="1" dirty="0">
              <a:solidFill>
                <a:srgbClr val="C00000"/>
              </a:solidFill>
            </a:endParaRPr>
          </a:p>
          <a:p>
            <a:pPr lvl="1" fontAlgn="base"/>
            <a:r>
              <a:rPr lang="fr-FR" b="1" dirty="0" smtClean="0"/>
              <a:t>Les mains dans le cambouis</a:t>
            </a:r>
          </a:p>
          <a:p>
            <a:pPr lvl="1" fontAlgn="base"/>
            <a:r>
              <a:rPr lang="fr-FR" b="1" dirty="0" smtClean="0"/>
              <a:t>Debugger </a:t>
            </a:r>
            <a:endParaRPr lang="fr-FR" b="1" dirty="0"/>
          </a:p>
          <a:p>
            <a:pPr lvl="1" fontAlgn="base"/>
            <a:r>
              <a:rPr lang="fr-FR" b="1" dirty="0" smtClean="0"/>
              <a:t>Gestionnaire </a:t>
            </a:r>
            <a:r>
              <a:rPr lang="fr-FR" b="1" dirty="0"/>
              <a:t>de </a:t>
            </a:r>
            <a:r>
              <a:rPr lang="fr-FR" b="1" dirty="0" smtClean="0"/>
              <a:t>version</a:t>
            </a:r>
          </a:p>
          <a:p>
            <a:pPr marL="0" indent="0" fontAlgn="base">
              <a:buNone/>
            </a:pPr>
            <a:r>
              <a:rPr lang="fr-FR" b="1" dirty="0" smtClean="0">
                <a:solidFill>
                  <a:srgbClr val="C00000"/>
                </a:solidFill>
              </a:rPr>
              <a:t>Bonnes pratiques</a:t>
            </a:r>
          </a:p>
          <a:p>
            <a:pPr lvl="1" fontAlgn="base"/>
            <a:r>
              <a:rPr lang="fr-FR" b="1" dirty="0" smtClean="0"/>
              <a:t>Conventions de </a:t>
            </a:r>
            <a:r>
              <a:rPr lang="fr-FR" b="1" dirty="0" smtClean="0"/>
              <a:t>nommage</a:t>
            </a:r>
            <a:endParaRPr lang="fr-FR" b="1" dirty="0" smtClean="0"/>
          </a:p>
          <a:p>
            <a:pPr lvl="1" fontAlgn="base"/>
            <a:r>
              <a:rPr lang="fr-FR" b="1" dirty="0" smtClean="0"/>
              <a:t>Documentation</a:t>
            </a:r>
          </a:p>
          <a:p>
            <a:pPr lvl="1" fontAlgn="base"/>
            <a:r>
              <a:rPr lang="fr-FR" b="1" dirty="0" smtClean="0"/>
              <a:t>Gestion des erreurs</a:t>
            </a:r>
          </a:p>
          <a:p>
            <a:pPr lvl="1" fontAlgn="base"/>
            <a:r>
              <a:rPr lang="fr-FR" b="1" dirty="0" smtClean="0"/>
              <a:t>Tests unitaires</a:t>
            </a:r>
            <a:endParaRPr lang="fr-FR" b="1" dirty="0"/>
          </a:p>
          <a:p>
            <a:pPr lvl="1" fontAlgn="base"/>
            <a:endParaRPr lang="fr-FR" b="1" dirty="0"/>
          </a:p>
          <a:p>
            <a:endParaRPr lang="fr-FR" dirty="0"/>
          </a:p>
        </p:txBody>
      </p:sp>
      <p:sp>
        <p:nvSpPr>
          <p:cNvPr id="4" name="Espace réservé du numéro de diapositive 3"/>
          <p:cNvSpPr>
            <a:spLocks noGrp="1"/>
          </p:cNvSpPr>
          <p:nvPr>
            <p:ph type="sldNum" sz="quarter" idx="12"/>
          </p:nvPr>
        </p:nvSpPr>
        <p:spPr/>
        <p:txBody>
          <a:bodyPr>
            <a:normAutofit/>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34086712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OUTILS</a:t>
            </a:r>
            <a:endParaRPr lang="fr-FR" dirty="0"/>
          </a:p>
        </p:txBody>
      </p:sp>
      <p:sp>
        <p:nvSpPr>
          <p:cNvPr id="3" name="Espace réservé du contenu 2"/>
          <p:cNvSpPr>
            <a:spLocks noGrp="1"/>
          </p:cNvSpPr>
          <p:nvPr>
            <p:ph idx="1"/>
          </p:nvPr>
        </p:nvSpPr>
        <p:spPr>
          <a:xfrm>
            <a:off x="111536" y="1571235"/>
            <a:ext cx="3844962" cy="799632"/>
          </a:xfrm>
        </p:spPr>
        <p:txBody>
          <a:bodyPr>
            <a:normAutofit/>
          </a:bodyPr>
          <a:lstStyle/>
          <a:p>
            <a:pPr marL="0" indent="0">
              <a:buNone/>
            </a:pPr>
            <a:r>
              <a:rPr lang="fr-FR" sz="3200" b="1" dirty="0" smtClean="0">
                <a:solidFill>
                  <a:srgbClr val="C00000"/>
                </a:solidFill>
              </a:rPr>
              <a:t>DEBUGGER (1/4)</a:t>
            </a:r>
            <a:endParaRPr lang="fr-FR" sz="3200" b="1" dirty="0">
              <a:solidFill>
                <a:srgbClr val="C00000"/>
              </a:solidFill>
            </a:endParaRPr>
          </a:p>
        </p:txBody>
      </p:sp>
      <p:sp>
        <p:nvSpPr>
          <p:cNvPr id="4" name="Espace réservé du numéro de diapositive 3"/>
          <p:cNvSpPr>
            <a:spLocks noGrp="1"/>
          </p:cNvSpPr>
          <p:nvPr>
            <p:ph type="sldNum" sz="quarter" idx="12"/>
          </p:nvPr>
        </p:nvSpPr>
        <p:spPr/>
        <p:txBody>
          <a:bodyPr>
            <a:normAutofit/>
          </a:bodyPr>
          <a:lstStyle/>
          <a:p>
            <a:fld id="{6D22F896-40B5-4ADD-8801-0D06FADFA095}" type="slidenum">
              <a:rPr lang="en-US" smtClean="0"/>
              <a:t>20</a:t>
            </a:fld>
            <a:endParaRPr lang="en-US" dirty="0"/>
          </a:p>
        </p:txBody>
      </p:sp>
      <p:pic>
        <p:nvPicPr>
          <p:cNvPr id="5" name="Image 4"/>
          <p:cNvPicPr/>
          <p:nvPr/>
        </p:nvPicPr>
        <p:blipFill>
          <a:blip r:embed="rId2">
            <a:extLst>
              <a:ext uri="{28A0092B-C50C-407E-A947-70E740481C1C}">
                <a14:useLocalDpi xmlns:a14="http://schemas.microsoft.com/office/drawing/2010/main" val="0"/>
              </a:ext>
            </a:extLst>
          </a:blip>
          <a:stretch>
            <a:fillRect/>
          </a:stretch>
        </p:blipFill>
        <p:spPr>
          <a:xfrm>
            <a:off x="219112" y="2090232"/>
            <a:ext cx="5598981" cy="3851275"/>
          </a:xfrm>
          <a:prstGeom prst="rect">
            <a:avLst/>
          </a:prstGeom>
        </p:spPr>
      </p:pic>
      <p:pic>
        <p:nvPicPr>
          <p:cNvPr id="6" name="Image 5"/>
          <p:cNvPicPr/>
          <p:nvPr/>
        </p:nvPicPr>
        <p:blipFill>
          <a:blip r:embed="rId3">
            <a:extLst>
              <a:ext uri="{28A0092B-C50C-407E-A947-70E740481C1C}">
                <a14:useLocalDpi xmlns:a14="http://schemas.microsoft.com/office/drawing/2010/main" val="0"/>
              </a:ext>
            </a:extLst>
          </a:blip>
          <a:stretch>
            <a:fillRect/>
          </a:stretch>
        </p:blipFill>
        <p:spPr>
          <a:xfrm>
            <a:off x="5898776" y="2090233"/>
            <a:ext cx="5325036" cy="3851275"/>
          </a:xfrm>
          <a:prstGeom prst="rect">
            <a:avLst/>
          </a:prstGeom>
        </p:spPr>
      </p:pic>
    </p:spTree>
    <p:extLst>
      <p:ext uri="{BB962C8B-B14F-4D97-AF65-F5344CB8AC3E}">
        <p14:creationId xmlns:p14="http://schemas.microsoft.com/office/powerpoint/2010/main" val="24559644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OUTILS</a:t>
            </a:r>
            <a:endParaRPr lang="fr-FR" dirty="0"/>
          </a:p>
        </p:txBody>
      </p:sp>
      <p:sp>
        <p:nvSpPr>
          <p:cNvPr id="3" name="Espace réservé du contenu 2"/>
          <p:cNvSpPr>
            <a:spLocks noGrp="1"/>
          </p:cNvSpPr>
          <p:nvPr>
            <p:ph idx="1"/>
          </p:nvPr>
        </p:nvSpPr>
        <p:spPr>
          <a:xfrm>
            <a:off x="685800" y="2194561"/>
            <a:ext cx="3591560" cy="680720"/>
          </a:xfrm>
        </p:spPr>
        <p:txBody>
          <a:bodyPr>
            <a:normAutofit/>
          </a:bodyPr>
          <a:lstStyle/>
          <a:p>
            <a:pPr marL="0" indent="0">
              <a:buNone/>
            </a:pPr>
            <a:r>
              <a:rPr lang="fr-FR" sz="3200" b="1" dirty="0" smtClean="0">
                <a:solidFill>
                  <a:srgbClr val="C00000"/>
                </a:solidFill>
              </a:rPr>
              <a:t>DEBUGGER (2/4)</a:t>
            </a:r>
            <a:endParaRPr lang="fr-FR" sz="3200" b="1" dirty="0">
              <a:solidFill>
                <a:srgbClr val="C00000"/>
              </a:solidFill>
            </a:endParaRPr>
          </a:p>
        </p:txBody>
      </p:sp>
      <p:sp>
        <p:nvSpPr>
          <p:cNvPr id="4" name="Espace réservé du numéro de diapositive 3"/>
          <p:cNvSpPr>
            <a:spLocks noGrp="1"/>
          </p:cNvSpPr>
          <p:nvPr>
            <p:ph type="sldNum" sz="quarter" idx="12"/>
          </p:nvPr>
        </p:nvSpPr>
        <p:spPr/>
        <p:txBody>
          <a:bodyPr>
            <a:normAutofit/>
          </a:bodyPr>
          <a:lstStyle/>
          <a:p>
            <a:fld id="{6D22F896-40B5-4ADD-8801-0D06FADFA095}" type="slidenum">
              <a:rPr lang="en-US" smtClean="0"/>
              <a:t>21</a:t>
            </a:fld>
            <a:endParaRPr lang="en-US" dirty="0"/>
          </a:p>
        </p:txBody>
      </p:sp>
      <p:pic>
        <p:nvPicPr>
          <p:cNvPr id="7" name="Image 6"/>
          <p:cNvPicPr/>
          <p:nvPr/>
        </p:nvPicPr>
        <p:blipFill>
          <a:blip r:embed="rId2">
            <a:extLst>
              <a:ext uri="{28A0092B-C50C-407E-A947-70E740481C1C}">
                <a14:useLocalDpi xmlns:a14="http://schemas.microsoft.com/office/drawing/2010/main" val="0"/>
              </a:ext>
            </a:extLst>
          </a:blip>
          <a:stretch>
            <a:fillRect/>
          </a:stretch>
        </p:blipFill>
        <p:spPr>
          <a:xfrm>
            <a:off x="132080" y="2672079"/>
            <a:ext cx="5452932" cy="3710791"/>
          </a:xfrm>
          <a:prstGeom prst="rect">
            <a:avLst/>
          </a:prstGeom>
        </p:spPr>
      </p:pic>
      <p:pic>
        <p:nvPicPr>
          <p:cNvPr id="8" name="Image 7"/>
          <p:cNvPicPr/>
          <p:nvPr/>
        </p:nvPicPr>
        <p:blipFill>
          <a:blip r:embed="rId3">
            <a:extLst>
              <a:ext uri="{28A0092B-C50C-407E-A947-70E740481C1C}">
                <a14:useLocalDpi xmlns:a14="http://schemas.microsoft.com/office/drawing/2010/main" val="0"/>
              </a:ext>
            </a:extLst>
          </a:blip>
          <a:stretch>
            <a:fillRect/>
          </a:stretch>
        </p:blipFill>
        <p:spPr>
          <a:xfrm>
            <a:off x="5791201" y="2672080"/>
            <a:ext cx="5414682" cy="3710790"/>
          </a:xfrm>
          <a:prstGeom prst="rect">
            <a:avLst/>
          </a:prstGeom>
        </p:spPr>
      </p:pic>
    </p:spTree>
    <p:extLst>
      <p:ext uri="{BB962C8B-B14F-4D97-AF65-F5344CB8AC3E}">
        <p14:creationId xmlns:p14="http://schemas.microsoft.com/office/powerpoint/2010/main" val="25600810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OUTILS</a:t>
            </a:r>
            <a:endParaRPr lang="fr-FR" dirty="0"/>
          </a:p>
        </p:txBody>
      </p:sp>
      <p:sp>
        <p:nvSpPr>
          <p:cNvPr id="3" name="Espace réservé du contenu 2"/>
          <p:cNvSpPr>
            <a:spLocks noGrp="1"/>
          </p:cNvSpPr>
          <p:nvPr>
            <p:ph idx="1"/>
          </p:nvPr>
        </p:nvSpPr>
        <p:spPr>
          <a:xfrm>
            <a:off x="685800" y="2194561"/>
            <a:ext cx="3845560" cy="680720"/>
          </a:xfrm>
        </p:spPr>
        <p:txBody>
          <a:bodyPr>
            <a:normAutofit/>
          </a:bodyPr>
          <a:lstStyle/>
          <a:p>
            <a:pPr marL="0" indent="0">
              <a:buNone/>
            </a:pPr>
            <a:r>
              <a:rPr lang="fr-FR" sz="3200" b="1" dirty="0" smtClean="0">
                <a:solidFill>
                  <a:srgbClr val="C00000"/>
                </a:solidFill>
              </a:rPr>
              <a:t>DEBUGGER (3/4)</a:t>
            </a:r>
            <a:endParaRPr lang="fr-FR" sz="3200" b="1" dirty="0">
              <a:solidFill>
                <a:srgbClr val="C00000"/>
              </a:solidFill>
            </a:endParaRPr>
          </a:p>
        </p:txBody>
      </p:sp>
      <p:sp>
        <p:nvSpPr>
          <p:cNvPr id="4" name="Espace réservé du numéro de diapositive 3"/>
          <p:cNvSpPr>
            <a:spLocks noGrp="1"/>
          </p:cNvSpPr>
          <p:nvPr>
            <p:ph type="sldNum" sz="quarter" idx="12"/>
          </p:nvPr>
        </p:nvSpPr>
        <p:spPr/>
        <p:txBody>
          <a:bodyPr>
            <a:normAutofit/>
          </a:bodyPr>
          <a:lstStyle/>
          <a:p>
            <a:fld id="{6D22F896-40B5-4ADD-8801-0D06FADFA095}" type="slidenum">
              <a:rPr lang="en-US" smtClean="0"/>
              <a:t>22</a:t>
            </a:fld>
            <a:endParaRPr lang="en-US" dirty="0"/>
          </a:p>
        </p:txBody>
      </p:sp>
      <p:pic>
        <p:nvPicPr>
          <p:cNvPr id="9" name="Image 8"/>
          <p:cNvPicPr/>
          <p:nvPr/>
        </p:nvPicPr>
        <p:blipFill>
          <a:blip r:embed="rId2">
            <a:extLst>
              <a:ext uri="{28A0092B-C50C-407E-A947-70E740481C1C}">
                <a14:useLocalDpi xmlns:a14="http://schemas.microsoft.com/office/drawing/2010/main" val="0"/>
              </a:ext>
            </a:extLst>
          </a:blip>
          <a:stretch>
            <a:fillRect/>
          </a:stretch>
        </p:blipFill>
        <p:spPr>
          <a:xfrm>
            <a:off x="685800" y="2692400"/>
            <a:ext cx="5943600" cy="3870960"/>
          </a:xfrm>
          <a:prstGeom prst="rect">
            <a:avLst/>
          </a:prstGeom>
        </p:spPr>
      </p:pic>
      <p:pic>
        <p:nvPicPr>
          <p:cNvPr id="10" name="Image 9"/>
          <p:cNvPicPr/>
          <p:nvPr/>
        </p:nvPicPr>
        <p:blipFill>
          <a:blip r:embed="rId3">
            <a:extLst>
              <a:ext uri="{28A0092B-C50C-407E-A947-70E740481C1C}">
                <a14:useLocalDpi xmlns:a14="http://schemas.microsoft.com/office/drawing/2010/main" val="0"/>
              </a:ext>
            </a:extLst>
          </a:blip>
          <a:stretch>
            <a:fillRect/>
          </a:stretch>
        </p:blipFill>
        <p:spPr>
          <a:xfrm>
            <a:off x="8308022" y="3212147"/>
            <a:ext cx="2505075" cy="2486025"/>
          </a:xfrm>
          <a:prstGeom prst="rect">
            <a:avLst/>
          </a:prstGeom>
        </p:spPr>
      </p:pic>
    </p:spTree>
    <p:extLst>
      <p:ext uri="{BB962C8B-B14F-4D97-AF65-F5344CB8AC3E}">
        <p14:creationId xmlns:p14="http://schemas.microsoft.com/office/powerpoint/2010/main" val="39158931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OUTILS</a:t>
            </a:r>
            <a:endParaRPr lang="fr-FR" dirty="0"/>
          </a:p>
        </p:txBody>
      </p:sp>
      <p:sp>
        <p:nvSpPr>
          <p:cNvPr id="3" name="Espace réservé du contenu 2"/>
          <p:cNvSpPr>
            <a:spLocks noGrp="1"/>
          </p:cNvSpPr>
          <p:nvPr>
            <p:ph idx="1"/>
          </p:nvPr>
        </p:nvSpPr>
        <p:spPr>
          <a:xfrm>
            <a:off x="685800" y="2194561"/>
            <a:ext cx="3225800" cy="680720"/>
          </a:xfrm>
        </p:spPr>
        <p:txBody>
          <a:bodyPr>
            <a:normAutofit/>
          </a:bodyPr>
          <a:lstStyle/>
          <a:p>
            <a:pPr marL="0" indent="0">
              <a:buNone/>
            </a:pPr>
            <a:r>
              <a:rPr lang="fr-FR" sz="3200" b="1" dirty="0" smtClean="0">
                <a:solidFill>
                  <a:srgbClr val="C00000"/>
                </a:solidFill>
              </a:rPr>
              <a:t>DEBUGGER (4/4)</a:t>
            </a:r>
            <a:endParaRPr lang="fr-FR" sz="3200" b="1" dirty="0">
              <a:solidFill>
                <a:srgbClr val="C00000"/>
              </a:solidFill>
            </a:endParaRPr>
          </a:p>
        </p:txBody>
      </p:sp>
      <p:sp>
        <p:nvSpPr>
          <p:cNvPr id="4" name="Espace réservé du numéro de diapositive 3"/>
          <p:cNvSpPr>
            <a:spLocks noGrp="1"/>
          </p:cNvSpPr>
          <p:nvPr>
            <p:ph type="sldNum" sz="quarter" idx="12"/>
          </p:nvPr>
        </p:nvSpPr>
        <p:spPr/>
        <p:txBody>
          <a:bodyPr>
            <a:normAutofit/>
          </a:bodyPr>
          <a:lstStyle/>
          <a:p>
            <a:fld id="{6D22F896-40B5-4ADD-8801-0D06FADFA095}" type="slidenum">
              <a:rPr lang="en-US" smtClean="0"/>
              <a:t>23</a:t>
            </a:fld>
            <a:endParaRPr lang="en-US" dirty="0"/>
          </a:p>
        </p:txBody>
      </p:sp>
      <p:pic>
        <p:nvPicPr>
          <p:cNvPr id="7" name="Image 6"/>
          <p:cNvPicPr/>
          <p:nvPr/>
        </p:nvPicPr>
        <p:blipFill>
          <a:blip r:embed="rId2">
            <a:extLst>
              <a:ext uri="{28A0092B-C50C-407E-A947-70E740481C1C}">
                <a14:useLocalDpi xmlns:a14="http://schemas.microsoft.com/office/drawing/2010/main" val="0"/>
              </a:ext>
            </a:extLst>
          </a:blip>
          <a:stretch>
            <a:fillRect/>
          </a:stretch>
        </p:blipFill>
        <p:spPr>
          <a:xfrm>
            <a:off x="685800" y="2875281"/>
            <a:ext cx="5288280" cy="3474719"/>
          </a:xfrm>
          <a:prstGeom prst="rect">
            <a:avLst/>
          </a:prstGeom>
        </p:spPr>
      </p:pic>
      <p:pic>
        <p:nvPicPr>
          <p:cNvPr id="8" name="Image 7"/>
          <p:cNvPicPr/>
          <p:nvPr/>
        </p:nvPicPr>
        <p:blipFill>
          <a:blip r:embed="rId3">
            <a:extLst>
              <a:ext uri="{28A0092B-C50C-407E-A947-70E740481C1C}">
                <a14:useLocalDpi xmlns:a14="http://schemas.microsoft.com/office/drawing/2010/main" val="0"/>
              </a:ext>
            </a:extLst>
          </a:blip>
          <a:stretch>
            <a:fillRect/>
          </a:stretch>
        </p:blipFill>
        <p:spPr>
          <a:xfrm>
            <a:off x="6508560" y="2072045"/>
            <a:ext cx="4445952" cy="4464685"/>
          </a:xfrm>
          <a:prstGeom prst="rect">
            <a:avLst/>
          </a:prstGeom>
        </p:spPr>
      </p:pic>
    </p:spTree>
    <p:extLst>
      <p:ext uri="{BB962C8B-B14F-4D97-AF65-F5344CB8AC3E}">
        <p14:creationId xmlns:p14="http://schemas.microsoft.com/office/powerpoint/2010/main" val="8603728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OUTILS</a:t>
            </a:r>
            <a:endParaRPr lang="fr-FR" dirty="0"/>
          </a:p>
        </p:txBody>
      </p:sp>
      <p:sp>
        <p:nvSpPr>
          <p:cNvPr id="3" name="Espace réservé du contenu 2"/>
          <p:cNvSpPr>
            <a:spLocks noGrp="1"/>
          </p:cNvSpPr>
          <p:nvPr>
            <p:ph idx="1"/>
          </p:nvPr>
        </p:nvSpPr>
        <p:spPr>
          <a:xfrm>
            <a:off x="695960" y="2057400"/>
            <a:ext cx="10810240" cy="4455159"/>
          </a:xfrm>
        </p:spPr>
        <p:txBody>
          <a:bodyPr>
            <a:normAutofit/>
          </a:bodyPr>
          <a:lstStyle/>
          <a:p>
            <a:pPr marL="0" indent="0">
              <a:buNone/>
            </a:pPr>
            <a:r>
              <a:rPr lang="fr-FR" sz="3200" b="1" dirty="0" smtClean="0">
                <a:solidFill>
                  <a:srgbClr val="C00000"/>
                </a:solidFill>
              </a:rPr>
              <a:t>DEBUG Challenge</a:t>
            </a:r>
          </a:p>
          <a:p>
            <a:pPr marL="0" indent="0">
              <a:buNone/>
            </a:pPr>
            <a:r>
              <a:rPr lang="fr-FR" sz="3200" dirty="0" smtClean="0">
                <a:solidFill>
                  <a:srgbClr val="C00000"/>
                </a:solidFill>
              </a:rPr>
              <a:t>Pour avoir accès aux slides / supports de cours et </a:t>
            </a:r>
            <a:r>
              <a:rPr lang="fr-FR" sz="3200" dirty="0" err="1" smtClean="0">
                <a:solidFill>
                  <a:srgbClr val="C00000"/>
                </a:solidFill>
              </a:rPr>
              <a:t>TDs</a:t>
            </a:r>
            <a:r>
              <a:rPr lang="fr-FR" sz="3200" dirty="0" smtClean="0">
                <a:solidFill>
                  <a:srgbClr val="C00000"/>
                </a:solidFill>
              </a:rPr>
              <a:t> vous devrez: </a:t>
            </a:r>
            <a:endParaRPr lang="fr-FR" sz="3200" dirty="0"/>
          </a:p>
          <a:p>
            <a:endParaRPr lang="fr-FR" sz="2400" dirty="0" smtClean="0"/>
          </a:p>
          <a:p>
            <a:r>
              <a:rPr lang="fr-FR" sz="2400" dirty="0" smtClean="0"/>
              <a:t>Télécharger</a:t>
            </a:r>
            <a:r>
              <a:rPr lang="fr-FR" sz="3200" b="1" dirty="0" smtClean="0">
                <a:solidFill>
                  <a:srgbClr val="C00000"/>
                </a:solidFill>
              </a:rPr>
              <a:t> </a:t>
            </a:r>
            <a:r>
              <a:rPr lang="fr-FR" sz="2400" dirty="0" smtClean="0"/>
              <a:t>l’archive cryptée de ce cours </a:t>
            </a:r>
            <a:r>
              <a:rPr lang="fr-FR" sz="2400" dirty="0"/>
              <a:t>(</a:t>
            </a:r>
            <a:r>
              <a:rPr lang="fr-FR" sz="2400" dirty="0">
                <a:solidFill>
                  <a:schemeClr val="accent1">
                    <a:lumMod val="50000"/>
                  </a:schemeClr>
                </a:solidFill>
              </a:rPr>
              <a:t>https://sourceforge.net/projects/iutorsayjava/</a:t>
            </a:r>
            <a:r>
              <a:rPr lang="fr-FR" sz="2400" dirty="0"/>
              <a:t>)</a:t>
            </a:r>
            <a:endParaRPr lang="fr-FR" sz="2400" dirty="0" smtClean="0"/>
          </a:p>
          <a:p>
            <a:r>
              <a:rPr lang="fr-FR" sz="2400" dirty="0" smtClean="0"/>
              <a:t>Télécharger le programme de décryptage  </a:t>
            </a:r>
            <a:r>
              <a:rPr lang="fr-FR" sz="2400" dirty="0"/>
              <a:t>(</a:t>
            </a:r>
            <a:r>
              <a:rPr lang="fr-FR" sz="2400" dirty="0">
                <a:solidFill>
                  <a:schemeClr val="accent1">
                    <a:lumMod val="50000"/>
                  </a:schemeClr>
                </a:solidFill>
              </a:rPr>
              <a:t>https://sourceforge.net/projects/iutorsayjava/</a:t>
            </a:r>
            <a:r>
              <a:rPr lang="fr-FR" sz="2400" dirty="0"/>
              <a:t>)</a:t>
            </a:r>
            <a:endParaRPr lang="fr-FR" sz="2400" dirty="0" smtClean="0"/>
          </a:p>
          <a:p>
            <a:r>
              <a:rPr lang="fr-FR" sz="2400" dirty="0" smtClean="0"/>
              <a:t>Débugger ce programme</a:t>
            </a:r>
            <a:endParaRPr lang="fr-FR" sz="3200" dirty="0"/>
          </a:p>
        </p:txBody>
      </p:sp>
      <p:sp>
        <p:nvSpPr>
          <p:cNvPr id="4" name="Espace réservé du numéro de diapositive 3"/>
          <p:cNvSpPr>
            <a:spLocks noGrp="1"/>
          </p:cNvSpPr>
          <p:nvPr>
            <p:ph type="sldNum" sz="quarter" idx="12"/>
          </p:nvPr>
        </p:nvSpPr>
        <p:spPr/>
        <p:txBody>
          <a:bodyPr>
            <a:normAutofit/>
          </a:bodyPr>
          <a:lstStyle/>
          <a:p>
            <a:fld id="{6D22F896-40B5-4ADD-8801-0D06FADFA095}" type="slidenum">
              <a:rPr lang="en-US" smtClean="0"/>
              <a:t>24</a:t>
            </a:fld>
            <a:endParaRPr lang="en-US" dirty="0"/>
          </a:p>
        </p:txBody>
      </p:sp>
    </p:spTree>
    <p:extLst>
      <p:ext uri="{BB962C8B-B14F-4D97-AF65-F5344CB8AC3E}">
        <p14:creationId xmlns:p14="http://schemas.microsoft.com/office/powerpoint/2010/main" val="34694051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OUTILS</a:t>
            </a:r>
            <a:endParaRPr lang="fr-FR" dirty="0"/>
          </a:p>
        </p:txBody>
      </p:sp>
      <p:sp>
        <p:nvSpPr>
          <p:cNvPr id="3" name="Espace réservé du contenu 2"/>
          <p:cNvSpPr>
            <a:spLocks noGrp="1"/>
          </p:cNvSpPr>
          <p:nvPr>
            <p:ph idx="1"/>
          </p:nvPr>
        </p:nvSpPr>
        <p:spPr>
          <a:xfrm>
            <a:off x="685800" y="2194561"/>
            <a:ext cx="3733800" cy="650240"/>
          </a:xfrm>
        </p:spPr>
        <p:txBody>
          <a:bodyPr>
            <a:normAutofit/>
          </a:bodyPr>
          <a:lstStyle/>
          <a:p>
            <a:pPr marL="0" indent="0">
              <a:buNone/>
            </a:pPr>
            <a:r>
              <a:rPr lang="fr-FR" sz="3200" b="1" dirty="0" smtClean="0">
                <a:solidFill>
                  <a:srgbClr val="C00000"/>
                </a:solidFill>
              </a:rPr>
              <a:t>Subversion (1/7)</a:t>
            </a:r>
            <a:endParaRPr lang="fr-FR" sz="3200" b="1" dirty="0">
              <a:solidFill>
                <a:srgbClr val="C00000"/>
              </a:solidFill>
            </a:endParaRPr>
          </a:p>
        </p:txBody>
      </p:sp>
      <p:sp>
        <p:nvSpPr>
          <p:cNvPr id="4" name="Espace réservé du numéro de diapositive 3"/>
          <p:cNvSpPr>
            <a:spLocks noGrp="1"/>
          </p:cNvSpPr>
          <p:nvPr>
            <p:ph type="sldNum" sz="quarter" idx="12"/>
          </p:nvPr>
        </p:nvSpPr>
        <p:spPr/>
        <p:txBody>
          <a:bodyPr>
            <a:normAutofit/>
          </a:bodyPr>
          <a:lstStyle/>
          <a:p>
            <a:fld id="{6D22F896-40B5-4ADD-8801-0D06FADFA095}" type="slidenum">
              <a:rPr lang="en-US" smtClean="0"/>
              <a:t>25</a:t>
            </a:fld>
            <a:endParaRPr lang="en-US" dirty="0"/>
          </a:p>
        </p:txBody>
      </p:sp>
      <p:pic>
        <p:nvPicPr>
          <p:cNvPr id="5" name="Image 4"/>
          <p:cNvPicPr/>
          <p:nvPr/>
        </p:nvPicPr>
        <p:blipFill>
          <a:blip r:embed="rId2">
            <a:extLst>
              <a:ext uri="{28A0092B-C50C-407E-A947-70E740481C1C}">
                <a14:useLocalDpi xmlns:a14="http://schemas.microsoft.com/office/drawing/2010/main" val="0"/>
              </a:ext>
            </a:extLst>
          </a:blip>
          <a:stretch>
            <a:fillRect/>
          </a:stretch>
        </p:blipFill>
        <p:spPr>
          <a:xfrm>
            <a:off x="3175000" y="2749867"/>
            <a:ext cx="6731000" cy="4006533"/>
          </a:xfrm>
          <a:prstGeom prst="rect">
            <a:avLst/>
          </a:prstGeom>
        </p:spPr>
      </p:pic>
    </p:spTree>
    <p:extLst>
      <p:ext uri="{BB962C8B-B14F-4D97-AF65-F5344CB8AC3E}">
        <p14:creationId xmlns:p14="http://schemas.microsoft.com/office/powerpoint/2010/main" val="20653451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OUTILS</a:t>
            </a:r>
            <a:endParaRPr lang="fr-FR" dirty="0"/>
          </a:p>
        </p:txBody>
      </p:sp>
      <p:sp>
        <p:nvSpPr>
          <p:cNvPr id="3" name="Espace réservé du contenu 2"/>
          <p:cNvSpPr>
            <a:spLocks noGrp="1"/>
          </p:cNvSpPr>
          <p:nvPr>
            <p:ph idx="1"/>
          </p:nvPr>
        </p:nvSpPr>
        <p:spPr/>
        <p:txBody>
          <a:bodyPr>
            <a:normAutofit/>
          </a:bodyPr>
          <a:lstStyle/>
          <a:p>
            <a:pPr marL="0" indent="0">
              <a:buNone/>
            </a:pPr>
            <a:r>
              <a:rPr lang="fr-FR" sz="3200" b="1" dirty="0" smtClean="0">
                <a:solidFill>
                  <a:srgbClr val="C00000"/>
                </a:solidFill>
              </a:rPr>
              <a:t>Subversion (2/7)</a:t>
            </a:r>
          </a:p>
          <a:p>
            <a:pPr marL="0" indent="0">
              <a:buNone/>
            </a:pPr>
            <a:endParaRPr lang="fr-FR" sz="3200" b="1" dirty="0">
              <a:solidFill>
                <a:srgbClr val="C00000"/>
              </a:solidFill>
            </a:endParaRPr>
          </a:p>
          <a:p>
            <a:r>
              <a:rPr lang="fr-FR" dirty="0"/>
              <a:t>A</a:t>
            </a:r>
            <a:r>
              <a:rPr lang="fr-FR" dirty="0" smtClean="0"/>
              <a:t>rchitecture </a:t>
            </a:r>
            <a:r>
              <a:rPr lang="fr-FR" dirty="0"/>
              <a:t>client/serveur. </a:t>
            </a:r>
            <a:endParaRPr lang="fr-FR" dirty="0" smtClean="0"/>
          </a:p>
          <a:p>
            <a:r>
              <a:rPr lang="fr-FR" dirty="0"/>
              <a:t>D</a:t>
            </a:r>
            <a:r>
              <a:rPr lang="fr-FR" dirty="0" smtClean="0"/>
              <a:t>épôt </a:t>
            </a:r>
            <a:r>
              <a:rPr lang="fr-FR" dirty="0"/>
              <a:t>(‘</a:t>
            </a:r>
            <a:r>
              <a:rPr lang="fr-FR" i="1" dirty="0" err="1"/>
              <a:t>repository</a:t>
            </a:r>
            <a:r>
              <a:rPr lang="fr-FR" dirty="0"/>
              <a:t>’) </a:t>
            </a:r>
            <a:r>
              <a:rPr lang="fr-FR" dirty="0" smtClean="0"/>
              <a:t>est </a:t>
            </a:r>
            <a:r>
              <a:rPr lang="fr-FR" dirty="0"/>
              <a:t>placé sur un serveur distant et permet de garder une trace de </a:t>
            </a:r>
            <a:r>
              <a:rPr lang="fr-FR" dirty="0" smtClean="0"/>
              <a:t>toutes </a:t>
            </a:r>
            <a:r>
              <a:rPr lang="fr-FR" dirty="0"/>
              <a:t>les </a:t>
            </a:r>
            <a:r>
              <a:rPr lang="fr-FR" dirty="0" smtClean="0"/>
              <a:t>modifications.</a:t>
            </a:r>
            <a:endParaRPr lang="fr-FR" dirty="0" smtClean="0"/>
          </a:p>
          <a:p>
            <a:r>
              <a:rPr lang="fr-FR" dirty="0"/>
              <a:t>U</a:t>
            </a:r>
            <a:r>
              <a:rPr lang="fr-FR" dirty="0" smtClean="0"/>
              <a:t>n </a:t>
            </a:r>
            <a:r>
              <a:rPr lang="fr-FR" dirty="0"/>
              <a:t>utilisateur de subversion peut récupérer la version courante du </a:t>
            </a:r>
            <a:r>
              <a:rPr lang="fr-FR" dirty="0" smtClean="0"/>
              <a:t>dépôt </a:t>
            </a:r>
            <a:r>
              <a:rPr lang="fr-FR" dirty="0"/>
              <a:t>(ou choisir une version) par </a:t>
            </a:r>
            <a:r>
              <a:rPr lang="fr-FR" dirty="0" smtClean="0"/>
              <a:t>le </a:t>
            </a:r>
            <a:r>
              <a:rPr lang="fr-FR" dirty="0"/>
              <a:t>biais d’un client subversion.</a:t>
            </a:r>
          </a:p>
          <a:p>
            <a:endParaRPr lang="fr-FR" dirty="0"/>
          </a:p>
        </p:txBody>
      </p:sp>
      <p:sp>
        <p:nvSpPr>
          <p:cNvPr id="4" name="Espace réservé du numéro de diapositive 3"/>
          <p:cNvSpPr>
            <a:spLocks noGrp="1"/>
          </p:cNvSpPr>
          <p:nvPr>
            <p:ph type="sldNum" sz="quarter" idx="12"/>
          </p:nvPr>
        </p:nvSpPr>
        <p:spPr/>
        <p:txBody>
          <a:bodyPr>
            <a:normAutofit/>
          </a:bodyPr>
          <a:lstStyle/>
          <a:p>
            <a:fld id="{6D22F896-40B5-4ADD-8801-0D06FADFA095}" type="slidenum">
              <a:rPr lang="en-US" smtClean="0"/>
              <a:t>26</a:t>
            </a:fld>
            <a:endParaRPr lang="en-US" dirty="0"/>
          </a:p>
        </p:txBody>
      </p:sp>
    </p:spTree>
    <p:extLst>
      <p:ext uri="{BB962C8B-B14F-4D97-AF65-F5344CB8AC3E}">
        <p14:creationId xmlns:p14="http://schemas.microsoft.com/office/powerpoint/2010/main" val="95061071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OUTILS</a:t>
            </a:r>
            <a:endParaRPr lang="fr-FR" dirty="0"/>
          </a:p>
        </p:txBody>
      </p:sp>
      <p:sp>
        <p:nvSpPr>
          <p:cNvPr id="3" name="Espace réservé du contenu 2"/>
          <p:cNvSpPr>
            <a:spLocks noGrp="1"/>
          </p:cNvSpPr>
          <p:nvPr>
            <p:ph idx="1"/>
          </p:nvPr>
        </p:nvSpPr>
        <p:spPr>
          <a:xfrm>
            <a:off x="685800" y="1930401"/>
            <a:ext cx="4384040" cy="955040"/>
          </a:xfrm>
        </p:spPr>
        <p:txBody>
          <a:bodyPr>
            <a:normAutofit fontScale="92500" lnSpcReduction="10000"/>
          </a:bodyPr>
          <a:lstStyle/>
          <a:p>
            <a:pPr marL="0" indent="0">
              <a:buNone/>
            </a:pPr>
            <a:r>
              <a:rPr lang="fr-FR" sz="3200" b="1" dirty="0" smtClean="0">
                <a:solidFill>
                  <a:srgbClr val="C00000"/>
                </a:solidFill>
              </a:rPr>
              <a:t>Subversion (3/7)</a:t>
            </a:r>
          </a:p>
          <a:p>
            <a:pPr marL="0" indent="0">
              <a:buNone/>
            </a:pPr>
            <a:r>
              <a:rPr lang="fr-FR" sz="2600" b="1" dirty="0" smtClean="0">
                <a:solidFill>
                  <a:srgbClr val="C00000"/>
                </a:solidFill>
              </a:rPr>
              <a:t>- Copie locale - </a:t>
            </a:r>
          </a:p>
          <a:p>
            <a:pPr marL="0" indent="0">
              <a:buNone/>
            </a:pPr>
            <a:endParaRPr lang="fr-FR" sz="3200" b="1" dirty="0">
              <a:solidFill>
                <a:srgbClr val="C00000"/>
              </a:solidFill>
            </a:endParaRPr>
          </a:p>
          <a:p>
            <a:endParaRPr lang="fr-FR" dirty="0"/>
          </a:p>
        </p:txBody>
      </p:sp>
      <p:sp>
        <p:nvSpPr>
          <p:cNvPr id="4" name="Espace réservé du numéro de diapositive 3"/>
          <p:cNvSpPr>
            <a:spLocks noGrp="1"/>
          </p:cNvSpPr>
          <p:nvPr>
            <p:ph type="sldNum" sz="quarter" idx="12"/>
          </p:nvPr>
        </p:nvSpPr>
        <p:spPr/>
        <p:txBody>
          <a:bodyPr>
            <a:normAutofit/>
          </a:bodyPr>
          <a:lstStyle/>
          <a:p>
            <a:fld id="{6D22F896-40B5-4ADD-8801-0D06FADFA095}" type="slidenum">
              <a:rPr lang="en-US" smtClean="0"/>
              <a:t>27</a:t>
            </a:fld>
            <a:endParaRPr lang="en-US" dirty="0"/>
          </a:p>
        </p:txBody>
      </p:sp>
      <p:sp>
        <p:nvSpPr>
          <p:cNvPr id="5" name="Rectangle 4"/>
          <p:cNvSpPr/>
          <p:nvPr/>
        </p:nvSpPr>
        <p:spPr>
          <a:xfrm>
            <a:off x="685800" y="2875280"/>
            <a:ext cx="5227320" cy="3323987"/>
          </a:xfrm>
          <a:prstGeom prst="rect">
            <a:avLst/>
          </a:prstGeom>
        </p:spPr>
        <p:txBody>
          <a:bodyPr wrap="square">
            <a:spAutoFit/>
          </a:bodyPr>
          <a:lstStyle/>
          <a:p>
            <a:pPr marL="285750" indent="-285750">
              <a:buFont typeface="Arial" panose="020B0604020202020204" pitchFamily="34" charset="0"/>
              <a:buChar char="•"/>
            </a:pPr>
            <a:r>
              <a:rPr lang="fr-FR" sz="1600" dirty="0" smtClean="0">
                <a:solidFill>
                  <a:srgbClr val="000000"/>
                </a:solidFill>
                <a:ea typeface="Times New Roman" panose="02020603050405020304" pitchFamily="18" charset="0"/>
                <a:cs typeface="Arial" panose="020B0604020202020204" pitchFamily="34" charset="0"/>
              </a:rPr>
              <a:t>la </a:t>
            </a:r>
            <a:r>
              <a:rPr lang="fr-FR" sz="1600" dirty="0">
                <a:solidFill>
                  <a:srgbClr val="000000"/>
                </a:solidFill>
                <a:ea typeface="Times New Roman" panose="02020603050405020304" pitchFamily="18" charset="0"/>
                <a:cs typeface="Arial" panose="020B0604020202020204" pitchFamily="34" charset="0"/>
              </a:rPr>
              <a:t>copie locale permet de récupérer le contenu d’un dépôt. </a:t>
            </a:r>
            <a:endParaRPr lang="fr-FR" sz="1600" dirty="0" smtClean="0">
              <a:solidFill>
                <a:srgbClr val="000000"/>
              </a:solidFill>
              <a:ea typeface="Times New Roman" panose="02020603050405020304" pitchFamily="18" charset="0"/>
              <a:cs typeface="Arial" panose="020B0604020202020204" pitchFamily="34" charset="0"/>
            </a:endParaRPr>
          </a:p>
          <a:p>
            <a:pPr marL="285750" indent="-285750">
              <a:buFont typeface="Arial" panose="020B0604020202020204" pitchFamily="34" charset="0"/>
              <a:buChar char="•"/>
            </a:pPr>
            <a:r>
              <a:rPr lang="fr-FR" sz="1600" dirty="0" smtClean="0">
                <a:solidFill>
                  <a:srgbClr val="000000"/>
                </a:solidFill>
                <a:ea typeface="Times New Roman" panose="02020603050405020304" pitchFamily="18" charset="0"/>
                <a:cs typeface="Arial" panose="020B0604020202020204" pitchFamily="34" charset="0"/>
              </a:rPr>
              <a:t>la </a:t>
            </a:r>
            <a:r>
              <a:rPr lang="fr-FR" sz="1600" dirty="0">
                <a:solidFill>
                  <a:srgbClr val="000000"/>
                </a:solidFill>
                <a:ea typeface="Times New Roman" panose="02020603050405020304" pitchFamily="18" charset="0"/>
                <a:cs typeface="Arial" panose="020B0604020202020204" pitchFamily="34" charset="0"/>
              </a:rPr>
              <a:t>récupération d’un dépôt peut être effectuée par le biais de plusieurs protocoles réseaux (http, </a:t>
            </a:r>
            <a:r>
              <a:rPr lang="fr-FR" sz="1600" dirty="0" err="1">
                <a:solidFill>
                  <a:srgbClr val="000000"/>
                </a:solidFill>
                <a:ea typeface="Times New Roman" panose="02020603050405020304" pitchFamily="18" charset="0"/>
                <a:cs typeface="Arial" panose="020B0604020202020204" pitchFamily="34" charset="0"/>
              </a:rPr>
              <a:t>ssh</a:t>
            </a:r>
            <a:r>
              <a:rPr lang="fr-FR" sz="1600" dirty="0">
                <a:solidFill>
                  <a:srgbClr val="000000"/>
                </a:solidFill>
                <a:ea typeface="Times New Roman" panose="02020603050405020304" pitchFamily="18" charset="0"/>
                <a:cs typeface="Arial" panose="020B0604020202020204" pitchFamily="34" charset="0"/>
              </a:rPr>
              <a:t>, fichier local, serveur </a:t>
            </a:r>
            <a:r>
              <a:rPr lang="fr-FR" sz="1600" dirty="0" err="1">
                <a:solidFill>
                  <a:srgbClr val="000000"/>
                </a:solidFill>
                <a:ea typeface="Times New Roman" panose="02020603050405020304" pitchFamily="18" charset="0"/>
                <a:cs typeface="Arial" panose="020B0604020202020204" pitchFamily="34" charset="0"/>
              </a:rPr>
              <a:t>svn</a:t>
            </a:r>
            <a:r>
              <a:rPr lang="fr-FR" sz="1600" dirty="0" smtClean="0">
                <a:solidFill>
                  <a:srgbClr val="000000"/>
                </a:solidFill>
                <a:ea typeface="Times New Roman" panose="02020603050405020304" pitchFamily="18" charset="0"/>
                <a:cs typeface="Arial" panose="020B0604020202020204" pitchFamily="34" charset="0"/>
              </a:rPr>
              <a:t>)</a:t>
            </a:r>
          </a:p>
          <a:p>
            <a:pPr marL="285750" indent="-285750">
              <a:buFont typeface="Arial" panose="020B0604020202020204" pitchFamily="34" charset="0"/>
              <a:buChar char="•"/>
            </a:pPr>
            <a:r>
              <a:rPr lang="fr-FR" sz="1600" dirty="0" smtClean="0">
                <a:solidFill>
                  <a:srgbClr val="000000"/>
                </a:solidFill>
                <a:ea typeface="Times New Roman" panose="02020603050405020304" pitchFamily="18" charset="0"/>
                <a:cs typeface="Arial" panose="020B0604020202020204" pitchFamily="34" charset="0"/>
              </a:rPr>
              <a:t>le </a:t>
            </a:r>
            <a:r>
              <a:rPr lang="fr-FR" sz="1600" dirty="0">
                <a:solidFill>
                  <a:srgbClr val="000000"/>
                </a:solidFill>
                <a:ea typeface="Times New Roman" panose="02020603050405020304" pitchFamily="18" charset="0"/>
                <a:cs typeface="Arial" panose="020B0604020202020204" pitchFamily="34" charset="0"/>
              </a:rPr>
              <a:t>choix du (ou des) protocole est à la discrétion de l’administrateur de </a:t>
            </a:r>
            <a:r>
              <a:rPr lang="fr-FR" sz="1600" dirty="0" smtClean="0">
                <a:solidFill>
                  <a:srgbClr val="000000"/>
                </a:solidFill>
                <a:ea typeface="Times New Roman" panose="02020603050405020304" pitchFamily="18" charset="0"/>
                <a:cs typeface="Arial" panose="020B0604020202020204" pitchFamily="34" charset="0"/>
              </a:rPr>
              <a:t>dépôt</a:t>
            </a:r>
          </a:p>
          <a:p>
            <a:endParaRPr lang="fr-FR" sz="1600" dirty="0">
              <a:ea typeface="Times New Roman" panose="02020603050405020304" pitchFamily="18" charset="0"/>
            </a:endParaRPr>
          </a:p>
          <a:p>
            <a:endParaRPr lang="fr-FR" sz="1600" dirty="0" smtClean="0">
              <a:solidFill>
                <a:srgbClr val="000000"/>
              </a:solidFill>
              <a:ea typeface="Times New Roman" panose="02020603050405020304" pitchFamily="18" charset="0"/>
              <a:cs typeface="Arial" panose="020B0604020202020204" pitchFamily="34" charset="0"/>
            </a:endParaRPr>
          </a:p>
          <a:p>
            <a:r>
              <a:rPr lang="fr-FR" sz="1600" dirty="0" smtClean="0">
                <a:solidFill>
                  <a:srgbClr val="000000"/>
                </a:solidFill>
                <a:ea typeface="Times New Roman" panose="02020603050405020304" pitchFamily="18" charset="0"/>
                <a:cs typeface="Arial" panose="020B0604020202020204" pitchFamily="34" charset="0"/>
              </a:rPr>
              <a:t>Il </a:t>
            </a:r>
            <a:r>
              <a:rPr lang="fr-FR" sz="1600" dirty="0">
                <a:solidFill>
                  <a:srgbClr val="000000"/>
                </a:solidFill>
                <a:ea typeface="Times New Roman" panose="02020603050405020304" pitchFamily="18" charset="0"/>
                <a:cs typeface="Arial" panose="020B0604020202020204" pitchFamily="34" charset="0"/>
              </a:rPr>
              <a:t>est possible de récupérer une version spécifique du code. Autrement dit, il est possible de remonter le temps du </a:t>
            </a:r>
            <a:r>
              <a:rPr lang="fr-FR" sz="1600" dirty="0" smtClean="0">
                <a:solidFill>
                  <a:srgbClr val="000000"/>
                </a:solidFill>
                <a:ea typeface="Times New Roman" panose="02020603050405020304" pitchFamily="18" charset="0"/>
                <a:cs typeface="Arial" panose="020B0604020202020204" pitchFamily="34" charset="0"/>
              </a:rPr>
              <a:t>développement.</a:t>
            </a:r>
            <a:endParaRPr lang="fr-FR" sz="1600" dirty="0">
              <a:ea typeface="Times New Roman" panose="02020603050405020304" pitchFamily="18" charset="0"/>
            </a:endParaRPr>
          </a:p>
          <a:p>
            <a:pPr>
              <a:spcAft>
                <a:spcPts val="1500"/>
              </a:spcAft>
            </a:pPr>
            <a:r>
              <a:rPr lang="en-US" dirty="0">
                <a:solidFill>
                  <a:srgbClr val="000000"/>
                </a:solidFill>
                <a:latin typeface="Trebuchet MS" panose="020B0603020202020204" pitchFamily="34" charset="0"/>
                <a:ea typeface="Times New Roman" panose="02020603050405020304" pitchFamily="18" charset="0"/>
                <a:cs typeface="Arial" panose="020B0604020202020204" pitchFamily="34" charset="0"/>
              </a:rPr>
              <a:t> </a:t>
            </a:r>
            <a:endParaRPr lang="fr-FR" sz="2800" dirty="0">
              <a:effectLst/>
              <a:latin typeface="Times New Roman" panose="02020603050405020304" pitchFamily="18" charset="0"/>
              <a:ea typeface="Times New Roman" panose="02020603050405020304" pitchFamily="18" charset="0"/>
            </a:endParaRPr>
          </a:p>
        </p:txBody>
      </p:sp>
      <p:sp>
        <p:nvSpPr>
          <p:cNvPr id="6" name="Rectangle 5"/>
          <p:cNvSpPr/>
          <p:nvPr/>
        </p:nvSpPr>
        <p:spPr>
          <a:xfrm>
            <a:off x="6108192" y="2795872"/>
            <a:ext cx="5283200" cy="2092881"/>
          </a:xfrm>
          <a:prstGeom prst="rect">
            <a:avLst/>
          </a:prstGeom>
        </p:spPr>
        <p:txBody>
          <a:bodyPr wrap="square">
            <a:spAutoFit/>
          </a:bodyPr>
          <a:lstStyle/>
          <a:p>
            <a:r>
              <a:rPr lang="en-US" sz="1600" b="1" dirty="0">
                <a:solidFill>
                  <a:srgbClr val="000000"/>
                </a:solidFill>
                <a:ea typeface="STXinwei"/>
              </a:rPr>
              <a:t>&gt;&gt;</a:t>
            </a:r>
            <a:r>
              <a:rPr lang="en-US" sz="1600" b="1" dirty="0" err="1">
                <a:solidFill>
                  <a:srgbClr val="000000"/>
                </a:solidFill>
                <a:ea typeface="STXinwei"/>
              </a:rPr>
              <a:t>svn</a:t>
            </a:r>
            <a:r>
              <a:rPr lang="en-US" sz="1600" b="1" dirty="0">
                <a:solidFill>
                  <a:srgbClr val="000000"/>
                </a:solidFill>
                <a:ea typeface="STXinwei"/>
              </a:rPr>
              <a:t> checkout http://mywebhost/myrepository</a:t>
            </a:r>
            <a:endParaRPr lang="fr-FR" sz="1600" b="1" dirty="0">
              <a:solidFill>
                <a:srgbClr val="000000"/>
              </a:solidFill>
              <a:ea typeface="STXinwei"/>
            </a:endParaRPr>
          </a:p>
          <a:p>
            <a:r>
              <a:rPr lang="en-US" sz="1600" dirty="0" err="1">
                <a:solidFill>
                  <a:srgbClr val="000000"/>
                </a:solidFill>
                <a:ea typeface="Times New Roman" panose="02020603050405020304" pitchFamily="18" charset="0"/>
                <a:cs typeface="Arial" panose="020B0604020202020204" pitchFamily="34" charset="0"/>
              </a:rPr>
              <a:t>ou</a:t>
            </a:r>
            <a:endParaRPr lang="fr-FR" sz="1600" dirty="0">
              <a:ea typeface="Times New Roman" panose="02020603050405020304" pitchFamily="18" charset="0"/>
            </a:endParaRPr>
          </a:p>
          <a:p>
            <a:r>
              <a:rPr lang="en-US" sz="1600" b="1" dirty="0">
                <a:solidFill>
                  <a:srgbClr val="000000"/>
                </a:solidFill>
                <a:ea typeface="STXinwei"/>
              </a:rPr>
              <a:t>&gt;&gt;</a:t>
            </a:r>
            <a:r>
              <a:rPr lang="en-US" sz="1600" b="1" dirty="0" err="1">
                <a:solidFill>
                  <a:srgbClr val="000000"/>
                </a:solidFill>
                <a:ea typeface="STXinwei"/>
              </a:rPr>
              <a:t>svn</a:t>
            </a:r>
            <a:r>
              <a:rPr lang="en-US" sz="1600" b="1" dirty="0">
                <a:solidFill>
                  <a:srgbClr val="000000"/>
                </a:solidFill>
                <a:ea typeface="STXinwei"/>
              </a:rPr>
              <a:t> checkout </a:t>
            </a:r>
            <a:r>
              <a:rPr lang="en-US" sz="1600" b="1" dirty="0" err="1">
                <a:solidFill>
                  <a:srgbClr val="000000"/>
                </a:solidFill>
                <a:ea typeface="STXinwei"/>
              </a:rPr>
              <a:t>svn+ssh</a:t>
            </a:r>
            <a:r>
              <a:rPr lang="en-US" sz="1600" b="1" dirty="0">
                <a:solidFill>
                  <a:srgbClr val="000000"/>
                </a:solidFill>
                <a:ea typeface="STXinwei"/>
              </a:rPr>
              <a:t>://</a:t>
            </a:r>
            <a:r>
              <a:rPr lang="en-US" sz="1600" b="1" dirty="0" err="1">
                <a:solidFill>
                  <a:srgbClr val="000000"/>
                </a:solidFill>
                <a:ea typeface="STXinwei"/>
              </a:rPr>
              <a:t>mysshhost</a:t>
            </a:r>
            <a:r>
              <a:rPr lang="en-US" sz="1600" b="1" dirty="0">
                <a:solidFill>
                  <a:srgbClr val="000000"/>
                </a:solidFill>
                <a:ea typeface="STXinwei"/>
              </a:rPr>
              <a:t>/</a:t>
            </a:r>
            <a:r>
              <a:rPr lang="en-US" sz="1600" b="1" dirty="0" err="1">
                <a:solidFill>
                  <a:srgbClr val="000000"/>
                </a:solidFill>
                <a:ea typeface="STXinwei"/>
              </a:rPr>
              <a:t>myrepository</a:t>
            </a:r>
            <a:endParaRPr lang="fr-FR" sz="1600" b="1" dirty="0">
              <a:solidFill>
                <a:srgbClr val="000000"/>
              </a:solidFill>
              <a:ea typeface="STXinwei"/>
            </a:endParaRPr>
          </a:p>
          <a:p>
            <a:r>
              <a:rPr lang="en-US" sz="1600" dirty="0" err="1">
                <a:solidFill>
                  <a:srgbClr val="000000"/>
                </a:solidFill>
                <a:ea typeface="Times New Roman" panose="02020603050405020304" pitchFamily="18" charset="0"/>
                <a:cs typeface="Arial" panose="020B0604020202020204" pitchFamily="34" charset="0"/>
              </a:rPr>
              <a:t>ou</a:t>
            </a:r>
            <a:endParaRPr lang="fr-FR" sz="1600" dirty="0">
              <a:ea typeface="Times New Roman" panose="02020603050405020304" pitchFamily="18" charset="0"/>
            </a:endParaRPr>
          </a:p>
          <a:p>
            <a:r>
              <a:rPr lang="en-US" sz="1600" b="1" dirty="0">
                <a:solidFill>
                  <a:srgbClr val="000000"/>
                </a:solidFill>
                <a:ea typeface="STXinwei"/>
              </a:rPr>
              <a:t>&gt;&gt;</a:t>
            </a:r>
            <a:r>
              <a:rPr lang="en-US" sz="1600" b="1" dirty="0" err="1">
                <a:solidFill>
                  <a:srgbClr val="000000"/>
                </a:solidFill>
                <a:ea typeface="STXinwei"/>
              </a:rPr>
              <a:t>svn</a:t>
            </a:r>
            <a:r>
              <a:rPr lang="en-US" sz="1600" b="1" dirty="0">
                <a:solidFill>
                  <a:srgbClr val="000000"/>
                </a:solidFill>
                <a:ea typeface="STXinwei"/>
              </a:rPr>
              <a:t> checkout file://mypath/myrepository</a:t>
            </a:r>
            <a:endParaRPr lang="fr-FR" sz="1600" b="1" dirty="0">
              <a:solidFill>
                <a:srgbClr val="000000"/>
              </a:solidFill>
              <a:ea typeface="STXinwei"/>
            </a:endParaRPr>
          </a:p>
          <a:p>
            <a:r>
              <a:rPr lang="en-US" sz="1600" dirty="0" err="1">
                <a:solidFill>
                  <a:srgbClr val="000000"/>
                </a:solidFill>
                <a:ea typeface="Times New Roman" panose="02020603050405020304" pitchFamily="18" charset="0"/>
                <a:cs typeface="Arial" panose="020B0604020202020204" pitchFamily="34" charset="0"/>
              </a:rPr>
              <a:t>ou</a:t>
            </a:r>
            <a:endParaRPr lang="fr-FR" sz="1600" dirty="0">
              <a:ea typeface="Times New Roman" panose="02020603050405020304" pitchFamily="18" charset="0"/>
            </a:endParaRPr>
          </a:p>
          <a:p>
            <a:r>
              <a:rPr lang="en-US" sz="1600" b="1" dirty="0">
                <a:solidFill>
                  <a:srgbClr val="000000"/>
                </a:solidFill>
                <a:ea typeface="STXinwei"/>
              </a:rPr>
              <a:t>&gt;&gt;</a:t>
            </a:r>
            <a:r>
              <a:rPr lang="en-US" sz="1600" b="1" dirty="0" err="1">
                <a:solidFill>
                  <a:srgbClr val="000000"/>
                </a:solidFill>
                <a:ea typeface="STXinwei"/>
              </a:rPr>
              <a:t>svn</a:t>
            </a:r>
            <a:r>
              <a:rPr lang="en-US" sz="1600" b="1" dirty="0">
                <a:solidFill>
                  <a:srgbClr val="000000"/>
                </a:solidFill>
                <a:ea typeface="STXinwei"/>
              </a:rPr>
              <a:t> checkout svn://mysvnhost/myrepository</a:t>
            </a:r>
            <a:endParaRPr lang="fr-FR" sz="1600" b="1" dirty="0">
              <a:solidFill>
                <a:srgbClr val="000000"/>
              </a:solidFill>
              <a:ea typeface="STXinwei"/>
            </a:endParaRPr>
          </a:p>
          <a:p>
            <a:r>
              <a:rPr lang="en-US" dirty="0">
                <a:solidFill>
                  <a:srgbClr val="000000"/>
                </a:solidFill>
                <a:ea typeface="Times New Roman" panose="02020603050405020304" pitchFamily="18" charset="0"/>
                <a:cs typeface="Arial" panose="020B0604020202020204" pitchFamily="34" charset="0"/>
              </a:rPr>
              <a:t> </a:t>
            </a:r>
            <a:endParaRPr lang="fr-FR" dirty="0">
              <a:ea typeface="Times New Roman" panose="02020603050405020304" pitchFamily="18" charset="0"/>
            </a:endParaRPr>
          </a:p>
        </p:txBody>
      </p:sp>
      <p:sp>
        <p:nvSpPr>
          <p:cNvPr id="7" name="Rectangle 6"/>
          <p:cNvSpPr/>
          <p:nvPr/>
        </p:nvSpPr>
        <p:spPr>
          <a:xfrm>
            <a:off x="6097297" y="5052315"/>
            <a:ext cx="4987263" cy="338554"/>
          </a:xfrm>
          <a:prstGeom prst="rect">
            <a:avLst/>
          </a:prstGeom>
        </p:spPr>
        <p:txBody>
          <a:bodyPr wrap="none">
            <a:spAutoFit/>
          </a:bodyPr>
          <a:lstStyle/>
          <a:p>
            <a:r>
              <a:rPr lang="en-US" sz="1600" b="1" dirty="0" err="1">
                <a:solidFill>
                  <a:srgbClr val="000000"/>
                </a:solidFill>
                <a:ea typeface="STXinwei"/>
              </a:rPr>
              <a:t>svn</a:t>
            </a:r>
            <a:r>
              <a:rPr lang="en-US" sz="1600" b="1" dirty="0">
                <a:solidFill>
                  <a:srgbClr val="000000"/>
                </a:solidFill>
                <a:ea typeface="STXinwei"/>
              </a:rPr>
              <a:t> checkout –r 2 svn://mysvnhost/myrepository</a:t>
            </a:r>
            <a:endParaRPr lang="fr-FR" sz="1600" b="1" dirty="0">
              <a:solidFill>
                <a:srgbClr val="000000"/>
              </a:solidFill>
              <a:ea typeface="STXinwei"/>
            </a:endParaRPr>
          </a:p>
        </p:txBody>
      </p:sp>
      <p:cxnSp>
        <p:nvCxnSpPr>
          <p:cNvPr id="9" name="Connecteur droit 8"/>
          <p:cNvCxnSpPr/>
          <p:nvPr/>
        </p:nvCxnSpPr>
        <p:spPr>
          <a:xfrm>
            <a:off x="685800" y="4846320"/>
            <a:ext cx="5146040" cy="10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Connecteur droit 11"/>
          <p:cNvCxnSpPr/>
          <p:nvPr/>
        </p:nvCxnSpPr>
        <p:spPr>
          <a:xfrm flipV="1">
            <a:off x="5831840" y="4846320"/>
            <a:ext cx="5252720" cy="1016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77162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OUTILS</a:t>
            </a:r>
            <a:endParaRPr lang="fr-FR" dirty="0"/>
          </a:p>
        </p:txBody>
      </p:sp>
      <p:sp>
        <p:nvSpPr>
          <p:cNvPr id="6" name="Espace réservé du contenu 2"/>
          <p:cNvSpPr>
            <a:spLocks noGrp="1"/>
          </p:cNvSpPr>
          <p:nvPr>
            <p:ph idx="1"/>
          </p:nvPr>
        </p:nvSpPr>
        <p:spPr>
          <a:xfrm>
            <a:off x="685800" y="1930401"/>
            <a:ext cx="4384040" cy="955040"/>
          </a:xfrm>
        </p:spPr>
        <p:txBody>
          <a:bodyPr>
            <a:normAutofit fontScale="92500" lnSpcReduction="10000"/>
          </a:bodyPr>
          <a:lstStyle/>
          <a:p>
            <a:pPr marL="0" indent="0">
              <a:buNone/>
            </a:pPr>
            <a:r>
              <a:rPr lang="fr-FR" sz="3200" b="1" dirty="0" smtClean="0">
                <a:solidFill>
                  <a:srgbClr val="C00000"/>
                </a:solidFill>
              </a:rPr>
              <a:t>Subversion (4/7)</a:t>
            </a:r>
          </a:p>
          <a:p>
            <a:pPr marL="0" indent="0">
              <a:buNone/>
            </a:pPr>
            <a:r>
              <a:rPr lang="fr-FR" sz="2600" b="1" dirty="0" smtClean="0">
                <a:solidFill>
                  <a:srgbClr val="C00000"/>
                </a:solidFill>
              </a:rPr>
              <a:t>- Mise à jour- </a:t>
            </a:r>
          </a:p>
          <a:p>
            <a:pPr marL="0" indent="0">
              <a:buNone/>
            </a:pPr>
            <a:endParaRPr lang="fr-FR" sz="3200" b="1" dirty="0">
              <a:solidFill>
                <a:srgbClr val="C00000"/>
              </a:solidFill>
            </a:endParaRPr>
          </a:p>
          <a:p>
            <a:endParaRPr lang="fr-FR" dirty="0"/>
          </a:p>
        </p:txBody>
      </p:sp>
      <p:sp>
        <p:nvSpPr>
          <p:cNvPr id="4" name="Espace réservé du numéro de diapositive 3"/>
          <p:cNvSpPr>
            <a:spLocks noGrp="1"/>
          </p:cNvSpPr>
          <p:nvPr>
            <p:ph type="sldNum" sz="quarter" idx="12"/>
          </p:nvPr>
        </p:nvSpPr>
        <p:spPr/>
        <p:txBody>
          <a:bodyPr>
            <a:normAutofit/>
          </a:bodyPr>
          <a:lstStyle/>
          <a:p>
            <a:fld id="{6D22F896-40B5-4ADD-8801-0D06FADFA095}" type="slidenum">
              <a:rPr lang="en-US" smtClean="0"/>
              <a:t>28</a:t>
            </a:fld>
            <a:endParaRPr lang="en-US" dirty="0"/>
          </a:p>
        </p:txBody>
      </p:sp>
      <p:sp>
        <p:nvSpPr>
          <p:cNvPr id="7" name="Rectangle 6"/>
          <p:cNvSpPr/>
          <p:nvPr/>
        </p:nvSpPr>
        <p:spPr>
          <a:xfrm>
            <a:off x="685800" y="2897307"/>
            <a:ext cx="8199120" cy="3016210"/>
          </a:xfrm>
          <a:prstGeom prst="rect">
            <a:avLst/>
          </a:prstGeom>
        </p:spPr>
        <p:txBody>
          <a:bodyPr wrap="square">
            <a:spAutoFit/>
          </a:bodyPr>
          <a:lstStyle/>
          <a:p>
            <a:r>
              <a:rPr lang="fr-FR" dirty="0" smtClean="0">
                <a:solidFill>
                  <a:srgbClr val="000000"/>
                </a:solidFill>
                <a:ea typeface="Times New Roman" panose="02020603050405020304" pitchFamily="18" charset="0"/>
                <a:cs typeface="Arial" panose="020B0604020202020204" pitchFamily="34" charset="0"/>
              </a:rPr>
              <a:t>la </a:t>
            </a:r>
            <a:r>
              <a:rPr lang="fr-FR" dirty="0">
                <a:solidFill>
                  <a:srgbClr val="000000"/>
                </a:solidFill>
                <a:ea typeface="Times New Roman" panose="02020603050405020304" pitchFamily="18" charset="0"/>
                <a:cs typeface="Arial" panose="020B0604020202020204" pitchFamily="34" charset="0"/>
              </a:rPr>
              <a:t>mise à jour de la copie locale permet de récupérer les dernières modifications effectuées. </a:t>
            </a:r>
            <a:endParaRPr lang="fr-FR" dirty="0" smtClean="0">
              <a:solidFill>
                <a:srgbClr val="000000"/>
              </a:solidFill>
              <a:ea typeface="Times New Roman" panose="02020603050405020304" pitchFamily="18" charset="0"/>
              <a:cs typeface="Arial" panose="020B0604020202020204" pitchFamily="34" charset="0"/>
            </a:endParaRPr>
          </a:p>
          <a:p>
            <a:endParaRPr lang="fr-FR" dirty="0" smtClean="0">
              <a:solidFill>
                <a:srgbClr val="000000"/>
              </a:solidFill>
              <a:ea typeface="Times New Roman" panose="02020603050405020304" pitchFamily="18" charset="0"/>
              <a:cs typeface="Arial" panose="020B0604020202020204" pitchFamily="34" charset="0"/>
            </a:endParaRPr>
          </a:p>
          <a:p>
            <a:r>
              <a:rPr lang="en-US" b="1" dirty="0" smtClean="0">
                <a:solidFill>
                  <a:srgbClr val="000000"/>
                </a:solidFill>
                <a:ea typeface="STXinwei"/>
              </a:rPr>
              <a:t>&gt;&gt;</a:t>
            </a:r>
            <a:r>
              <a:rPr lang="en-US" b="1" dirty="0" err="1">
                <a:solidFill>
                  <a:srgbClr val="000000"/>
                </a:solidFill>
                <a:ea typeface="STXinwei"/>
              </a:rPr>
              <a:t>svn</a:t>
            </a:r>
            <a:r>
              <a:rPr lang="en-US" b="1" dirty="0">
                <a:solidFill>
                  <a:srgbClr val="000000"/>
                </a:solidFill>
                <a:ea typeface="STXinwei"/>
              </a:rPr>
              <a:t> update</a:t>
            </a:r>
            <a:endParaRPr lang="fr-FR" b="1" dirty="0">
              <a:solidFill>
                <a:srgbClr val="000000"/>
              </a:solidFill>
              <a:ea typeface="STXinwei"/>
            </a:endParaRPr>
          </a:p>
          <a:p>
            <a:r>
              <a:rPr lang="en-US" dirty="0" err="1">
                <a:solidFill>
                  <a:srgbClr val="000000"/>
                </a:solidFill>
                <a:ea typeface="Times New Roman" panose="02020603050405020304" pitchFamily="18" charset="0"/>
                <a:cs typeface="Arial" panose="020B0604020202020204" pitchFamily="34" charset="0"/>
              </a:rPr>
              <a:t>ou</a:t>
            </a:r>
            <a:endParaRPr lang="fr-FR" sz="2800" dirty="0">
              <a:ea typeface="Times New Roman" panose="02020603050405020304" pitchFamily="18" charset="0"/>
            </a:endParaRPr>
          </a:p>
          <a:p>
            <a:r>
              <a:rPr lang="en-US" b="1" dirty="0">
                <a:solidFill>
                  <a:srgbClr val="000000"/>
                </a:solidFill>
                <a:ea typeface="STXinwei"/>
              </a:rPr>
              <a:t>&gt;&gt;</a:t>
            </a:r>
            <a:r>
              <a:rPr lang="en-US" b="1" dirty="0" err="1">
                <a:solidFill>
                  <a:srgbClr val="000000"/>
                </a:solidFill>
                <a:ea typeface="STXinwei"/>
              </a:rPr>
              <a:t>svn</a:t>
            </a:r>
            <a:r>
              <a:rPr lang="en-US" b="1" dirty="0">
                <a:solidFill>
                  <a:srgbClr val="000000"/>
                </a:solidFill>
                <a:ea typeface="STXinwei"/>
              </a:rPr>
              <a:t> update </a:t>
            </a:r>
            <a:r>
              <a:rPr lang="en-US" b="1" dirty="0" err="1">
                <a:solidFill>
                  <a:srgbClr val="000000"/>
                </a:solidFill>
                <a:ea typeface="STXinwei"/>
              </a:rPr>
              <a:t>theDirectoryIwantToUpdate</a:t>
            </a:r>
            <a:endParaRPr lang="fr-FR" b="1" dirty="0">
              <a:solidFill>
                <a:srgbClr val="000000"/>
              </a:solidFill>
              <a:ea typeface="STXinwei"/>
            </a:endParaRPr>
          </a:p>
          <a:p>
            <a:r>
              <a:rPr lang="en-US" dirty="0">
                <a:solidFill>
                  <a:srgbClr val="000000"/>
                </a:solidFill>
                <a:ea typeface="Times New Roman" panose="02020603050405020304" pitchFamily="18" charset="0"/>
                <a:cs typeface="Arial" panose="020B0604020202020204" pitchFamily="34" charset="0"/>
              </a:rPr>
              <a:t> </a:t>
            </a:r>
            <a:endParaRPr lang="fr-FR" sz="2800" dirty="0">
              <a:ea typeface="Times New Roman" panose="02020603050405020304" pitchFamily="18" charset="0"/>
            </a:endParaRPr>
          </a:p>
          <a:p>
            <a:r>
              <a:rPr lang="fr-FR" dirty="0">
                <a:solidFill>
                  <a:srgbClr val="000000"/>
                </a:solidFill>
                <a:ea typeface="Times New Roman" panose="02020603050405020304" pitchFamily="18" charset="0"/>
                <a:cs typeface="Arial" panose="020B0604020202020204" pitchFamily="34" charset="0"/>
              </a:rPr>
              <a:t>Ici aussi on peut faire un update </a:t>
            </a:r>
            <a:r>
              <a:rPr lang="fr-FR" dirty="0" smtClean="0">
                <a:solidFill>
                  <a:srgbClr val="000000"/>
                </a:solidFill>
                <a:ea typeface="Times New Roman" panose="02020603050405020304" pitchFamily="18" charset="0"/>
                <a:cs typeface="Arial" panose="020B0604020202020204" pitchFamily="34" charset="0"/>
              </a:rPr>
              <a:t>d’une révision </a:t>
            </a:r>
            <a:r>
              <a:rPr lang="fr-FR" dirty="0">
                <a:solidFill>
                  <a:srgbClr val="000000"/>
                </a:solidFill>
                <a:ea typeface="Times New Roman" panose="02020603050405020304" pitchFamily="18" charset="0"/>
                <a:cs typeface="Arial" panose="020B0604020202020204" pitchFamily="34" charset="0"/>
              </a:rPr>
              <a:t>particulière du </a:t>
            </a:r>
            <a:r>
              <a:rPr lang="fr-FR" dirty="0" smtClean="0">
                <a:solidFill>
                  <a:srgbClr val="000000"/>
                </a:solidFill>
                <a:ea typeface="Times New Roman" panose="02020603050405020304" pitchFamily="18" charset="0"/>
                <a:cs typeface="Arial" panose="020B0604020202020204" pitchFamily="34" charset="0"/>
              </a:rPr>
              <a:t>code</a:t>
            </a:r>
          </a:p>
          <a:p>
            <a:endParaRPr lang="fr-FR" sz="2800" dirty="0">
              <a:ea typeface="Times New Roman" panose="02020603050405020304" pitchFamily="18" charset="0"/>
            </a:endParaRPr>
          </a:p>
          <a:p>
            <a:r>
              <a:rPr lang="en-US" b="1" dirty="0" err="1">
                <a:solidFill>
                  <a:srgbClr val="000000"/>
                </a:solidFill>
                <a:ea typeface="STXinwei"/>
              </a:rPr>
              <a:t>svn</a:t>
            </a:r>
            <a:r>
              <a:rPr lang="en-US" b="1" dirty="0">
                <a:solidFill>
                  <a:srgbClr val="000000"/>
                </a:solidFill>
                <a:ea typeface="STXinwei"/>
              </a:rPr>
              <a:t> update –r 2 </a:t>
            </a:r>
            <a:r>
              <a:rPr lang="en-US" b="1" dirty="0" err="1">
                <a:solidFill>
                  <a:srgbClr val="000000"/>
                </a:solidFill>
                <a:ea typeface="STXinwei"/>
              </a:rPr>
              <a:t>myOldGoodFile</a:t>
            </a:r>
            <a:endParaRPr lang="fr-FR" b="1" dirty="0">
              <a:solidFill>
                <a:srgbClr val="000000"/>
              </a:solidFill>
              <a:effectLst/>
              <a:ea typeface="STXinwei"/>
            </a:endParaRPr>
          </a:p>
        </p:txBody>
      </p:sp>
    </p:spTree>
    <p:extLst>
      <p:ext uri="{BB962C8B-B14F-4D97-AF65-F5344CB8AC3E}">
        <p14:creationId xmlns:p14="http://schemas.microsoft.com/office/powerpoint/2010/main" val="2811924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OUTILS</a:t>
            </a:r>
            <a:endParaRPr lang="fr-FR" dirty="0"/>
          </a:p>
        </p:txBody>
      </p:sp>
      <p:sp>
        <p:nvSpPr>
          <p:cNvPr id="6" name="Espace réservé du contenu 2"/>
          <p:cNvSpPr>
            <a:spLocks noGrp="1"/>
          </p:cNvSpPr>
          <p:nvPr>
            <p:ph idx="1"/>
          </p:nvPr>
        </p:nvSpPr>
        <p:spPr>
          <a:xfrm>
            <a:off x="685800" y="1930401"/>
            <a:ext cx="4384040" cy="955040"/>
          </a:xfrm>
        </p:spPr>
        <p:txBody>
          <a:bodyPr>
            <a:normAutofit fontScale="92500" lnSpcReduction="10000"/>
          </a:bodyPr>
          <a:lstStyle/>
          <a:p>
            <a:pPr marL="0" indent="0">
              <a:buNone/>
            </a:pPr>
            <a:r>
              <a:rPr lang="fr-FR" sz="3200" b="1" dirty="0" smtClean="0">
                <a:solidFill>
                  <a:srgbClr val="C00000"/>
                </a:solidFill>
              </a:rPr>
              <a:t>Subversion (5/7)</a:t>
            </a:r>
          </a:p>
          <a:p>
            <a:pPr marL="0" indent="0">
              <a:buNone/>
            </a:pPr>
            <a:r>
              <a:rPr lang="fr-FR" sz="2600" b="1" dirty="0" smtClean="0">
                <a:solidFill>
                  <a:srgbClr val="C00000"/>
                </a:solidFill>
              </a:rPr>
              <a:t>- </a:t>
            </a:r>
            <a:r>
              <a:rPr lang="fr-FR" sz="2600" b="1" dirty="0" err="1" smtClean="0">
                <a:solidFill>
                  <a:srgbClr val="C00000"/>
                </a:solidFill>
              </a:rPr>
              <a:t>Versionner</a:t>
            </a:r>
            <a:r>
              <a:rPr lang="fr-FR" sz="2600" b="1" dirty="0" smtClean="0">
                <a:solidFill>
                  <a:srgbClr val="C00000"/>
                </a:solidFill>
              </a:rPr>
              <a:t> son travail - </a:t>
            </a:r>
          </a:p>
          <a:p>
            <a:pPr marL="0" indent="0">
              <a:buNone/>
            </a:pPr>
            <a:endParaRPr lang="fr-FR" sz="3200" b="1" dirty="0">
              <a:solidFill>
                <a:srgbClr val="C00000"/>
              </a:solidFill>
            </a:endParaRPr>
          </a:p>
          <a:p>
            <a:endParaRPr lang="fr-FR" dirty="0"/>
          </a:p>
        </p:txBody>
      </p:sp>
      <p:sp>
        <p:nvSpPr>
          <p:cNvPr id="4" name="Espace réservé du numéro de diapositive 3"/>
          <p:cNvSpPr>
            <a:spLocks noGrp="1"/>
          </p:cNvSpPr>
          <p:nvPr>
            <p:ph type="sldNum" sz="quarter" idx="12"/>
          </p:nvPr>
        </p:nvSpPr>
        <p:spPr/>
        <p:txBody>
          <a:bodyPr>
            <a:normAutofit/>
          </a:bodyPr>
          <a:lstStyle/>
          <a:p>
            <a:fld id="{6D22F896-40B5-4ADD-8801-0D06FADFA095}" type="slidenum">
              <a:rPr lang="en-US" smtClean="0"/>
              <a:t>29</a:t>
            </a:fld>
            <a:endParaRPr lang="en-US" dirty="0"/>
          </a:p>
        </p:txBody>
      </p:sp>
      <p:sp>
        <p:nvSpPr>
          <p:cNvPr id="7" name="Rectangle 6"/>
          <p:cNvSpPr/>
          <p:nvPr/>
        </p:nvSpPr>
        <p:spPr>
          <a:xfrm>
            <a:off x="685800" y="2897307"/>
            <a:ext cx="8199120" cy="2031325"/>
          </a:xfrm>
          <a:prstGeom prst="rect">
            <a:avLst/>
          </a:prstGeom>
        </p:spPr>
        <p:txBody>
          <a:bodyPr wrap="square">
            <a:spAutoFit/>
          </a:bodyPr>
          <a:lstStyle/>
          <a:p>
            <a:r>
              <a:rPr lang="fr-FR" dirty="0"/>
              <a:t>Pour sauvegarder le travail </a:t>
            </a:r>
            <a:r>
              <a:rPr lang="fr-FR" dirty="0" smtClean="0"/>
              <a:t>effectué, </a:t>
            </a:r>
            <a:r>
              <a:rPr lang="fr-FR" dirty="0"/>
              <a:t>dû à des modifications de fichiers ou des ajouts. Il suffit d’utiliser la commande </a:t>
            </a:r>
          </a:p>
          <a:p>
            <a:r>
              <a:rPr lang="fr-FR" b="1" dirty="0"/>
              <a:t>&gt;&gt;</a:t>
            </a:r>
            <a:r>
              <a:rPr lang="fr-FR" b="1" dirty="0" err="1"/>
              <a:t>svn</a:t>
            </a:r>
            <a:r>
              <a:rPr lang="fr-FR" b="1" dirty="0"/>
              <a:t> </a:t>
            </a:r>
            <a:r>
              <a:rPr lang="fr-FR" b="1" dirty="0" smtClean="0"/>
              <a:t>commit</a:t>
            </a:r>
          </a:p>
          <a:p>
            <a:endParaRPr lang="fr-FR" b="1" dirty="0"/>
          </a:p>
          <a:p>
            <a:r>
              <a:rPr lang="fr-FR" dirty="0"/>
              <a:t>Lorsqu’un fichier n’a jamais était ajouté il faut </a:t>
            </a:r>
            <a:r>
              <a:rPr lang="fr-FR" dirty="0" smtClean="0"/>
              <a:t>le </a:t>
            </a:r>
            <a:r>
              <a:rPr lang="fr-FR" dirty="0" err="1" smtClean="0"/>
              <a:t>versionner</a:t>
            </a:r>
            <a:endParaRPr lang="fr-FR" dirty="0"/>
          </a:p>
          <a:p>
            <a:r>
              <a:rPr lang="en-US" b="1" dirty="0"/>
              <a:t>&gt;&gt;</a:t>
            </a:r>
            <a:r>
              <a:rPr lang="en-US" b="1" dirty="0" err="1"/>
              <a:t>svn</a:t>
            </a:r>
            <a:r>
              <a:rPr lang="en-US" b="1" dirty="0"/>
              <a:t> add </a:t>
            </a:r>
            <a:r>
              <a:rPr lang="en-US" b="1" dirty="0" err="1"/>
              <a:t>myFileOrDirectory</a:t>
            </a:r>
            <a:endParaRPr lang="fr-FR" b="1" dirty="0"/>
          </a:p>
          <a:p>
            <a:r>
              <a:rPr lang="en-US" b="1" dirty="0"/>
              <a:t>&gt;&gt; </a:t>
            </a:r>
            <a:r>
              <a:rPr lang="en-US" b="1" dirty="0" err="1"/>
              <a:t>svn</a:t>
            </a:r>
            <a:r>
              <a:rPr lang="en-US" b="1" dirty="0"/>
              <a:t> commit</a:t>
            </a:r>
            <a:endParaRPr lang="fr-FR" b="1" dirty="0"/>
          </a:p>
        </p:txBody>
      </p:sp>
    </p:spTree>
    <p:extLst>
      <p:ext uri="{BB962C8B-B14F-4D97-AF65-F5344CB8AC3E}">
        <p14:creationId xmlns:p14="http://schemas.microsoft.com/office/powerpoint/2010/main" val="24451098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BASES</a:t>
            </a:r>
            <a:endParaRPr lang="fr-FR" dirty="0"/>
          </a:p>
        </p:txBody>
      </p:sp>
      <p:sp>
        <p:nvSpPr>
          <p:cNvPr id="3" name="Espace réservé du contenu 2"/>
          <p:cNvSpPr>
            <a:spLocks noGrp="1"/>
          </p:cNvSpPr>
          <p:nvPr>
            <p:ph idx="1"/>
          </p:nvPr>
        </p:nvSpPr>
        <p:spPr/>
        <p:txBody>
          <a:bodyPr>
            <a:normAutofit/>
          </a:bodyPr>
          <a:lstStyle/>
          <a:p>
            <a:pPr marL="0" indent="0">
              <a:buNone/>
            </a:pPr>
            <a:r>
              <a:rPr lang="fr-FR" sz="3200" b="1" dirty="0" smtClean="0">
                <a:solidFill>
                  <a:srgbClr val="C00000"/>
                </a:solidFill>
              </a:rPr>
              <a:t>Généralités</a:t>
            </a:r>
          </a:p>
          <a:p>
            <a:pPr marL="0" indent="0">
              <a:buNone/>
            </a:pPr>
            <a:endParaRPr lang="fr-FR" sz="3200" b="1" dirty="0">
              <a:solidFill>
                <a:srgbClr val="C00000"/>
              </a:solidFill>
            </a:endParaRPr>
          </a:p>
          <a:p>
            <a:r>
              <a:rPr lang="fr-FR" sz="2400" dirty="0" smtClean="0"/>
              <a:t>Java est </a:t>
            </a:r>
            <a:r>
              <a:rPr lang="fr-FR" sz="2400" dirty="0" smtClean="0"/>
              <a:t>un langage </a:t>
            </a:r>
            <a:r>
              <a:rPr lang="fr-FR" sz="2400" dirty="0" smtClean="0"/>
              <a:t>de programmation orienté objet</a:t>
            </a:r>
          </a:p>
          <a:p>
            <a:pPr marL="0" indent="0">
              <a:buNone/>
            </a:pPr>
            <a:endParaRPr lang="fr-FR" dirty="0" smtClean="0"/>
          </a:p>
          <a:p>
            <a:r>
              <a:rPr lang="fr-FR" sz="2400" dirty="0" smtClean="0"/>
              <a:t>Les programmes développés en Java sont </a:t>
            </a:r>
            <a:r>
              <a:rPr lang="fr-FR" sz="2400" dirty="0" smtClean="0"/>
              <a:t>généralement indépendants </a:t>
            </a:r>
            <a:r>
              <a:rPr lang="fr-FR" sz="2400" dirty="0" smtClean="0"/>
              <a:t>de la plateforme d’exécution</a:t>
            </a:r>
          </a:p>
          <a:p>
            <a:endParaRPr lang="fr-FR" sz="2400" dirty="0" smtClean="0"/>
          </a:p>
          <a:p>
            <a:endParaRPr lang="fr-FR" sz="2400" dirty="0"/>
          </a:p>
        </p:txBody>
      </p:sp>
      <p:sp>
        <p:nvSpPr>
          <p:cNvPr id="4" name="Espace réservé du numéro de diapositive 3"/>
          <p:cNvSpPr>
            <a:spLocks noGrp="1"/>
          </p:cNvSpPr>
          <p:nvPr>
            <p:ph type="sldNum" sz="quarter" idx="12"/>
          </p:nvPr>
        </p:nvSpPr>
        <p:spPr/>
        <p:txBody>
          <a:bodyPr>
            <a:normAutofit/>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40460800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OUTILS</a:t>
            </a:r>
            <a:endParaRPr lang="fr-FR" dirty="0"/>
          </a:p>
        </p:txBody>
      </p:sp>
      <p:sp>
        <p:nvSpPr>
          <p:cNvPr id="6" name="Espace réservé du contenu 2"/>
          <p:cNvSpPr>
            <a:spLocks noGrp="1"/>
          </p:cNvSpPr>
          <p:nvPr>
            <p:ph idx="1"/>
          </p:nvPr>
        </p:nvSpPr>
        <p:spPr>
          <a:xfrm>
            <a:off x="685800" y="1930401"/>
            <a:ext cx="4384040" cy="955040"/>
          </a:xfrm>
        </p:spPr>
        <p:txBody>
          <a:bodyPr>
            <a:normAutofit fontScale="92500" lnSpcReduction="10000"/>
          </a:bodyPr>
          <a:lstStyle/>
          <a:p>
            <a:pPr marL="0" indent="0">
              <a:buNone/>
            </a:pPr>
            <a:r>
              <a:rPr lang="fr-FR" sz="3200" b="1" dirty="0" smtClean="0">
                <a:solidFill>
                  <a:srgbClr val="C00000"/>
                </a:solidFill>
              </a:rPr>
              <a:t>Subversion (6/7)</a:t>
            </a:r>
          </a:p>
          <a:p>
            <a:pPr marL="0" indent="0">
              <a:buNone/>
            </a:pPr>
            <a:r>
              <a:rPr lang="fr-FR" sz="2600" b="1" dirty="0" smtClean="0">
                <a:solidFill>
                  <a:srgbClr val="C00000"/>
                </a:solidFill>
              </a:rPr>
              <a:t>- </a:t>
            </a:r>
            <a:r>
              <a:rPr lang="fr-FR" sz="2600" b="1" dirty="0" err="1" smtClean="0">
                <a:solidFill>
                  <a:srgbClr val="C00000"/>
                </a:solidFill>
              </a:rPr>
              <a:t>Versionner</a:t>
            </a:r>
            <a:r>
              <a:rPr lang="fr-FR" sz="2600" b="1" dirty="0" smtClean="0">
                <a:solidFill>
                  <a:srgbClr val="C00000"/>
                </a:solidFill>
              </a:rPr>
              <a:t> son travail - </a:t>
            </a:r>
          </a:p>
          <a:p>
            <a:pPr marL="0" indent="0">
              <a:buNone/>
            </a:pPr>
            <a:endParaRPr lang="fr-FR" sz="3200" b="1" dirty="0">
              <a:solidFill>
                <a:srgbClr val="C00000"/>
              </a:solidFill>
            </a:endParaRPr>
          </a:p>
          <a:p>
            <a:endParaRPr lang="fr-FR" dirty="0"/>
          </a:p>
        </p:txBody>
      </p:sp>
      <p:sp>
        <p:nvSpPr>
          <p:cNvPr id="4" name="Espace réservé du numéro de diapositive 3"/>
          <p:cNvSpPr>
            <a:spLocks noGrp="1"/>
          </p:cNvSpPr>
          <p:nvPr>
            <p:ph type="sldNum" sz="quarter" idx="12"/>
          </p:nvPr>
        </p:nvSpPr>
        <p:spPr/>
        <p:txBody>
          <a:bodyPr>
            <a:normAutofit/>
          </a:bodyPr>
          <a:lstStyle/>
          <a:p>
            <a:fld id="{6D22F896-40B5-4ADD-8801-0D06FADFA095}" type="slidenum">
              <a:rPr lang="en-US" smtClean="0"/>
              <a:t>30</a:t>
            </a:fld>
            <a:endParaRPr lang="en-US" dirty="0"/>
          </a:p>
        </p:txBody>
      </p:sp>
      <p:sp>
        <p:nvSpPr>
          <p:cNvPr id="7" name="Rectangle 6"/>
          <p:cNvSpPr/>
          <p:nvPr/>
        </p:nvSpPr>
        <p:spPr>
          <a:xfrm>
            <a:off x="787400" y="2885441"/>
            <a:ext cx="8199120" cy="3139321"/>
          </a:xfrm>
          <a:prstGeom prst="rect">
            <a:avLst/>
          </a:prstGeom>
        </p:spPr>
        <p:txBody>
          <a:bodyPr wrap="square">
            <a:spAutoFit/>
          </a:bodyPr>
          <a:lstStyle/>
          <a:p>
            <a:pPr marL="285750" indent="-285750">
              <a:buFont typeface="Arial" panose="020B0604020202020204" pitchFamily="34" charset="0"/>
              <a:buChar char="•"/>
            </a:pPr>
            <a:r>
              <a:rPr lang="fr-FR" dirty="0" smtClean="0"/>
              <a:t>supprimer </a:t>
            </a:r>
            <a:r>
              <a:rPr lang="fr-FR" dirty="0"/>
              <a:t>un </a:t>
            </a:r>
            <a:r>
              <a:rPr lang="fr-FR" dirty="0" smtClean="0"/>
              <a:t>fichier</a:t>
            </a:r>
            <a:r>
              <a:rPr lang="fr-FR" dirty="0"/>
              <a:t> :</a:t>
            </a:r>
          </a:p>
          <a:p>
            <a:r>
              <a:rPr lang="fr-FR" b="1" dirty="0"/>
              <a:t>&gt;&gt; </a:t>
            </a:r>
            <a:r>
              <a:rPr lang="fr-FR" b="1" dirty="0" err="1"/>
              <a:t>svn</a:t>
            </a:r>
            <a:r>
              <a:rPr lang="fr-FR" b="1" dirty="0"/>
              <a:t> </a:t>
            </a:r>
            <a:r>
              <a:rPr lang="fr-FR" b="1" dirty="0" err="1"/>
              <a:t>del</a:t>
            </a:r>
            <a:r>
              <a:rPr lang="fr-FR" b="1" dirty="0"/>
              <a:t> </a:t>
            </a:r>
            <a:r>
              <a:rPr lang="en-US" b="1" dirty="0" err="1"/>
              <a:t>myFileOrDirectory</a:t>
            </a:r>
            <a:endParaRPr lang="fr-FR" b="1" dirty="0"/>
          </a:p>
          <a:p>
            <a:r>
              <a:rPr lang="fr-FR" b="1" dirty="0"/>
              <a:t>&gt;&gt; </a:t>
            </a:r>
            <a:r>
              <a:rPr lang="fr-FR" b="1" dirty="0" err="1"/>
              <a:t>svn</a:t>
            </a:r>
            <a:r>
              <a:rPr lang="fr-FR" b="1" dirty="0"/>
              <a:t> </a:t>
            </a:r>
            <a:r>
              <a:rPr lang="fr-FR" b="1" dirty="0" smtClean="0"/>
              <a:t>commit</a:t>
            </a:r>
          </a:p>
          <a:p>
            <a:endParaRPr lang="fr-FR" b="1" dirty="0"/>
          </a:p>
          <a:p>
            <a:pPr marL="285750" indent="-285750">
              <a:buFont typeface="Arial" panose="020B0604020202020204" pitchFamily="34" charset="0"/>
              <a:buChar char="•"/>
            </a:pPr>
            <a:r>
              <a:rPr lang="fr-FR" dirty="0" smtClean="0"/>
              <a:t>renommer </a:t>
            </a:r>
            <a:r>
              <a:rPr lang="fr-FR" dirty="0"/>
              <a:t>un </a:t>
            </a:r>
            <a:r>
              <a:rPr lang="fr-FR" dirty="0" smtClean="0"/>
              <a:t>fichier :</a:t>
            </a:r>
            <a:endParaRPr lang="fr-FR" dirty="0"/>
          </a:p>
          <a:p>
            <a:r>
              <a:rPr lang="en-US" b="1" dirty="0"/>
              <a:t>&gt;&gt; </a:t>
            </a:r>
            <a:r>
              <a:rPr lang="en-US" b="1" dirty="0" err="1"/>
              <a:t>svn</a:t>
            </a:r>
            <a:r>
              <a:rPr lang="en-US" b="1" dirty="0"/>
              <a:t> move </a:t>
            </a:r>
            <a:r>
              <a:rPr lang="en-US" b="1" dirty="0" err="1"/>
              <a:t>myFileOrDirectory</a:t>
            </a:r>
            <a:r>
              <a:rPr lang="en-US" b="1" dirty="0"/>
              <a:t> </a:t>
            </a:r>
            <a:r>
              <a:rPr lang="en-US" b="1" dirty="0" err="1"/>
              <a:t>myNewFileOrDirectory</a:t>
            </a:r>
            <a:endParaRPr lang="fr-FR" b="1" dirty="0"/>
          </a:p>
          <a:p>
            <a:r>
              <a:rPr lang="en-US" b="1" dirty="0"/>
              <a:t>&gt;&gt; </a:t>
            </a:r>
            <a:r>
              <a:rPr lang="en-US" b="1" dirty="0" err="1"/>
              <a:t>svn</a:t>
            </a:r>
            <a:r>
              <a:rPr lang="en-US" b="1" dirty="0"/>
              <a:t> commit</a:t>
            </a:r>
            <a:endParaRPr lang="fr-FR" b="1" dirty="0"/>
          </a:p>
          <a:p>
            <a:r>
              <a:rPr lang="en-US" dirty="0"/>
              <a:t> </a:t>
            </a:r>
            <a:endParaRPr lang="fr-FR" dirty="0"/>
          </a:p>
          <a:p>
            <a:pPr marL="285750" indent="-285750">
              <a:buFont typeface="Arial" panose="020B0604020202020204" pitchFamily="34" charset="0"/>
              <a:buChar char="•"/>
            </a:pPr>
            <a:r>
              <a:rPr lang="fr-FR" dirty="0" smtClean="0"/>
              <a:t>dupliquer/copier</a:t>
            </a:r>
            <a:r>
              <a:rPr lang="fr-FR" dirty="0"/>
              <a:t> </a:t>
            </a:r>
            <a:r>
              <a:rPr lang="fr-FR" dirty="0" smtClean="0"/>
              <a:t>un fichier ou un dossier:</a:t>
            </a:r>
            <a:endParaRPr lang="fr-FR" dirty="0"/>
          </a:p>
          <a:p>
            <a:r>
              <a:rPr lang="en-US" b="1" dirty="0"/>
              <a:t>&gt;&gt; </a:t>
            </a:r>
            <a:r>
              <a:rPr lang="en-US" b="1" dirty="0" err="1"/>
              <a:t>svn</a:t>
            </a:r>
            <a:r>
              <a:rPr lang="en-US" b="1" dirty="0"/>
              <a:t> copy </a:t>
            </a:r>
            <a:r>
              <a:rPr lang="en-US" b="1" dirty="0" err="1"/>
              <a:t>myFileOrDirectory</a:t>
            </a:r>
            <a:r>
              <a:rPr lang="en-US" b="1" dirty="0"/>
              <a:t> </a:t>
            </a:r>
            <a:r>
              <a:rPr lang="en-US" b="1" dirty="0" err="1"/>
              <a:t>myNewFileOrDirectory</a:t>
            </a:r>
            <a:endParaRPr lang="fr-FR" b="1" dirty="0"/>
          </a:p>
          <a:p>
            <a:r>
              <a:rPr lang="en-US" b="1" dirty="0"/>
              <a:t>&gt;&gt; </a:t>
            </a:r>
            <a:r>
              <a:rPr lang="en-US" b="1" dirty="0" err="1"/>
              <a:t>svn</a:t>
            </a:r>
            <a:r>
              <a:rPr lang="en-US" b="1" dirty="0"/>
              <a:t> commit</a:t>
            </a:r>
            <a:endParaRPr lang="fr-FR" b="1" dirty="0"/>
          </a:p>
        </p:txBody>
      </p:sp>
    </p:spTree>
    <p:extLst>
      <p:ext uri="{BB962C8B-B14F-4D97-AF65-F5344CB8AC3E}">
        <p14:creationId xmlns:p14="http://schemas.microsoft.com/office/powerpoint/2010/main" val="37008495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OUTILS</a:t>
            </a:r>
            <a:endParaRPr lang="fr-FR" dirty="0"/>
          </a:p>
        </p:txBody>
      </p:sp>
      <p:sp>
        <p:nvSpPr>
          <p:cNvPr id="6" name="Espace réservé du contenu 2"/>
          <p:cNvSpPr>
            <a:spLocks noGrp="1"/>
          </p:cNvSpPr>
          <p:nvPr>
            <p:ph idx="1"/>
          </p:nvPr>
        </p:nvSpPr>
        <p:spPr>
          <a:xfrm>
            <a:off x="685800" y="1930401"/>
            <a:ext cx="4384040" cy="955040"/>
          </a:xfrm>
        </p:spPr>
        <p:txBody>
          <a:bodyPr>
            <a:normAutofit fontScale="92500" lnSpcReduction="10000"/>
          </a:bodyPr>
          <a:lstStyle/>
          <a:p>
            <a:pPr marL="0" indent="0">
              <a:buNone/>
            </a:pPr>
            <a:r>
              <a:rPr lang="fr-FR" sz="3200" b="1" dirty="0" smtClean="0">
                <a:solidFill>
                  <a:srgbClr val="C00000"/>
                </a:solidFill>
              </a:rPr>
              <a:t>Subversion (7/7)</a:t>
            </a:r>
          </a:p>
          <a:p>
            <a:pPr marL="0" indent="0">
              <a:buNone/>
            </a:pPr>
            <a:r>
              <a:rPr lang="fr-FR" sz="2600" b="1" dirty="0" smtClean="0">
                <a:solidFill>
                  <a:srgbClr val="C00000"/>
                </a:solidFill>
              </a:rPr>
              <a:t>- </a:t>
            </a:r>
            <a:r>
              <a:rPr lang="fr-FR" sz="2600" b="1" dirty="0" err="1" smtClean="0">
                <a:solidFill>
                  <a:srgbClr val="C00000"/>
                </a:solidFill>
              </a:rPr>
              <a:t>Versionner</a:t>
            </a:r>
            <a:r>
              <a:rPr lang="fr-FR" sz="2600" b="1" dirty="0" smtClean="0">
                <a:solidFill>
                  <a:srgbClr val="C00000"/>
                </a:solidFill>
              </a:rPr>
              <a:t> son travail - </a:t>
            </a:r>
          </a:p>
          <a:p>
            <a:pPr marL="0" indent="0">
              <a:buNone/>
            </a:pPr>
            <a:endParaRPr lang="fr-FR" sz="3200" b="1" dirty="0">
              <a:solidFill>
                <a:srgbClr val="C00000"/>
              </a:solidFill>
            </a:endParaRPr>
          </a:p>
          <a:p>
            <a:endParaRPr lang="fr-FR" dirty="0"/>
          </a:p>
        </p:txBody>
      </p:sp>
      <p:sp>
        <p:nvSpPr>
          <p:cNvPr id="4" name="Espace réservé du numéro de diapositive 3"/>
          <p:cNvSpPr>
            <a:spLocks noGrp="1"/>
          </p:cNvSpPr>
          <p:nvPr>
            <p:ph type="sldNum" sz="quarter" idx="12"/>
          </p:nvPr>
        </p:nvSpPr>
        <p:spPr/>
        <p:txBody>
          <a:bodyPr>
            <a:normAutofit/>
          </a:bodyPr>
          <a:lstStyle/>
          <a:p>
            <a:fld id="{6D22F896-40B5-4ADD-8801-0D06FADFA095}" type="slidenum">
              <a:rPr lang="en-US" smtClean="0"/>
              <a:t>31</a:t>
            </a:fld>
            <a:endParaRPr lang="en-US" dirty="0"/>
          </a:p>
        </p:txBody>
      </p:sp>
      <p:sp>
        <p:nvSpPr>
          <p:cNvPr id="7" name="Rectangle 6"/>
          <p:cNvSpPr/>
          <p:nvPr/>
        </p:nvSpPr>
        <p:spPr>
          <a:xfrm>
            <a:off x="685800" y="2814321"/>
            <a:ext cx="11282680" cy="3754874"/>
          </a:xfrm>
          <a:prstGeom prst="rect">
            <a:avLst/>
          </a:prstGeom>
        </p:spPr>
        <p:txBody>
          <a:bodyPr wrap="square">
            <a:spAutoFit/>
          </a:bodyPr>
          <a:lstStyle/>
          <a:p>
            <a:pPr marL="285750" indent="-285750">
              <a:buFont typeface="Arial" panose="020B0604020202020204" pitchFamily="34" charset="0"/>
              <a:buChar char="•"/>
            </a:pPr>
            <a:r>
              <a:rPr lang="fr-FR" sz="1700" dirty="0" smtClean="0"/>
              <a:t>obtenir le statut </a:t>
            </a:r>
            <a:r>
              <a:rPr lang="fr-FR" sz="1700" dirty="0"/>
              <a:t>de la copie </a:t>
            </a:r>
            <a:r>
              <a:rPr lang="fr-FR" sz="1700" dirty="0" smtClean="0"/>
              <a:t>locale</a:t>
            </a:r>
            <a:endParaRPr lang="fr-FR" sz="1700" dirty="0"/>
          </a:p>
          <a:p>
            <a:r>
              <a:rPr lang="en-US" sz="1700" b="1" dirty="0"/>
              <a:t>&gt;&gt; </a:t>
            </a:r>
            <a:r>
              <a:rPr lang="en-US" sz="1700" b="1" dirty="0" err="1"/>
              <a:t>svn</a:t>
            </a:r>
            <a:r>
              <a:rPr lang="en-US" sz="1700" b="1" dirty="0"/>
              <a:t> status</a:t>
            </a:r>
            <a:endParaRPr lang="fr-FR" sz="1700" b="1" dirty="0"/>
          </a:p>
          <a:p>
            <a:r>
              <a:rPr lang="en-US" sz="1700" dirty="0"/>
              <a:t> </a:t>
            </a:r>
            <a:endParaRPr lang="fr-FR" sz="1700" dirty="0"/>
          </a:p>
          <a:p>
            <a:pPr marL="285750" indent="-285750">
              <a:buFont typeface="Arial" panose="020B0604020202020204" pitchFamily="34" charset="0"/>
              <a:buChar char="•"/>
            </a:pPr>
            <a:r>
              <a:rPr lang="fr-FR" sz="1700" dirty="0"/>
              <a:t>l</a:t>
            </a:r>
            <a:r>
              <a:rPr lang="fr-FR" sz="1700" dirty="0" smtClean="0"/>
              <a:t>orsque </a:t>
            </a:r>
            <a:r>
              <a:rPr lang="fr-FR" sz="1700" dirty="0"/>
              <a:t>plusieurs personnes travaillent sur le même fichier, il se peut que lors de l’update (ou du commit) des conflits apparaissent. Dans ce cas subversion prévient l’utilisateur et propose de mélanger les codes. Ce mélange est fait automatiquement par subversion dès lors qu’il n y a pas d’ambiguïté. Sinon, un fichier de ‘</a:t>
            </a:r>
            <a:r>
              <a:rPr lang="fr-FR" sz="1700" dirty="0" err="1"/>
              <a:t>merge</a:t>
            </a:r>
            <a:r>
              <a:rPr lang="fr-FR" sz="1700" dirty="0"/>
              <a:t>’ est proposé et l’utilisateur doit effectuer le mélange lui-même.</a:t>
            </a:r>
          </a:p>
          <a:p>
            <a:r>
              <a:rPr lang="fr-FR" sz="1700" dirty="0"/>
              <a:t> </a:t>
            </a:r>
          </a:p>
          <a:p>
            <a:pPr marL="285750" indent="-285750">
              <a:buFont typeface="Arial" panose="020B0604020202020204" pitchFamily="34" charset="0"/>
              <a:buChar char="•"/>
            </a:pPr>
            <a:r>
              <a:rPr lang="fr-FR" sz="1700" dirty="0" smtClean="0"/>
              <a:t>pour </a:t>
            </a:r>
            <a:r>
              <a:rPr lang="fr-FR" sz="1700" dirty="0"/>
              <a:t>éviter les désagréments d’un  ‘</a:t>
            </a:r>
            <a:r>
              <a:rPr lang="fr-FR" sz="1700" dirty="0" err="1"/>
              <a:t>merge</a:t>
            </a:r>
            <a:r>
              <a:rPr lang="fr-FR" sz="1700" dirty="0"/>
              <a:t>’ il est possible de bloquer les modifications sur un fichier de travail avec la commande</a:t>
            </a:r>
          </a:p>
          <a:p>
            <a:r>
              <a:rPr lang="en-US" sz="1700" b="1" dirty="0"/>
              <a:t>&gt;&gt; </a:t>
            </a:r>
            <a:r>
              <a:rPr lang="en-US" sz="1700" b="1" dirty="0" err="1"/>
              <a:t>svn</a:t>
            </a:r>
            <a:r>
              <a:rPr lang="en-US" sz="1700" b="1" dirty="0"/>
              <a:t> lock </a:t>
            </a:r>
            <a:r>
              <a:rPr lang="en-US" sz="1700" b="1" dirty="0" err="1" smtClean="0"/>
              <a:t>myWorkingFile</a:t>
            </a:r>
            <a:endParaRPr lang="en-US" sz="1700" b="1" dirty="0" smtClean="0"/>
          </a:p>
          <a:p>
            <a:endParaRPr lang="fr-FR" sz="1700" b="1" dirty="0"/>
          </a:p>
          <a:p>
            <a:pPr marL="285750" indent="-285750">
              <a:buFont typeface="Arial" panose="020B0604020202020204" pitchFamily="34" charset="0"/>
              <a:buChar char="•"/>
            </a:pPr>
            <a:r>
              <a:rPr lang="fr-FR" sz="1700" dirty="0"/>
              <a:t>Pour débloquer ce fichier il suffit de taper la commande :</a:t>
            </a:r>
          </a:p>
          <a:p>
            <a:r>
              <a:rPr lang="en-US" sz="1700" b="1" dirty="0"/>
              <a:t>&gt;&gt; </a:t>
            </a:r>
            <a:r>
              <a:rPr lang="en-US" sz="1700" b="1" dirty="0" err="1"/>
              <a:t>svn</a:t>
            </a:r>
            <a:r>
              <a:rPr lang="en-US" sz="1700" b="1" dirty="0"/>
              <a:t> unlock </a:t>
            </a:r>
            <a:r>
              <a:rPr lang="en-US" sz="1700" b="1" dirty="0" err="1"/>
              <a:t>myWorkingFile</a:t>
            </a:r>
            <a:endParaRPr lang="fr-FR" sz="1700" b="1" dirty="0"/>
          </a:p>
        </p:txBody>
      </p:sp>
    </p:spTree>
    <p:extLst>
      <p:ext uri="{BB962C8B-B14F-4D97-AF65-F5344CB8AC3E}">
        <p14:creationId xmlns:p14="http://schemas.microsoft.com/office/powerpoint/2010/main" val="278652074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AGENDA</a:t>
            </a:r>
            <a:endParaRPr lang="fr-FR" dirty="0"/>
          </a:p>
        </p:txBody>
      </p:sp>
      <p:sp>
        <p:nvSpPr>
          <p:cNvPr id="3" name="Espace réservé du contenu 2"/>
          <p:cNvSpPr>
            <a:spLocks noGrp="1"/>
          </p:cNvSpPr>
          <p:nvPr>
            <p:ph idx="1"/>
          </p:nvPr>
        </p:nvSpPr>
        <p:spPr/>
        <p:txBody>
          <a:bodyPr>
            <a:normAutofit fontScale="92500" lnSpcReduction="20000"/>
          </a:bodyPr>
          <a:lstStyle/>
          <a:p>
            <a:pPr marL="0" indent="0" fontAlgn="base">
              <a:buNone/>
            </a:pPr>
            <a:r>
              <a:rPr lang="fr-FR" b="1" dirty="0" smtClean="0">
                <a:solidFill>
                  <a:schemeClr val="bg1">
                    <a:lumMod val="75000"/>
                  </a:schemeClr>
                </a:solidFill>
              </a:rPr>
              <a:t>Rappels </a:t>
            </a:r>
            <a:r>
              <a:rPr lang="fr-FR" b="1" dirty="0">
                <a:solidFill>
                  <a:schemeClr val="bg1">
                    <a:lumMod val="75000"/>
                  </a:schemeClr>
                </a:solidFill>
              </a:rPr>
              <a:t>sur le langage Java </a:t>
            </a:r>
            <a:r>
              <a:rPr lang="fr-FR" i="1" dirty="0">
                <a:solidFill>
                  <a:schemeClr val="bg1">
                    <a:lumMod val="75000"/>
                  </a:schemeClr>
                </a:solidFill>
              </a:rPr>
              <a:t> </a:t>
            </a:r>
            <a:endParaRPr lang="fr-FR" i="1" dirty="0" smtClean="0">
              <a:solidFill>
                <a:schemeClr val="bg1">
                  <a:lumMod val="75000"/>
                </a:schemeClr>
              </a:solidFill>
            </a:endParaRPr>
          </a:p>
          <a:p>
            <a:pPr lvl="1" fontAlgn="base"/>
            <a:r>
              <a:rPr lang="fr-FR" b="1" dirty="0" smtClean="0">
                <a:solidFill>
                  <a:schemeClr val="bg1">
                    <a:lumMod val="75000"/>
                  </a:schemeClr>
                </a:solidFill>
              </a:rPr>
              <a:t>Les </a:t>
            </a:r>
            <a:r>
              <a:rPr lang="fr-FR" b="1" dirty="0">
                <a:solidFill>
                  <a:schemeClr val="bg1">
                    <a:lumMod val="75000"/>
                  </a:schemeClr>
                </a:solidFill>
              </a:rPr>
              <a:t>bases</a:t>
            </a:r>
          </a:p>
          <a:p>
            <a:pPr lvl="1" fontAlgn="base"/>
            <a:r>
              <a:rPr lang="fr-FR" b="1" dirty="0">
                <a:solidFill>
                  <a:schemeClr val="bg1">
                    <a:lumMod val="75000"/>
                  </a:schemeClr>
                </a:solidFill>
              </a:rPr>
              <a:t>Programmation objet</a:t>
            </a:r>
          </a:p>
          <a:p>
            <a:pPr marL="0" indent="0" fontAlgn="base">
              <a:buNone/>
            </a:pPr>
            <a:r>
              <a:rPr lang="fr-FR" dirty="0">
                <a:solidFill>
                  <a:schemeClr val="bg1">
                    <a:lumMod val="75000"/>
                  </a:schemeClr>
                </a:solidFill>
              </a:rPr>
              <a:t/>
            </a:r>
            <a:br>
              <a:rPr lang="fr-FR" dirty="0">
                <a:solidFill>
                  <a:schemeClr val="bg1">
                    <a:lumMod val="75000"/>
                  </a:schemeClr>
                </a:solidFill>
              </a:rPr>
            </a:br>
            <a:r>
              <a:rPr lang="fr-FR" b="1" dirty="0">
                <a:solidFill>
                  <a:schemeClr val="bg1">
                    <a:lumMod val="75000"/>
                  </a:schemeClr>
                </a:solidFill>
              </a:rPr>
              <a:t>Outils de développements  </a:t>
            </a:r>
            <a:r>
              <a:rPr lang="fr-FR" b="1" dirty="0" smtClean="0">
                <a:solidFill>
                  <a:schemeClr val="bg1">
                    <a:lumMod val="75000"/>
                  </a:schemeClr>
                </a:solidFill>
              </a:rPr>
              <a:t>&amp; Compilation</a:t>
            </a:r>
            <a:endParaRPr lang="fr-FR" i="1" dirty="0">
              <a:solidFill>
                <a:schemeClr val="bg1">
                  <a:lumMod val="75000"/>
                </a:schemeClr>
              </a:solidFill>
            </a:endParaRPr>
          </a:p>
          <a:p>
            <a:pPr lvl="1" fontAlgn="base"/>
            <a:r>
              <a:rPr lang="fr-FR" b="1" dirty="0" smtClean="0">
                <a:solidFill>
                  <a:schemeClr val="bg1">
                    <a:lumMod val="75000"/>
                  </a:schemeClr>
                </a:solidFill>
              </a:rPr>
              <a:t>Les mains dans le cambouis</a:t>
            </a:r>
          </a:p>
          <a:p>
            <a:pPr lvl="1" fontAlgn="base"/>
            <a:r>
              <a:rPr lang="fr-FR" b="1" dirty="0" smtClean="0">
                <a:solidFill>
                  <a:schemeClr val="bg1">
                    <a:lumMod val="75000"/>
                  </a:schemeClr>
                </a:solidFill>
              </a:rPr>
              <a:t>Debugger </a:t>
            </a:r>
            <a:endParaRPr lang="fr-FR" b="1" dirty="0">
              <a:solidFill>
                <a:schemeClr val="bg1">
                  <a:lumMod val="75000"/>
                </a:schemeClr>
              </a:solidFill>
            </a:endParaRPr>
          </a:p>
          <a:p>
            <a:pPr lvl="1" fontAlgn="base"/>
            <a:r>
              <a:rPr lang="fr-FR" b="1" dirty="0" smtClean="0">
                <a:solidFill>
                  <a:schemeClr val="bg1">
                    <a:lumMod val="75000"/>
                  </a:schemeClr>
                </a:solidFill>
              </a:rPr>
              <a:t>Gestionnaire </a:t>
            </a:r>
            <a:r>
              <a:rPr lang="fr-FR" b="1" dirty="0">
                <a:solidFill>
                  <a:schemeClr val="bg1">
                    <a:lumMod val="75000"/>
                  </a:schemeClr>
                </a:solidFill>
              </a:rPr>
              <a:t>de </a:t>
            </a:r>
            <a:r>
              <a:rPr lang="fr-FR" b="1" dirty="0" smtClean="0">
                <a:solidFill>
                  <a:schemeClr val="bg1">
                    <a:lumMod val="75000"/>
                  </a:schemeClr>
                </a:solidFill>
              </a:rPr>
              <a:t>version</a:t>
            </a:r>
          </a:p>
          <a:p>
            <a:pPr marL="0" indent="0" fontAlgn="base">
              <a:buNone/>
            </a:pPr>
            <a:r>
              <a:rPr lang="fr-FR" b="1" dirty="0" smtClean="0">
                <a:solidFill>
                  <a:srgbClr val="C00000"/>
                </a:solidFill>
              </a:rPr>
              <a:t>Bonnes pratiques</a:t>
            </a:r>
          </a:p>
          <a:p>
            <a:pPr lvl="1" fontAlgn="base"/>
            <a:r>
              <a:rPr lang="fr-FR" b="1" dirty="0" smtClean="0"/>
              <a:t>Conventions de </a:t>
            </a:r>
            <a:r>
              <a:rPr lang="fr-FR" b="1" dirty="0" smtClean="0"/>
              <a:t>nommage</a:t>
            </a:r>
            <a:endParaRPr lang="fr-FR" b="1" dirty="0" smtClean="0"/>
          </a:p>
          <a:p>
            <a:pPr lvl="1" fontAlgn="base"/>
            <a:r>
              <a:rPr lang="fr-FR" b="1" dirty="0" smtClean="0"/>
              <a:t>Documentation</a:t>
            </a:r>
          </a:p>
          <a:p>
            <a:pPr lvl="1" fontAlgn="base"/>
            <a:r>
              <a:rPr lang="fr-FR" b="1" dirty="0" smtClean="0"/>
              <a:t>Gestion des erreurs</a:t>
            </a:r>
          </a:p>
          <a:p>
            <a:pPr lvl="1" fontAlgn="base"/>
            <a:r>
              <a:rPr lang="fr-FR" b="1" dirty="0" smtClean="0"/>
              <a:t>Tests </a:t>
            </a:r>
            <a:r>
              <a:rPr lang="fr-FR" b="1" dirty="0" smtClean="0"/>
              <a:t>unitaires</a:t>
            </a:r>
            <a:endParaRPr lang="fr-FR" b="1" dirty="0"/>
          </a:p>
          <a:p>
            <a:pPr lvl="1" fontAlgn="base"/>
            <a:endParaRPr lang="fr-FR" b="1" dirty="0"/>
          </a:p>
          <a:p>
            <a:endParaRPr lang="fr-FR" dirty="0"/>
          </a:p>
        </p:txBody>
      </p:sp>
      <p:sp>
        <p:nvSpPr>
          <p:cNvPr id="4" name="Espace réservé du numéro de diapositive 3"/>
          <p:cNvSpPr>
            <a:spLocks noGrp="1"/>
          </p:cNvSpPr>
          <p:nvPr>
            <p:ph type="sldNum" sz="quarter" idx="12"/>
          </p:nvPr>
        </p:nvSpPr>
        <p:spPr/>
        <p:txBody>
          <a:bodyPr>
            <a:normAutofit/>
          </a:bodyPr>
          <a:lstStyle/>
          <a:p>
            <a:fld id="{6D22F896-40B5-4ADD-8801-0D06FADFA095}" type="slidenum">
              <a:rPr lang="en-US" smtClean="0"/>
              <a:t>32</a:t>
            </a:fld>
            <a:endParaRPr lang="en-US" dirty="0"/>
          </a:p>
        </p:txBody>
      </p:sp>
    </p:spTree>
    <p:extLst>
      <p:ext uri="{BB962C8B-B14F-4D97-AF65-F5344CB8AC3E}">
        <p14:creationId xmlns:p14="http://schemas.microsoft.com/office/powerpoint/2010/main" val="306347340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BONNES PRATIQUES</a:t>
            </a:r>
            <a:endParaRPr lang="fr-FR" dirty="0"/>
          </a:p>
        </p:txBody>
      </p:sp>
      <p:sp>
        <p:nvSpPr>
          <p:cNvPr id="6" name="Espace réservé du contenu 2"/>
          <p:cNvSpPr>
            <a:spLocks noGrp="1"/>
          </p:cNvSpPr>
          <p:nvPr>
            <p:ph idx="1"/>
          </p:nvPr>
        </p:nvSpPr>
        <p:spPr>
          <a:xfrm>
            <a:off x="685800" y="1930401"/>
            <a:ext cx="5641340" cy="955040"/>
          </a:xfrm>
        </p:spPr>
        <p:txBody>
          <a:bodyPr>
            <a:normAutofit/>
          </a:bodyPr>
          <a:lstStyle/>
          <a:p>
            <a:pPr marL="0" indent="0">
              <a:buNone/>
            </a:pPr>
            <a:r>
              <a:rPr lang="fr-FR" sz="3200" b="1" dirty="0" smtClean="0">
                <a:solidFill>
                  <a:srgbClr val="C00000"/>
                </a:solidFill>
              </a:rPr>
              <a:t>Conventions de nommage (1/5)</a:t>
            </a:r>
          </a:p>
          <a:p>
            <a:pPr marL="0" indent="0">
              <a:buNone/>
            </a:pPr>
            <a:endParaRPr lang="fr-FR" sz="3200" b="1" dirty="0">
              <a:solidFill>
                <a:srgbClr val="C00000"/>
              </a:solidFill>
            </a:endParaRPr>
          </a:p>
          <a:p>
            <a:endParaRPr lang="fr-FR" dirty="0"/>
          </a:p>
        </p:txBody>
      </p:sp>
      <p:sp>
        <p:nvSpPr>
          <p:cNvPr id="4" name="Espace réservé du numéro de diapositive 3"/>
          <p:cNvSpPr>
            <a:spLocks noGrp="1"/>
          </p:cNvSpPr>
          <p:nvPr>
            <p:ph type="sldNum" sz="quarter" idx="12"/>
          </p:nvPr>
        </p:nvSpPr>
        <p:spPr/>
        <p:txBody>
          <a:bodyPr>
            <a:normAutofit/>
          </a:bodyPr>
          <a:lstStyle/>
          <a:p>
            <a:fld id="{6D22F896-40B5-4ADD-8801-0D06FADFA095}" type="slidenum">
              <a:rPr lang="en-US" smtClean="0"/>
              <a:t>33</a:t>
            </a:fld>
            <a:endParaRPr lang="en-US" dirty="0"/>
          </a:p>
        </p:txBody>
      </p:sp>
      <p:sp>
        <p:nvSpPr>
          <p:cNvPr id="7" name="Rectangle 6"/>
          <p:cNvSpPr/>
          <p:nvPr/>
        </p:nvSpPr>
        <p:spPr>
          <a:xfrm>
            <a:off x="685800" y="2814321"/>
            <a:ext cx="11282680" cy="1338828"/>
          </a:xfrm>
          <a:prstGeom prst="rect">
            <a:avLst/>
          </a:prstGeom>
        </p:spPr>
        <p:txBody>
          <a:bodyPr wrap="square">
            <a:spAutoFit/>
          </a:bodyPr>
          <a:lstStyle/>
          <a:p>
            <a:pPr marL="285750" indent="-285750">
              <a:buFont typeface="Arial" panose="020B0604020202020204" pitchFamily="34" charset="0"/>
              <a:buChar char="•"/>
            </a:pPr>
            <a:r>
              <a:rPr lang="fr-FR" sz="3200" dirty="0" smtClean="0"/>
              <a:t>bon </a:t>
            </a:r>
            <a:r>
              <a:rPr lang="fr-FR" sz="3200" dirty="0"/>
              <a:t>développement d’une application </a:t>
            </a:r>
            <a:endParaRPr lang="fr-FR" sz="3200" dirty="0" smtClean="0"/>
          </a:p>
          <a:p>
            <a:pPr marL="285750" indent="-285750">
              <a:buFont typeface="Arial" panose="020B0604020202020204" pitchFamily="34" charset="0"/>
              <a:buChar char="•"/>
            </a:pPr>
            <a:r>
              <a:rPr lang="fr-FR" sz="3200" dirty="0" smtClean="0"/>
              <a:t>la </a:t>
            </a:r>
            <a:r>
              <a:rPr lang="fr-FR" sz="3200" dirty="0"/>
              <a:t>lisibilité du </a:t>
            </a:r>
            <a:r>
              <a:rPr lang="fr-FR" sz="3200" dirty="0" smtClean="0"/>
              <a:t>code</a:t>
            </a:r>
          </a:p>
          <a:p>
            <a:pPr marL="285750" indent="-285750">
              <a:buFont typeface="Arial" panose="020B0604020202020204" pitchFamily="34" charset="0"/>
              <a:buChar char="•"/>
            </a:pPr>
            <a:endParaRPr lang="fr-FR" sz="1700" b="1" dirty="0"/>
          </a:p>
        </p:txBody>
      </p:sp>
    </p:spTree>
    <p:extLst>
      <p:ext uri="{BB962C8B-B14F-4D97-AF65-F5344CB8AC3E}">
        <p14:creationId xmlns:p14="http://schemas.microsoft.com/office/powerpoint/2010/main" val="411575864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BONNES PRATIQUES</a:t>
            </a:r>
            <a:endParaRPr lang="fr-FR" dirty="0"/>
          </a:p>
        </p:txBody>
      </p:sp>
      <p:sp>
        <p:nvSpPr>
          <p:cNvPr id="6" name="Espace réservé du contenu 2"/>
          <p:cNvSpPr>
            <a:spLocks noGrp="1"/>
          </p:cNvSpPr>
          <p:nvPr>
            <p:ph idx="1"/>
          </p:nvPr>
        </p:nvSpPr>
        <p:spPr>
          <a:xfrm>
            <a:off x="685800" y="1930401"/>
            <a:ext cx="5706836" cy="955040"/>
          </a:xfrm>
        </p:spPr>
        <p:txBody>
          <a:bodyPr>
            <a:normAutofit/>
          </a:bodyPr>
          <a:lstStyle/>
          <a:p>
            <a:pPr marL="0" indent="0">
              <a:buNone/>
            </a:pPr>
            <a:r>
              <a:rPr lang="fr-FR" sz="3200" b="1" dirty="0" smtClean="0">
                <a:solidFill>
                  <a:srgbClr val="C00000"/>
                </a:solidFill>
              </a:rPr>
              <a:t>Conventions de nommage (2/5)</a:t>
            </a:r>
          </a:p>
          <a:p>
            <a:pPr marL="0" indent="0">
              <a:buNone/>
            </a:pPr>
            <a:endParaRPr lang="fr-FR" sz="3200" b="1" dirty="0">
              <a:solidFill>
                <a:srgbClr val="C00000"/>
              </a:solidFill>
            </a:endParaRPr>
          </a:p>
          <a:p>
            <a:endParaRPr lang="fr-FR" dirty="0"/>
          </a:p>
        </p:txBody>
      </p:sp>
      <p:sp>
        <p:nvSpPr>
          <p:cNvPr id="4" name="Espace réservé du numéro de diapositive 3"/>
          <p:cNvSpPr>
            <a:spLocks noGrp="1"/>
          </p:cNvSpPr>
          <p:nvPr>
            <p:ph type="sldNum" sz="quarter" idx="12"/>
          </p:nvPr>
        </p:nvSpPr>
        <p:spPr/>
        <p:txBody>
          <a:bodyPr>
            <a:normAutofit/>
          </a:bodyPr>
          <a:lstStyle/>
          <a:p>
            <a:fld id="{6D22F896-40B5-4ADD-8801-0D06FADFA095}" type="slidenum">
              <a:rPr lang="en-US" smtClean="0"/>
              <a:t>34</a:t>
            </a:fld>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1978468355"/>
              </p:ext>
            </p:extLst>
          </p:nvPr>
        </p:nvGraphicFramePr>
        <p:xfrm>
          <a:off x="408668" y="2557236"/>
          <a:ext cx="6188075" cy="3722137"/>
        </p:xfrm>
        <a:graphic>
          <a:graphicData uri="http://schemas.openxmlformats.org/drawingml/2006/table">
            <a:tbl>
              <a:tblPr firstRow="1" firstCol="1" bandRow="1">
                <a:tableStyleId>{5C22544A-7EE6-4342-B048-85BDC9FD1C3A}</a:tableStyleId>
              </a:tblPr>
              <a:tblGrid>
                <a:gridCol w="1403803"/>
                <a:gridCol w="4784272"/>
              </a:tblGrid>
              <a:tr h="357415">
                <a:tc>
                  <a:txBody>
                    <a:bodyPr/>
                    <a:lstStyle/>
                    <a:p>
                      <a:pPr>
                        <a:lnSpc>
                          <a:spcPct val="107000"/>
                        </a:lnSpc>
                        <a:spcAft>
                          <a:spcPts val="0"/>
                        </a:spcAft>
                      </a:pPr>
                      <a:r>
                        <a:rPr lang="fr-FR" sz="1800" dirty="0" smtClean="0">
                          <a:effectLst/>
                        </a:rPr>
                        <a:t>Type de code</a:t>
                      </a:r>
                      <a:endParaRPr lang="fr-FR" sz="1800" dirty="0">
                        <a:effectLst/>
                        <a:latin typeface="Trebuchet MS"/>
                        <a:ea typeface="STXinwei"/>
                        <a:cs typeface="Tahoma"/>
                      </a:endParaRPr>
                    </a:p>
                  </a:txBody>
                  <a:tcPr marL="68580" marR="68580" marT="0" marB="0"/>
                </a:tc>
                <a:tc>
                  <a:txBody>
                    <a:bodyPr/>
                    <a:lstStyle/>
                    <a:p>
                      <a:pPr>
                        <a:lnSpc>
                          <a:spcPct val="107000"/>
                        </a:lnSpc>
                        <a:spcAft>
                          <a:spcPts val="0"/>
                        </a:spcAft>
                      </a:pPr>
                      <a:r>
                        <a:rPr lang="fr-FR" sz="1800" dirty="0" smtClean="0">
                          <a:effectLst/>
                        </a:rPr>
                        <a:t>Description</a:t>
                      </a:r>
                      <a:endParaRPr lang="fr-FR" sz="1800" dirty="0">
                        <a:effectLst/>
                        <a:latin typeface="Trebuchet MS"/>
                        <a:ea typeface="STXinwei"/>
                        <a:cs typeface="Tahoma"/>
                      </a:endParaRPr>
                    </a:p>
                  </a:txBody>
                  <a:tcPr marL="68580" marR="68580" marT="0" marB="0"/>
                </a:tc>
              </a:tr>
              <a:tr h="1085850">
                <a:tc>
                  <a:txBody>
                    <a:bodyPr/>
                    <a:lstStyle/>
                    <a:p>
                      <a:pPr>
                        <a:lnSpc>
                          <a:spcPct val="107000"/>
                        </a:lnSpc>
                        <a:spcAft>
                          <a:spcPts val="0"/>
                        </a:spcAft>
                      </a:pPr>
                      <a:r>
                        <a:rPr lang="fr-FR" sz="1600" dirty="0">
                          <a:effectLst/>
                        </a:rPr>
                        <a:t>Classes &amp; Objets</a:t>
                      </a:r>
                      <a:endParaRPr lang="fr-FR" sz="1600" dirty="0">
                        <a:effectLst/>
                        <a:latin typeface="Trebuchet MS"/>
                        <a:ea typeface="STXinwei"/>
                        <a:cs typeface="Tahoma"/>
                      </a:endParaRPr>
                    </a:p>
                  </a:txBody>
                  <a:tcPr marL="68580" marR="68580" marT="0" marB="0"/>
                </a:tc>
                <a:tc>
                  <a:txBody>
                    <a:bodyPr/>
                    <a:lstStyle/>
                    <a:p>
                      <a:pPr>
                        <a:lnSpc>
                          <a:spcPct val="107000"/>
                        </a:lnSpc>
                        <a:spcAft>
                          <a:spcPts val="0"/>
                        </a:spcAft>
                      </a:pPr>
                      <a:r>
                        <a:rPr lang="fr-FR" sz="1600" dirty="0">
                          <a:effectLst/>
                        </a:rPr>
                        <a:t>Les classes devraient être composées de nom ou de phrases nominales. Il faut éviter d’utiliser un verbe. </a:t>
                      </a:r>
                      <a:r>
                        <a:rPr lang="fr-FR" sz="1600" dirty="0" smtClean="0">
                          <a:effectLst/>
                        </a:rPr>
                        <a:t>Une </a:t>
                      </a:r>
                      <a:r>
                        <a:rPr lang="fr-FR" sz="1600" dirty="0">
                          <a:effectLst/>
                        </a:rPr>
                        <a:t>classe devrait toujours </a:t>
                      </a:r>
                      <a:r>
                        <a:rPr lang="fr-FR" sz="1600" dirty="0" smtClean="0">
                          <a:effectLst/>
                        </a:rPr>
                        <a:t>commencer </a:t>
                      </a:r>
                      <a:r>
                        <a:rPr lang="fr-FR" sz="1600" dirty="0">
                          <a:effectLst/>
                        </a:rPr>
                        <a:t>par une majuscule </a:t>
                      </a:r>
                      <a:r>
                        <a:rPr lang="fr-FR" sz="1600" dirty="0" smtClean="0">
                          <a:effectLst/>
                        </a:rPr>
                        <a:t>et </a:t>
                      </a:r>
                      <a:r>
                        <a:rPr lang="fr-FR" sz="1600" dirty="0">
                          <a:effectLst/>
                        </a:rPr>
                        <a:t>suivre la syntaxe suivante : </a:t>
                      </a:r>
                      <a:r>
                        <a:rPr lang="fr-FR" sz="1600" dirty="0" err="1" smtClean="0">
                          <a:effectLst/>
                        </a:rPr>
                        <a:t>MaSuperbeClasse</a:t>
                      </a:r>
                      <a:endParaRPr lang="fr-FR" sz="1600" dirty="0">
                        <a:effectLst/>
                        <a:latin typeface="Trebuchet MS"/>
                        <a:ea typeface="STXinwei"/>
                        <a:cs typeface="Tahoma"/>
                      </a:endParaRPr>
                    </a:p>
                  </a:txBody>
                  <a:tcPr marL="68580" marR="68580" marT="0" marB="0"/>
                </a:tc>
              </a:tr>
              <a:tr h="1412183">
                <a:tc>
                  <a:txBody>
                    <a:bodyPr/>
                    <a:lstStyle/>
                    <a:p>
                      <a:pPr>
                        <a:lnSpc>
                          <a:spcPct val="107000"/>
                        </a:lnSpc>
                        <a:spcAft>
                          <a:spcPts val="0"/>
                        </a:spcAft>
                      </a:pPr>
                      <a:r>
                        <a:rPr lang="fr-FR" sz="1600" dirty="0">
                          <a:effectLst/>
                        </a:rPr>
                        <a:t>Méthodes &amp; Variables</a:t>
                      </a:r>
                      <a:endParaRPr lang="fr-FR" sz="1600" dirty="0">
                        <a:effectLst/>
                        <a:latin typeface="Trebuchet MS"/>
                        <a:ea typeface="STXinwei"/>
                        <a:cs typeface="Tahoma"/>
                      </a:endParaRPr>
                    </a:p>
                  </a:txBody>
                  <a:tcPr marL="68580" marR="68580" marT="0" marB="0"/>
                </a:tc>
                <a:tc>
                  <a:txBody>
                    <a:bodyPr/>
                    <a:lstStyle/>
                    <a:p>
                      <a:pPr>
                        <a:lnSpc>
                          <a:spcPct val="107000"/>
                        </a:lnSpc>
                        <a:spcAft>
                          <a:spcPts val="0"/>
                        </a:spcAft>
                      </a:pPr>
                      <a:r>
                        <a:rPr lang="fr-FR" sz="1600" dirty="0">
                          <a:effectLst/>
                        </a:rPr>
                        <a:t>Les méthodes et les propriétés d’une classe devraient être construites avec un verbe signifiant une action. Les méthodes devraient </a:t>
                      </a:r>
                      <a:r>
                        <a:rPr lang="fr-FR" sz="1600" dirty="0" smtClean="0">
                          <a:effectLst/>
                        </a:rPr>
                        <a:t>commencer </a:t>
                      </a:r>
                      <a:r>
                        <a:rPr lang="fr-FR" sz="1600" dirty="0">
                          <a:effectLst/>
                        </a:rPr>
                        <a:t>par une minuscule et être </a:t>
                      </a:r>
                      <a:r>
                        <a:rPr lang="fr-FR" sz="1600" dirty="0" smtClean="0">
                          <a:effectLst/>
                        </a:rPr>
                        <a:t>composées </a:t>
                      </a:r>
                      <a:r>
                        <a:rPr lang="fr-FR" sz="1600" dirty="0">
                          <a:effectLst/>
                        </a:rPr>
                        <a:t>d’un verbe : par exemple une méthode pourrait avoir le nom </a:t>
                      </a:r>
                      <a:r>
                        <a:rPr lang="fr-FR" sz="1600" dirty="0" err="1">
                          <a:effectLst/>
                        </a:rPr>
                        <a:t>ajouterUnEntier</a:t>
                      </a:r>
                      <a:endParaRPr lang="fr-FR" sz="1600" dirty="0">
                        <a:effectLst/>
                        <a:latin typeface="Trebuchet MS"/>
                        <a:ea typeface="STXinwei"/>
                        <a:cs typeface="Tahoma"/>
                      </a:endParaRPr>
                    </a:p>
                  </a:txBody>
                  <a:tcPr marL="68580" marR="68580" marT="0" marB="0"/>
                </a:tc>
              </a:tr>
              <a:tr h="866689">
                <a:tc>
                  <a:txBody>
                    <a:bodyPr/>
                    <a:lstStyle/>
                    <a:p>
                      <a:pPr>
                        <a:lnSpc>
                          <a:spcPct val="107000"/>
                        </a:lnSpc>
                        <a:spcAft>
                          <a:spcPts val="0"/>
                        </a:spcAft>
                      </a:pPr>
                      <a:r>
                        <a:rPr lang="fr-FR" sz="1600">
                          <a:effectLst/>
                        </a:rPr>
                        <a:t>Les constantes</a:t>
                      </a:r>
                      <a:endParaRPr lang="fr-FR" sz="1600">
                        <a:effectLst/>
                        <a:latin typeface="Trebuchet MS"/>
                        <a:ea typeface="STXinwei"/>
                        <a:cs typeface="Tahoma"/>
                      </a:endParaRPr>
                    </a:p>
                  </a:txBody>
                  <a:tcPr marL="68580" marR="68580" marT="0" marB="0"/>
                </a:tc>
                <a:tc>
                  <a:txBody>
                    <a:bodyPr/>
                    <a:lstStyle/>
                    <a:p>
                      <a:pPr>
                        <a:lnSpc>
                          <a:spcPct val="107000"/>
                        </a:lnSpc>
                        <a:spcAft>
                          <a:spcPts val="0"/>
                        </a:spcAft>
                      </a:pPr>
                      <a:r>
                        <a:rPr lang="fr-FR" sz="1600" dirty="0">
                          <a:effectLst/>
                        </a:rPr>
                        <a:t>Les constantes devraient être écrites en majuscules. Par exemple</a:t>
                      </a:r>
                    </a:p>
                    <a:p>
                      <a:pPr>
                        <a:lnSpc>
                          <a:spcPct val="107000"/>
                        </a:lnSpc>
                        <a:spcAft>
                          <a:spcPts val="0"/>
                        </a:spcAft>
                      </a:pPr>
                      <a:r>
                        <a:rPr lang="en-US" sz="1600" dirty="0">
                          <a:effectLst/>
                        </a:rPr>
                        <a:t>final </a:t>
                      </a:r>
                      <a:r>
                        <a:rPr lang="en-US" sz="1600" dirty="0" err="1">
                          <a:effectLst/>
                        </a:rPr>
                        <a:t>int</a:t>
                      </a:r>
                      <a:r>
                        <a:rPr lang="en-US" sz="1600" dirty="0">
                          <a:effectLst/>
                        </a:rPr>
                        <a:t> AVOGADRO_NUMBER = 6.0221413e23</a:t>
                      </a:r>
                      <a:endParaRPr lang="fr-FR" sz="1600" dirty="0">
                        <a:effectLst/>
                        <a:latin typeface="Trebuchet MS"/>
                        <a:ea typeface="STXinwei"/>
                        <a:cs typeface="Tahoma"/>
                      </a:endParaRPr>
                    </a:p>
                  </a:txBody>
                  <a:tcPr marL="68580" marR="68580" marT="0" marB="0"/>
                </a:tc>
              </a:tr>
            </a:tbl>
          </a:graphicData>
        </a:graphic>
      </p:graphicFrame>
      <p:sp>
        <p:nvSpPr>
          <p:cNvPr id="11" name="Rectangle 2"/>
          <p:cNvSpPr>
            <a:spLocks noChangeArrowheads="1"/>
          </p:cNvSpPr>
          <p:nvPr/>
        </p:nvSpPr>
        <p:spPr bwMode="auto">
          <a:xfrm>
            <a:off x="6776810" y="2590538"/>
            <a:ext cx="5266185" cy="1677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altLang="ja-JP" sz="2000" b="1" i="0" u="none" strike="noStrike" cap="none" normalizeH="0" baseline="0" dirty="0" smtClean="0">
                <a:ln>
                  <a:noFill/>
                </a:ln>
                <a:solidFill>
                  <a:schemeClr val="tx1"/>
                </a:solidFill>
                <a:effectLst/>
                <a:latin typeface="Trebuchet MS" pitchFamily="34" charset="0"/>
                <a:ea typeface="STXinwei" charset="-122"/>
                <a:cs typeface="Tahoma" pitchFamily="34" charset="0"/>
              </a:rPr>
              <a:t>Les noms utilisés devraient avoir un sens. </a:t>
            </a:r>
          </a:p>
          <a:p>
            <a:pPr marL="0" marR="0" lvl="0" indent="0" algn="l" defTabSz="914400" rtl="0" eaLnBrk="1" fontAlgn="base" latinLnBrk="0" hangingPunct="1">
              <a:lnSpc>
                <a:spcPct val="100000"/>
              </a:lnSpc>
              <a:spcBef>
                <a:spcPct val="0"/>
              </a:spcBef>
              <a:spcAft>
                <a:spcPct val="0"/>
              </a:spcAft>
              <a:buClrTx/>
              <a:buSzTx/>
              <a:buFontTx/>
              <a:buNone/>
              <a:tabLst/>
            </a:pPr>
            <a:r>
              <a:rPr kumimoji="0" lang="fr-FR" altLang="ja-JP" sz="2000" b="1" i="0" u="none" strike="noStrike" cap="none" normalizeH="0" baseline="0" dirty="0" smtClean="0">
                <a:ln>
                  <a:noFill/>
                </a:ln>
                <a:solidFill>
                  <a:schemeClr val="tx1"/>
                </a:solidFill>
                <a:effectLst/>
                <a:latin typeface="Trebuchet MS" pitchFamily="34" charset="0"/>
                <a:ea typeface="STXinwei" charset="-122"/>
                <a:cs typeface="Tahoma" pitchFamily="34" charset="0"/>
              </a:rPr>
              <a:t>Par exemple</a:t>
            </a:r>
          </a:p>
          <a:p>
            <a:pPr marL="0" marR="0" lvl="0" indent="0" algn="l" defTabSz="914400" rtl="0" eaLnBrk="1" fontAlgn="base" latinLnBrk="0" hangingPunct="1">
              <a:lnSpc>
                <a:spcPct val="100000"/>
              </a:lnSpc>
              <a:spcBef>
                <a:spcPct val="0"/>
              </a:spcBef>
              <a:spcAft>
                <a:spcPct val="0"/>
              </a:spcAft>
              <a:buClrTx/>
              <a:buSzTx/>
              <a:buFontTx/>
              <a:buNone/>
              <a:tabLst/>
            </a:pPr>
            <a:r>
              <a:rPr kumimoji="0" lang="fr-FR" altLang="ja-JP" sz="2000" b="1" i="0" u="none" strike="noStrike" cap="none" normalizeH="0" baseline="0" dirty="0" smtClean="0">
                <a:ln>
                  <a:noFill/>
                </a:ln>
                <a:solidFill>
                  <a:schemeClr val="tx1"/>
                </a:solidFill>
                <a:effectLst/>
                <a:latin typeface="Trebuchet MS" pitchFamily="34" charset="0"/>
                <a:ea typeface="STXinwei" charset="-122"/>
                <a:cs typeface="Tahoma" pitchFamily="34" charset="0"/>
              </a:rPr>
              <a:t> </a:t>
            </a:r>
          </a:p>
          <a:p>
            <a:r>
              <a:rPr lang="fr-FR" sz="1600" b="1" dirty="0" err="1"/>
              <a:t>int</a:t>
            </a:r>
            <a:r>
              <a:rPr lang="fr-FR" sz="1600" dirty="0"/>
              <a:t> i; // compteur général </a:t>
            </a:r>
          </a:p>
          <a:p>
            <a:r>
              <a:rPr lang="fr-FR" sz="1600" b="1" dirty="0" err="1"/>
              <a:t>int</a:t>
            </a:r>
            <a:r>
              <a:rPr lang="fr-FR" sz="1600" dirty="0"/>
              <a:t> </a:t>
            </a:r>
            <a:r>
              <a:rPr lang="fr-FR" sz="1600" dirty="0" err="1"/>
              <a:t>studentCounter</a:t>
            </a:r>
            <a:r>
              <a:rPr lang="fr-FR" sz="1600" dirty="0"/>
              <a:t>; // compteur ayant une signification</a:t>
            </a:r>
            <a:endParaRPr kumimoji="0" lang="fr-FR" altLang="ja-JP"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ja-JP" sz="1100" b="0" i="0" u="none" strike="noStrike" cap="none" normalizeH="0" baseline="0" dirty="0" smtClean="0">
                <a:ln>
                  <a:noFill/>
                </a:ln>
                <a:solidFill>
                  <a:srgbClr val="000000"/>
                </a:solidFill>
                <a:effectLst/>
                <a:latin typeface="Consolas" pitchFamily="49" charset="0"/>
                <a:ea typeface="STXinwei" charset="-122"/>
                <a:cs typeface="Consolas" pitchFamily="49" charset="0"/>
              </a:rPr>
              <a:t>	</a:t>
            </a:r>
            <a:endParaRPr kumimoji="0" lang="fr-FR" altLang="ja-JP"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15148054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BONNES PRATIQUES</a:t>
            </a:r>
            <a:endParaRPr lang="fr-FR" dirty="0"/>
          </a:p>
        </p:txBody>
      </p:sp>
      <p:sp>
        <p:nvSpPr>
          <p:cNvPr id="6" name="Espace réservé du contenu 2"/>
          <p:cNvSpPr>
            <a:spLocks noGrp="1"/>
          </p:cNvSpPr>
          <p:nvPr>
            <p:ph idx="1"/>
          </p:nvPr>
        </p:nvSpPr>
        <p:spPr>
          <a:xfrm>
            <a:off x="685799" y="1930401"/>
            <a:ext cx="5870121" cy="955040"/>
          </a:xfrm>
        </p:spPr>
        <p:txBody>
          <a:bodyPr>
            <a:normAutofit/>
          </a:bodyPr>
          <a:lstStyle/>
          <a:p>
            <a:pPr marL="0" indent="0">
              <a:buNone/>
            </a:pPr>
            <a:r>
              <a:rPr lang="fr-FR" sz="3200" b="1" dirty="0" smtClean="0">
                <a:solidFill>
                  <a:srgbClr val="C00000"/>
                </a:solidFill>
              </a:rPr>
              <a:t>Conventions de nommage (3/5)</a:t>
            </a:r>
          </a:p>
          <a:p>
            <a:pPr marL="0" indent="0">
              <a:buNone/>
            </a:pPr>
            <a:endParaRPr lang="fr-FR" sz="3200" b="1" dirty="0">
              <a:solidFill>
                <a:srgbClr val="C00000"/>
              </a:solidFill>
            </a:endParaRPr>
          </a:p>
          <a:p>
            <a:endParaRPr lang="fr-FR" dirty="0"/>
          </a:p>
        </p:txBody>
      </p:sp>
      <p:sp>
        <p:nvSpPr>
          <p:cNvPr id="4" name="Espace réservé du numéro de diapositive 3"/>
          <p:cNvSpPr>
            <a:spLocks noGrp="1"/>
          </p:cNvSpPr>
          <p:nvPr>
            <p:ph type="sldNum" sz="quarter" idx="12"/>
          </p:nvPr>
        </p:nvSpPr>
        <p:spPr/>
        <p:txBody>
          <a:bodyPr>
            <a:normAutofit/>
          </a:bodyPr>
          <a:lstStyle/>
          <a:p>
            <a:fld id="{6D22F896-40B5-4ADD-8801-0D06FADFA095}" type="slidenum">
              <a:rPr lang="en-US" smtClean="0"/>
              <a:t>35</a:t>
            </a:fld>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501905387"/>
              </p:ext>
            </p:extLst>
          </p:nvPr>
        </p:nvGraphicFramePr>
        <p:xfrm>
          <a:off x="1290681" y="3952761"/>
          <a:ext cx="8171725" cy="2366395"/>
        </p:xfrm>
        <a:graphic>
          <a:graphicData uri="http://schemas.openxmlformats.org/drawingml/2006/table">
            <a:tbl>
              <a:tblPr firstRow="1" firstCol="1" bandRow="1">
                <a:tableStyleId>{5C22544A-7EE6-4342-B048-85BDC9FD1C3A}</a:tableStyleId>
              </a:tblPr>
              <a:tblGrid>
                <a:gridCol w="2352759"/>
                <a:gridCol w="5818966"/>
              </a:tblGrid>
              <a:tr h="775223">
                <a:tc>
                  <a:txBody>
                    <a:bodyPr/>
                    <a:lstStyle/>
                    <a:p>
                      <a:pPr>
                        <a:lnSpc>
                          <a:spcPct val="107000"/>
                        </a:lnSpc>
                        <a:spcAft>
                          <a:spcPts val="0"/>
                        </a:spcAft>
                      </a:pPr>
                      <a:r>
                        <a:rPr lang="fr-FR" sz="2400" dirty="0">
                          <a:effectLst/>
                        </a:rPr>
                        <a:t>Ne pas faire</a:t>
                      </a:r>
                      <a:endParaRPr lang="fr-FR" sz="2400" dirty="0">
                        <a:effectLst/>
                        <a:latin typeface="Trebuchet MS"/>
                        <a:ea typeface="STXinwei"/>
                        <a:cs typeface="Tahoma"/>
                      </a:endParaRPr>
                    </a:p>
                  </a:txBody>
                  <a:tcPr marL="68580" marR="68580" marT="0" marB="0">
                    <a:solidFill>
                      <a:schemeClr val="accent1"/>
                    </a:solidFill>
                  </a:tcPr>
                </a:tc>
                <a:tc>
                  <a:txBody>
                    <a:bodyPr/>
                    <a:lstStyle/>
                    <a:p>
                      <a:pPr>
                        <a:lnSpc>
                          <a:spcPct val="107000"/>
                        </a:lnSpc>
                        <a:spcAft>
                          <a:spcPts val="0"/>
                        </a:spcAft>
                      </a:pPr>
                      <a:r>
                        <a:rPr lang="fr-FR" sz="2400" dirty="0">
                          <a:solidFill>
                            <a:schemeClr val="bg1"/>
                          </a:solidFill>
                          <a:effectLst/>
                        </a:rPr>
                        <a:t>double </a:t>
                      </a:r>
                      <a:r>
                        <a:rPr lang="fr-FR" sz="2400" dirty="0" err="1">
                          <a:solidFill>
                            <a:schemeClr val="bg1"/>
                          </a:solidFill>
                          <a:effectLst/>
                        </a:rPr>
                        <a:t>resultOfFunction</a:t>
                      </a:r>
                      <a:r>
                        <a:rPr lang="fr-FR" sz="2400" dirty="0">
                          <a:solidFill>
                            <a:schemeClr val="bg1"/>
                          </a:solidFill>
                          <a:effectLst/>
                        </a:rPr>
                        <a:t>, </a:t>
                      </a:r>
                      <a:r>
                        <a:rPr lang="fr-FR" sz="2400" dirty="0" err="1">
                          <a:solidFill>
                            <a:schemeClr val="bg1"/>
                          </a:solidFill>
                          <a:effectLst/>
                        </a:rPr>
                        <a:t>resultOfProcess</a:t>
                      </a:r>
                      <a:r>
                        <a:rPr lang="fr-FR" sz="2400" dirty="0">
                          <a:solidFill>
                            <a:schemeClr val="bg1"/>
                          </a:solidFill>
                          <a:effectLst/>
                        </a:rPr>
                        <a:t>;</a:t>
                      </a:r>
                      <a:endParaRPr lang="fr-FR" sz="2400" dirty="0">
                        <a:solidFill>
                          <a:schemeClr val="bg1"/>
                        </a:solidFill>
                        <a:effectLst/>
                        <a:latin typeface="Trebuchet MS"/>
                        <a:ea typeface="STXinwei"/>
                        <a:cs typeface="Tahoma"/>
                      </a:endParaRPr>
                    </a:p>
                  </a:txBody>
                  <a:tcPr marL="68580" marR="68580" marT="0" marB="0">
                    <a:solidFill>
                      <a:schemeClr val="accent1"/>
                    </a:solidFill>
                  </a:tcPr>
                </a:tc>
              </a:tr>
              <a:tr h="1591172">
                <a:tc>
                  <a:txBody>
                    <a:bodyPr/>
                    <a:lstStyle/>
                    <a:p>
                      <a:pPr>
                        <a:lnSpc>
                          <a:spcPct val="107000"/>
                        </a:lnSpc>
                        <a:spcAft>
                          <a:spcPts val="0"/>
                        </a:spcAft>
                      </a:pPr>
                      <a:r>
                        <a:rPr lang="fr-FR" sz="2400" dirty="0">
                          <a:effectLst/>
                        </a:rPr>
                        <a:t>Préférer</a:t>
                      </a:r>
                      <a:endParaRPr lang="fr-FR" sz="2400" dirty="0">
                        <a:effectLst/>
                        <a:latin typeface="Trebuchet MS"/>
                        <a:ea typeface="STXinwei"/>
                        <a:cs typeface="Tahoma"/>
                      </a:endParaRPr>
                    </a:p>
                  </a:txBody>
                  <a:tcPr marL="68580" marR="68580" marT="0" marB="0">
                    <a:solidFill>
                      <a:schemeClr val="accent1"/>
                    </a:solidFill>
                  </a:tcPr>
                </a:tc>
                <a:tc>
                  <a:txBody>
                    <a:bodyPr/>
                    <a:lstStyle/>
                    <a:p>
                      <a:pPr>
                        <a:lnSpc>
                          <a:spcPct val="107000"/>
                        </a:lnSpc>
                        <a:spcAft>
                          <a:spcPts val="0"/>
                        </a:spcAft>
                      </a:pPr>
                      <a:r>
                        <a:rPr lang="fr-FR" sz="2400" b="1" dirty="0">
                          <a:solidFill>
                            <a:schemeClr val="bg1"/>
                          </a:solidFill>
                          <a:effectLst/>
                        </a:rPr>
                        <a:t>double </a:t>
                      </a:r>
                      <a:r>
                        <a:rPr lang="fr-FR" sz="2400" b="1" dirty="0" err="1">
                          <a:solidFill>
                            <a:schemeClr val="bg1"/>
                          </a:solidFill>
                          <a:effectLst/>
                        </a:rPr>
                        <a:t>resultOfFunction</a:t>
                      </a:r>
                      <a:r>
                        <a:rPr lang="fr-FR" sz="2400" b="1" dirty="0">
                          <a:solidFill>
                            <a:schemeClr val="bg1"/>
                          </a:solidFill>
                          <a:effectLst/>
                        </a:rPr>
                        <a:t>;</a:t>
                      </a:r>
                    </a:p>
                    <a:p>
                      <a:pPr>
                        <a:lnSpc>
                          <a:spcPct val="107000"/>
                        </a:lnSpc>
                        <a:spcAft>
                          <a:spcPts val="0"/>
                        </a:spcAft>
                      </a:pPr>
                      <a:r>
                        <a:rPr lang="fr-FR" sz="2400" b="1" dirty="0">
                          <a:solidFill>
                            <a:schemeClr val="bg1"/>
                          </a:solidFill>
                          <a:effectLst/>
                        </a:rPr>
                        <a:t>double </a:t>
                      </a:r>
                      <a:r>
                        <a:rPr lang="fr-FR" sz="2400" b="1" dirty="0" err="1">
                          <a:solidFill>
                            <a:schemeClr val="bg1"/>
                          </a:solidFill>
                          <a:effectLst/>
                        </a:rPr>
                        <a:t>resultOfProcess</a:t>
                      </a:r>
                      <a:r>
                        <a:rPr lang="fr-FR" sz="2400" b="1" dirty="0">
                          <a:solidFill>
                            <a:schemeClr val="bg1"/>
                          </a:solidFill>
                          <a:effectLst/>
                        </a:rPr>
                        <a:t>;</a:t>
                      </a:r>
                      <a:endParaRPr lang="fr-FR" sz="2400" b="1" dirty="0">
                        <a:solidFill>
                          <a:schemeClr val="bg1"/>
                        </a:solidFill>
                        <a:effectLst/>
                        <a:latin typeface="Trebuchet MS"/>
                        <a:ea typeface="STXinwei"/>
                        <a:cs typeface="Tahoma"/>
                      </a:endParaRPr>
                    </a:p>
                  </a:txBody>
                  <a:tcPr marL="68580" marR="68580" marT="0" marB="0">
                    <a:solidFill>
                      <a:schemeClr val="accent1"/>
                    </a:solidFill>
                  </a:tcPr>
                </a:tc>
              </a:tr>
            </a:tbl>
          </a:graphicData>
        </a:graphic>
      </p:graphicFrame>
      <p:sp>
        <p:nvSpPr>
          <p:cNvPr id="5" name="Rectangle 1"/>
          <p:cNvSpPr>
            <a:spLocks noChangeArrowheads="1"/>
          </p:cNvSpPr>
          <p:nvPr/>
        </p:nvSpPr>
        <p:spPr bwMode="auto">
          <a:xfrm>
            <a:off x="759278" y="2847367"/>
            <a:ext cx="961752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altLang="ja-JP" sz="2000" b="0" i="0" u="none" strike="noStrike" cap="none" normalizeH="0" baseline="0" dirty="0" smtClean="0">
                <a:ln>
                  <a:noFill/>
                </a:ln>
                <a:solidFill>
                  <a:schemeClr val="tx1"/>
                </a:solidFill>
                <a:effectLst/>
                <a:latin typeface="Trebuchet MS" pitchFamily="34" charset="0"/>
                <a:ea typeface="STXinwei" charset="-122"/>
                <a:cs typeface="Tahoma" pitchFamily="34" charset="0"/>
              </a:rPr>
              <a:t>Il est préférable de faire une déclaration par ligne :</a:t>
            </a:r>
            <a:endParaRPr kumimoji="0" lang="fr-FR" altLang="ja-JP"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ja-JP" sz="2000" b="0" i="0" u="none" strike="noStrike" cap="none" normalizeH="0" baseline="0" dirty="0" smtClean="0">
                <a:ln>
                  <a:noFill/>
                </a:ln>
                <a:solidFill>
                  <a:schemeClr val="tx1"/>
                </a:solidFill>
                <a:effectLst/>
                <a:latin typeface="Trebuchet MS" pitchFamily="34" charset="0"/>
                <a:ea typeface="STXinwei" charset="-122"/>
                <a:cs typeface="Tahoma" pitchFamily="34" charset="0"/>
              </a:rPr>
              <a:t>Les initialisations des variables sont à faire dès que possible.</a:t>
            </a:r>
            <a:endParaRPr kumimoji="0" lang="fr-FR" altLang="ja-JP" sz="20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2517818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BONNES PRATIQUES</a:t>
            </a:r>
            <a:endParaRPr lang="fr-FR" dirty="0"/>
          </a:p>
        </p:txBody>
      </p:sp>
      <p:sp>
        <p:nvSpPr>
          <p:cNvPr id="6" name="Espace réservé du contenu 2"/>
          <p:cNvSpPr>
            <a:spLocks noGrp="1"/>
          </p:cNvSpPr>
          <p:nvPr>
            <p:ph idx="1"/>
          </p:nvPr>
        </p:nvSpPr>
        <p:spPr>
          <a:xfrm>
            <a:off x="685799" y="1930401"/>
            <a:ext cx="5641521" cy="955040"/>
          </a:xfrm>
        </p:spPr>
        <p:txBody>
          <a:bodyPr>
            <a:normAutofit/>
          </a:bodyPr>
          <a:lstStyle/>
          <a:p>
            <a:pPr marL="0" indent="0">
              <a:buNone/>
            </a:pPr>
            <a:r>
              <a:rPr lang="fr-FR" sz="3200" b="1" dirty="0" smtClean="0">
                <a:solidFill>
                  <a:srgbClr val="C00000"/>
                </a:solidFill>
              </a:rPr>
              <a:t>Conventions de nommage (4/5)</a:t>
            </a:r>
          </a:p>
          <a:p>
            <a:pPr marL="0" indent="0">
              <a:buNone/>
            </a:pPr>
            <a:endParaRPr lang="fr-FR" sz="3200" b="1" dirty="0">
              <a:solidFill>
                <a:srgbClr val="C00000"/>
              </a:solidFill>
            </a:endParaRPr>
          </a:p>
          <a:p>
            <a:endParaRPr lang="fr-FR" dirty="0"/>
          </a:p>
        </p:txBody>
      </p:sp>
      <p:sp>
        <p:nvSpPr>
          <p:cNvPr id="4" name="Espace réservé du numéro de diapositive 3"/>
          <p:cNvSpPr>
            <a:spLocks noGrp="1"/>
          </p:cNvSpPr>
          <p:nvPr>
            <p:ph type="sldNum" sz="quarter" idx="12"/>
          </p:nvPr>
        </p:nvSpPr>
        <p:spPr/>
        <p:txBody>
          <a:bodyPr>
            <a:normAutofit/>
          </a:bodyPr>
          <a:lstStyle/>
          <a:p>
            <a:fld id="{6D22F896-40B5-4ADD-8801-0D06FADFA095}" type="slidenum">
              <a:rPr lang="en-US" smtClean="0"/>
              <a:t>36</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256307110"/>
              </p:ext>
            </p:extLst>
          </p:nvPr>
        </p:nvGraphicFramePr>
        <p:xfrm>
          <a:off x="783770" y="3234077"/>
          <a:ext cx="4514852" cy="570738"/>
        </p:xfrm>
        <a:graphic>
          <a:graphicData uri="http://schemas.openxmlformats.org/drawingml/2006/table">
            <a:tbl>
              <a:tblPr firstRow="1" firstCol="1" bandRow="1">
                <a:tableStyleId>{5C22544A-7EE6-4342-B048-85BDC9FD1C3A}</a:tableStyleId>
              </a:tblPr>
              <a:tblGrid>
                <a:gridCol w="4514852"/>
              </a:tblGrid>
              <a:tr h="464344">
                <a:tc>
                  <a:txBody>
                    <a:bodyPr/>
                    <a:lstStyle/>
                    <a:p>
                      <a:pPr>
                        <a:lnSpc>
                          <a:spcPct val="107000"/>
                        </a:lnSpc>
                        <a:spcAft>
                          <a:spcPts val="0"/>
                        </a:spcAft>
                      </a:pPr>
                      <a:r>
                        <a:rPr lang="fr-FR" sz="2400" dirty="0">
                          <a:effectLst/>
                        </a:rPr>
                        <a:t>if (</a:t>
                      </a:r>
                      <a:r>
                        <a:rPr lang="fr-FR" sz="2400" dirty="0" err="1">
                          <a:effectLst/>
                        </a:rPr>
                        <a:t>myCondition</a:t>
                      </a:r>
                      <a:r>
                        <a:rPr lang="fr-FR" sz="2400" dirty="0">
                          <a:effectLst/>
                        </a:rPr>
                        <a:t>) </a:t>
                      </a:r>
                      <a:r>
                        <a:rPr lang="fr-FR" sz="2400" dirty="0" err="1">
                          <a:effectLst/>
                        </a:rPr>
                        <a:t>myVariable</a:t>
                      </a:r>
                      <a:r>
                        <a:rPr lang="fr-FR" sz="2400" dirty="0">
                          <a:effectLst/>
                        </a:rPr>
                        <a:t> = 3;</a:t>
                      </a:r>
                      <a:r>
                        <a:rPr lang="fr-FR" sz="1100" dirty="0">
                          <a:effectLst/>
                        </a:rPr>
                        <a:t>	</a:t>
                      </a:r>
                      <a:endParaRPr lang="fr-FR" sz="1100" dirty="0">
                        <a:effectLst/>
                        <a:latin typeface="Trebuchet MS"/>
                        <a:ea typeface="STXinwei"/>
                        <a:cs typeface="Tahoma"/>
                      </a:endParaRPr>
                    </a:p>
                  </a:txBody>
                  <a:tcPr marL="68580" marR="68580" marT="0" marB="0"/>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409684034"/>
              </p:ext>
            </p:extLst>
          </p:nvPr>
        </p:nvGraphicFramePr>
        <p:xfrm>
          <a:off x="5578362" y="4523016"/>
          <a:ext cx="3385548" cy="1338941"/>
        </p:xfrm>
        <a:graphic>
          <a:graphicData uri="http://schemas.openxmlformats.org/drawingml/2006/table">
            <a:tbl>
              <a:tblPr firstRow="1" firstCol="1" bandRow="1">
                <a:tableStyleId>{5C22544A-7EE6-4342-B048-85BDC9FD1C3A}</a:tableStyleId>
              </a:tblPr>
              <a:tblGrid>
                <a:gridCol w="3385548"/>
              </a:tblGrid>
              <a:tr h="1338941">
                <a:tc>
                  <a:txBody>
                    <a:bodyPr/>
                    <a:lstStyle/>
                    <a:p>
                      <a:pPr>
                        <a:lnSpc>
                          <a:spcPct val="107000"/>
                        </a:lnSpc>
                        <a:spcAft>
                          <a:spcPts val="0"/>
                        </a:spcAft>
                      </a:pPr>
                      <a:r>
                        <a:rPr lang="fr-FR" sz="2400" dirty="0">
                          <a:effectLst/>
                        </a:rPr>
                        <a:t>if (</a:t>
                      </a:r>
                      <a:r>
                        <a:rPr lang="fr-FR" sz="2400" dirty="0" err="1">
                          <a:effectLst/>
                        </a:rPr>
                        <a:t>myCondition</a:t>
                      </a:r>
                      <a:r>
                        <a:rPr lang="fr-FR" sz="2400" dirty="0">
                          <a:effectLst/>
                        </a:rPr>
                        <a:t>) {</a:t>
                      </a:r>
                    </a:p>
                    <a:p>
                      <a:pPr>
                        <a:lnSpc>
                          <a:spcPct val="107000"/>
                        </a:lnSpc>
                        <a:spcAft>
                          <a:spcPts val="0"/>
                        </a:spcAft>
                      </a:pPr>
                      <a:r>
                        <a:rPr lang="fr-FR" sz="2400" dirty="0">
                          <a:effectLst/>
                        </a:rPr>
                        <a:t>   </a:t>
                      </a:r>
                      <a:r>
                        <a:rPr lang="fr-FR" sz="2400" dirty="0" err="1">
                          <a:effectLst/>
                        </a:rPr>
                        <a:t>myVariable</a:t>
                      </a:r>
                      <a:r>
                        <a:rPr lang="fr-FR" sz="2400" dirty="0">
                          <a:effectLst/>
                        </a:rPr>
                        <a:t> = 3;	</a:t>
                      </a:r>
                    </a:p>
                    <a:p>
                      <a:pPr>
                        <a:lnSpc>
                          <a:spcPct val="107000"/>
                        </a:lnSpc>
                        <a:spcAft>
                          <a:spcPts val="0"/>
                        </a:spcAft>
                      </a:pPr>
                      <a:r>
                        <a:rPr lang="fr-FR" sz="2400" dirty="0">
                          <a:effectLst/>
                        </a:rPr>
                        <a:t>}</a:t>
                      </a:r>
                      <a:endParaRPr lang="fr-FR" sz="2400" dirty="0">
                        <a:effectLst/>
                        <a:latin typeface="Trebuchet MS"/>
                        <a:ea typeface="STXinwei"/>
                        <a:cs typeface="Tahoma"/>
                      </a:endParaRPr>
                    </a:p>
                  </a:txBody>
                  <a:tcPr marL="68580" marR="68580" marT="0" marB="0"/>
                </a:tc>
              </a:tr>
            </a:tbl>
          </a:graphicData>
        </a:graphic>
      </p:graphicFrame>
      <p:sp>
        <p:nvSpPr>
          <p:cNvPr id="9" name="Rectangle 1"/>
          <p:cNvSpPr>
            <a:spLocks noChangeArrowheads="1"/>
          </p:cNvSpPr>
          <p:nvPr/>
        </p:nvSpPr>
        <p:spPr bwMode="auto">
          <a:xfrm>
            <a:off x="783770" y="2508937"/>
            <a:ext cx="742700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altLang="ja-JP" b="0" i="0" u="none" strike="noStrike" cap="none" normalizeH="0" baseline="0" dirty="0" smtClean="0">
                <a:ln>
                  <a:noFill/>
                </a:ln>
                <a:solidFill>
                  <a:schemeClr val="tx1"/>
                </a:solidFill>
                <a:effectLst/>
                <a:latin typeface="Trebuchet MS" pitchFamily="34" charset="0"/>
                <a:ea typeface="STXinwei" charset="-122"/>
                <a:cs typeface="Tahoma" pitchFamily="34" charset="0"/>
              </a:rPr>
              <a:t>Dans les branchements ou les boucles il est préférable d’utiliser les accolades ainsi le code :</a:t>
            </a:r>
            <a:endParaRPr kumimoji="0" lang="fr-FR" altLang="ja-JP" b="0" i="0" u="none" strike="noStrike" cap="none" normalizeH="0" baseline="0" dirty="0" smtClean="0">
              <a:ln>
                <a:noFill/>
              </a:ln>
              <a:solidFill>
                <a:schemeClr val="tx1"/>
              </a:solidFill>
              <a:effectLst/>
              <a:latin typeface="Arial" pitchFamily="34" charset="0"/>
              <a:cs typeface="Arial" pitchFamily="34" charset="0"/>
            </a:endParaRPr>
          </a:p>
        </p:txBody>
      </p:sp>
      <p:sp>
        <p:nvSpPr>
          <p:cNvPr id="10" name="Rectangle 9"/>
          <p:cNvSpPr/>
          <p:nvPr/>
        </p:nvSpPr>
        <p:spPr>
          <a:xfrm>
            <a:off x="5447733" y="3263775"/>
            <a:ext cx="3312125" cy="461665"/>
          </a:xfrm>
          <a:prstGeom prst="rect">
            <a:avLst/>
          </a:prstGeom>
        </p:spPr>
        <p:txBody>
          <a:bodyPr wrap="none">
            <a:spAutoFit/>
          </a:bodyPr>
          <a:lstStyle/>
          <a:p>
            <a:pPr lvl="0" eaLnBrk="0" fontAlgn="base" hangingPunct="0">
              <a:spcBef>
                <a:spcPct val="0"/>
              </a:spcBef>
              <a:spcAft>
                <a:spcPct val="0"/>
              </a:spcAft>
            </a:pPr>
            <a:r>
              <a:rPr lang="fr-FR" altLang="ja-JP" sz="2400" dirty="0">
                <a:latin typeface="Trebuchet MS" pitchFamily="34" charset="0"/>
                <a:ea typeface="STXinwei" charset="-122"/>
                <a:cs typeface="Tahoma" pitchFamily="34" charset="0"/>
              </a:rPr>
              <a:t>n’est pas </a:t>
            </a:r>
            <a:r>
              <a:rPr lang="fr-FR" altLang="ja-JP" sz="2400" dirty="0" smtClean="0">
                <a:latin typeface="Trebuchet MS" pitchFamily="34" charset="0"/>
                <a:ea typeface="STXinwei" charset="-122"/>
                <a:cs typeface="Tahoma" pitchFamily="34" charset="0"/>
              </a:rPr>
              <a:t>recommandé</a:t>
            </a:r>
            <a:endParaRPr lang="fr-FR" altLang="ja-JP" sz="2400" dirty="0">
              <a:latin typeface="Arial" pitchFamily="34" charset="0"/>
              <a:cs typeface="Arial" pitchFamily="34" charset="0"/>
            </a:endParaRPr>
          </a:p>
        </p:txBody>
      </p:sp>
      <p:sp>
        <p:nvSpPr>
          <p:cNvPr id="11" name="Rectangle 10"/>
          <p:cNvSpPr/>
          <p:nvPr/>
        </p:nvSpPr>
        <p:spPr>
          <a:xfrm>
            <a:off x="1326978" y="4769761"/>
            <a:ext cx="3462562" cy="461665"/>
          </a:xfrm>
          <a:prstGeom prst="rect">
            <a:avLst/>
          </a:prstGeom>
        </p:spPr>
        <p:txBody>
          <a:bodyPr wrap="square">
            <a:spAutoFit/>
          </a:bodyPr>
          <a:lstStyle/>
          <a:p>
            <a:r>
              <a:rPr lang="fr-FR" altLang="ja-JP" sz="2400" dirty="0" smtClean="0">
                <a:latin typeface="Trebuchet MS" pitchFamily="34" charset="0"/>
                <a:ea typeface="STXinwei" charset="-122"/>
                <a:cs typeface="Tahoma" pitchFamily="34" charset="0"/>
              </a:rPr>
              <a:t>il </a:t>
            </a:r>
            <a:r>
              <a:rPr lang="fr-FR" altLang="ja-JP" sz="2400" dirty="0">
                <a:latin typeface="Trebuchet MS" pitchFamily="34" charset="0"/>
                <a:ea typeface="STXinwei" charset="-122"/>
                <a:cs typeface="Tahoma" pitchFamily="34" charset="0"/>
              </a:rPr>
              <a:t>faudrait </a:t>
            </a:r>
            <a:r>
              <a:rPr lang="fr-FR" altLang="ja-JP" sz="2400" dirty="0" smtClean="0">
                <a:latin typeface="Trebuchet MS" pitchFamily="34" charset="0"/>
                <a:ea typeface="STXinwei" charset="-122"/>
                <a:cs typeface="Tahoma" pitchFamily="34" charset="0"/>
              </a:rPr>
              <a:t>écrire</a:t>
            </a:r>
            <a:endParaRPr lang="fr-FR" sz="2400" dirty="0"/>
          </a:p>
        </p:txBody>
      </p:sp>
    </p:spTree>
    <p:extLst>
      <p:ext uri="{BB962C8B-B14F-4D97-AF65-F5344CB8AC3E}">
        <p14:creationId xmlns:p14="http://schemas.microsoft.com/office/powerpoint/2010/main" val="158343683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BONNES PRATIQUES</a:t>
            </a:r>
            <a:endParaRPr lang="fr-FR" dirty="0"/>
          </a:p>
        </p:txBody>
      </p:sp>
      <p:sp>
        <p:nvSpPr>
          <p:cNvPr id="6" name="Espace réservé du contenu 2"/>
          <p:cNvSpPr>
            <a:spLocks noGrp="1"/>
          </p:cNvSpPr>
          <p:nvPr>
            <p:ph idx="1"/>
          </p:nvPr>
        </p:nvSpPr>
        <p:spPr>
          <a:xfrm>
            <a:off x="685800" y="1930401"/>
            <a:ext cx="5894614" cy="955040"/>
          </a:xfrm>
        </p:spPr>
        <p:txBody>
          <a:bodyPr>
            <a:normAutofit/>
          </a:bodyPr>
          <a:lstStyle/>
          <a:p>
            <a:pPr marL="0" indent="0">
              <a:buNone/>
            </a:pPr>
            <a:r>
              <a:rPr lang="fr-FR" sz="3200" b="1" dirty="0" smtClean="0">
                <a:solidFill>
                  <a:srgbClr val="C00000"/>
                </a:solidFill>
              </a:rPr>
              <a:t>Conventions de nommage (5/5)</a:t>
            </a:r>
          </a:p>
          <a:p>
            <a:pPr marL="0" indent="0">
              <a:buNone/>
            </a:pPr>
            <a:endParaRPr lang="fr-FR" sz="3200" b="1" dirty="0">
              <a:solidFill>
                <a:srgbClr val="C00000"/>
              </a:solidFill>
            </a:endParaRPr>
          </a:p>
          <a:p>
            <a:endParaRPr lang="fr-FR" dirty="0"/>
          </a:p>
        </p:txBody>
      </p:sp>
      <p:sp>
        <p:nvSpPr>
          <p:cNvPr id="4" name="Espace réservé du numéro de diapositive 3"/>
          <p:cNvSpPr>
            <a:spLocks noGrp="1"/>
          </p:cNvSpPr>
          <p:nvPr>
            <p:ph type="sldNum" sz="quarter" idx="12"/>
          </p:nvPr>
        </p:nvSpPr>
        <p:spPr/>
        <p:txBody>
          <a:bodyPr>
            <a:normAutofit/>
          </a:bodyPr>
          <a:lstStyle/>
          <a:p>
            <a:fld id="{6D22F896-40B5-4ADD-8801-0D06FADFA095}" type="slidenum">
              <a:rPr lang="en-US" smtClean="0"/>
              <a:t>37</a:t>
            </a:fld>
            <a:endParaRPr lang="en-US" dirty="0"/>
          </a:p>
        </p:txBody>
      </p:sp>
      <p:sp>
        <p:nvSpPr>
          <p:cNvPr id="3" name="Rectangle 2"/>
          <p:cNvSpPr/>
          <p:nvPr/>
        </p:nvSpPr>
        <p:spPr>
          <a:xfrm>
            <a:off x="884464" y="2690335"/>
            <a:ext cx="9810749" cy="2677656"/>
          </a:xfrm>
          <a:prstGeom prst="rect">
            <a:avLst/>
          </a:prstGeom>
        </p:spPr>
        <p:txBody>
          <a:bodyPr wrap="square">
            <a:spAutoFit/>
          </a:bodyPr>
          <a:lstStyle/>
          <a:p>
            <a:r>
              <a:rPr lang="fr-FR" sz="2800" dirty="0"/>
              <a:t>La clarté du code passe également par une bonne indentation du code et des règles concernant les espaces. Par exemple, </a:t>
            </a:r>
            <a:endParaRPr lang="fr-FR" sz="2800" dirty="0" smtClean="0"/>
          </a:p>
          <a:p>
            <a:pPr marL="285750" indent="-285750">
              <a:buFont typeface="Arial" pitchFamily="34" charset="0"/>
              <a:buChar char="•"/>
            </a:pPr>
            <a:r>
              <a:rPr lang="fr-FR" sz="2800" dirty="0" smtClean="0"/>
              <a:t>il </a:t>
            </a:r>
            <a:r>
              <a:rPr lang="fr-FR" sz="2800" dirty="0"/>
              <a:t>faudrait préférer les espaces aux tabulations (les tabulations n’ont pas toujours la même </a:t>
            </a:r>
            <a:r>
              <a:rPr lang="fr-FR" sz="2800" dirty="0" smtClean="0"/>
              <a:t>taille), </a:t>
            </a:r>
            <a:endParaRPr lang="fr-FR" sz="2800" dirty="0" smtClean="0"/>
          </a:p>
          <a:p>
            <a:pPr marL="285750" indent="-285750">
              <a:buFont typeface="Arial" pitchFamily="34" charset="0"/>
              <a:buChar char="•"/>
            </a:pPr>
            <a:r>
              <a:rPr lang="fr-FR" sz="2800" dirty="0" smtClean="0"/>
              <a:t>mettre </a:t>
            </a:r>
            <a:r>
              <a:rPr lang="fr-FR" sz="2800" dirty="0"/>
              <a:t>des espaces autour des opérateurs, </a:t>
            </a:r>
            <a:endParaRPr lang="fr-FR" sz="2800" dirty="0" smtClean="0"/>
          </a:p>
          <a:p>
            <a:pPr marL="285750" indent="-285750">
              <a:buFont typeface="Arial" pitchFamily="34" charset="0"/>
              <a:buChar char="•"/>
            </a:pPr>
            <a:r>
              <a:rPr lang="fr-FR" sz="2800" dirty="0" smtClean="0"/>
              <a:t>aligner </a:t>
            </a:r>
            <a:r>
              <a:rPr lang="fr-FR" sz="2800" dirty="0"/>
              <a:t>les déclarations …</a:t>
            </a:r>
          </a:p>
        </p:txBody>
      </p:sp>
    </p:spTree>
    <p:extLst>
      <p:ext uri="{BB962C8B-B14F-4D97-AF65-F5344CB8AC3E}">
        <p14:creationId xmlns:p14="http://schemas.microsoft.com/office/powerpoint/2010/main" val="334239044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BONNES PRATIQUES</a:t>
            </a:r>
            <a:endParaRPr lang="fr-FR" dirty="0"/>
          </a:p>
        </p:txBody>
      </p:sp>
      <p:sp>
        <p:nvSpPr>
          <p:cNvPr id="6" name="Espace réservé du contenu 2"/>
          <p:cNvSpPr>
            <a:spLocks noGrp="1"/>
          </p:cNvSpPr>
          <p:nvPr>
            <p:ph idx="1"/>
          </p:nvPr>
        </p:nvSpPr>
        <p:spPr>
          <a:xfrm>
            <a:off x="685800" y="1930401"/>
            <a:ext cx="5894614" cy="955040"/>
          </a:xfrm>
        </p:spPr>
        <p:txBody>
          <a:bodyPr>
            <a:normAutofit/>
          </a:bodyPr>
          <a:lstStyle/>
          <a:p>
            <a:pPr marL="0" indent="0">
              <a:buNone/>
            </a:pPr>
            <a:r>
              <a:rPr lang="fr-FR" sz="3200" b="1" dirty="0" smtClean="0">
                <a:solidFill>
                  <a:srgbClr val="C00000"/>
                </a:solidFill>
              </a:rPr>
              <a:t>Documentation </a:t>
            </a:r>
            <a:r>
              <a:rPr lang="fr-FR" sz="3200" b="1" dirty="0" err="1" smtClean="0">
                <a:solidFill>
                  <a:srgbClr val="C00000"/>
                </a:solidFill>
              </a:rPr>
              <a:t>JavaDoc</a:t>
            </a:r>
            <a:endParaRPr lang="fr-FR" sz="3200" b="1" dirty="0" smtClean="0">
              <a:solidFill>
                <a:srgbClr val="C00000"/>
              </a:solidFill>
            </a:endParaRPr>
          </a:p>
          <a:p>
            <a:pPr marL="0" indent="0">
              <a:buNone/>
            </a:pPr>
            <a:endParaRPr lang="fr-FR" sz="3200" b="1" dirty="0">
              <a:solidFill>
                <a:srgbClr val="C00000"/>
              </a:solidFill>
            </a:endParaRPr>
          </a:p>
          <a:p>
            <a:endParaRPr lang="fr-FR" dirty="0"/>
          </a:p>
        </p:txBody>
      </p:sp>
      <p:sp>
        <p:nvSpPr>
          <p:cNvPr id="4" name="Espace réservé du numéro de diapositive 3"/>
          <p:cNvSpPr>
            <a:spLocks noGrp="1"/>
          </p:cNvSpPr>
          <p:nvPr>
            <p:ph type="sldNum" sz="quarter" idx="12"/>
          </p:nvPr>
        </p:nvSpPr>
        <p:spPr/>
        <p:txBody>
          <a:bodyPr>
            <a:normAutofit/>
          </a:bodyPr>
          <a:lstStyle/>
          <a:p>
            <a:fld id="{6D22F896-40B5-4ADD-8801-0D06FADFA095}" type="slidenum">
              <a:rPr lang="en-US" smtClean="0"/>
              <a:t>38</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82323134"/>
              </p:ext>
            </p:extLst>
          </p:nvPr>
        </p:nvGraphicFramePr>
        <p:xfrm>
          <a:off x="743403" y="2565285"/>
          <a:ext cx="7445375" cy="3522159"/>
        </p:xfrm>
        <a:graphic>
          <a:graphicData uri="http://schemas.openxmlformats.org/drawingml/2006/table">
            <a:tbl>
              <a:tblPr firstRow="1" firstCol="1" bandRow="1">
                <a:tableStyleId>{5C22544A-7EE6-4342-B048-85BDC9FD1C3A}</a:tableStyleId>
              </a:tblPr>
              <a:tblGrid>
                <a:gridCol w="2026575"/>
                <a:gridCol w="5418800"/>
              </a:tblGrid>
              <a:tr h="0">
                <a:tc>
                  <a:txBody>
                    <a:bodyPr/>
                    <a:lstStyle/>
                    <a:p>
                      <a:pPr>
                        <a:spcAft>
                          <a:spcPts val="375"/>
                        </a:spcAft>
                      </a:pPr>
                      <a:r>
                        <a:rPr lang="fr-FR" sz="2400" dirty="0" smtClean="0">
                          <a:effectLst/>
                          <a:latin typeface="Trebuchet MS"/>
                          <a:ea typeface="Times New Roman"/>
                        </a:rPr>
                        <a:t>Libellé</a:t>
                      </a:r>
                      <a:endParaRPr lang="fr-FR" sz="2400" dirty="0">
                        <a:effectLst/>
                        <a:latin typeface="Trebuchet MS"/>
                        <a:ea typeface="Times New Roman"/>
                      </a:endParaRPr>
                    </a:p>
                  </a:txBody>
                  <a:tcPr marL="68580" marR="68580" marT="0" marB="0"/>
                </a:tc>
                <a:tc>
                  <a:txBody>
                    <a:bodyPr/>
                    <a:lstStyle/>
                    <a:p>
                      <a:pPr>
                        <a:lnSpc>
                          <a:spcPct val="107000"/>
                        </a:lnSpc>
                        <a:spcAft>
                          <a:spcPts val="0"/>
                        </a:spcAft>
                      </a:pPr>
                      <a:r>
                        <a:rPr lang="fr-FR" sz="2400" dirty="0" smtClean="0">
                          <a:effectLst/>
                          <a:latin typeface="Trebuchet MS"/>
                          <a:ea typeface="STXinwei"/>
                          <a:cs typeface="Tahoma"/>
                        </a:rPr>
                        <a:t>Description</a:t>
                      </a:r>
                      <a:endParaRPr lang="fr-FR" sz="2400" dirty="0">
                        <a:effectLst/>
                        <a:latin typeface="Trebuchet MS"/>
                        <a:ea typeface="STXinwei"/>
                        <a:cs typeface="Tahoma"/>
                      </a:endParaRPr>
                    </a:p>
                  </a:txBody>
                  <a:tcPr marL="68580" marR="68580" marT="0" marB="0"/>
                </a:tc>
              </a:tr>
              <a:tr h="0">
                <a:tc>
                  <a:txBody>
                    <a:bodyPr/>
                    <a:lstStyle/>
                    <a:p>
                      <a:pPr>
                        <a:spcAft>
                          <a:spcPts val="375"/>
                        </a:spcAft>
                      </a:pPr>
                      <a:r>
                        <a:rPr lang="fr-FR" sz="2400">
                          <a:effectLst/>
                        </a:rPr>
                        <a:t>@param</a:t>
                      </a:r>
                      <a:endParaRPr lang="fr-FR" sz="2400">
                        <a:effectLst/>
                        <a:latin typeface="Trebuchet MS"/>
                        <a:ea typeface="Times New Roman"/>
                      </a:endParaRPr>
                    </a:p>
                  </a:txBody>
                  <a:tcPr marL="68580" marR="68580" marT="0" marB="0"/>
                </a:tc>
                <a:tc>
                  <a:txBody>
                    <a:bodyPr/>
                    <a:lstStyle/>
                    <a:p>
                      <a:pPr>
                        <a:lnSpc>
                          <a:spcPct val="107000"/>
                        </a:lnSpc>
                        <a:spcAft>
                          <a:spcPts val="0"/>
                        </a:spcAft>
                      </a:pPr>
                      <a:r>
                        <a:rPr lang="fr-FR" sz="2400" dirty="0">
                          <a:effectLst/>
                        </a:rPr>
                        <a:t>Paramètre d’une méthode</a:t>
                      </a:r>
                      <a:endParaRPr lang="fr-FR" sz="2400" dirty="0">
                        <a:effectLst/>
                        <a:latin typeface="Trebuchet MS"/>
                        <a:ea typeface="STXinwei"/>
                        <a:cs typeface="Tahoma"/>
                      </a:endParaRPr>
                    </a:p>
                  </a:txBody>
                  <a:tcPr marL="68580" marR="68580" marT="0" marB="0"/>
                </a:tc>
              </a:tr>
              <a:tr h="0">
                <a:tc>
                  <a:txBody>
                    <a:bodyPr/>
                    <a:lstStyle/>
                    <a:p>
                      <a:pPr>
                        <a:spcAft>
                          <a:spcPts val="375"/>
                        </a:spcAft>
                      </a:pPr>
                      <a:r>
                        <a:rPr lang="fr-FR" sz="2400">
                          <a:effectLst/>
                        </a:rPr>
                        <a:t>@return</a:t>
                      </a:r>
                      <a:endParaRPr lang="fr-FR" sz="2400">
                        <a:effectLst/>
                        <a:latin typeface="Trebuchet MS"/>
                        <a:ea typeface="Times New Roman"/>
                      </a:endParaRPr>
                    </a:p>
                  </a:txBody>
                  <a:tcPr marL="68580" marR="68580" marT="0" marB="0"/>
                </a:tc>
                <a:tc>
                  <a:txBody>
                    <a:bodyPr/>
                    <a:lstStyle/>
                    <a:p>
                      <a:pPr>
                        <a:lnSpc>
                          <a:spcPct val="107000"/>
                        </a:lnSpc>
                        <a:spcAft>
                          <a:spcPts val="0"/>
                        </a:spcAft>
                      </a:pPr>
                      <a:r>
                        <a:rPr lang="fr-FR" sz="2400">
                          <a:effectLst/>
                        </a:rPr>
                        <a:t>La valeur de retour d’une fonction</a:t>
                      </a:r>
                      <a:endParaRPr lang="fr-FR" sz="2400">
                        <a:effectLst/>
                        <a:latin typeface="Trebuchet MS"/>
                        <a:ea typeface="STXinwei"/>
                        <a:cs typeface="Tahoma"/>
                      </a:endParaRPr>
                    </a:p>
                  </a:txBody>
                  <a:tcPr marL="68580" marR="68580" marT="0" marB="0"/>
                </a:tc>
              </a:tr>
              <a:tr h="0">
                <a:tc>
                  <a:txBody>
                    <a:bodyPr/>
                    <a:lstStyle/>
                    <a:p>
                      <a:pPr>
                        <a:lnSpc>
                          <a:spcPct val="107000"/>
                        </a:lnSpc>
                        <a:spcAft>
                          <a:spcPts val="0"/>
                        </a:spcAft>
                      </a:pPr>
                      <a:r>
                        <a:rPr lang="en-US" sz="2400">
                          <a:effectLst/>
                        </a:rPr>
                        <a:t>@throws</a:t>
                      </a:r>
                      <a:endParaRPr lang="fr-FR" sz="2400">
                        <a:effectLst/>
                        <a:latin typeface="Trebuchet MS"/>
                        <a:ea typeface="STXinwei"/>
                        <a:cs typeface="Tahoma"/>
                      </a:endParaRPr>
                    </a:p>
                  </a:txBody>
                  <a:tcPr marL="68580" marR="68580" marT="0" marB="0"/>
                </a:tc>
                <a:tc>
                  <a:txBody>
                    <a:bodyPr/>
                    <a:lstStyle/>
                    <a:p>
                      <a:pPr>
                        <a:lnSpc>
                          <a:spcPct val="107000"/>
                        </a:lnSpc>
                        <a:spcAft>
                          <a:spcPts val="0"/>
                        </a:spcAft>
                      </a:pPr>
                      <a:r>
                        <a:rPr lang="fr-FR" sz="2400">
                          <a:effectLst/>
                        </a:rPr>
                        <a:t>Les exceptions jetées par une méthode</a:t>
                      </a:r>
                      <a:endParaRPr lang="fr-FR" sz="2400">
                        <a:effectLst/>
                        <a:latin typeface="Trebuchet MS"/>
                        <a:ea typeface="STXinwei"/>
                        <a:cs typeface="Tahoma"/>
                      </a:endParaRPr>
                    </a:p>
                  </a:txBody>
                  <a:tcPr marL="68580" marR="68580" marT="0" marB="0"/>
                </a:tc>
              </a:tr>
              <a:tr h="0">
                <a:tc>
                  <a:txBody>
                    <a:bodyPr/>
                    <a:lstStyle/>
                    <a:p>
                      <a:pPr>
                        <a:spcAft>
                          <a:spcPts val="375"/>
                        </a:spcAft>
                      </a:pPr>
                      <a:r>
                        <a:rPr lang="fr-FR" sz="2400">
                          <a:effectLst/>
                        </a:rPr>
                        <a:t>@author</a:t>
                      </a:r>
                      <a:endParaRPr lang="fr-FR" sz="2400">
                        <a:effectLst/>
                        <a:latin typeface="Trebuchet MS"/>
                        <a:ea typeface="Times New Roman"/>
                      </a:endParaRPr>
                    </a:p>
                  </a:txBody>
                  <a:tcPr marL="68580" marR="68580" marT="0" marB="0"/>
                </a:tc>
                <a:tc>
                  <a:txBody>
                    <a:bodyPr/>
                    <a:lstStyle/>
                    <a:p>
                      <a:pPr>
                        <a:lnSpc>
                          <a:spcPct val="107000"/>
                        </a:lnSpc>
                        <a:spcAft>
                          <a:spcPts val="0"/>
                        </a:spcAft>
                      </a:pPr>
                      <a:r>
                        <a:rPr lang="fr-FR" sz="2400">
                          <a:effectLst/>
                        </a:rPr>
                        <a:t>L’auteur</a:t>
                      </a:r>
                      <a:endParaRPr lang="fr-FR" sz="2400">
                        <a:effectLst/>
                        <a:latin typeface="Trebuchet MS"/>
                        <a:ea typeface="STXinwei"/>
                        <a:cs typeface="Tahoma"/>
                      </a:endParaRPr>
                    </a:p>
                  </a:txBody>
                  <a:tcPr marL="68580" marR="68580" marT="0" marB="0"/>
                </a:tc>
              </a:tr>
              <a:tr h="0">
                <a:tc>
                  <a:txBody>
                    <a:bodyPr/>
                    <a:lstStyle/>
                    <a:p>
                      <a:pPr>
                        <a:spcAft>
                          <a:spcPts val="375"/>
                        </a:spcAft>
                      </a:pPr>
                      <a:r>
                        <a:rPr lang="fr-FR" sz="2400">
                          <a:effectLst/>
                        </a:rPr>
                        <a:t>@version</a:t>
                      </a:r>
                      <a:endParaRPr lang="fr-FR" sz="2400">
                        <a:effectLst/>
                        <a:latin typeface="Trebuchet MS"/>
                        <a:ea typeface="Times New Roman"/>
                      </a:endParaRPr>
                    </a:p>
                  </a:txBody>
                  <a:tcPr marL="68580" marR="68580" marT="0" marB="0"/>
                </a:tc>
                <a:tc>
                  <a:txBody>
                    <a:bodyPr/>
                    <a:lstStyle/>
                    <a:p>
                      <a:pPr>
                        <a:lnSpc>
                          <a:spcPct val="107000"/>
                        </a:lnSpc>
                        <a:spcAft>
                          <a:spcPts val="0"/>
                        </a:spcAft>
                      </a:pPr>
                      <a:r>
                        <a:rPr lang="fr-FR" sz="2400">
                          <a:effectLst/>
                        </a:rPr>
                        <a:t>La version </a:t>
                      </a:r>
                      <a:endParaRPr lang="fr-FR" sz="2400">
                        <a:effectLst/>
                        <a:latin typeface="Trebuchet MS"/>
                        <a:ea typeface="STXinwei"/>
                        <a:cs typeface="Tahoma"/>
                      </a:endParaRPr>
                    </a:p>
                  </a:txBody>
                  <a:tcPr marL="68580" marR="68580" marT="0" marB="0"/>
                </a:tc>
              </a:tr>
              <a:tr h="0">
                <a:tc>
                  <a:txBody>
                    <a:bodyPr/>
                    <a:lstStyle/>
                    <a:p>
                      <a:pPr>
                        <a:spcAft>
                          <a:spcPts val="375"/>
                        </a:spcAft>
                      </a:pPr>
                      <a:r>
                        <a:rPr lang="fr-FR" sz="2400">
                          <a:effectLst/>
                        </a:rPr>
                        <a:t>@see</a:t>
                      </a:r>
                      <a:endParaRPr lang="fr-FR" sz="2400">
                        <a:effectLst/>
                        <a:latin typeface="Trebuchet MS"/>
                        <a:ea typeface="Times New Roman"/>
                      </a:endParaRPr>
                    </a:p>
                  </a:txBody>
                  <a:tcPr marL="68580" marR="68580" marT="0" marB="0"/>
                </a:tc>
                <a:tc>
                  <a:txBody>
                    <a:bodyPr/>
                    <a:lstStyle/>
                    <a:p>
                      <a:pPr>
                        <a:lnSpc>
                          <a:spcPct val="107000"/>
                        </a:lnSpc>
                        <a:spcAft>
                          <a:spcPts val="0"/>
                        </a:spcAft>
                      </a:pPr>
                      <a:r>
                        <a:rPr lang="fr-FR" sz="2400">
                          <a:effectLst/>
                        </a:rPr>
                        <a:t>Faire une référence à une autre méthode</a:t>
                      </a:r>
                      <a:endParaRPr lang="fr-FR" sz="2400">
                        <a:effectLst/>
                        <a:latin typeface="Trebuchet MS"/>
                        <a:ea typeface="STXinwei"/>
                        <a:cs typeface="Tahoma"/>
                      </a:endParaRPr>
                    </a:p>
                  </a:txBody>
                  <a:tcPr marL="68580" marR="68580" marT="0" marB="0"/>
                </a:tc>
              </a:tr>
              <a:tr h="0">
                <a:tc>
                  <a:txBody>
                    <a:bodyPr/>
                    <a:lstStyle/>
                    <a:p>
                      <a:pPr>
                        <a:lnSpc>
                          <a:spcPct val="107000"/>
                        </a:lnSpc>
                        <a:spcAft>
                          <a:spcPts val="0"/>
                        </a:spcAft>
                      </a:pPr>
                      <a:r>
                        <a:rPr lang="en-US" sz="2400">
                          <a:effectLst/>
                        </a:rPr>
                        <a:t>@since</a:t>
                      </a:r>
                      <a:endParaRPr lang="fr-FR" sz="2400">
                        <a:effectLst/>
                        <a:latin typeface="Trebuchet MS"/>
                        <a:ea typeface="STXinwei"/>
                        <a:cs typeface="Tahoma"/>
                      </a:endParaRPr>
                    </a:p>
                  </a:txBody>
                  <a:tcPr marL="68580" marR="68580" marT="0" marB="0"/>
                </a:tc>
                <a:tc>
                  <a:txBody>
                    <a:bodyPr/>
                    <a:lstStyle/>
                    <a:p>
                      <a:pPr>
                        <a:lnSpc>
                          <a:spcPct val="107000"/>
                        </a:lnSpc>
                        <a:spcAft>
                          <a:spcPts val="0"/>
                        </a:spcAft>
                      </a:pPr>
                      <a:r>
                        <a:rPr lang="fr-FR" sz="2400">
                          <a:effectLst/>
                        </a:rPr>
                        <a:t>Dater la création d’une méthode</a:t>
                      </a:r>
                      <a:endParaRPr lang="fr-FR" sz="2400">
                        <a:effectLst/>
                        <a:latin typeface="Trebuchet MS"/>
                        <a:ea typeface="STXinwei"/>
                        <a:cs typeface="Tahoma"/>
                      </a:endParaRPr>
                    </a:p>
                  </a:txBody>
                  <a:tcPr marL="68580" marR="68580" marT="0" marB="0"/>
                </a:tc>
              </a:tr>
              <a:tr h="0">
                <a:tc>
                  <a:txBody>
                    <a:bodyPr/>
                    <a:lstStyle/>
                    <a:p>
                      <a:pPr>
                        <a:lnSpc>
                          <a:spcPct val="107000"/>
                        </a:lnSpc>
                        <a:spcAft>
                          <a:spcPts val="0"/>
                        </a:spcAft>
                      </a:pPr>
                      <a:r>
                        <a:rPr lang="en-US" sz="2400">
                          <a:effectLst/>
                        </a:rPr>
                        <a:t>@deprecated</a:t>
                      </a:r>
                      <a:endParaRPr lang="fr-FR" sz="2400">
                        <a:effectLst/>
                        <a:latin typeface="Trebuchet MS"/>
                        <a:ea typeface="STXinwei"/>
                        <a:cs typeface="Tahoma"/>
                      </a:endParaRPr>
                    </a:p>
                  </a:txBody>
                  <a:tcPr marL="68580" marR="68580" marT="0" marB="0"/>
                </a:tc>
                <a:tc>
                  <a:txBody>
                    <a:bodyPr/>
                    <a:lstStyle/>
                    <a:p>
                      <a:pPr>
                        <a:lnSpc>
                          <a:spcPct val="107000"/>
                        </a:lnSpc>
                        <a:spcAft>
                          <a:spcPts val="0"/>
                        </a:spcAft>
                      </a:pPr>
                      <a:r>
                        <a:rPr lang="fr-FR" sz="2400" dirty="0">
                          <a:effectLst/>
                        </a:rPr>
                        <a:t>Marque une méthode comme dépréciée</a:t>
                      </a:r>
                      <a:endParaRPr lang="fr-FR" sz="2400" dirty="0">
                        <a:effectLst/>
                        <a:latin typeface="Trebuchet MS"/>
                        <a:ea typeface="STXinwei"/>
                        <a:cs typeface="Tahoma"/>
                      </a:endParaRPr>
                    </a:p>
                  </a:txBody>
                  <a:tcPr marL="68580" marR="68580" marT="0" marB="0"/>
                </a:tc>
              </a:tr>
            </a:tbl>
          </a:graphicData>
        </a:graphic>
      </p:graphicFrame>
    </p:spTree>
    <p:extLst>
      <p:ext uri="{BB962C8B-B14F-4D97-AF65-F5344CB8AC3E}">
        <p14:creationId xmlns:p14="http://schemas.microsoft.com/office/powerpoint/2010/main" val="230666671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BONNES PRATIQUES</a:t>
            </a:r>
            <a:endParaRPr lang="fr-FR" dirty="0"/>
          </a:p>
        </p:txBody>
      </p:sp>
      <p:sp>
        <p:nvSpPr>
          <p:cNvPr id="6" name="Espace réservé du contenu 2"/>
          <p:cNvSpPr>
            <a:spLocks noGrp="1"/>
          </p:cNvSpPr>
          <p:nvPr>
            <p:ph idx="1"/>
          </p:nvPr>
        </p:nvSpPr>
        <p:spPr>
          <a:xfrm>
            <a:off x="685800" y="1930401"/>
            <a:ext cx="5894614" cy="955040"/>
          </a:xfrm>
        </p:spPr>
        <p:txBody>
          <a:bodyPr>
            <a:normAutofit/>
          </a:bodyPr>
          <a:lstStyle/>
          <a:p>
            <a:pPr marL="0" indent="0">
              <a:buNone/>
            </a:pPr>
            <a:r>
              <a:rPr lang="fr-FR" sz="3200" b="1" dirty="0" smtClean="0">
                <a:solidFill>
                  <a:srgbClr val="C00000"/>
                </a:solidFill>
              </a:rPr>
              <a:t>Gestion des erreurs (1/3)</a:t>
            </a:r>
          </a:p>
          <a:p>
            <a:pPr marL="0" indent="0">
              <a:buNone/>
            </a:pPr>
            <a:endParaRPr lang="fr-FR" sz="3200" b="1" dirty="0">
              <a:solidFill>
                <a:srgbClr val="C00000"/>
              </a:solidFill>
            </a:endParaRPr>
          </a:p>
          <a:p>
            <a:endParaRPr lang="fr-FR" dirty="0"/>
          </a:p>
        </p:txBody>
      </p:sp>
      <p:sp>
        <p:nvSpPr>
          <p:cNvPr id="4" name="Espace réservé du numéro de diapositive 3"/>
          <p:cNvSpPr>
            <a:spLocks noGrp="1"/>
          </p:cNvSpPr>
          <p:nvPr>
            <p:ph type="sldNum" sz="quarter" idx="12"/>
          </p:nvPr>
        </p:nvSpPr>
        <p:spPr/>
        <p:txBody>
          <a:bodyPr>
            <a:normAutofit/>
          </a:bodyPr>
          <a:lstStyle/>
          <a:p>
            <a:fld id="{6D22F896-40B5-4ADD-8801-0D06FADFA095}" type="slidenum">
              <a:rPr lang="en-US" smtClean="0"/>
              <a:t>39</a:t>
            </a:fld>
            <a:endParaRPr lang="en-US" dirty="0"/>
          </a:p>
        </p:txBody>
      </p:sp>
      <p:sp>
        <p:nvSpPr>
          <p:cNvPr id="3" name="Rectangle 2"/>
          <p:cNvSpPr/>
          <p:nvPr/>
        </p:nvSpPr>
        <p:spPr>
          <a:xfrm>
            <a:off x="884464" y="2571750"/>
            <a:ext cx="10469336" cy="3447098"/>
          </a:xfrm>
          <a:prstGeom prst="rect">
            <a:avLst/>
          </a:prstGeom>
        </p:spPr>
        <p:txBody>
          <a:bodyPr wrap="square">
            <a:spAutoFit/>
          </a:bodyPr>
          <a:lstStyle/>
          <a:p>
            <a:pPr marL="285750" indent="-285750">
              <a:buFont typeface="Arial" pitchFamily="34" charset="0"/>
              <a:buChar char="•"/>
            </a:pPr>
            <a:r>
              <a:rPr lang="fr-FR" sz="2000" dirty="0" smtClean="0"/>
              <a:t>Java utilise </a:t>
            </a:r>
            <a:r>
              <a:rPr lang="fr-FR" sz="2000" dirty="0" smtClean="0"/>
              <a:t>un </a:t>
            </a:r>
            <a:r>
              <a:rPr lang="fr-FR" sz="2000" dirty="0"/>
              <a:t>système d’exceptions. </a:t>
            </a:r>
          </a:p>
          <a:p>
            <a:pPr marL="285750" indent="-285750">
              <a:buFont typeface="Arial" pitchFamily="34" charset="0"/>
              <a:buChar char="•"/>
            </a:pPr>
            <a:r>
              <a:rPr lang="fr-FR" sz="2000" dirty="0"/>
              <a:t>Certaines erreurs sont nativement gérées par Java. </a:t>
            </a:r>
            <a:endParaRPr lang="fr-FR" sz="2000" dirty="0" smtClean="0"/>
          </a:p>
          <a:p>
            <a:pPr marL="742950" lvl="1" indent="-285750">
              <a:buFont typeface="Arial" pitchFamily="34" charset="0"/>
              <a:buChar char="•"/>
            </a:pPr>
            <a:r>
              <a:rPr lang="fr-FR" sz="2000" dirty="0" smtClean="0"/>
              <a:t>la division </a:t>
            </a:r>
            <a:r>
              <a:rPr lang="fr-FR" sz="2000" dirty="0"/>
              <a:t>par 0 </a:t>
            </a:r>
            <a:endParaRPr lang="fr-FR" sz="2000" dirty="0" smtClean="0"/>
          </a:p>
          <a:p>
            <a:pPr marL="742950" lvl="1" indent="-285750">
              <a:buFont typeface="Arial" pitchFamily="34" charset="0"/>
              <a:buChar char="•"/>
            </a:pPr>
            <a:r>
              <a:rPr lang="fr-FR" sz="2000" dirty="0" smtClean="0"/>
              <a:t>les </a:t>
            </a:r>
            <a:r>
              <a:rPr lang="fr-FR" sz="2000" dirty="0"/>
              <a:t>tentatives d’accès à des méthodes d’un objet non </a:t>
            </a:r>
            <a:r>
              <a:rPr lang="fr-FR" sz="2000" dirty="0" smtClean="0"/>
              <a:t>instancié</a:t>
            </a:r>
          </a:p>
          <a:p>
            <a:pPr marL="742950" lvl="1" indent="-285750">
              <a:buFont typeface="Arial" pitchFamily="34" charset="0"/>
              <a:buChar char="•"/>
            </a:pPr>
            <a:r>
              <a:rPr lang="fr-FR" sz="2000" dirty="0" smtClean="0"/>
              <a:t>Le dépassement de tableau</a:t>
            </a:r>
          </a:p>
          <a:p>
            <a:pPr marL="742950" lvl="1" indent="-285750">
              <a:buFont typeface="Arial" pitchFamily="34" charset="0"/>
              <a:buChar char="•"/>
            </a:pPr>
            <a:r>
              <a:rPr lang="fr-FR" sz="2000" dirty="0" smtClean="0"/>
              <a:t>…</a:t>
            </a:r>
          </a:p>
          <a:p>
            <a:pPr marL="285750" indent="-285750">
              <a:buFont typeface="Arial" pitchFamily="34" charset="0"/>
              <a:buChar char="•"/>
            </a:pPr>
            <a:endParaRPr lang="fr-FR" sz="2000" dirty="0"/>
          </a:p>
          <a:p>
            <a:pPr marL="285750" lvl="0" indent="-285750">
              <a:buFont typeface="Arial" pitchFamily="34" charset="0"/>
              <a:buChar char="•"/>
            </a:pPr>
            <a:r>
              <a:rPr lang="fr-FR" sz="2000" dirty="0" smtClean="0"/>
              <a:t>Les </a:t>
            </a:r>
            <a:r>
              <a:rPr lang="fr-FR" sz="2000" dirty="0"/>
              <a:t>erreurs critiques, fatales pour le programme (classe </a:t>
            </a:r>
            <a:r>
              <a:rPr lang="fr-FR" sz="2000" b="1" dirty="0" err="1"/>
              <a:t>java.lang.Error</a:t>
            </a:r>
            <a:r>
              <a:rPr lang="fr-FR" sz="2000" dirty="0"/>
              <a:t>).</a:t>
            </a:r>
          </a:p>
          <a:p>
            <a:pPr marL="285750" lvl="0" indent="-285750">
              <a:buFont typeface="Arial" pitchFamily="34" charset="0"/>
              <a:buChar char="•"/>
            </a:pPr>
            <a:r>
              <a:rPr lang="fr-FR" sz="2000" dirty="0"/>
              <a:t>Les erreurs à traiter (classe </a:t>
            </a:r>
            <a:r>
              <a:rPr lang="fr-FR" sz="2000" b="1" dirty="0" err="1"/>
              <a:t>java.lang.Exception</a:t>
            </a:r>
            <a:r>
              <a:rPr lang="fr-FR" sz="2000" dirty="0"/>
              <a:t>).</a:t>
            </a:r>
          </a:p>
          <a:p>
            <a:pPr marL="285750" lvl="0" indent="-285750">
              <a:buFont typeface="Arial" pitchFamily="34" charset="0"/>
              <a:buChar char="•"/>
            </a:pPr>
            <a:r>
              <a:rPr lang="fr-FR" sz="2000" dirty="0"/>
              <a:t>Les erreurs ne peuvent pas être traitées (classe </a:t>
            </a:r>
            <a:r>
              <a:rPr lang="fr-FR" sz="2000" b="1" dirty="0" err="1"/>
              <a:t>java.lang.RuntimeException</a:t>
            </a:r>
            <a:r>
              <a:rPr lang="fr-FR" sz="2000" dirty="0"/>
              <a:t>).</a:t>
            </a:r>
          </a:p>
          <a:p>
            <a:r>
              <a:rPr lang="fr-FR" dirty="0"/>
              <a:t> </a:t>
            </a:r>
          </a:p>
        </p:txBody>
      </p:sp>
    </p:spTree>
    <p:extLst>
      <p:ext uri="{BB962C8B-B14F-4D97-AF65-F5344CB8AC3E}">
        <p14:creationId xmlns:p14="http://schemas.microsoft.com/office/powerpoint/2010/main" val="38591741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BASES</a:t>
            </a:r>
            <a:endParaRPr lang="fr-FR" dirty="0"/>
          </a:p>
        </p:txBody>
      </p:sp>
      <p:sp>
        <p:nvSpPr>
          <p:cNvPr id="3" name="Espace réservé du contenu 2"/>
          <p:cNvSpPr>
            <a:spLocks noGrp="1"/>
          </p:cNvSpPr>
          <p:nvPr>
            <p:ph idx="1"/>
          </p:nvPr>
        </p:nvSpPr>
        <p:spPr/>
        <p:txBody>
          <a:bodyPr>
            <a:normAutofit/>
          </a:bodyPr>
          <a:lstStyle/>
          <a:p>
            <a:pPr marL="0" indent="0">
              <a:buNone/>
            </a:pPr>
            <a:r>
              <a:rPr lang="fr-FR" sz="3200" b="1" dirty="0" smtClean="0">
                <a:solidFill>
                  <a:srgbClr val="C00000"/>
                </a:solidFill>
              </a:rPr>
              <a:t>Les types de bases</a:t>
            </a:r>
          </a:p>
          <a:p>
            <a:pPr marL="0" indent="0">
              <a:buNone/>
            </a:pPr>
            <a:r>
              <a:rPr lang="fr-FR" sz="2400" dirty="0" smtClean="0"/>
              <a:t>A l’instar des autres langages de haut </a:t>
            </a:r>
            <a:r>
              <a:rPr lang="fr-FR" sz="2400" dirty="0" smtClean="0"/>
              <a:t>niveau </a:t>
            </a:r>
            <a:r>
              <a:rPr lang="fr-FR" sz="2400" dirty="0" smtClean="0"/>
              <a:t>tels que C++ ou C#, Java dispose d’un ensemble de </a:t>
            </a:r>
            <a:r>
              <a:rPr lang="fr-FR" sz="2400" dirty="0" smtClean="0"/>
              <a:t>types </a:t>
            </a:r>
            <a:r>
              <a:rPr lang="fr-FR" sz="2400" dirty="0" smtClean="0"/>
              <a:t>basiques:</a:t>
            </a:r>
          </a:p>
          <a:p>
            <a:pPr marL="0" indent="0">
              <a:buNone/>
            </a:pPr>
            <a:endParaRPr lang="fr-FR" sz="2400" dirty="0"/>
          </a:p>
        </p:txBody>
      </p:sp>
      <p:sp>
        <p:nvSpPr>
          <p:cNvPr id="4" name="Espace réservé du numéro de diapositive 3"/>
          <p:cNvSpPr>
            <a:spLocks noGrp="1"/>
          </p:cNvSpPr>
          <p:nvPr>
            <p:ph type="sldNum" sz="quarter" idx="12"/>
          </p:nvPr>
        </p:nvSpPr>
        <p:spPr/>
        <p:txBody>
          <a:bodyPr>
            <a:normAutofit/>
          </a:bodyPr>
          <a:lstStyle/>
          <a:p>
            <a:fld id="{6D22F896-40B5-4ADD-8801-0D06FADFA095}" type="slidenum">
              <a:rPr lang="en-US" smtClean="0"/>
              <a:t>4</a:t>
            </a:fld>
            <a:endParaRPr lang="en-US" dirty="0"/>
          </a:p>
        </p:txBody>
      </p:sp>
      <p:graphicFrame>
        <p:nvGraphicFramePr>
          <p:cNvPr id="5" name="Tableau 4"/>
          <p:cNvGraphicFramePr>
            <a:graphicFrameLocks noGrp="1"/>
          </p:cNvGraphicFramePr>
          <p:nvPr>
            <p:extLst>
              <p:ext uri="{D42A27DB-BD31-4B8C-83A1-F6EECF244321}">
                <p14:modId xmlns:p14="http://schemas.microsoft.com/office/powerpoint/2010/main" val="3976672281"/>
              </p:ext>
            </p:extLst>
          </p:nvPr>
        </p:nvGraphicFramePr>
        <p:xfrm>
          <a:off x="1379956" y="3349752"/>
          <a:ext cx="8123646" cy="3202366"/>
        </p:xfrm>
        <a:graphic>
          <a:graphicData uri="http://schemas.openxmlformats.org/drawingml/2006/table">
            <a:tbl>
              <a:tblPr firstRow="1" firstCol="1" bandRow="1">
                <a:tableStyleId>{5C22544A-7EE6-4342-B048-85BDC9FD1C3A}</a:tableStyleId>
              </a:tblPr>
              <a:tblGrid>
                <a:gridCol w="1317524"/>
                <a:gridCol w="5607210"/>
                <a:gridCol w="1198912"/>
              </a:tblGrid>
              <a:tr h="398206">
                <a:tc>
                  <a:txBody>
                    <a:bodyPr/>
                    <a:lstStyle/>
                    <a:p>
                      <a:pPr algn="ctr">
                        <a:lnSpc>
                          <a:spcPct val="115000"/>
                        </a:lnSpc>
                        <a:spcBef>
                          <a:spcPts val="500"/>
                        </a:spcBef>
                        <a:spcAft>
                          <a:spcPts val="0"/>
                        </a:spcAft>
                      </a:pPr>
                      <a:r>
                        <a:rPr lang="fr-FR" sz="2000" b="1" dirty="0" smtClean="0">
                          <a:effectLst/>
                          <a:latin typeface="+mn-lt"/>
                        </a:rPr>
                        <a:t>Type</a:t>
                      </a:r>
                      <a:endParaRPr lang="fr-FR" sz="2000" b="1" dirty="0">
                        <a:effectLst/>
                        <a:latin typeface="+mn-lt"/>
                        <a:ea typeface="STXinwei"/>
                        <a:cs typeface="Tahoma" panose="020B0604030504040204" pitchFamily="34" charset="0"/>
                      </a:endParaRPr>
                    </a:p>
                  </a:txBody>
                  <a:tcPr marL="68580" marR="68580" marT="0" marB="0"/>
                </a:tc>
                <a:tc>
                  <a:txBody>
                    <a:bodyPr/>
                    <a:lstStyle/>
                    <a:p>
                      <a:pPr marL="0" algn="ctr" defTabSz="914400" rtl="0" eaLnBrk="1" latinLnBrk="0" hangingPunct="1">
                        <a:lnSpc>
                          <a:spcPct val="115000"/>
                        </a:lnSpc>
                        <a:spcBef>
                          <a:spcPts val="500"/>
                        </a:spcBef>
                        <a:spcAft>
                          <a:spcPts val="0"/>
                        </a:spcAft>
                      </a:pPr>
                      <a:r>
                        <a:rPr lang="fr-FR" sz="2000" b="1" kern="1200" dirty="0" smtClean="0">
                          <a:solidFill>
                            <a:schemeClr val="tx1"/>
                          </a:solidFill>
                          <a:effectLst/>
                          <a:latin typeface="+mn-lt"/>
                          <a:ea typeface="+mn-ea"/>
                          <a:cs typeface="+mn-cs"/>
                        </a:rPr>
                        <a:t>Description</a:t>
                      </a:r>
                      <a:endParaRPr lang="fr-FR" sz="2000" b="1" kern="1200" dirty="0">
                        <a:solidFill>
                          <a:schemeClr val="tx1"/>
                        </a:solidFill>
                        <a:effectLst/>
                        <a:latin typeface="+mn-lt"/>
                        <a:ea typeface="+mn-ea"/>
                        <a:cs typeface="+mn-cs"/>
                      </a:endParaRPr>
                    </a:p>
                  </a:txBody>
                  <a:tcPr marL="68580" marR="68580" marT="0" marB="0">
                    <a:solidFill>
                      <a:schemeClr val="accent1">
                        <a:lumMod val="40000"/>
                        <a:lumOff val="60000"/>
                      </a:schemeClr>
                    </a:solidFill>
                  </a:tcPr>
                </a:tc>
                <a:tc>
                  <a:txBody>
                    <a:bodyPr/>
                    <a:lstStyle/>
                    <a:p>
                      <a:pPr algn="ctr">
                        <a:lnSpc>
                          <a:spcPct val="115000"/>
                        </a:lnSpc>
                        <a:spcBef>
                          <a:spcPts val="500"/>
                        </a:spcBef>
                        <a:spcAft>
                          <a:spcPts val="0"/>
                        </a:spcAft>
                      </a:pPr>
                      <a:r>
                        <a:rPr lang="fr-FR" sz="2000" b="1" dirty="0" smtClean="0">
                          <a:solidFill>
                            <a:schemeClr val="tx1"/>
                          </a:solidFill>
                          <a:effectLst/>
                          <a:latin typeface="+mn-lt"/>
                        </a:rPr>
                        <a:t>Taille</a:t>
                      </a:r>
                      <a:endParaRPr lang="fr-FR" sz="2000" b="1" dirty="0">
                        <a:solidFill>
                          <a:schemeClr val="tx1"/>
                        </a:solidFill>
                        <a:effectLst/>
                        <a:latin typeface="+mn-lt"/>
                        <a:ea typeface="STXinwei"/>
                        <a:cs typeface="Tahoma" panose="020B0604030504040204" pitchFamily="34" charset="0"/>
                      </a:endParaRPr>
                    </a:p>
                  </a:txBody>
                  <a:tcPr marL="68580" marR="68580" marT="0" marB="0">
                    <a:solidFill>
                      <a:schemeClr val="accent1">
                        <a:lumMod val="40000"/>
                        <a:lumOff val="60000"/>
                      </a:schemeClr>
                    </a:solidFill>
                  </a:tcPr>
                </a:tc>
              </a:tr>
              <a:tr h="293613">
                <a:tc>
                  <a:txBody>
                    <a:bodyPr/>
                    <a:lstStyle/>
                    <a:p>
                      <a:pPr>
                        <a:lnSpc>
                          <a:spcPct val="115000"/>
                        </a:lnSpc>
                        <a:spcBef>
                          <a:spcPts val="500"/>
                        </a:spcBef>
                        <a:spcAft>
                          <a:spcPts val="0"/>
                        </a:spcAft>
                      </a:pPr>
                      <a:r>
                        <a:rPr lang="fr-FR" sz="2000" dirty="0" err="1" smtClean="0">
                          <a:effectLst/>
                          <a:latin typeface="+mn-lt"/>
                          <a:ea typeface="STXinwei"/>
                          <a:cs typeface="Tahoma" panose="020B0604030504040204" pitchFamily="34" charset="0"/>
                        </a:rPr>
                        <a:t>boolean</a:t>
                      </a:r>
                      <a:endParaRPr lang="fr-FR" sz="2000" dirty="0">
                        <a:effectLst/>
                        <a:latin typeface="+mn-lt"/>
                        <a:ea typeface="STXinwei"/>
                        <a:cs typeface="Tahoma" panose="020B0604030504040204" pitchFamily="34" charset="0"/>
                      </a:endParaRPr>
                    </a:p>
                  </a:txBody>
                  <a:tcPr marL="68580" marR="68580" marT="0" marB="0"/>
                </a:tc>
                <a:tc>
                  <a:txBody>
                    <a:bodyPr/>
                    <a:lstStyle/>
                    <a:p>
                      <a:pPr marL="0" algn="l" defTabSz="914400" rtl="0" eaLnBrk="1" latinLnBrk="0" hangingPunct="1">
                        <a:lnSpc>
                          <a:spcPct val="115000"/>
                        </a:lnSpc>
                        <a:spcBef>
                          <a:spcPts val="500"/>
                        </a:spcBef>
                        <a:spcAft>
                          <a:spcPts val="0"/>
                        </a:spcAft>
                      </a:pPr>
                      <a:r>
                        <a:rPr lang="fr-FR" sz="2000" b="0" kern="1200" dirty="0" smtClean="0">
                          <a:solidFill>
                            <a:schemeClr val="dk1"/>
                          </a:solidFill>
                          <a:effectLst/>
                          <a:latin typeface="+mn-lt"/>
                          <a:ea typeface="+mn-ea"/>
                          <a:cs typeface="+mn-cs"/>
                        </a:rPr>
                        <a:t>Valeur logique : </a:t>
                      </a:r>
                      <a:r>
                        <a:rPr lang="fr-FR" sz="2000" b="0" i="1" kern="1200" dirty="0" err="1" smtClean="0">
                          <a:solidFill>
                            <a:schemeClr val="dk1"/>
                          </a:solidFill>
                          <a:effectLst/>
                          <a:latin typeface="+mn-lt"/>
                          <a:ea typeface="+mn-ea"/>
                          <a:cs typeface="+mn-cs"/>
                        </a:rPr>
                        <a:t>true</a:t>
                      </a:r>
                      <a:r>
                        <a:rPr lang="fr-FR" sz="2000" b="0" i="1" kern="1200" dirty="0" smtClean="0">
                          <a:solidFill>
                            <a:schemeClr val="dk1"/>
                          </a:solidFill>
                          <a:effectLst/>
                          <a:latin typeface="+mn-lt"/>
                          <a:ea typeface="+mn-ea"/>
                          <a:cs typeface="+mn-cs"/>
                        </a:rPr>
                        <a:t> </a:t>
                      </a:r>
                      <a:r>
                        <a:rPr lang="fr-FR" sz="2000" b="0" i="0" kern="1200" dirty="0" smtClean="0">
                          <a:solidFill>
                            <a:schemeClr val="dk1"/>
                          </a:solidFill>
                          <a:effectLst/>
                          <a:latin typeface="+mn-lt"/>
                          <a:ea typeface="+mn-ea"/>
                          <a:cs typeface="+mn-cs"/>
                        </a:rPr>
                        <a:t>ou</a:t>
                      </a:r>
                      <a:r>
                        <a:rPr lang="fr-FR" sz="2000" b="0" i="0" kern="1200" baseline="0" dirty="0" smtClean="0">
                          <a:solidFill>
                            <a:schemeClr val="dk1"/>
                          </a:solidFill>
                          <a:effectLst/>
                          <a:latin typeface="+mn-lt"/>
                          <a:ea typeface="+mn-ea"/>
                          <a:cs typeface="+mn-cs"/>
                        </a:rPr>
                        <a:t> </a:t>
                      </a:r>
                      <a:r>
                        <a:rPr lang="fr-FR" sz="2000" b="0" i="1" kern="1200" baseline="0" dirty="0" smtClean="0">
                          <a:solidFill>
                            <a:schemeClr val="dk1"/>
                          </a:solidFill>
                          <a:effectLst/>
                          <a:latin typeface="+mn-lt"/>
                          <a:ea typeface="+mn-ea"/>
                          <a:cs typeface="+mn-cs"/>
                        </a:rPr>
                        <a:t>false</a:t>
                      </a:r>
                      <a:endParaRPr lang="fr-FR" sz="2000" b="0" kern="1200" dirty="0">
                        <a:solidFill>
                          <a:schemeClr val="dk1"/>
                        </a:solidFill>
                        <a:effectLst/>
                        <a:latin typeface="+mn-lt"/>
                        <a:ea typeface="+mn-ea"/>
                        <a:cs typeface="+mn-cs"/>
                      </a:endParaRPr>
                    </a:p>
                  </a:txBody>
                  <a:tcPr marL="68580" marR="68580" marT="0" marB="0"/>
                </a:tc>
                <a:tc>
                  <a:txBody>
                    <a:bodyPr/>
                    <a:lstStyle/>
                    <a:p>
                      <a:pPr>
                        <a:lnSpc>
                          <a:spcPct val="115000"/>
                        </a:lnSpc>
                        <a:spcBef>
                          <a:spcPts val="500"/>
                        </a:spcBef>
                        <a:spcAft>
                          <a:spcPts val="0"/>
                        </a:spcAft>
                      </a:pPr>
                      <a:r>
                        <a:rPr lang="fr-FR" sz="2000" dirty="0" smtClean="0">
                          <a:effectLst/>
                          <a:latin typeface="+mn-lt"/>
                        </a:rPr>
                        <a:t>1 bit</a:t>
                      </a:r>
                      <a:endParaRPr lang="fr-FR" sz="2000" dirty="0">
                        <a:effectLst/>
                        <a:latin typeface="+mn-lt"/>
                        <a:ea typeface="STXinwei"/>
                        <a:cs typeface="Tahoma" panose="020B0604030504040204" pitchFamily="34" charset="0"/>
                      </a:endParaRPr>
                    </a:p>
                  </a:txBody>
                  <a:tcPr marL="68580" marR="68580" marT="0" marB="0"/>
                </a:tc>
              </a:tr>
              <a:tr h="293613">
                <a:tc>
                  <a:txBody>
                    <a:bodyPr/>
                    <a:lstStyle/>
                    <a:p>
                      <a:pPr>
                        <a:lnSpc>
                          <a:spcPct val="115000"/>
                        </a:lnSpc>
                        <a:spcBef>
                          <a:spcPts val="500"/>
                        </a:spcBef>
                        <a:spcAft>
                          <a:spcPts val="0"/>
                        </a:spcAft>
                      </a:pPr>
                      <a:r>
                        <a:rPr lang="fr-FR" sz="2000" dirty="0">
                          <a:effectLst/>
                          <a:latin typeface="+mn-lt"/>
                        </a:rPr>
                        <a:t>byte</a:t>
                      </a:r>
                      <a:endParaRPr lang="fr-FR" sz="2000" dirty="0">
                        <a:effectLst/>
                        <a:latin typeface="+mn-lt"/>
                        <a:ea typeface="STXinwei"/>
                        <a:cs typeface="Tahoma" panose="020B0604030504040204" pitchFamily="34" charset="0"/>
                      </a:endParaRPr>
                    </a:p>
                  </a:txBody>
                  <a:tcPr marL="68580" marR="68580" marT="0" marB="0"/>
                </a:tc>
                <a:tc>
                  <a:txBody>
                    <a:bodyPr/>
                    <a:lstStyle/>
                    <a:p>
                      <a:pPr marL="0" algn="l" defTabSz="914400" rtl="0" eaLnBrk="1" latinLnBrk="0" hangingPunct="1">
                        <a:lnSpc>
                          <a:spcPct val="115000"/>
                        </a:lnSpc>
                        <a:spcBef>
                          <a:spcPts val="500"/>
                        </a:spcBef>
                        <a:spcAft>
                          <a:spcPts val="0"/>
                        </a:spcAft>
                      </a:pPr>
                      <a:r>
                        <a:rPr lang="fr-FR" sz="2000" kern="1200" dirty="0">
                          <a:solidFill>
                            <a:schemeClr val="dk1"/>
                          </a:solidFill>
                          <a:effectLst/>
                          <a:latin typeface="+mn-lt"/>
                          <a:ea typeface="+mn-ea"/>
                          <a:cs typeface="+mn-cs"/>
                        </a:rPr>
                        <a:t>octet signé</a:t>
                      </a:r>
                    </a:p>
                  </a:txBody>
                  <a:tcPr marL="68580" marR="68580" marT="0" marB="0"/>
                </a:tc>
                <a:tc>
                  <a:txBody>
                    <a:bodyPr/>
                    <a:lstStyle/>
                    <a:p>
                      <a:pPr>
                        <a:lnSpc>
                          <a:spcPct val="115000"/>
                        </a:lnSpc>
                        <a:spcBef>
                          <a:spcPts val="500"/>
                        </a:spcBef>
                        <a:spcAft>
                          <a:spcPts val="0"/>
                        </a:spcAft>
                      </a:pPr>
                      <a:r>
                        <a:rPr lang="fr-FR" sz="2000" dirty="0">
                          <a:effectLst/>
                          <a:latin typeface="+mn-lt"/>
                        </a:rPr>
                        <a:t>8 bits</a:t>
                      </a:r>
                      <a:endParaRPr lang="fr-FR" sz="2000" dirty="0">
                        <a:effectLst/>
                        <a:latin typeface="+mn-lt"/>
                        <a:ea typeface="STXinwei"/>
                        <a:cs typeface="Tahoma" panose="020B0604030504040204" pitchFamily="34" charset="0"/>
                      </a:endParaRPr>
                    </a:p>
                  </a:txBody>
                  <a:tcPr marL="68580" marR="68580" marT="0" marB="0"/>
                </a:tc>
              </a:tr>
              <a:tr h="293613">
                <a:tc>
                  <a:txBody>
                    <a:bodyPr/>
                    <a:lstStyle/>
                    <a:p>
                      <a:pPr>
                        <a:lnSpc>
                          <a:spcPct val="115000"/>
                        </a:lnSpc>
                        <a:spcBef>
                          <a:spcPts val="500"/>
                        </a:spcBef>
                        <a:spcAft>
                          <a:spcPts val="0"/>
                        </a:spcAft>
                      </a:pPr>
                      <a:r>
                        <a:rPr lang="fr-FR" sz="2000">
                          <a:effectLst/>
                          <a:latin typeface="+mn-lt"/>
                        </a:rPr>
                        <a:t>short</a:t>
                      </a:r>
                      <a:endParaRPr lang="fr-FR" sz="2000">
                        <a:effectLst/>
                        <a:latin typeface="+mn-lt"/>
                        <a:ea typeface="STXinwei"/>
                        <a:cs typeface="Tahoma" panose="020B0604030504040204" pitchFamily="34" charset="0"/>
                      </a:endParaRPr>
                    </a:p>
                  </a:txBody>
                  <a:tcPr marL="68580" marR="68580" marT="0" marB="0"/>
                </a:tc>
                <a:tc>
                  <a:txBody>
                    <a:bodyPr/>
                    <a:lstStyle/>
                    <a:p>
                      <a:pPr marL="0" algn="l" defTabSz="914400" rtl="0" eaLnBrk="1" latinLnBrk="0" hangingPunct="1">
                        <a:lnSpc>
                          <a:spcPct val="115000"/>
                        </a:lnSpc>
                        <a:spcBef>
                          <a:spcPts val="500"/>
                        </a:spcBef>
                        <a:spcAft>
                          <a:spcPts val="0"/>
                        </a:spcAft>
                      </a:pPr>
                      <a:r>
                        <a:rPr lang="fr-FR" sz="2000" kern="1200" dirty="0">
                          <a:solidFill>
                            <a:schemeClr val="dk1"/>
                          </a:solidFill>
                          <a:effectLst/>
                          <a:latin typeface="+mn-lt"/>
                          <a:ea typeface="+mn-ea"/>
                          <a:cs typeface="+mn-cs"/>
                        </a:rPr>
                        <a:t>entier court signé</a:t>
                      </a:r>
                    </a:p>
                  </a:txBody>
                  <a:tcPr marL="68580" marR="68580" marT="0" marB="0"/>
                </a:tc>
                <a:tc>
                  <a:txBody>
                    <a:bodyPr/>
                    <a:lstStyle/>
                    <a:p>
                      <a:pPr>
                        <a:lnSpc>
                          <a:spcPct val="115000"/>
                        </a:lnSpc>
                        <a:spcBef>
                          <a:spcPts val="500"/>
                        </a:spcBef>
                        <a:spcAft>
                          <a:spcPts val="0"/>
                        </a:spcAft>
                      </a:pPr>
                      <a:r>
                        <a:rPr lang="fr-FR" sz="2000">
                          <a:effectLst/>
                          <a:latin typeface="+mn-lt"/>
                        </a:rPr>
                        <a:t>16 bits</a:t>
                      </a:r>
                      <a:endParaRPr lang="fr-FR" sz="2000">
                        <a:effectLst/>
                        <a:latin typeface="+mn-lt"/>
                        <a:ea typeface="STXinwei"/>
                        <a:cs typeface="Tahoma" panose="020B0604030504040204" pitchFamily="34" charset="0"/>
                      </a:endParaRPr>
                    </a:p>
                  </a:txBody>
                  <a:tcPr marL="68580" marR="68580" marT="0" marB="0"/>
                </a:tc>
              </a:tr>
              <a:tr h="293613">
                <a:tc>
                  <a:txBody>
                    <a:bodyPr/>
                    <a:lstStyle/>
                    <a:p>
                      <a:pPr>
                        <a:lnSpc>
                          <a:spcPct val="115000"/>
                        </a:lnSpc>
                        <a:spcBef>
                          <a:spcPts val="500"/>
                        </a:spcBef>
                        <a:spcAft>
                          <a:spcPts val="0"/>
                        </a:spcAft>
                      </a:pPr>
                      <a:r>
                        <a:rPr lang="fr-FR" sz="2000">
                          <a:effectLst/>
                          <a:latin typeface="+mn-lt"/>
                        </a:rPr>
                        <a:t>char</a:t>
                      </a:r>
                      <a:endParaRPr lang="fr-FR" sz="2000">
                        <a:effectLst/>
                        <a:latin typeface="+mn-lt"/>
                        <a:ea typeface="STXinwei"/>
                        <a:cs typeface="Tahoma" panose="020B0604030504040204" pitchFamily="34" charset="0"/>
                      </a:endParaRPr>
                    </a:p>
                  </a:txBody>
                  <a:tcPr marL="68580" marR="68580" marT="0" marB="0"/>
                </a:tc>
                <a:tc>
                  <a:txBody>
                    <a:bodyPr/>
                    <a:lstStyle/>
                    <a:p>
                      <a:pPr>
                        <a:lnSpc>
                          <a:spcPct val="115000"/>
                        </a:lnSpc>
                        <a:spcBef>
                          <a:spcPts val="500"/>
                        </a:spcBef>
                        <a:spcAft>
                          <a:spcPts val="0"/>
                        </a:spcAft>
                      </a:pPr>
                      <a:r>
                        <a:rPr lang="fr-FR" sz="2000">
                          <a:effectLst/>
                          <a:latin typeface="+mn-lt"/>
                        </a:rPr>
                        <a:t>caractère Unicode</a:t>
                      </a:r>
                      <a:endParaRPr lang="fr-FR" sz="2000">
                        <a:effectLst/>
                        <a:latin typeface="+mn-lt"/>
                        <a:ea typeface="STXinwei"/>
                        <a:cs typeface="Tahoma" panose="020B0604030504040204" pitchFamily="34" charset="0"/>
                      </a:endParaRPr>
                    </a:p>
                  </a:txBody>
                  <a:tcPr marL="68580" marR="68580" marT="0" marB="0"/>
                </a:tc>
                <a:tc>
                  <a:txBody>
                    <a:bodyPr/>
                    <a:lstStyle/>
                    <a:p>
                      <a:pPr>
                        <a:lnSpc>
                          <a:spcPct val="115000"/>
                        </a:lnSpc>
                        <a:spcBef>
                          <a:spcPts val="500"/>
                        </a:spcBef>
                        <a:spcAft>
                          <a:spcPts val="0"/>
                        </a:spcAft>
                      </a:pPr>
                      <a:r>
                        <a:rPr lang="fr-FR" sz="2000">
                          <a:effectLst/>
                          <a:latin typeface="+mn-lt"/>
                        </a:rPr>
                        <a:t>16 bits</a:t>
                      </a:r>
                      <a:endParaRPr lang="fr-FR" sz="2000">
                        <a:effectLst/>
                        <a:latin typeface="+mn-lt"/>
                        <a:ea typeface="STXinwei"/>
                        <a:cs typeface="Tahoma" panose="020B0604030504040204" pitchFamily="34" charset="0"/>
                      </a:endParaRPr>
                    </a:p>
                  </a:txBody>
                  <a:tcPr marL="68580" marR="68580" marT="0" marB="0"/>
                </a:tc>
              </a:tr>
              <a:tr h="293613">
                <a:tc>
                  <a:txBody>
                    <a:bodyPr/>
                    <a:lstStyle/>
                    <a:p>
                      <a:pPr>
                        <a:lnSpc>
                          <a:spcPct val="115000"/>
                        </a:lnSpc>
                        <a:spcBef>
                          <a:spcPts val="500"/>
                        </a:spcBef>
                        <a:spcAft>
                          <a:spcPts val="0"/>
                        </a:spcAft>
                      </a:pPr>
                      <a:r>
                        <a:rPr lang="fr-FR" sz="2000">
                          <a:effectLst/>
                          <a:latin typeface="+mn-lt"/>
                        </a:rPr>
                        <a:t>int</a:t>
                      </a:r>
                      <a:endParaRPr lang="fr-FR" sz="2000">
                        <a:effectLst/>
                        <a:latin typeface="+mn-lt"/>
                        <a:ea typeface="STXinwei"/>
                        <a:cs typeface="Tahoma" panose="020B0604030504040204" pitchFamily="34" charset="0"/>
                      </a:endParaRPr>
                    </a:p>
                  </a:txBody>
                  <a:tcPr marL="68580" marR="68580" marT="0" marB="0"/>
                </a:tc>
                <a:tc>
                  <a:txBody>
                    <a:bodyPr/>
                    <a:lstStyle/>
                    <a:p>
                      <a:pPr>
                        <a:lnSpc>
                          <a:spcPct val="115000"/>
                        </a:lnSpc>
                        <a:spcBef>
                          <a:spcPts val="500"/>
                        </a:spcBef>
                        <a:spcAft>
                          <a:spcPts val="0"/>
                        </a:spcAft>
                      </a:pPr>
                      <a:r>
                        <a:rPr lang="fr-FR" sz="2000">
                          <a:effectLst/>
                          <a:latin typeface="+mn-lt"/>
                        </a:rPr>
                        <a:t>entier signé</a:t>
                      </a:r>
                      <a:endParaRPr lang="fr-FR" sz="2000">
                        <a:effectLst/>
                        <a:latin typeface="+mn-lt"/>
                        <a:ea typeface="STXinwei"/>
                        <a:cs typeface="Tahoma" panose="020B0604030504040204" pitchFamily="34" charset="0"/>
                      </a:endParaRPr>
                    </a:p>
                  </a:txBody>
                  <a:tcPr marL="68580" marR="68580" marT="0" marB="0"/>
                </a:tc>
                <a:tc>
                  <a:txBody>
                    <a:bodyPr/>
                    <a:lstStyle/>
                    <a:p>
                      <a:pPr>
                        <a:lnSpc>
                          <a:spcPct val="115000"/>
                        </a:lnSpc>
                        <a:spcBef>
                          <a:spcPts val="500"/>
                        </a:spcBef>
                        <a:spcAft>
                          <a:spcPts val="0"/>
                        </a:spcAft>
                      </a:pPr>
                      <a:r>
                        <a:rPr lang="fr-FR" sz="2000">
                          <a:effectLst/>
                          <a:latin typeface="+mn-lt"/>
                        </a:rPr>
                        <a:t>32 bits</a:t>
                      </a:r>
                      <a:endParaRPr lang="fr-FR" sz="2000">
                        <a:effectLst/>
                        <a:latin typeface="+mn-lt"/>
                        <a:ea typeface="STXinwei"/>
                        <a:cs typeface="Tahoma" panose="020B0604030504040204" pitchFamily="34" charset="0"/>
                      </a:endParaRPr>
                    </a:p>
                  </a:txBody>
                  <a:tcPr marL="68580" marR="68580" marT="0" marB="0"/>
                </a:tc>
              </a:tr>
              <a:tr h="333711">
                <a:tc>
                  <a:txBody>
                    <a:bodyPr/>
                    <a:lstStyle/>
                    <a:p>
                      <a:pPr>
                        <a:lnSpc>
                          <a:spcPct val="115000"/>
                        </a:lnSpc>
                        <a:spcBef>
                          <a:spcPts val="500"/>
                        </a:spcBef>
                        <a:spcAft>
                          <a:spcPts val="0"/>
                        </a:spcAft>
                      </a:pPr>
                      <a:r>
                        <a:rPr lang="fr-FR" sz="2000">
                          <a:effectLst/>
                          <a:latin typeface="+mn-lt"/>
                        </a:rPr>
                        <a:t>float</a:t>
                      </a:r>
                      <a:endParaRPr lang="fr-FR" sz="2000">
                        <a:effectLst/>
                        <a:latin typeface="+mn-lt"/>
                        <a:ea typeface="STXinwei"/>
                        <a:cs typeface="Tahoma" panose="020B0604030504040204" pitchFamily="34" charset="0"/>
                      </a:endParaRPr>
                    </a:p>
                  </a:txBody>
                  <a:tcPr marL="68580" marR="68580" marT="0" marB="0"/>
                </a:tc>
                <a:tc>
                  <a:txBody>
                    <a:bodyPr/>
                    <a:lstStyle/>
                    <a:p>
                      <a:pPr>
                        <a:lnSpc>
                          <a:spcPct val="115000"/>
                        </a:lnSpc>
                        <a:spcBef>
                          <a:spcPts val="500"/>
                        </a:spcBef>
                        <a:spcAft>
                          <a:spcPts val="0"/>
                        </a:spcAft>
                      </a:pPr>
                      <a:r>
                        <a:rPr lang="fr-FR" sz="2000" dirty="0">
                          <a:effectLst/>
                          <a:latin typeface="+mn-lt"/>
                        </a:rPr>
                        <a:t>virgule flottante simple précision</a:t>
                      </a:r>
                      <a:endParaRPr lang="fr-FR" sz="2000" dirty="0">
                        <a:effectLst/>
                        <a:latin typeface="+mn-lt"/>
                        <a:ea typeface="STXinwei"/>
                        <a:cs typeface="Tahoma" panose="020B0604030504040204" pitchFamily="34" charset="0"/>
                      </a:endParaRPr>
                    </a:p>
                  </a:txBody>
                  <a:tcPr marL="68580" marR="68580" marT="0" marB="0"/>
                </a:tc>
                <a:tc>
                  <a:txBody>
                    <a:bodyPr/>
                    <a:lstStyle/>
                    <a:p>
                      <a:pPr>
                        <a:lnSpc>
                          <a:spcPct val="115000"/>
                        </a:lnSpc>
                        <a:spcBef>
                          <a:spcPts val="500"/>
                        </a:spcBef>
                        <a:spcAft>
                          <a:spcPts val="0"/>
                        </a:spcAft>
                      </a:pPr>
                      <a:r>
                        <a:rPr lang="fr-FR" sz="2000">
                          <a:effectLst/>
                          <a:latin typeface="+mn-lt"/>
                        </a:rPr>
                        <a:t>32 bits</a:t>
                      </a:r>
                      <a:endParaRPr lang="fr-FR" sz="2000">
                        <a:effectLst/>
                        <a:latin typeface="+mn-lt"/>
                        <a:ea typeface="STXinwei"/>
                        <a:cs typeface="Tahoma" panose="020B0604030504040204" pitchFamily="34" charset="0"/>
                      </a:endParaRPr>
                    </a:p>
                  </a:txBody>
                  <a:tcPr marL="68580" marR="68580" marT="0" marB="0"/>
                </a:tc>
              </a:tr>
              <a:tr h="299870">
                <a:tc>
                  <a:txBody>
                    <a:bodyPr/>
                    <a:lstStyle/>
                    <a:p>
                      <a:pPr>
                        <a:lnSpc>
                          <a:spcPct val="115000"/>
                        </a:lnSpc>
                        <a:spcBef>
                          <a:spcPts val="500"/>
                        </a:spcBef>
                        <a:spcAft>
                          <a:spcPts val="0"/>
                        </a:spcAft>
                      </a:pPr>
                      <a:r>
                        <a:rPr lang="fr-FR" sz="2000">
                          <a:effectLst/>
                          <a:latin typeface="+mn-lt"/>
                        </a:rPr>
                        <a:t>double</a:t>
                      </a:r>
                      <a:endParaRPr lang="fr-FR" sz="2000">
                        <a:effectLst/>
                        <a:latin typeface="+mn-lt"/>
                        <a:ea typeface="STXinwei"/>
                        <a:cs typeface="Tahoma" panose="020B0604030504040204" pitchFamily="34" charset="0"/>
                      </a:endParaRPr>
                    </a:p>
                  </a:txBody>
                  <a:tcPr marL="68580" marR="68580" marT="0" marB="0"/>
                </a:tc>
                <a:tc>
                  <a:txBody>
                    <a:bodyPr/>
                    <a:lstStyle/>
                    <a:p>
                      <a:pPr>
                        <a:lnSpc>
                          <a:spcPct val="115000"/>
                        </a:lnSpc>
                        <a:spcBef>
                          <a:spcPts val="500"/>
                        </a:spcBef>
                        <a:spcAft>
                          <a:spcPts val="0"/>
                        </a:spcAft>
                      </a:pPr>
                      <a:r>
                        <a:rPr lang="fr-FR" sz="2000" dirty="0">
                          <a:effectLst/>
                          <a:latin typeface="+mn-lt"/>
                        </a:rPr>
                        <a:t>virgule flottante double précision</a:t>
                      </a:r>
                      <a:endParaRPr lang="fr-FR" sz="2000" dirty="0">
                        <a:effectLst/>
                        <a:latin typeface="+mn-lt"/>
                        <a:ea typeface="STXinwei"/>
                        <a:cs typeface="Tahoma" panose="020B0604030504040204" pitchFamily="34" charset="0"/>
                      </a:endParaRPr>
                    </a:p>
                  </a:txBody>
                  <a:tcPr marL="68580" marR="68580" marT="0" marB="0"/>
                </a:tc>
                <a:tc>
                  <a:txBody>
                    <a:bodyPr/>
                    <a:lstStyle/>
                    <a:p>
                      <a:pPr>
                        <a:lnSpc>
                          <a:spcPct val="115000"/>
                        </a:lnSpc>
                        <a:spcBef>
                          <a:spcPts val="500"/>
                        </a:spcBef>
                        <a:spcAft>
                          <a:spcPts val="0"/>
                        </a:spcAft>
                      </a:pPr>
                      <a:r>
                        <a:rPr lang="fr-FR" sz="2000" dirty="0">
                          <a:effectLst/>
                          <a:latin typeface="+mn-lt"/>
                        </a:rPr>
                        <a:t>64 bits</a:t>
                      </a:r>
                      <a:endParaRPr lang="fr-FR" sz="2000" dirty="0">
                        <a:effectLst/>
                        <a:latin typeface="+mn-lt"/>
                        <a:ea typeface="STXinwei"/>
                        <a:cs typeface="Tahoma" panose="020B0604030504040204" pitchFamily="34" charset="0"/>
                      </a:endParaRPr>
                    </a:p>
                  </a:txBody>
                  <a:tcPr marL="68580" marR="68580" marT="0" marB="0"/>
                </a:tc>
              </a:tr>
              <a:tr h="293613">
                <a:tc>
                  <a:txBody>
                    <a:bodyPr/>
                    <a:lstStyle/>
                    <a:p>
                      <a:pPr>
                        <a:lnSpc>
                          <a:spcPct val="115000"/>
                        </a:lnSpc>
                        <a:spcBef>
                          <a:spcPts val="500"/>
                        </a:spcBef>
                        <a:spcAft>
                          <a:spcPts val="0"/>
                        </a:spcAft>
                      </a:pPr>
                      <a:r>
                        <a:rPr lang="fr-FR" sz="2000">
                          <a:effectLst/>
                          <a:latin typeface="+mn-lt"/>
                        </a:rPr>
                        <a:t>long</a:t>
                      </a:r>
                      <a:endParaRPr lang="fr-FR" sz="2000">
                        <a:effectLst/>
                        <a:latin typeface="+mn-lt"/>
                        <a:ea typeface="STXinwei"/>
                        <a:cs typeface="Tahoma" panose="020B0604030504040204" pitchFamily="34" charset="0"/>
                      </a:endParaRPr>
                    </a:p>
                  </a:txBody>
                  <a:tcPr marL="68580" marR="68580" marT="0" marB="0"/>
                </a:tc>
                <a:tc>
                  <a:txBody>
                    <a:bodyPr/>
                    <a:lstStyle/>
                    <a:p>
                      <a:pPr>
                        <a:lnSpc>
                          <a:spcPct val="115000"/>
                        </a:lnSpc>
                        <a:spcBef>
                          <a:spcPts val="500"/>
                        </a:spcBef>
                        <a:spcAft>
                          <a:spcPts val="0"/>
                        </a:spcAft>
                      </a:pPr>
                      <a:r>
                        <a:rPr lang="fr-FR" sz="2000" dirty="0">
                          <a:effectLst/>
                          <a:latin typeface="+mn-lt"/>
                        </a:rPr>
                        <a:t>entier long</a:t>
                      </a:r>
                      <a:endParaRPr lang="fr-FR" sz="2000" dirty="0">
                        <a:effectLst/>
                        <a:latin typeface="+mn-lt"/>
                        <a:ea typeface="STXinwei"/>
                        <a:cs typeface="Tahoma" panose="020B0604030504040204" pitchFamily="34" charset="0"/>
                      </a:endParaRPr>
                    </a:p>
                  </a:txBody>
                  <a:tcPr marL="68580" marR="68580" marT="0" marB="0"/>
                </a:tc>
                <a:tc>
                  <a:txBody>
                    <a:bodyPr/>
                    <a:lstStyle/>
                    <a:p>
                      <a:pPr>
                        <a:lnSpc>
                          <a:spcPct val="115000"/>
                        </a:lnSpc>
                        <a:spcBef>
                          <a:spcPts val="500"/>
                        </a:spcBef>
                        <a:spcAft>
                          <a:spcPts val="0"/>
                        </a:spcAft>
                      </a:pPr>
                      <a:r>
                        <a:rPr lang="fr-FR" sz="2000" dirty="0">
                          <a:effectLst/>
                          <a:latin typeface="+mn-lt"/>
                        </a:rPr>
                        <a:t>64 bits</a:t>
                      </a:r>
                      <a:endParaRPr lang="fr-FR" sz="2000" dirty="0">
                        <a:effectLst/>
                        <a:latin typeface="+mn-lt"/>
                        <a:ea typeface="STXinwei"/>
                        <a:cs typeface="Tahoma" panose="020B0604030504040204" pitchFamily="34" charset="0"/>
                      </a:endParaRPr>
                    </a:p>
                  </a:txBody>
                  <a:tcPr marL="68580" marR="68580" marT="0" marB="0"/>
                </a:tc>
              </a:tr>
            </a:tbl>
          </a:graphicData>
        </a:graphic>
      </p:graphicFrame>
      <p:sp>
        <p:nvSpPr>
          <p:cNvPr id="6" name="Rectangle 1"/>
          <p:cNvSpPr>
            <a:spLocks noChangeArrowheads="1"/>
          </p:cNvSpPr>
          <p:nvPr/>
        </p:nvSpPr>
        <p:spPr bwMode="auto">
          <a:xfrm>
            <a:off x="4249738" y="3505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Tree>
    <p:extLst>
      <p:ext uri="{BB962C8B-B14F-4D97-AF65-F5344CB8AC3E}">
        <p14:creationId xmlns:p14="http://schemas.microsoft.com/office/powerpoint/2010/main" val="104631026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BONNES PRATIQUES</a:t>
            </a:r>
            <a:endParaRPr lang="fr-FR" dirty="0"/>
          </a:p>
        </p:txBody>
      </p:sp>
      <p:sp>
        <p:nvSpPr>
          <p:cNvPr id="6" name="Espace réservé du contenu 2"/>
          <p:cNvSpPr>
            <a:spLocks noGrp="1"/>
          </p:cNvSpPr>
          <p:nvPr>
            <p:ph idx="1"/>
          </p:nvPr>
        </p:nvSpPr>
        <p:spPr>
          <a:xfrm>
            <a:off x="791935" y="1440544"/>
            <a:ext cx="5894614" cy="625020"/>
          </a:xfrm>
        </p:spPr>
        <p:txBody>
          <a:bodyPr>
            <a:normAutofit/>
          </a:bodyPr>
          <a:lstStyle/>
          <a:p>
            <a:pPr marL="0" indent="0">
              <a:buNone/>
            </a:pPr>
            <a:r>
              <a:rPr lang="fr-FR" sz="3200" b="1" dirty="0" smtClean="0">
                <a:solidFill>
                  <a:srgbClr val="C00000"/>
                </a:solidFill>
              </a:rPr>
              <a:t>Gestion des erreurs (2/3)</a:t>
            </a:r>
          </a:p>
          <a:p>
            <a:pPr marL="0" indent="0">
              <a:buNone/>
            </a:pPr>
            <a:endParaRPr lang="fr-FR" sz="3200" b="1" dirty="0">
              <a:solidFill>
                <a:srgbClr val="C00000"/>
              </a:solidFill>
            </a:endParaRPr>
          </a:p>
          <a:p>
            <a:endParaRPr lang="fr-FR" dirty="0"/>
          </a:p>
        </p:txBody>
      </p:sp>
      <p:sp>
        <p:nvSpPr>
          <p:cNvPr id="4" name="Espace réservé du numéro de diapositive 3"/>
          <p:cNvSpPr>
            <a:spLocks noGrp="1"/>
          </p:cNvSpPr>
          <p:nvPr>
            <p:ph type="sldNum" sz="quarter" idx="12"/>
          </p:nvPr>
        </p:nvSpPr>
        <p:spPr/>
        <p:txBody>
          <a:bodyPr>
            <a:normAutofit/>
          </a:bodyPr>
          <a:lstStyle/>
          <a:p>
            <a:fld id="{6D22F896-40B5-4ADD-8801-0D06FADFA095}" type="slidenum">
              <a:rPr lang="en-US" smtClean="0"/>
              <a:t>40</a:t>
            </a:fld>
            <a:endParaRPr lang="en-US" dirty="0"/>
          </a:p>
        </p:txBody>
      </p:sp>
      <p:sp>
        <p:nvSpPr>
          <p:cNvPr id="5" name="Rectangle 4"/>
          <p:cNvSpPr/>
          <p:nvPr/>
        </p:nvSpPr>
        <p:spPr>
          <a:xfrm>
            <a:off x="794657" y="2479826"/>
            <a:ext cx="5067300" cy="2800767"/>
          </a:xfrm>
          <a:prstGeom prst="rect">
            <a:avLst/>
          </a:prstGeom>
        </p:spPr>
        <p:txBody>
          <a:bodyPr wrap="square">
            <a:spAutoFit/>
          </a:bodyPr>
          <a:lstStyle/>
          <a:p>
            <a:r>
              <a:rPr lang="en-US" sz="1600" b="1" dirty="0"/>
              <a:t>package</a:t>
            </a:r>
            <a:r>
              <a:rPr lang="en-US" sz="1600" dirty="0"/>
              <a:t> </a:t>
            </a:r>
            <a:r>
              <a:rPr lang="en-US" sz="1600" dirty="0" err="1"/>
              <a:t>edu.iut.exceptions</a:t>
            </a:r>
            <a:r>
              <a:rPr lang="en-US" sz="1600" dirty="0"/>
              <a:t>;</a:t>
            </a:r>
            <a:endParaRPr lang="fr-FR" sz="1600" dirty="0"/>
          </a:p>
          <a:p>
            <a:r>
              <a:rPr lang="en-US" sz="1600" dirty="0"/>
              <a:t> </a:t>
            </a:r>
            <a:endParaRPr lang="fr-FR" sz="1600" dirty="0"/>
          </a:p>
          <a:p>
            <a:r>
              <a:rPr lang="en-US" sz="1600" dirty="0"/>
              <a:t> </a:t>
            </a:r>
            <a:endParaRPr lang="fr-FR" sz="1600" dirty="0"/>
          </a:p>
          <a:p>
            <a:r>
              <a:rPr lang="en-US" sz="1600" b="1" dirty="0"/>
              <a:t>public</a:t>
            </a:r>
            <a:r>
              <a:rPr lang="en-US" sz="1600" dirty="0"/>
              <a:t> </a:t>
            </a:r>
            <a:r>
              <a:rPr lang="en-US" sz="1600" b="1" dirty="0"/>
              <a:t>class</a:t>
            </a:r>
            <a:r>
              <a:rPr lang="en-US" sz="1600" dirty="0"/>
              <a:t> </a:t>
            </a:r>
            <a:r>
              <a:rPr lang="en-US" sz="1600" dirty="0" err="1"/>
              <a:t>EmployeeException</a:t>
            </a:r>
            <a:r>
              <a:rPr lang="en-US" sz="1600" dirty="0"/>
              <a:t> </a:t>
            </a:r>
            <a:r>
              <a:rPr lang="en-US" sz="1600" b="1" dirty="0"/>
              <a:t>extends</a:t>
            </a:r>
            <a:r>
              <a:rPr lang="en-US" sz="1600" dirty="0"/>
              <a:t> Exception {</a:t>
            </a:r>
            <a:endParaRPr lang="fr-FR" sz="1600" dirty="0"/>
          </a:p>
          <a:p>
            <a:r>
              <a:rPr lang="en-US" sz="1600" dirty="0"/>
              <a:t>  </a:t>
            </a:r>
            <a:r>
              <a:rPr lang="en-US" sz="1600" b="1" dirty="0"/>
              <a:t>public</a:t>
            </a:r>
            <a:r>
              <a:rPr lang="en-US" sz="1600" dirty="0"/>
              <a:t> </a:t>
            </a:r>
            <a:r>
              <a:rPr lang="en-US" sz="1600" dirty="0" err="1"/>
              <a:t>EmployeeException</a:t>
            </a:r>
            <a:r>
              <a:rPr lang="en-US" sz="1600" dirty="0"/>
              <a:t>(){</a:t>
            </a:r>
            <a:endParaRPr lang="fr-FR" sz="1600" dirty="0"/>
          </a:p>
          <a:p>
            <a:r>
              <a:rPr lang="en-US" sz="1600" dirty="0"/>
              <a:t>      </a:t>
            </a:r>
            <a:r>
              <a:rPr lang="en-US" sz="1600" b="1" dirty="0"/>
              <a:t>super</a:t>
            </a:r>
            <a:r>
              <a:rPr lang="en-US" sz="1600" dirty="0"/>
              <a:t>();</a:t>
            </a:r>
            <a:endParaRPr lang="fr-FR" sz="1600" dirty="0"/>
          </a:p>
          <a:p>
            <a:r>
              <a:rPr lang="en-US" sz="1600" dirty="0"/>
              <a:t>  }</a:t>
            </a:r>
            <a:endParaRPr lang="fr-FR" sz="1600" dirty="0"/>
          </a:p>
          <a:p>
            <a:r>
              <a:rPr lang="en-US" sz="1600" dirty="0"/>
              <a:t>  </a:t>
            </a:r>
            <a:r>
              <a:rPr lang="en-US" sz="1600" b="1" dirty="0"/>
              <a:t>public</a:t>
            </a:r>
            <a:r>
              <a:rPr lang="en-US" sz="1600" dirty="0"/>
              <a:t> </a:t>
            </a:r>
            <a:r>
              <a:rPr lang="en-US" sz="1600" dirty="0" err="1"/>
              <a:t>EmployeeException</a:t>
            </a:r>
            <a:r>
              <a:rPr lang="en-US" sz="1600" dirty="0"/>
              <a:t>(String </a:t>
            </a:r>
            <a:r>
              <a:rPr lang="en-US" sz="1600" dirty="0" err="1"/>
              <a:t>exceptionMessage</a:t>
            </a:r>
            <a:r>
              <a:rPr lang="en-US" sz="1600" dirty="0"/>
              <a:t>) {</a:t>
            </a:r>
            <a:endParaRPr lang="fr-FR" sz="1600" dirty="0"/>
          </a:p>
          <a:p>
            <a:r>
              <a:rPr lang="en-US" sz="1600" dirty="0"/>
              <a:t>      </a:t>
            </a:r>
            <a:r>
              <a:rPr lang="en-US" sz="1600" b="1" dirty="0"/>
              <a:t>super</a:t>
            </a:r>
            <a:r>
              <a:rPr lang="en-US" sz="1600" dirty="0"/>
              <a:t>("Personalized:" + </a:t>
            </a:r>
            <a:r>
              <a:rPr lang="en-US" sz="1600" dirty="0" err="1"/>
              <a:t>exceptionMessage</a:t>
            </a:r>
            <a:r>
              <a:rPr lang="en-US" sz="1600" dirty="0"/>
              <a:t>);</a:t>
            </a:r>
            <a:endParaRPr lang="fr-FR" sz="1600" dirty="0"/>
          </a:p>
          <a:p>
            <a:r>
              <a:rPr lang="en-US" sz="1600" dirty="0"/>
              <a:t>  </a:t>
            </a:r>
            <a:r>
              <a:rPr lang="fr-FR" sz="1600" dirty="0"/>
              <a:t>}</a:t>
            </a:r>
          </a:p>
          <a:p>
            <a:r>
              <a:rPr lang="fr-FR" sz="1600" dirty="0"/>
              <a:t>}</a:t>
            </a:r>
          </a:p>
        </p:txBody>
      </p:sp>
      <p:sp>
        <p:nvSpPr>
          <p:cNvPr id="7" name="Rectangle 6"/>
          <p:cNvSpPr/>
          <p:nvPr/>
        </p:nvSpPr>
        <p:spPr>
          <a:xfrm>
            <a:off x="5668735" y="1571885"/>
            <a:ext cx="6096000" cy="4616648"/>
          </a:xfrm>
          <a:prstGeom prst="rect">
            <a:avLst/>
          </a:prstGeom>
        </p:spPr>
        <p:txBody>
          <a:bodyPr>
            <a:spAutoFit/>
          </a:bodyPr>
          <a:lstStyle/>
          <a:p>
            <a:r>
              <a:rPr lang="en-US" sz="1400" b="1" dirty="0"/>
              <a:t>package</a:t>
            </a:r>
            <a:r>
              <a:rPr lang="en-US" sz="1400" dirty="0"/>
              <a:t> </a:t>
            </a:r>
            <a:r>
              <a:rPr lang="en-US" sz="1400" dirty="0" err="1"/>
              <a:t>edu.iut</a:t>
            </a:r>
            <a:r>
              <a:rPr lang="en-US" sz="1400" dirty="0"/>
              <a:t>;</a:t>
            </a:r>
            <a:endParaRPr lang="fr-FR" sz="1400" dirty="0"/>
          </a:p>
          <a:p>
            <a:r>
              <a:rPr lang="en-US" sz="1400" dirty="0"/>
              <a:t> </a:t>
            </a:r>
            <a:r>
              <a:rPr lang="en-US" sz="1400" b="1" dirty="0" smtClean="0"/>
              <a:t>import</a:t>
            </a:r>
            <a:r>
              <a:rPr lang="en-US" sz="1400" dirty="0" smtClean="0"/>
              <a:t> </a:t>
            </a:r>
            <a:r>
              <a:rPr lang="en-US" sz="1400" dirty="0" err="1"/>
              <a:t>edu.iut.exceptions.EmployeeException</a:t>
            </a:r>
            <a:r>
              <a:rPr lang="en-US" sz="1400" dirty="0"/>
              <a:t>;</a:t>
            </a:r>
            <a:endParaRPr lang="fr-FR" sz="1400" dirty="0"/>
          </a:p>
          <a:p>
            <a:r>
              <a:rPr lang="en-US" sz="1400" b="1" dirty="0"/>
              <a:t> </a:t>
            </a:r>
            <a:endParaRPr lang="fr-FR" sz="1400" dirty="0"/>
          </a:p>
          <a:p>
            <a:r>
              <a:rPr lang="en-US" sz="1400" b="1" dirty="0"/>
              <a:t>public</a:t>
            </a:r>
            <a:r>
              <a:rPr lang="en-US" sz="1400" dirty="0"/>
              <a:t> </a:t>
            </a:r>
            <a:r>
              <a:rPr lang="en-US" sz="1400" b="1" dirty="0"/>
              <a:t>class</a:t>
            </a:r>
            <a:r>
              <a:rPr lang="en-US" sz="1400" dirty="0"/>
              <a:t> Employee {</a:t>
            </a:r>
            <a:endParaRPr lang="fr-FR" sz="1400" dirty="0"/>
          </a:p>
          <a:p>
            <a:r>
              <a:rPr lang="en-US" sz="1400" dirty="0"/>
              <a:t>    </a:t>
            </a:r>
            <a:r>
              <a:rPr lang="en-US" sz="1400" b="1" dirty="0"/>
              <a:t>private</a:t>
            </a:r>
            <a:r>
              <a:rPr lang="en-US" sz="1400" dirty="0"/>
              <a:t> </a:t>
            </a:r>
            <a:r>
              <a:rPr lang="en-US" sz="1400" b="1" dirty="0" err="1"/>
              <a:t>int</a:t>
            </a:r>
            <a:r>
              <a:rPr lang="en-US" sz="1400" dirty="0"/>
              <a:t> salary</a:t>
            </a:r>
            <a:r>
              <a:rPr lang="en-US" sz="1400" dirty="0" smtClean="0"/>
              <a:t>;    </a:t>
            </a:r>
            <a:endParaRPr lang="fr-FR" sz="1400" dirty="0"/>
          </a:p>
          <a:p>
            <a:r>
              <a:rPr lang="en-US" sz="1400" dirty="0"/>
              <a:t>    </a:t>
            </a:r>
            <a:r>
              <a:rPr lang="en-US" sz="1400" b="1" dirty="0"/>
              <a:t>public</a:t>
            </a:r>
            <a:r>
              <a:rPr lang="en-US" sz="1400" dirty="0"/>
              <a:t> Employee() {</a:t>
            </a:r>
            <a:endParaRPr lang="fr-FR" sz="1400" dirty="0"/>
          </a:p>
          <a:p>
            <a:r>
              <a:rPr lang="en-US" sz="1400" dirty="0"/>
              <a:t>        salary=0;</a:t>
            </a:r>
            <a:endParaRPr lang="fr-FR" sz="1400" dirty="0"/>
          </a:p>
          <a:p>
            <a:r>
              <a:rPr lang="en-US" sz="1400" dirty="0"/>
              <a:t>    </a:t>
            </a:r>
            <a:r>
              <a:rPr lang="en-US" sz="1400" dirty="0" smtClean="0"/>
              <a:t>}  </a:t>
            </a:r>
            <a:endParaRPr lang="fr-FR" sz="1400" dirty="0"/>
          </a:p>
          <a:p>
            <a:r>
              <a:rPr lang="en-US" sz="1400" dirty="0"/>
              <a:t>    </a:t>
            </a:r>
            <a:r>
              <a:rPr lang="en-US" sz="1400" b="1" dirty="0"/>
              <a:t>public</a:t>
            </a:r>
            <a:r>
              <a:rPr lang="en-US" sz="1400" dirty="0"/>
              <a:t> </a:t>
            </a:r>
            <a:r>
              <a:rPr lang="en-US" sz="1400" b="1" dirty="0"/>
              <a:t>void</a:t>
            </a:r>
            <a:r>
              <a:rPr lang="en-US" sz="1400" dirty="0"/>
              <a:t> </a:t>
            </a:r>
            <a:r>
              <a:rPr lang="en-US" sz="1400" dirty="0" err="1"/>
              <a:t>applyTheTaxes</a:t>
            </a:r>
            <a:r>
              <a:rPr lang="en-US" sz="1400" dirty="0"/>
              <a:t>(</a:t>
            </a:r>
            <a:r>
              <a:rPr lang="en-US" sz="1400" b="1" dirty="0" err="1"/>
              <a:t>int</a:t>
            </a:r>
            <a:r>
              <a:rPr lang="en-US" sz="1400" dirty="0"/>
              <a:t> divide)</a:t>
            </a:r>
            <a:endParaRPr lang="fr-FR" sz="1400" dirty="0"/>
          </a:p>
          <a:p>
            <a:r>
              <a:rPr lang="en-US" sz="1400" dirty="0"/>
              <a:t>    {</a:t>
            </a:r>
            <a:endParaRPr lang="fr-FR" sz="1400" dirty="0"/>
          </a:p>
          <a:p>
            <a:r>
              <a:rPr lang="en-US" sz="1400" dirty="0"/>
              <a:t>        </a:t>
            </a:r>
            <a:r>
              <a:rPr lang="en-US" sz="1400" b="1" dirty="0" err="1"/>
              <a:t>this</a:t>
            </a:r>
            <a:r>
              <a:rPr lang="en-US" sz="1400" dirty="0" err="1"/>
              <a:t>.salary</a:t>
            </a:r>
            <a:r>
              <a:rPr lang="en-US" sz="1400" dirty="0"/>
              <a:t>/=divide;</a:t>
            </a:r>
            <a:endParaRPr lang="fr-FR" sz="1400" dirty="0"/>
          </a:p>
          <a:p>
            <a:r>
              <a:rPr lang="en-US" sz="1400" dirty="0"/>
              <a:t>    </a:t>
            </a:r>
            <a:r>
              <a:rPr lang="en-US" sz="1400" dirty="0" smtClean="0"/>
              <a:t>}  </a:t>
            </a:r>
            <a:endParaRPr lang="fr-FR" sz="1400" dirty="0"/>
          </a:p>
          <a:p>
            <a:r>
              <a:rPr lang="en-US" sz="1400" dirty="0"/>
              <a:t>    </a:t>
            </a:r>
            <a:r>
              <a:rPr lang="en-US" sz="1400" b="1" dirty="0"/>
              <a:t>public</a:t>
            </a:r>
            <a:r>
              <a:rPr lang="en-US" sz="1400" dirty="0"/>
              <a:t> </a:t>
            </a:r>
            <a:r>
              <a:rPr lang="en-US" sz="1400" b="1" dirty="0"/>
              <a:t>void</a:t>
            </a:r>
            <a:r>
              <a:rPr lang="en-US" sz="1400" dirty="0"/>
              <a:t> </a:t>
            </a:r>
            <a:r>
              <a:rPr lang="en-US" sz="1400" dirty="0" err="1"/>
              <a:t>setSalary</a:t>
            </a:r>
            <a:r>
              <a:rPr lang="en-US" sz="1400" dirty="0"/>
              <a:t>(</a:t>
            </a:r>
            <a:r>
              <a:rPr lang="en-US" sz="1400" b="1" dirty="0" err="1"/>
              <a:t>int</a:t>
            </a:r>
            <a:r>
              <a:rPr lang="en-US" sz="1400" dirty="0"/>
              <a:t> salary) </a:t>
            </a:r>
            <a:r>
              <a:rPr lang="en-US" sz="1400" b="1" dirty="0"/>
              <a:t>throws</a:t>
            </a:r>
            <a:r>
              <a:rPr lang="en-US" sz="1400" dirty="0"/>
              <a:t> </a:t>
            </a:r>
            <a:r>
              <a:rPr lang="en-US" sz="1400" dirty="0" err="1"/>
              <a:t>EmployeeException</a:t>
            </a:r>
            <a:r>
              <a:rPr lang="en-US" sz="1400" dirty="0"/>
              <a:t>{</a:t>
            </a:r>
            <a:endParaRPr lang="fr-FR" sz="1400" dirty="0"/>
          </a:p>
          <a:p>
            <a:r>
              <a:rPr lang="en-US" sz="1400" dirty="0"/>
              <a:t>        </a:t>
            </a:r>
            <a:r>
              <a:rPr lang="en-US" sz="1400" b="1" dirty="0"/>
              <a:t>if</a:t>
            </a:r>
            <a:r>
              <a:rPr lang="en-US" sz="1400" dirty="0"/>
              <a:t> (salary &lt; 0)</a:t>
            </a:r>
            <a:endParaRPr lang="fr-FR" sz="1400" dirty="0"/>
          </a:p>
          <a:p>
            <a:r>
              <a:rPr lang="en-US" sz="1400" dirty="0"/>
              <a:t>            </a:t>
            </a:r>
            <a:r>
              <a:rPr lang="en-US" sz="1400" b="1" dirty="0"/>
              <a:t>throw</a:t>
            </a:r>
            <a:r>
              <a:rPr lang="en-US" sz="1400" dirty="0"/>
              <a:t> </a:t>
            </a:r>
            <a:r>
              <a:rPr lang="en-US" sz="1400" b="1" dirty="0"/>
              <a:t>new</a:t>
            </a:r>
            <a:r>
              <a:rPr lang="en-US" sz="1400" dirty="0"/>
              <a:t> </a:t>
            </a:r>
            <a:r>
              <a:rPr lang="en-US" sz="1400" dirty="0" err="1"/>
              <a:t>EmployeeException</a:t>
            </a:r>
            <a:r>
              <a:rPr lang="en-US" sz="1400" dirty="0"/>
              <a:t>("Salary should be greater or equal to 0.");</a:t>
            </a:r>
            <a:endParaRPr lang="fr-FR" sz="1400" dirty="0"/>
          </a:p>
          <a:p>
            <a:r>
              <a:rPr lang="en-US" sz="1400" dirty="0"/>
              <a:t>        </a:t>
            </a:r>
            <a:r>
              <a:rPr lang="en-US" sz="1400" b="1" dirty="0" err="1"/>
              <a:t>this</a:t>
            </a:r>
            <a:r>
              <a:rPr lang="en-US" sz="1400" dirty="0" err="1"/>
              <a:t>.salary</a:t>
            </a:r>
            <a:r>
              <a:rPr lang="en-US" sz="1400" dirty="0"/>
              <a:t> = salary;</a:t>
            </a:r>
            <a:endParaRPr lang="fr-FR" sz="1400" dirty="0"/>
          </a:p>
          <a:p>
            <a:r>
              <a:rPr lang="en-US" sz="1400" dirty="0"/>
              <a:t>    </a:t>
            </a:r>
            <a:r>
              <a:rPr lang="en-US" sz="1400" dirty="0" smtClean="0"/>
              <a:t>}   </a:t>
            </a:r>
            <a:endParaRPr lang="fr-FR" sz="1400" dirty="0"/>
          </a:p>
          <a:p>
            <a:r>
              <a:rPr lang="en-US" sz="1400" dirty="0"/>
              <a:t>    </a:t>
            </a:r>
            <a:r>
              <a:rPr lang="en-US" sz="1400" b="1" dirty="0"/>
              <a:t>public</a:t>
            </a:r>
            <a:r>
              <a:rPr lang="en-US" sz="1400" dirty="0"/>
              <a:t> </a:t>
            </a:r>
            <a:r>
              <a:rPr lang="en-US" sz="1400" b="1" dirty="0" err="1"/>
              <a:t>int</a:t>
            </a:r>
            <a:r>
              <a:rPr lang="en-US" sz="1400" dirty="0"/>
              <a:t> </a:t>
            </a:r>
            <a:r>
              <a:rPr lang="en-US" sz="1400" dirty="0" err="1"/>
              <a:t>getSalary</a:t>
            </a:r>
            <a:r>
              <a:rPr lang="en-US" sz="1400" dirty="0"/>
              <a:t>() {</a:t>
            </a:r>
            <a:endParaRPr lang="fr-FR" sz="1400" dirty="0"/>
          </a:p>
          <a:p>
            <a:r>
              <a:rPr lang="en-US" sz="1400" dirty="0"/>
              <a:t>        </a:t>
            </a:r>
            <a:r>
              <a:rPr lang="fr-FR" sz="1400" b="1" dirty="0"/>
              <a:t>return</a:t>
            </a:r>
            <a:r>
              <a:rPr lang="fr-FR" sz="1400" dirty="0"/>
              <a:t> </a:t>
            </a:r>
            <a:r>
              <a:rPr lang="fr-FR" sz="1400" b="1" dirty="0" err="1"/>
              <a:t>this</a:t>
            </a:r>
            <a:r>
              <a:rPr lang="fr-FR" sz="1400" dirty="0" err="1"/>
              <a:t>.salary</a:t>
            </a:r>
            <a:r>
              <a:rPr lang="fr-FR" sz="1400" dirty="0"/>
              <a:t>;</a:t>
            </a:r>
          </a:p>
          <a:p>
            <a:r>
              <a:rPr lang="fr-FR" sz="1400" dirty="0"/>
              <a:t>    }</a:t>
            </a:r>
          </a:p>
          <a:p>
            <a:r>
              <a:rPr lang="fr-FR" sz="1400" dirty="0"/>
              <a:t>}</a:t>
            </a:r>
          </a:p>
        </p:txBody>
      </p:sp>
    </p:spTree>
    <p:extLst>
      <p:ext uri="{BB962C8B-B14F-4D97-AF65-F5344CB8AC3E}">
        <p14:creationId xmlns:p14="http://schemas.microsoft.com/office/powerpoint/2010/main" val="297549211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13707" y="267154"/>
            <a:ext cx="10515600" cy="1325563"/>
          </a:xfrm>
        </p:spPr>
        <p:txBody>
          <a:bodyPr/>
          <a:lstStyle/>
          <a:p>
            <a:r>
              <a:rPr lang="fr-FR" dirty="0" smtClean="0"/>
              <a:t>BONNES PRATIQUES</a:t>
            </a:r>
            <a:endParaRPr lang="fr-FR" dirty="0"/>
          </a:p>
        </p:txBody>
      </p:sp>
      <p:sp>
        <p:nvSpPr>
          <p:cNvPr id="6" name="Espace réservé du contenu 2"/>
          <p:cNvSpPr>
            <a:spLocks noGrp="1"/>
          </p:cNvSpPr>
          <p:nvPr>
            <p:ph idx="1"/>
          </p:nvPr>
        </p:nvSpPr>
        <p:spPr>
          <a:xfrm>
            <a:off x="693963" y="1195616"/>
            <a:ext cx="5894614" cy="551542"/>
          </a:xfrm>
        </p:spPr>
        <p:txBody>
          <a:bodyPr>
            <a:normAutofit/>
          </a:bodyPr>
          <a:lstStyle/>
          <a:p>
            <a:pPr marL="0" indent="0">
              <a:buNone/>
            </a:pPr>
            <a:r>
              <a:rPr lang="fr-FR" sz="3200" b="1" dirty="0" smtClean="0">
                <a:solidFill>
                  <a:srgbClr val="C00000"/>
                </a:solidFill>
              </a:rPr>
              <a:t>Gestion des erreurs (3/3)</a:t>
            </a:r>
          </a:p>
          <a:p>
            <a:pPr marL="0" indent="0">
              <a:buNone/>
            </a:pPr>
            <a:endParaRPr lang="fr-FR" sz="3200" b="1" dirty="0">
              <a:solidFill>
                <a:srgbClr val="C00000"/>
              </a:solidFill>
            </a:endParaRPr>
          </a:p>
          <a:p>
            <a:endParaRPr lang="fr-FR" dirty="0"/>
          </a:p>
        </p:txBody>
      </p:sp>
      <p:sp>
        <p:nvSpPr>
          <p:cNvPr id="4" name="Espace réservé du numéro de diapositive 3"/>
          <p:cNvSpPr>
            <a:spLocks noGrp="1"/>
          </p:cNvSpPr>
          <p:nvPr>
            <p:ph type="sldNum" sz="quarter" idx="12"/>
          </p:nvPr>
        </p:nvSpPr>
        <p:spPr/>
        <p:txBody>
          <a:bodyPr>
            <a:normAutofit/>
          </a:bodyPr>
          <a:lstStyle/>
          <a:p>
            <a:fld id="{6D22F896-40B5-4ADD-8801-0D06FADFA095}" type="slidenum">
              <a:rPr lang="en-US" smtClean="0"/>
              <a:t>41</a:t>
            </a:fld>
            <a:endParaRPr lang="en-US" dirty="0"/>
          </a:p>
        </p:txBody>
      </p:sp>
      <p:sp>
        <p:nvSpPr>
          <p:cNvPr id="3" name="Rectangle 2"/>
          <p:cNvSpPr/>
          <p:nvPr/>
        </p:nvSpPr>
        <p:spPr>
          <a:xfrm>
            <a:off x="693963" y="1759649"/>
            <a:ext cx="4667249" cy="4832092"/>
          </a:xfrm>
          <a:prstGeom prst="rect">
            <a:avLst/>
          </a:prstGeom>
        </p:spPr>
        <p:txBody>
          <a:bodyPr wrap="square">
            <a:spAutoFit/>
          </a:bodyPr>
          <a:lstStyle/>
          <a:p>
            <a:r>
              <a:rPr lang="en-US" sz="1400" b="1" dirty="0"/>
              <a:t>package</a:t>
            </a:r>
            <a:r>
              <a:rPr lang="en-US" sz="1400" dirty="0"/>
              <a:t> </a:t>
            </a:r>
            <a:r>
              <a:rPr lang="en-US" sz="1400" dirty="0" err="1"/>
              <a:t>edu.iut</a:t>
            </a:r>
            <a:r>
              <a:rPr lang="en-US" sz="1400" dirty="0"/>
              <a:t>;</a:t>
            </a:r>
            <a:endParaRPr lang="fr-FR" sz="1400" dirty="0"/>
          </a:p>
          <a:p>
            <a:r>
              <a:rPr lang="en-US" sz="1400" b="1" dirty="0" smtClean="0"/>
              <a:t>public</a:t>
            </a:r>
            <a:r>
              <a:rPr lang="en-US" sz="1400" dirty="0" smtClean="0"/>
              <a:t> </a:t>
            </a:r>
            <a:r>
              <a:rPr lang="en-US" sz="1400" b="1" dirty="0"/>
              <a:t>class</a:t>
            </a:r>
            <a:r>
              <a:rPr lang="en-US" sz="1400" dirty="0"/>
              <a:t> </a:t>
            </a:r>
            <a:r>
              <a:rPr lang="en-US" sz="1400" dirty="0" err="1" smtClean="0"/>
              <a:t>FirstStepException</a:t>
            </a:r>
            <a:r>
              <a:rPr lang="en-US" sz="1400" dirty="0" smtClean="0"/>
              <a:t> </a:t>
            </a:r>
            <a:r>
              <a:rPr lang="en-US" sz="1400" dirty="0"/>
              <a:t>{</a:t>
            </a:r>
            <a:endParaRPr lang="fr-FR" sz="1400" dirty="0"/>
          </a:p>
          <a:p>
            <a:r>
              <a:rPr lang="en-US" sz="1400" dirty="0"/>
              <a:t> </a:t>
            </a:r>
            <a:r>
              <a:rPr lang="en-US" sz="1400" b="1" dirty="0" smtClean="0"/>
              <a:t>public</a:t>
            </a:r>
            <a:r>
              <a:rPr lang="en-US" sz="1400" dirty="0" smtClean="0"/>
              <a:t> </a:t>
            </a:r>
            <a:r>
              <a:rPr lang="en-US" sz="1400" b="1" dirty="0"/>
              <a:t>static</a:t>
            </a:r>
            <a:r>
              <a:rPr lang="en-US" sz="1400" dirty="0"/>
              <a:t> </a:t>
            </a:r>
            <a:r>
              <a:rPr lang="en-US" sz="1400" b="1" dirty="0"/>
              <a:t>void</a:t>
            </a:r>
            <a:r>
              <a:rPr lang="en-US" sz="1400" dirty="0"/>
              <a:t> main(String[] </a:t>
            </a:r>
            <a:r>
              <a:rPr lang="en-US" sz="1400" dirty="0" err="1"/>
              <a:t>args</a:t>
            </a:r>
            <a:r>
              <a:rPr lang="en-US" sz="1400" dirty="0"/>
              <a:t>) {</a:t>
            </a:r>
            <a:endParaRPr lang="fr-FR" sz="1400" dirty="0"/>
          </a:p>
          <a:p>
            <a:r>
              <a:rPr lang="en-US" sz="1400" dirty="0"/>
              <a:t>        Employee </a:t>
            </a:r>
            <a:r>
              <a:rPr lang="en-US" sz="1400" dirty="0" err="1"/>
              <a:t>employee</a:t>
            </a:r>
            <a:r>
              <a:rPr lang="en-US" sz="1400" dirty="0"/>
              <a:t> = </a:t>
            </a:r>
            <a:r>
              <a:rPr lang="en-US" sz="1400" b="1" dirty="0"/>
              <a:t>new</a:t>
            </a:r>
            <a:r>
              <a:rPr lang="en-US" sz="1400" dirty="0"/>
              <a:t> Employee();</a:t>
            </a:r>
            <a:endParaRPr lang="fr-FR" sz="1400" dirty="0"/>
          </a:p>
          <a:p>
            <a:r>
              <a:rPr lang="en-US" sz="1400" dirty="0"/>
              <a:t>        </a:t>
            </a:r>
            <a:r>
              <a:rPr lang="en-US" sz="1400" b="1" dirty="0"/>
              <a:t>try</a:t>
            </a:r>
            <a:endParaRPr lang="fr-FR" sz="1400" dirty="0"/>
          </a:p>
          <a:p>
            <a:r>
              <a:rPr lang="en-US" sz="1400" dirty="0"/>
              <a:t>        {</a:t>
            </a:r>
            <a:endParaRPr lang="fr-FR" sz="1400" dirty="0"/>
          </a:p>
          <a:p>
            <a:r>
              <a:rPr lang="en-US" sz="1400" dirty="0"/>
              <a:t>            </a:t>
            </a:r>
            <a:r>
              <a:rPr lang="en-US" sz="1400" dirty="0" err="1"/>
              <a:t>employee.setSalary</a:t>
            </a:r>
            <a:r>
              <a:rPr lang="en-US" sz="1400" dirty="0"/>
              <a:t>(-5);</a:t>
            </a:r>
            <a:endParaRPr lang="fr-FR" sz="1400" dirty="0"/>
          </a:p>
          <a:p>
            <a:r>
              <a:rPr lang="en-US" sz="1400" dirty="0"/>
              <a:t>        }</a:t>
            </a:r>
            <a:endParaRPr lang="fr-FR" sz="1400" dirty="0"/>
          </a:p>
          <a:p>
            <a:r>
              <a:rPr lang="en-US" sz="1400" dirty="0"/>
              <a:t>        </a:t>
            </a:r>
            <a:r>
              <a:rPr lang="en-US" sz="1400" b="1" dirty="0"/>
              <a:t>catch</a:t>
            </a:r>
            <a:r>
              <a:rPr lang="en-US" sz="1400" dirty="0"/>
              <a:t> (</a:t>
            </a:r>
            <a:r>
              <a:rPr lang="en-US" sz="1400" dirty="0" err="1"/>
              <a:t>edu.iut.exceptions.EmployeeException</a:t>
            </a:r>
            <a:r>
              <a:rPr lang="en-US" sz="1400" dirty="0"/>
              <a:t> ex)</a:t>
            </a:r>
            <a:endParaRPr lang="fr-FR" sz="1400" dirty="0"/>
          </a:p>
          <a:p>
            <a:r>
              <a:rPr lang="en-US" sz="1400" dirty="0"/>
              <a:t>        {</a:t>
            </a:r>
            <a:endParaRPr lang="fr-FR" sz="1400" dirty="0"/>
          </a:p>
          <a:p>
            <a:r>
              <a:rPr lang="en-US" sz="1400" dirty="0"/>
              <a:t>            </a:t>
            </a:r>
            <a:r>
              <a:rPr lang="en-US" sz="1400" dirty="0" err="1"/>
              <a:t>System.err.println</a:t>
            </a:r>
            <a:r>
              <a:rPr lang="en-US" sz="1400" dirty="0"/>
              <a:t>(ex);</a:t>
            </a:r>
            <a:endParaRPr lang="fr-FR" sz="1400" dirty="0"/>
          </a:p>
          <a:p>
            <a:r>
              <a:rPr lang="en-US" sz="1400" dirty="0"/>
              <a:t>        }</a:t>
            </a:r>
            <a:endParaRPr lang="fr-FR" sz="1400" dirty="0"/>
          </a:p>
          <a:p>
            <a:r>
              <a:rPr lang="en-US" sz="1400" dirty="0"/>
              <a:t>        </a:t>
            </a:r>
            <a:r>
              <a:rPr lang="en-US" sz="1400" b="1" dirty="0"/>
              <a:t>try</a:t>
            </a:r>
            <a:endParaRPr lang="fr-FR" sz="1400" dirty="0"/>
          </a:p>
          <a:p>
            <a:r>
              <a:rPr lang="en-US" sz="1400" dirty="0"/>
              <a:t>        {</a:t>
            </a:r>
            <a:endParaRPr lang="fr-FR" sz="1400" dirty="0"/>
          </a:p>
          <a:p>
            <a:r>
              <a:rPr lang="en-US" sz="1400" dirty="0"/>
              <a:t>            </a:t>
            </a:r>
            <a:r>
              <a:rPr lang="en-US" sz="1400" dirty="0" err="1"/>
              <a:t>employee.applyTheTaxes</a:t>
            </a:r>
            <a:r>
              <a:rPr lang="en-US" sz="1400" dirty="0"/>
              <a:t>(0);</a:t>
            </a:r>
            <a:endParaRPr lang="fr-FR" sz="1400" dirty="0"/>
          </a:p>
          <a:p>
            <a:r>
              <a:rPr lang="en-US" sz="1400" dirty="0"/>
              <a:t>        }</a:t>
            </a:r>
            <a:endParaRPr lang="fr-FR" sz="1400" dirty="0"/>
          </a:p>
          <a:p>
            <a:r>
              <a:rPr lang="en-US" sz="1400" dirty="0"/>
              <a:t>        </a:t>
            </a:r>
            <a:r>
              <a:rPr lang="en-US" sz="1400" b="1" dirty="0"/>
              <a:t>catch</a:t>
            </a:r>
            <a:r>
              <a:rPr lang="en-US" sz="1400" dirty="0"/>
              <a:t>(</a:t>
            </a:r>
            <a:r>
              <a:rPr lang="en-US" sz="1400" dirty="0" err="1"/>
              <a:t>java.lang.ArithmeticException</a:t>
            </a:r>
            <a:r>
              <a:rPr lang="en-US" sz="1400" dirty="0"/>
              <a:t> </a:t>
            </a:r>
            <a:r>
              <a:rPr lang="en-US" sz="1400" dirty="0" err="1"/>
              <a:t>aex</a:t>
            </a:r>
            <a:r>
              <a:rPr lang="en-US" sz="1400" dirty="0"/>
              <a:t>)</a:t>
            </a:r>
            <a:endParaRPr lang="fr-FR" sz="1400" dirty="0"/>
          </a:p>
          <a:p>
            <a:r>
              <a:rPr lang="en-US" sz="1400" dirty="0"/>
              <a:t>        </a:t>
            </a:r>
            <a:r>
              <a:rPr lang="fr-FR" sz="1400" dirty="0"/>
              <a:t>{</a:t>
            </a:r>
          </a:p>
          <a:p>
            <a:r>
              <a:rPr lang="fr-FR" sz="1400" dirty="0"/>
              <a:t>            </a:t>
            </a:r>
            <a:r>
              <a:rPr lang="fr-FR" sz="1400" dirty="0" err="1"/>
              <a:t>System.err.println</a:t>
            </a:r>
            <a:r>
              <a:rPr lang="fr-FR" sz="1400" dirty="0"/>
              <a:t>(</a:t>
            </a:r>
            <a:r>
              <a:rPr lang="fr-FR" sz="1400" dirty="0" err="1"/>
              <a:t>aex</a:t>
            </a:r>
            <a:r>
              <a:rPr lang="fr-FR" sz="1400" dirty="0"/>
              <a:t>);</a:t>
            </a:r>
          </a:p>
          <a:p>
            <a:r>
              <a:rPr lang="fr-FR" sz="1400" dirty="0"/>
              <a:t>        }</a:t>
            </a:r>
          </a:p>
          <a:p>
            <a:r>
              <a:rPr lang="fr-FR" sz="1400" dirty="0"/>
              <a:t>    }   </a:t>
            </a:r>
          </a:p>
          <a:p>
            <a:r>
              <a:rPr lang="fr-FR" sz="1400" dirty="0"/>
              <a:t>}</a:t>
            </a:r>
          </a:p>
        </p:txBody>
      </p:sp>
    </p:spTree>
    <p:extLst>
      <p:ext uri="{BB962C8B-B14F-4D97-AF65-F5344CB8AC3E}">
        <p14:creationId xmlns:p14="http://schemas.microsoft.com/office/powerpoint/2010/main" val="212885279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13707" y="267154"/>
            <a:ext cx="10515600" cy="1325563"/>
          </a:xfrm>
        </p:spPr>
        <p:txBody>
          <a:bodyPr/>
          <a:lstStyle/>
          <a:p>
            <a:r>
              <a:rPr lang="fr-FR" dirty="0" smtClean="0"/>
              <a:t>BONNES PRATIQUES</a:t>
            </a:r>
            <a:endParaRPr lang="fr-FR" dirty="0"/>
          </a:p>
        </p:txBody>
      </p:sp>
      <p:sp>
        <p:nvSpPr>
          <p:cNvPr id="6" name="Espace réservé du contenu 2"/>
          <p:cNvSpPr>
            <a:spLocks noGrp="1"/>
          </p:cNvSpPr>
          <p:nvPr>
            <p:ph idx="1"/>
          </p:nvPr>
        </p:nvSpPr>
        <p:spPr>
          <a:xfrm>
            <a:off x="693963" y="1195616"/>
            <a:ext cx="5894614" cy="551542"/>
          </a:xfrm>
        </p:spPr>
        <p:txBody>
          <a:bodyPr>
            <a:normAutofit/>
          </a:bodyPr>
          <a:lstStyle/>
          <a:p>
            <a:pPr marL="0" indent="0">
              <a:buNone/>
            </a:pPr>
            <a:r>
              <a:rPr lang="fr-FR" sz="3200" b="1" dirty="0" smtClean="0">
                <a:solidFill>
                  <a:srgbClr val="C00000"/>
                </a:solidFill>
              </a:rPr>
              <a:t>Gestion des erreurs (3/3)</a:t>
            </a:r>
          </a:p>
          <a:p>
            <a:pPr marL="0" indent="0">
              <a:buNone/>
            </a:pPr>
            <a:endParaRPr lang="fr-FR" sz="3200" b="1" dirty="0">
              <a:solidFill>
                <a:srgbClr val="C00000"/>
              </a:solidFill>
            </a:endParaRPr>
          </a:p>
          <a:p>
            <a:endParaRPr lang="fr-FR" dirty="0"/>
          </a:p>
        </p:txBody>
      </p:sp>
      <p:sp>
        <p:nvSpPr>
          <p:cNvPr id="4" name="Espace réservé du numéro de diapositive 3"/>
          <p:cNvSpPr>
            <a:spLocks noGrp="1"/>
          </p:cNvSpPr>
          <p:nvPr>
            <p:ph type="sldNum" sz="quarter" idx="12"/>
          </p:nvPr>
        </p:nvSpPr>
        <p:spPr/>
        <p:txBody>
          <a:bodyPr>
            <a:normAutofit/>
          </a:bodyPr>
          <a:lstStyle/>
          <a:p>
            <a:fld id="{6D22F896-40B5-4ADD-8801-0D06FADFA095}" type="slidenum">
              <a:rPr lang="en-US" smtClean="0"/>
              <a:t>42</a:t>
            </a:fld>
            <a:endParaRPr lang="en-US" dirty="0"/>
          </a:p>
        </p:txBody>
      </p:sp>
      <p:sp>
        <p:nvSpPr>
          <p:cNvPr id="3" name="Rectangle 2"/>
          <p:cNvSpPr/>
          <p:nvPr/>
        </p:nvSpPr>
        <p:spPr>
          <a:xfrm>
            <a:off x="4133851" y="1684422"/>
            <a:ext cx="4667249" cy="4832092"/>
          </a:xfrm>
          <a:prstGeom prst="rect">
            <a:avLst/>
          </a:prstGeom>
        </p:spPr>
        <p:txBody>
          <a:bodyPr wrap="square">
            <a:spAutoFit/>
          </a:bodyPr>
          <a:lstStyle/>
          <a:p>
            <a:r>
              <a:rPr lang="en-US" sz="1400" b="1" dirty="0"/>
              <a:t>package</a:t>
            </a:r>
            <a:r>
              <a:rPr lang="en-US" sz="1400" dirty="0"/>
              <a:t> </a:t>
            </a:r>
            <a:r>
              <a:rPr lang="en-US" sz="1400" dirty="0" err="1"/>
              <a:t>edu.iut</a:t>
            </a:r>
            <a:r>
              <a:rPr lang="en-US" sz="1400" dirty="0"/>
              <a:t>;</a:t>
            </a:r>
            <a:endParaRPr lang="fr-FR" sz="1400" dirty="0"/>
          </a:p>
          <a:p>
            <a:r>
              <a:rPr lang="en-US" sz="1400" b="1" dirty="0" smtClean="0"/>
              <a:t>public</a:t>
            </a:r>
            <a:r>
              <a:rPr lang="en-US" sz="1400" dirty="0" smtClean="0"/>
              <a:t> </a:t>
            </a:r>
            <a:r>
              <a:rPr lang="en-US" sz="1400" b="1" dirty="0"/>
              <a:t>class</a:t>
            </a:r>
            <a:r>
              <a:rPr lang="en-US" sz="1400" dirty="0"/>
              <a:t> </a:t>
            </a:r>
            <a:r>
              <a:rPr lang="en-US" sz="1400" dirty="0" err="1" smtClean="0"/>
              <a:t>FirstStepException</a:t>
            </a:r>
            <a:r>
              <a:rPr lang="en-US" sz="1400" dirty="0" smtClean="0"/>
              <a:t> </a:t>
            </a:r>
            <a:r>
              <a:rPr lang="en-US" sz="1400" dirty="0"/>
              <a:t>{</a:t>
            </a:r>
            <a:endParaRPr lang="fr-FR" sz="1400" dirty="0"/>
          </a:p>
          <a:p>
            <a:r>
              <a:rPr lang="en-US" sz="1400" dirty="0"/>
              <a:t> </a:t>
            </a:r>
            <a:r>
              <a:rPr lang="en-US" sz="1400" b="1" dirty="0" smtClean="0"/>
              <a:t>public</a:t>
            </a:r>
            <a:r>
              <a:rPr lang="en-US" sz="1400" dirty="0" smtClean="0"/>
              <a:t> </a:t>
            </a:r>
            <a:r>
              <a:rPr lang="en-US" sz="1400" b="1" dirty="0"/>
              <a:t>static</a:t>
            </a:r>
            <a:r>
              <a:rPr lang="en-US" sz="1400" dirty="0"/>
              <a:t> </a:t>
            </a:r>
            <a:r>
              <a:rPr lang="en-US" sz="1400" b="1" dirty="0"/>
              <a:t>void</a:t>
            </a:r>
            <a:r>
              <a:rPr lang="en-US" sz="1400" dirty="0"/>
              <a:t> main(String[] </a:t>
            </a:r>
            <a:r>
              <a:rPr lang="en-US" sz="1400" dirty="0" err="1"/>
              <a:t>args</a:t>
            </a:r>
            <a:r>
              <a:rPr lang="en-US" sz="1400" dirty="0"/>
              <a:t>) {</a:t>
            </a:r>
            <a:endParaRPr lang="fr-FR" sz="1400" dirty="0"/>
          </a:p>
          <a:p>
            <a:r>
              <a:rPr lang="en-US" sz="1400" dirty="0"/>
              <a:t>        Employee </a:t>
            </a:r>
            <a:r>
              <a:rPr lang="en-US" sz="1400" dirty="0" err="1"/>
              <a:t>employee</a:t>
            </a:r>
            <a:r>
              <a:rPr lang="en-US" sz="1400" dirty="0"/>
              <a:t> = </a:t>
            </a:r>
            <a:r>
              <a:rPr lang="en-US" sz="1400" b="1" dirty="0"/>
              <a:t>new</a:t>
            </a:r>
            <a:r>
              <a:rPr lang="en-US" sz="1400" dirty="0"/>
              <a:t> Employee();</a:t>
            </a:r>
            <a:endParaRPr lang="fr-FR" sz="1400" dirty="0"/>
          </a:p>
          <a:p>
            <a:r>
              <a:rPr lang="en-US" sz="1400" dirty="0"/>
              <a:t>        </a:t>
            </a:r>
            <a:r>
              <a:rPr lang="en-US" sz="1400" b="1" dirty="0"/>
              <a:t>try</a:t>
            </a:r>
            <a:endParaRPr lang="fr-FR" sz="1400" dirty="0"/>
          </a:p>
          <a:p>
            <a:r>
              <a:rPr lang="en-US" sz="1400" dirty="0"/>
              <a:t>        {</a:t>
            </a:r>
            <a:endParaRPr lang="fr-FR" sz="1400" dirty="0"/>
          </a:p>
          <a:p>
            <a:r>
              <a:rPr lang="en-US" sz="1400" dirty="0"/>
              <a:t>            </a:t>
            </a:r>
            <a:r>
              <a:rPr lang="en-US" sz="1400" dirty="0" err="1"/>
              <a:t>employee.setSalary</a:t>
            </a:r>
            <a:r>
              <a:rPr lang="en-US" sz="1400" dirty="0"/>
              <a:t>(-5);</a:t>
            </a:r>
            <a:endParaRPr lang="fr-FR" sz="1400" dirty="0"/>
          </a:p>
          <a:p>
            <a:r>
              <a:rPr lang="en-US" sz="1400" dirty="0"/>
              <a:t>        }</a:t>
            </a:r>
            <a:endParaRPr lang="fr-FR" sz="1400" dirty="0"/>
          </a:p>
          <a:p>
            <a:r>
              <a:rPr lang="en-US" sz="1400" dirty="0"/>
              <a:t>        </a:t>
            </a:r>
            <a:r>
              <a:rPr lang="en-US" sz="1400" b="1" dirty="0"/>
              <a:t>catch</a:t>
            </a:r>
            <a:r>
              <a:rPr lang="en-US" sz="1400" dirty="0"/>
              <a:t> (</a:t>
            </a:r>
            <a:r>
              <a:rPr lang="en-US" sz="1400" dirty="0" err="1"/>
              <a:t>edu.iut.exceptions.EmployeeException</a:t>
            </a:r>
            <a:r>
              <a:rPr lang="en-US" sz="1400" dirty="0"/>
              <a:t> ex)</a:t>
            </a:r>
            <a:endParaRPr lang="fr-FR" sz="1400" dirty="0"/>
          </a:p>
          <a:p>
            <a:r>
              <a:rPr lang="en-US" sz="1400" dirty="0"/>
              <a:t>        {</a:t>
            </a:r>
            <a:endParaRPr lang="fr-FR" sz="1400" dirty="0"/>
          </a:p>
          <a:p>
            <a:r>
              <a:rPr lang="en-US" sz="1400" dirty="0"/>
              <a:t>            </a:t>
            </a:r>
            <a:r>
              <a:rPr lang="en-US" sz="1400" dirty="0" err="1"/>
              <a:t>System.err.println</a:t>
            </a:r>
            <a:r>
              <a:rPr lang="en-US" sz="1400" dirty="0"/>
              <a:t>(ex);</a:t>
            </a:r>
            <a:endParaRPr lang="fr-FR" sz="1400" dirty="0"/>
          </a:p>
          <a:p>
            <a:r>
              <a:rPr lang="en-US" sz="1400" dirty="0"/>
              <a:t>        }</a:t>
            </a:r>
            <a:endParaRPr lang="fr-FR" sz="1400" dirty="0"/>
          </a:p>
          <a:p>
            <a:r>
              <a:rPr lang="en-US" sz="1400" dirty="0"/>
              <a:t>        </a:t>
            </a:r>
            <a:r>
              <a:rPr lang="en-US" sz="1400" b="1" dirty="0"/>
              <a:t>try</a:t>
            </a:r>
            <a:endParaRPr lang="fr-FR" sz="1400" dirty="0"/>
          </a:p>
          <a:p>
            <a:r>
              <a:rPr lang="en-US" sz="1400" dirty="0"/>
              <a:t>        {</a:t>
            </a:r>
            <a:endParaRPr lang="fr-FR" sz="1400" dirty="0"/>
          </a:p>
          <a:p>
            <a:r>
              <a:rPr lang="en-US" sz="1400" dirty="0"/>
              <a:t>            </a:t>
            </a:r>
            <a:r>
              <a:rPr lang="en-US" sz="1400" dirty="0" err="1"/>
              <a:t>employee.applyTheTaxes</a:t>
            </a:r>
            <a:r>
              <a:rPr lang="en-US" sz="1400" dirty="0"/>
              <a:t>(0);</a:t>
            </a:r>
            <a:endParaRPr lang="fr-FR" sz="1400" dirty="0"/>
          </a:p>
          <a:p>
            <a:r>
              <a:rPr lang="en-US" sz="1400" dirty="0"/>
              <a:t>        }</a:t>
            </a:r>
            <a:endParaRPr lang="fr-FR" sz="1400" dirty="0"/>
          </a:p>
          <a:p>
            <a:r>
              <a:rPr lang="en-US" sz="1400" dirty="0"/>
              <a:t>        </a:t>
            </a:r>
            <a:r>
              <a:rPr lang="en-US" sz="1400" b="1" dirty="0"/>
              <a:t>catch</a:t>
            </a:r>
            <a:r>
              <a:rPr lang="en-US" sz="1400" dirty="0"/>
              <a:t>(</a:t>
            </a:r>
            <a:r>
              <a:rPr lang="en-US" sz="1400" dirty="0" err="1"/>
              <a:t>java.lang.ArithmeticException</a:t>
            </a:r>
            <a:r>
              <a:rPr lang="en-US" sz="1400" dirty="0"/>
              <a:t> </a:t>
            </a:r>
            <a:r>
              <a:rPr lang="en-US" sz="1400" dirty="0" err="1"/>
              <a:t>aex</a:t>
            </a:r>
            <a:r>
              <a:rPr lang="en-US" sz="1400" dirty="0"/>
              <a:t>)</a:t>
            </a:r>
            <a:endParaRPr lang="fr-FR" sz="1400" dirty="0"/>
          </a:p>
          <a:p>
            <a:r>
              <a:rPr lang="en-US" sz="1400" dirty="0"/>
              <a:t>        </a:t>
            </a:r>
            <a:r>
              <a:rPr lang="fr-FR" sz="1400" dirty="0"/>
              <a:t>{</a:t>
            </a:r>
          </a:p>
          <a:p>
            <a:r>
              <a:rPr lang="fr-FR" sz="1400" dirty="0"/>
              <a:t>            </a:t>
            </a:r>
            <a:r>
              <a:rPr lang="fr-FR" sz="1400" dirty="0" err="1"/>
              <a:t>System.err.println</a:t>
            </a:r>
            <a:r>
              <a:rPr lang="fr-FR" sz="1400" dirty="0"/>
              <a:t>(</a:t>
            </a:r>
            <a:r>
              <a:rPr lang="fr-FR" sz="1400" dirty="0" err="1"/>
              <a:t>aex</a:t>
            </a:r>
            <a:r>
              <a:rPr lang="fr-FR" sz="1400" dirty="0"/>
              <a:t>);</a:t>
            </a:r>
          </a:p>
          <a:p>
            <a:r>
              <a:rPr lang="fr-FR" sz="1400" dirty="0"/>
              <a:t>        }</a:t>
            </a:r>
          </a:p>
          <a:p>
            <a:r>
              <a:rPr lang="fr-FR" sz="1400" dirty="0"/>
              <a:t>    }   </a:t>
            </a:r>
          </a:p>
          <a:p>
            <a:r>
              <a:rPr lang="fr-FR" sz="1400" dirty="0"/>
              <a:t>}</a:t>
            </a:r>
          </a:p>
        </p:txBody>
      </p:sp>
    </p:spTree>
    <p:extLst>
      <p:ext uri="{BB962C8B-B14F-4D97-AF65-F5344CB8AC3E}">
        <p14:creationId xmlns:p14="http://schemas.microsoft.com/office/powerpoint/2010/main" val="352737357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BONNES PRATIQUES</a:t>
            </a:r>
            <a:endParaRPr lang="fr-FR" dirty="0"/>
          </a:p>
        </p:txBody>
      </p:sp>
      <p:sp>
        <p:nvSpPr>
          <p:cNvPr id="6" name="Espace réservé du contenu 2"/>
          <p:cNvSpPr>
            <a:spLocks noGrp="1"/>
          </p:cNvSpPr>
          <p:nvPr>
            <p:ph idx="1"/>
          </p:nvPr>
        </p:nvSpPr>
        <p:spPr>
          <a:xfrm>
            <a:off x="685800" y="1930401"/>
            <a:ext cx="4155141" cy="525928"/>
          </a:xfrm>
        </p:spPr>
        <p:txBody>
          <a:bodyPr>
            <a:normAutofit lnSpcReduction="10000"/>
          </a:bodyPr>
          <a:lstStyle/>
          <a:p>
            <a:pPr marL="0" indent="0">
              <a:buNone/>
            </a:pPr>
            <a:r>
              <a:rPr lang="fr-FR" sz="3200" b="1" dirty="0" smtClean="0">
                <a:solidFill>
                  <a:srgbClr val="C00000"/>
                </a:solidFill>
              </a:rPr>
              <a:t>Tests unitaires et </a:t>
            </a:r>
            <a:r>
              <a:rPr lang="fr-FR" sz="3200" b="1" dirty="0" err="1" smtClean="0">
                <a:solidFill>
                  <a:srgbClr val="C00000"/>
                </a:solidFill>
              </a:rPr>
              <a:t>JUnit</a:t>
            </a:r>
            <a:endParaRPr lang="fr-FR" sz="3200" b="1" dirty="0" smtClean="0">
              <a:solidFill>
                <a:srgbClr val="C00000"/>
              </a:solidFill>
            </a:endParaRPr>
          </a:p>
          <a:p>
            <a:pPr marL="0" indent="0">
              <a:buNone/>
            </a:pPr>
            <a:endParaRPr lang="fr-FR" sz="3200" b="1" dirty="0">
              <a:solidFill>
                <a:srgbClr val="C00000"/>
              </a:solidFill>
            </a:endParaRPr>
          </a:p>
          <a:p>
            <a:endParaRPr lang="fr-FR" dirty="0"/>
          </a:p>
        </p:txBody>
      </p:sp>
      <p:sp>
        <p:nvSpPr>
          <p:cNvPr id="4" name="Espace réservé du numéro de diapositive 3"/>
          <p:cNvSpPr>
            <a:spLocks noGrp="1"/>
          </p:cNvSpPr>
          <p:nvPr>
            <p:ph type="sldNum" sz="quarter" idx="12"/>
          </p:nvPr>
        </p:nvSpPr>
        <p:spPr/>
        <p:txBody>
          <a:bodyPr>
            <a:normAutofit/>
          </a:bodyPr>
          <a:lstStyle/>
          <a:p>
            <a:fld id="{6D22F896-40B5-4ADD-8801-0D06FADFA095}" type="slidenum">
              <a:rPr lang="en-US" smtClean="0"/>
              <a:t>43</a:t>
            </a:fld>
            <a:endParaRPr lang="en-US" dirty="0"/>
          </a:p>
        </p:txBody>
      </p:sp>
      <p:sp>
        <p:nvSpPr>
          <p:cNvPr id="5" name="Rectangle 4"/>
          <p:cNvSpPr/>
          <p:nvPr/>
        </p:nvSpPr>
        <p:spPr>
          <a:xfrm>
            <a:off x="685800" y="2456329"/>
            <a:ext cx="9372600" cy="4367029"/>
          </a:xfrm>
          <a:prstGeom prst="rect">
            <a:avLst/>
          </a:prstGeom>
        </p:spPr>
        <p:txBody>
          <a:bodyPr wrap="square">
            <a:spAutoFit/>
          </a:bodyPr>
          <a:lstStyle/>
          <a:p>
            <a:pPr marL="285750" indent="-285750">
              <a:lnSpc>
                <a:spcPct val="107000"/>
              </a:lnSpc>
              <a:spcAft>
                <a:spcPts val="800"/>
              </a:spcAft>
              <a:buFont typeface="Arial" panose="020B0604020202020204" pitchFamily="34" charset="0"/>
              <a:buChar char="•"/>
            </a:pPr>
            <a:r>
              <a:rPr lang="fr-FR" sz="2400" dirty="0" smtClean="0">
                <a:solidFill>
                  <a:srgbClr val="000000"/>
                </a:solidFill>
                <a:latin typeface="Trebuchet MS" panose="020B0603020202020204" pitchFamily="34" charset="0"/>
                <a:ea typeface="STXinwei"/>
                <a:cs typeface="Tahoma" panose="020B0604030504040204" pitchFamily="34" charset="0"/>
              </a:rPr>
              <a:t>Des tests pour</a:t>
            </a:r>
          </a:p>
          <a:p>
            <a:pPr marL="742950" lvl="1" indent="-285750">
              <a:lnSpc>
                <a:spcPct val="107000"/>
              </a:lnSpc>
              <a:spcAft>
                <a:spcPts val="800"/>
              </a:spcAft>
              <a:buFont typeface="Arial" panose="020B0604020202020204" pitchFamily="34" charset="0"/>
              <a:buChar char="•"/>
            </a:pPr>
            <a:r>
              <a:rPr lang="fr-FR" sz="2400" dirty="0" smtClean="0">
                <a:solidFill>
                  <a:srgbClr val="000000"/>
                </a:solidFill>
                <a:latin typeface="Trebuchet MS" panose="020B0603020202020204" pitchFamily="34" charset="0"/>
                <a:ea typeface="STXinwei"/>
                <a:cs typeface="Tahoma" panose="020B0604030504040204" pitchFamily="34" charset="0"/>
              </a:rPr>
              <a:t>valider </a:t>
            </a:r>
            <a:r>
              <a:rPr lang="fr-FR" sz="2400" dirty="0">
                <a:solidFill>
                  <a:srgbClr val="000000"/>
                </a:solidFill>
                <a:latin typeface="Trebuchet MS" panose="020B0603020202020204" pitchFamily="34" charset="0"/>
                <a:ea typeface="STXinwei"/>
                <a:cs typeface="Tahoma" panose="020B0604030504040204" pitchFamily="34" charset="0"/>
              </a:rPr>
              <a:t>un code </a:t>
            </a:r>
            <a:endParaRPr lang="fr-FR" sz="2400" dirty="0" smtClean="0">
              <a:solidFill>
                <a:srgbClr val="000000"/>
              </a:solidFill>
              <a:latin typeface="Trebuchet MS" panose="020B0603020202020204" pitchFamily="34" charset="0"/>
              <a:ea typeface="STXinwei"/>
              <a:cs typeface="Tahoma" panose="020B0604030504040204" pitchFamily="34" charset="0"/>
            </a:endParaRPr>
          </a:p>
          <a:p>
            <a:pPr marL="742950" lvl="1" indent="-285750">
              <a:lnSpc>
                <a:spcPct val="107000"/>
              </a:lnSpc>
              <a:spcAft>
                <a:spcPts val="800"/>
              </a:spcAft>
              <a:buFont typeface="Arial" panose="020B0604020202020204" pitchFamily="34" charset="0"/>
              <a:buChar char="•"/>
            </a:pPr>
            <a:r>
              <a:rPr lang="fr-FR" sz="2400" dirty="0" smtClean="0">
                <a:solidFill>
                  <a:srgbClr val="000000"/>
                </a:solidFill>
                <a:latin typeface="Trebuchet MS" panose="020B0603020202020204" pitchFamily="34" charset="0"/>
                <a:ea typeface="STXinwei"/>
                <a:cs typeface="Tahoma" panose="020B0604030504040204" pitchFamily="34" charset="0"/>
              </a:rPr>
              <a:t>éviter </a:t>
            </a:r>
            <a:r>
              <a:rPr lang="fr-FR" sz="2400" dirty="0">
                <a:solidFill>
                  <a:srgbClr val="000000"/>
                </a:solidFill>
                <a:latin typeface="Trebuchet MS" panose="020B0603020202020204" pitchFamily="34" charset="0"/>
                <a:ea typeface="STXinwei"/>
                <a:cs typeface="Tahoma" panose="020B0604030504040204" pitchFamily="34" charset="0"/>
              </a:rPr>
              <a:t>les </a:t>
            </a:r>
            <a:r>
              <a:rPr lang="fr-FR" sz="2400" dirty="0" smtClean="0">
                <a:solidFill>
                  <a:srgbClr val="000000"/>
                </a:solidFill>
                <a:latin typeface="Trebuchet MS" panose="020B0603020202020204" pitchFamily="34" charset="0"/>
                <a:ea typeface="STXinwei"/>
                <a:cs typeface="Tahoma" panose="020B0604030504040204" pitchFamily="34" charset="0"/>
              </a:rPr>
              <a:t>régressions </a:t>
            </a:r>
          </a:p>
          <a:p>
            <a:pPr marL="285750" indent="-285750">
              <a:lnSpc>
                <a:spcPct val="107000"/>
              </a:lnSpc>
              <a:spcAft>
                <a:spcPts val="800"/>
              </a:spcAft>
              <a:buFont typeface="Arial" panose="020B0604020202020204" pitchFamily="34" charset="0"/>
              <a:buChar char="•"/>
            </a:pPr>
            <a:r>
              <a:rPr lang="fr-FR" sz="2400" dirty="0" err="1" smtClean="0">
                <a:solidFill>
                  <a:srgbClr val="000000"/>
                </a:solidFill>
                <a:latin typeface="Trebuchet MS" panose="020B0603020202020204" pitchFamily="34" charset="0"/>
                <a:ea typeface="STXinwei"/>
                <a:cs typeface="Tahoma" panose="020B0604030504040204" pitchFamily="34" charset="0"/>
              </a:rPr>
              <a:t>JUnit</a:t>
            </a:r>
            <a:r>
              <a:rPr lang="fr-FR" sz="2400" dirty="0" smtClean="0">
                <a:solidFill>
                  <a:srgbClr val="000000"/>
                </a:solidFill>
                <a:latin typeface="Trebuchet MS" panose="020B0603020202020204" pitchFamily="34" charset="0"/>
                <a:ea typeface="STXinwei"/>
                <a:cs typeface="Tahoma" panose="020B0604030504040204" pitchFamily="34" charset="0"/>
              </a:rPr>
              <a:t> </a:t>
            </a:r>
            <a:endParaRPr lang="fr-FR" sz="2400" dirty="0" smtClean="0">
              <a:solidFill>
                <a:srgbClr val="000000"/>
              </a:solidFill>
              <a:latin typeface="Trebuchet MS" panose="020B0603020202020204" pitchFamily="34" charset="0"/>
              <a:ea typeface="STXinwei"/>
              <a:cs typeface="Tahoma" panose="020B0604030504040204" pitchFamily="34" charset="0"/>
            </a:endParaRPr>
          </a:p>
          <a:p>
            <a:pPr marL="742950" lvl="1" indent="-285750">
              <a:lnSpc>
                <a:spcPct val="107000"/>
              </a:lnSpc>
              <a:spcAft>
                <a:spcPts val="800"/>
              </a:spcAft>
              <a:buFont typeface="Arial" panose="020B0604020202020204" pitchFamily="34" charset="0"/>
              <a:buChar char="•"/>
            </a:pPr>
            <a:r>
              <a:rPr lang="fr-FR" sz="2400" i="1" dirty="0" smtClean="0">
                <a:solidFill>
                  <a:srgbClr val="000000"/>
                </a:solidFill>
                <a:latin typeface="Trebuchet MS" panose="020B0603020202020204" pitchFamily="34" charset="0"/>
                <a:ea typeface="STXinwei"/>
                <a:cs typeface="Tahoma" panose="020B0604030504040204" pitchFamily="34" charset="0"/>
              </a:rPr>
              <a:t>Framework</a:t>
            </a:r>
            <a:r>
              <a:rPr lang="fr-FR" sz="2400" dirty="0" smtClean="0">
                <a:solidFill>
                  <a:srgbClr val="000000"/>
                </a:solidFill>
                <a:latin typeface="Trebuchet MS" panose="020B0603020202020204" pitchFamily="34" charset="0"/>
                <a:ea typeface="STXinwei"/>
                <a:cs typeface="Tahoma" panose="020B0604030504040204" pitchFamily="34" charset="0"/>
              </a:rPr>
              <a:t> de rédaction </a:t>
            </a:r>
            <a:r>
              <a:rPr lang="fr-FR" sz="2400" dirty="0">
                <a:solidFill>
                  <a:srgbClr val="000000"/>
                </a:solidFill>
                <a:latin typeface="Trebuchet MS" panose="020B0603020202020204" pitchFamily="34" charset="0"/>
                <a:ea typeface="STXinwei"/>
                <a:cs typeface="Tahoma" panose="020B0604030504040204" pitchFamily="34" charset="0"/>
              </a:rPr>
              <a:t>et d'exécutions de tests unitaires. </a:t>
            </a:r>
            <a:endParaRPr lang="fr-FR" sz="2400" dirty="0" smtClean="0">
              <a:solidFill>
                <a:srgbClr val="000000"/>
              </a:solidFill>
              <a:latin typeface="Trebuchet MS" panose="020B0603020202020204" pitchFamily="34" charset="0"/>
              <a:ea typeface="STXinwei"/>
              <a:cs typeface="Tahoma" panose="020B0604030504040204" pitchFamily="34" charset="0"/>
            </a:endParaRPr>
          </a:p>
          <a:p>
            <a:pPr marL="742950" lvl="1" indent="-285750">
              <a:lnSpc>
                <a:spcPct val="107000"/>
              </a:lnSpc>
              <a:spcAft>
                <a:spcPts val="800"/>
              </a:spcAft>
              <a:buFont typeface="Arial" panose="020B0604020202020204" pitchFamily="34" charset="0"/>
              <a:buChar char="•"/>
            </a:pPr>
            <a:r>
              <a:rPr lang="fr-FR" sz="2400" dirty="0">
                <a:solidFill>
                  <a:srgbClr val="000000"/>
                </a:solidFill>
                <a:latin typeface="Trebuchet MS" panose="020B0603020202020204" pitchFamily="34" charset="0"/>
                <a:ea typeface="STXinwei"/>
                <a:cs typeface="Tahoma" panose="020B0604030504040204" pitchFamily="34" charset="0"/>
              </a:rPr>
              <a:t>C</a:t>
            </a:r>
            <a:r>
              <a:rPr lang="fr-FR" sz="2400" dirty="0" smtClean="0">
                <a:solidFill>
                  <a:srgbClr val="000000"/>
                </a:solidFill>
                <a:latin typeface="Trebuchet MS" panose="020B0603020202020204" pitchFamily="34" charset="0"/>
                <a:ea typeface="STXinwei"/>
                <a:cs typeface="Tahoma" panose="020B0604030504040204" pitchFamily="34" charset="0"/>
              </a:rPr>
              <a:t>adre </a:t>
            </a:r>
            <a:r>
              <a:rPr lang="fr-FR" sz="2400" dirty="0">
                <a:solidFill>
                  <a:srgbClr val="000000"/>
                </a:solidFill>
                <a:latin typeface="Trebuchet MS" panose="020B0603020202020204" pitchFamily="34" charset="0"/>
                <a:ea typeface="STXinwei"/>
                <a:cs typeface="Tahoma" panose="020B0604030504040204" pitchFamily="34" charset="0"/>
              </a:rPr>
              <a:t>de développement très </a:t>
            </a:r>
            <a:r>
              <a:rPr lang="fr-FR" sz="2400" dirty="0" smtClean="0">
                <a:solidFill>
                  <a:srgbClr val="000000"/>
                </a:solidFill>
                <a:latin typeface="Trebuchet MS" panose="020B0603020202020204" pitchFamily="34" charset="0"/>
                <a:ea typeface="STXinwei"/>
                <a:cs typeface="Tahoma" panose="020B0604030504040204" pitchFamily="34" charset="0"/>
              </a:rPr>
              <a:t>simple.</a:t>
            </a:r>
            <a:endParaRPr lang="fr-FR" sz="2400" dirty="0" smtClean="0">
              <a:solidFill>
                <a:srgbClr val="000000"/>
              </a:solidFill>
              <a:latin typeface="Trebuchet MS" panose="020B0603020202020204" pitchFamily="34" charset="0"/>
              <a:ea typeface="STXinwei"/>
              <a:cs typeface="Tahoma" panose="020B0604030504040204" pitchFamily="34" charset="0"/>
            </a:endParaRPr>
          </a:p>
          <a:p>
            <a:pPr marL="742950" lvl="1" indent="-285750">
              <a:lnSpc>
                <a:spcPct val="107000"/>
              </a:lnSpc>
              <a:spcAft>
                <a:spcPts val="800"/>
              </a:spcAft>
              <a:buFont typeface="Arial" panose="020B0604020202020204" pitchFamily="34" charset="0"/>
              <a:buChar char="•"/>
            </a:pPr>
            <a:r>
              <a:rPr lang="fr-FR" sz="2400" dirty="0">
                <a:solidFill>
                  <a:srgbClr val="000000"/>
                </a:solidFill>
                <a:latin typeface="Trebuchet MS" panose="020B0603020202020204" pitchFamily="34" charset="0"/>
                <a:ea typeface="STXinwei"/>
                <a:cs typeface="Tahoma" panose="020B0604030504040204" pitchFamily="34" charset="0"/>
              </a:rPr>
              <a:t>T</a:t>
            </a:r>
            <a:r>
              <a:rPr lang="fr-FR" sz="2400" dirty="0" smtClean="0">
                <a:solidFill>
                  <a:srgbClr val="000000"/>
                </a:solidFill>
                <a:latin typeface="Trebuchet MS" panose="020B0603020202020204" pitchFamily="34" charset="0"/>
                <a:ea typeface="STXinwei"/>
                <a:cs typeface="Tahoma" panose="020B0604030504040204" pitchFamily="34" charset="0"/>
              </a:rPr>
              <a:t>rès </a:t>
            </a:r>
            <a:r>
              <a:rPr lang="fr-FR" sz="2400" dirty="0">
                <a:solidFill>
                  <a:srgbClr val="000000"/>
                </a:solidFill>
                <a:latin typeface="Trebuchet MS" panose="020B0603020202020204" pitchFamily="34" charset="0"/>
                <a:ea typeface="STXinwei"/>
                <a:cs typeface="Tahoma" panose="020B0604030504040204" pitchFamily="34" charset="0"/>
              </a:rPr>
              <a:t>bien intégré </a:t>
            </a:r>
            <a:r>
              <a:rPr lang="fr-FR" sz="2400" dirty="0" smtClean="0">
                <a:solidFill>
                  <a:srgbClr val="000000"/>
                </a:solidFill>
                <a:latin typeface="Trebuchet MS" panose="020B0603020202020204" pitchFamily="34" charset="0"/>
                <a:ea typeface="STXinwei"/>
                <a:cs typeface="Tahoma" panose="020B0604030504040204" pitchFamily="34" charset="0"/>
              </a:rPr>
              <a:t>aux </a:t>
            </a:r>
            <a:r>
              <a:rPr lang="fr-FR" sz="2400" dirty="0">
                <a:solidFill>
                  <a:srgbClr val="000000"/>
                </a:solidFill>
                <a:latin typeface="Trebuchet MS" panose="020B0603020202020204" pitchFamily="34" charset="0"/>
                <a:ea typeface="STXinwei"/>
                <a:cs typeface="Tahoma" panose="020B0604030504040204" pitchFamily="34" charset="0"/>
              </a:rPr>
              <a:t>IDE simplifiant encore plus </a:t>
            </a:r>
            <a:r>
              <a:rPr lang="fr-FR" sz="2400" dirty="0" smtClean="0">
                <a:solidFill>
                  <a:srgbClr val="000000"/>
                </a:solidFill>
                <a:latin typeface="Trebuchet MS" panose="020B0603020202020204" pitchFamily="34" charset="0"/>
                <a:ea typeface="STXinwei"/>
                <a:cs typeface="Tahoma" panose="020B0604030504040204" pitchFamily="34" charset="0"/>
              </a:rPr>
              <a:t>leur mise </a:t>
            </a:r>
            <a:r>
              <a:rPr lang="fr-FR" sz="2400" dirty="0">
                <a:solidFill>
                  <a:srgbClr val="000000"/>
                </a:solidFill>
                <a:latin typeface="Trebuchet MS" panose="020B0603020202020204" pitchFamily="34" charset="0"/>
                <a:ea typeface="STXinwei"/>
                <a:cs typeface="Tahoma" panose="020B0604030504040204" pitchFamily="34" charset="0"/>
              </a:rPr>
              <a:t>en </a:t>
            </a:r>
            <a:r>
              <a:rPr lang="fr-FR" sz="2400" dirty="0" smtClean="0">
                <a:solidFill>
                  <a:srgbClr val="000000"/>
                </a:solidFill>
                <a:latin typeface="Trebuchet MS" panose="020B0603020202020204" pitchFamily="34" charset="0"/>
                <a:ea typeface="STXinwei"/>
                <a:cs typeface="Tahoma" panose="020B0604030504040204" pitchFamily="34" charset="0"/>
              </a:rPr>
              <a:t>place.</a:t>
            </a:r>
            <a:endParaRPr lang="fr-FR" sz="2400" dirty="0">
              <a:latin typeface="Trebuchet MS" panose="020B0603020202020204" pitchFamily="34" charset="0"/>
              <a:ea typeface="STXinwei"/>
              <a:cs typeface="Tahoma" panose="020B0604030504040204" pitchFamily="34" charset="0"/>
            </a:endParaRPr>
          </a:p>
          <a:p>
            <a:pPr lvl="1">
              <a:lnSpc>
                <a:spcPct val="107000"/>
              </a:lnSpc>
              <a:spcAft>
                <a:spcPts val="800"/>
              </a:spcAft>
            </a:pPr>
            <a:endParaRPr lang="fr-FR" sz="2400" dirty="0">
              <a:latin typeface="Trebuchet MS" panose="020B0603020202020204" pitchFamily="34" charset="0"/>
              <a:ea typeface="STXinwei"/>
              <a:cs typeface="Tahoma" panose="020B0604030504040204" pitchFamily="34" charset="0"/>
            </a:endParaRPr>
          </a:p>
        </p:txBody>
      </p:sp>
    </p:spTree>
    <p:extLst>
      <p:ext uri="{BB962C8B-B14F-4D97-AF65-F5344CB8AC3E}">
        <p14:creationId xmlns:p14="http://schemas.microsoft.com/office/powerpoint/2010/main" val="415452891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800" y="365125"/>
            <a:ext cx="10515600" cy="1325563"/>
          </a:xfrm>
        </p:spPr>
        <p:txBody>
          <a:bodyPr/>
          <a:lstStyle/>
          <a:p>
            <a:r>
              <a:rPr lang="fr-FR" dirty="0" smtClean="0"/>
              <a:t>BONNES PRATIQUES</a:t>
            </a:r>
            <a:endParaRPr lang="fr-FR" dirty="0"/>
          </a:p>
        </p:txBody>
      </p:sp>
      <p:sp>
        <p:nvSpPr>
          <p:cNvPr id="6" name="Espace réservé du contenu 2"/>
          <p:cNvSpPr>
            <a:spLocks noGrp="1"/>
          </p:cNvSpPr>
          <p:nvPr>
            <p:ph idx="1"/>
          </p:nvPr>
        </p:nvSpPr>
        <p:spPr>
          <a:xfrm>
            <a:off x="685800" y="1930401"/>
            <a:ext cx="8547847" cy="525928"/>
          </a:xfrm>
        </p:spPr>
        <p:txBody>
          <a:bodyPr>
            <a:normAutofit lnSpcReduction="10000"/>
          </a:bodyPr>
          <a:lstStyle/>
          <a:p>
            <a:pPr marL="0" indent="0">
              <a:buNone/>
            </a:pPr>
            <a:r>
              <a:rPr lang="fr-FR" sz="3200" b="1" dirty="0" smtClean="0">
                <a:solidFill>
                  <a:srgbClr val="C00000"/>
                </a:solidFill>
              </a:rPr>
              <a:t>Tests unitaires et </a:t>
            </a:r>
            <a:r>
              <a:rPr lang="fr-FR" sz="3200" b="1" dirty="0" err="1" smtClean="0">
                <a:solidFill>
                  <a:srgbClr val="C00000"/>
                </a:solidFill>
              </a:rPr>
              <a:t>JUnit</a:t>
            </a:r>
            <a:endParaRPr lang="fr-FR" sz="3200" b="1" dirty="0" smtClean="0">
              <a:solidFill>
                <a:srgbClr val="C00000"/>
              </a:solidFill>
            </a:endParaRPr>
          </a:p>
          <a:p>
            <a:pPr marL="0" indent="0">
              <a:buNone/>
            </a:pPr>
            <a:endParaRPr lang="fr-FR" sz="3200" b="1" dirty="0">
              <a:solidFill>
                <a:srgbClr val="C00000"/>
              </a:solidFill>
            </a:endParaRPr>
          </a:p>
          <a:p>
            <a:endParaRPr lang="fr-FR" dirty="0"/>
          </a:p>
        </p:txBody>
      </p:sp>
      <p:sp>
        <p:nvSpPr>
          <p:cNvPr id="4" name="Espace réservé du numéro de diapositive 3"/>
          <p:cNvSpPr>
            <a:spLocks noGrp="1"/>
          </p:cNvSpPr>
          <p:nvPr>
            <p:ph type="sldNum" sz="quarter" idx="12"/>
          </p:nvPr>
        </p:nvSpPr>
        <p:spPr/>
        <p:txBody>
          <a:bodyPr>
            <a:normAutofit/>
          </a:bodyPr>
          <a:lstStyle/>
          <a:p>
            <a:fld id="{6D22F896-40B5-4ADD-8801-0D06FADFA095}" type="slidenum">
              <a:rPr lang="en-US" smtClean="0"/>
              <a:t>44</a:t>
            </a:fld>
            <a:endParaRPr lang="en-US" dirty="0"/>
          </a:p>
        </p:txBody>
      </p:sp>
      <p:pic>
        <p:nvPicPr>
          <p:cNvPr id="7" name="Image 6"/>
          <p:cNvPicPr/>
          <p:nvPr/>
        </p:nvPicPr>
        <p:blipFill>
          <a:blip r:embed="rId2" cstate="print">
            <a:extLst>
              <a:ext uri="{28A0092B-C50C-407E-A947-70E740481C1C}">
                <a14:useLocalDpi xmlns:a14="http://schemas.microsoft.com/office/drawing/2010/main" val="0"/>
              </a:ext>
            </a:extLst>
          </a:blip>
          <a:stretch>
            <a:fillRect/>
          </a:stretch>
        </p:blipFill>
        <p:spPr>
          <a:xfrm>
            <a:off x="838200" y="2456329"/>
            <a:ext cx="6665259" cy="4105836"/>
          </a:xfrm>
          <a:prstGeom prst="rect">
            <a:avLst/>
          </a:prstGeom>
        </p:spPr>
      </p:pic>
      <p:pic>
        <p:nvPicPr>
          <p:cNvPr id="9" name="Image 8"/>
          <p:cNvPicPr/>
          <p:nvPr/>
        </p:nvPicPr>
        <p:blipFill rotWithShape="1">
          <a:blip r:embed="rId3" cstate="print">
            <a:extLst>
              <a:ext uri="{28A0092B-C50C-407E-A947-70E740481C1C}">
                <a14:useLocalDpi xmlns:a14="http://schemas.microsoft.com/office/drawing/2010/main" val="0"/>
              </a:ext>
            </a:extLst>
          </a:blip>
          <a:srcRect l="33693" t="18590" r="37802" b="23579"/>
          <a:stretch/>
        </p:blipFill>
        <p:spPr>
          <a:xfrm>
            <a:off x="7655859" y="2450633"/>
            <a:ext cx="3922059" cy="4088279"/>
          </a:xfrm>
          <a:prstGeom prst="rect">
            <a:avLst/>
          </a:prstGeom>
        </p:spPr>
      </p:pic>
    </p:spTree>
    <p:extLst>
      <p:ext uri="{BB962C8B-B14F-4D97-AF65-F5344CB8AC3E}">
        <p14:creationId xmlns:p14="http://schemas.microsoft.com/office/powerpoint/2010/main" val="402117885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BONNES PRATIQUES</a:t>
            </a:r>
            <a:endParaRPr lang="fr-FR" dirty="0"/>
          </a:p>
        </p:txBody>
      </p:sp>
      <p:sp>
        <p:nvSpPr>
          <p:cNvPr id="6" name="Espace réservé du contenu 2"/>
          <p:cNvSpPr>
            <a:spLocks noGrp="1"/>
          </p:cNvSpPr>
          <p:nvPr>
            <p:ph idx="1"/>
          </p:nvPr>
        </p:nvSpPr>
        <p:spPr>
          <a:xfrm>
            <a:off x="685800" y="1930401"/>
            <a:ext cx="4155141" cy="525928"/>
          </a:xfrm>
        </p:spPr>
        <p:txBody>
          <a:bodyPr>
            <a:normAutofit lnSpcReduction="10000"/>
          </a:bodyPr>
          <a:lstStyle/>
          <a:p>
            <a:pPr marL="0" indent="0">
              <a:buNone/>
            </a:pPr>
            <a:r>
              <a:rPr lang="fr-FR" sz="3200" b="1" dirty="0" smtClean="0">
                <a:solidFill>
                  <a:srgbClr val="C00000"/>
                </a:solidFill>
              </a:rPr>
              <a:t>Tests unitaires et </a:t>
            </a:r>
            <a:r>
              <a:rPr lang="fr-FR" sz="3200" b="1" dirty="0" err="1" smtClean="0">
                <a:solidFill>
                  <a:srgbClr val="C00000"/>
                </a:solidFill>
              </a:rPr>
              <a:t>JUnit</a:t>
            </a:r>
            <a:r>
              <a:rPr lang="fr-FR" sz="3200" b="1" dirty="0" smtClean="0">
                <a:solidFill>
                  <a:srgbClr val="C00000"/>
                </a:solidFill>
              </a:rPr>
              <a:t>  </a:t>
            </a:r>
          </a:p>
          <a:p>
            <a:pPr marL="0" indent="0">
              <a:buNone/>
            </a:pPr>
            <a:endParaRPr lang="fr-FR" sz="3200" b="1" dirty="0">
              <a:solidFill>
                <a:srgbClr val="C00000"/>
              </a:solidFill>
            </a:endParaRPr>
          </a:p>
          <a:p>
            <a:endParaRPr lang="fr-FR" dirty="0"/>
          </a:p>
        </p:txBody>
      </p:sp>
      <p:sp>
        <p:nvSpPr>
          <p:cNvPr id="4" name="Espace réservé du numéro de diapositive 3"/>
          <p:cNvSpPr>
            <a:spLocks noGrp="1"/>
          </p:cNvSpPr>
          <p:nvPr>
            <p:ph type="sldNum" sz="quarter" idx="12"/>
          </p:nvPr>
        </p:nvSpPr>
        <p:spPr/>
        <p:txBody>
          <a:bodyPr>
            <a:normAutofit/>
          </a:bodyPr>
          <a:lstStyle/>
          <a:p>
            <a:fld id="{6D22F896-40B5-4ADD-8801-0D06FADFA095}" type="slidenum">
              <a:rPr lang="en-US" smtClean="0"/>
              <a:t>45</a:t>
            </a:fld>
            <a:endParaRPr lang="en-US" dirty="0"/>
          </a:p>
        </p:txBody>
      </p:sp>
      <p:sp>
        <p:nvSpPr>
          <p:cNvPr id="3" name="Rectangle 2"/>
          <p:cNvSpPr/>
          <p:nvPr/>
        </p:nvSpPr>
        <p:spPr>
          <a:xfrm>
            <a:off x="1004047" y="2696042"/>
            <a:ext cx="6096000" cy="3785652"/>
          </a:xfrm>
          <a:prstGeom prst="rect">
            <a:avLst/>
          </a:prstGeom>
        </p:spPr>
        <p:txBody>
          <a:bodyPr>
            <a:spAutoFit/>
          </a:bodyPr>
          <a:lstStyle/>
          <a:p>
            <a:endParaRPr lang="en-US" sz="1200" b="1" dirty="0" smtClean="0">
              <a:solidFill>
                <a:srgbClr val="7F0055"/>
              </a:solidFill>
              <a:latin typeface="Consolas" panose="020B0609020204030204" pitchFamily="49" charset="0"/>
              <a:ea typeface="STXinwei"/>
              <a:cs typeface="Tahoma" panose="020B0604030504040204" pitchFamily="34" charset="0"/>
            </a:endParaRPr>
          </a:p>
          <a:p>
            <a:r>
              <a:rPr lang="en-US" sz="1200" b="1" dirty="0" smtClean="0">
                <a:solidFill>
                  <a:srgbClr val="7F0055"/>
                </a:solidFill>
                <a:latin typeface="Consolas" panose="020B0609020204030204" pitchFamily="49" charset="0"/>
                <a:ea typeface="STXinwei"/>
                <a:cs typeface="Tahoma" panose="020B0604030504040204" pitchFamily="34" charset="0"/>
              </a:rPr>
              <a:t>…</a:t>
            </a:r>
            <a:endParaRPr lang="en-US" sz="1200" b="1" dirty="0">
              <a:solidFill>
                <a:srgbClr val="7F0055"/>
              </a:solidFill>
              <a:latin typeface="Consolas" panose="020B0609020204030204" pitchFamily="49" charset="0"/>
              <a:ea typeface="STXinwei"/>
              <a:cs typeface="Tahoma" panose="020B0604030504040204" pitchFamily="34" charset="0"/>
            </a:endParaRPr>
          </a:p>
          <a:p>
            <a:r>
              <a:rPr lang="en-US" sz="1200" b="1" dirty="0" smtClean="0">
                <a:solidFill>
                  <a:srgbClr val="7F0055"/>
                </a:solidFill>
                <a:latin typeface="Consolas" panose="020B0609020204030204" pitchFamily="49" charset="0"/>
                <a:ea typeface="STXinwei"/>
                <a:cs typeface="Tahoma" panose="020B0604030504040204" pitchFamily="34" charset="0"/>
              </a:rPr>
              <a:t>public</a:t>
            </a:r>
            <a:r>
              <a:rPr lang="en-US" sz="1200" dirty="0" smtClean="0">
                <a:solidFill>
                  <a:srgbClr val="000000"/>
                </a:solidFill>
                <a:latin typeface="Consolas" panose="020B0609020204030204" pitchFamily="49" charset="0"/>
                <a:ea typeface="STXinwei"/>
                <a:cs typeface="Tahoma" panose="020B0604030504040204" pitchFamily="34" charset="0"/>
              </a:rPr>
              <a:t> </a:t>
            </a:r>
            <a:r>
              <a:rPr lang="en-US" sz="1200" b="1" dirty="0">
                <a:solidFill>
                  <a:srgbClr val="7F0055"/>
                </a:solidFill>
                <a:latin typeface="Consolas" panose="020B0609020204030204" pitchFamily="49" charset="0"/>
                <a:ea typeface="STXinwei"/>
                <a:cs typeface="Tahoma" panose="020B0604030504040204" pitchFamily="34" charset="0"/>
              </a:rPr>
              <a:t>class</a:t>
            </a:r>
            <a:r>
              <a:rPr lang="en-US" sz="1200" dirty="0">
                <a:solidFill>
                  <a:srgbClr val="000000"/>
                </a:solidFill>
                <a:latin typeface="Consolas" panose="020B0609020204030204" pitchFamily="49" charset="0"/>
                <a:ea typeface="STXinwei"/>
                <a:cs typeface="Tahoma" panose="020B0604030504040204" pitchFamily="34" charset="0"/>
              </a:rPr>
              <a:t> </a:t>
            </a:r>
            <a:r>
              <a:rPr lang="en-US" sz="1200" dirty="0" err="1">
                <a:solidFill>
                  <a:srgbClr val="000000"/>
                </a:solidFill>
                <a:latin typeface="Consolas" panose="020B0609020204030204" pitchFamily="49" charset="0"/>
                <a:ea typeface="STXinwei"/>
                <a:cs typeface="Tahoma" panose="020B0604030504040204" pitchFamily="34" charset="0"/>
              </a:rPr>
              <a:t>HelloWorldFactoryTest</a:t>
            </a:r>
            <a:r>
              <a:rPr lang="en-US" sz="1200" dirty="0">
                <a:solidFill>
                  <a:srgbClr val="000000"/>
                </a:solidFill>
                <a:latin typeface="Consolas" panose="020B0609020204030204" pitchFamily="49" charset="0"/>
                <a:ea typeface="STXinwei"/>
                <a:cs typeface="Tahoma" panose="020B0604030504040204" pitchFamily="34" charset="0"/>
              </a:rPr>
              <a:t> {</a:t>
            </a:r>
            <a:endParaRPr lang="fr-FR" sz="1200" dirty="0">
              <a:latin typeface="Trebuchet MS" panose="020B0603020202020204" pitchFamily="34" charset="0"/>
              <a:ea typeface="STXinwei"/>
              <a:cs typeface="Tahoma" panose="020B0604030504040204" pitchFamily="34" charset="0"/>
            </a:endParaRPr>
          </a:p>
          <a:p>
            <a:r>
              <a:rPr lang="en-US" sz="1200" dirty="0">
                <a:solidFill>
                  <a:srgbClr val="000000"/>
                </a:solidFill>
                <a:latin typeface="Consolas" panose="020B0609020204030204" pitchFamily="49" charset="0"/>
                <a:ea typeface="STXinwei"/>
                <a:cs typeface="Tahoma" panose="020B0604030504040204" pitchFamily="34" charset="0"/>
              </a:rPr>
              <a:t>	</a:t>
            </a:r>
            <a:r>
              <a:rPr lang="en-US" sz="1200" dirty="0">
                <a:solidFill>
                  <a:srgbClr val="646464"/>
                </a:solidFill>
                <a:latin typeface="Consolas" panose="020B0609020204030204" pitchFamily="49" charset="0"/>
                <a:ea typeface="STXinwei"/>
                <a:cs typeface="Tahoma" panose="020B0604030504040204" pitchFamily="34" charset="0"/>
              </a:rPr>
              <a:t>@</a:t>
            </a:r>
            <a:r>
              <a:rPr lang="en-US" sz="1200" dirty="0" err="1">
                <a:solidFill>
                  <a:srgbClr val="646464"/>
                </a:solidFill>
                <a:latin typeface="Consolas" panose="020B0609020204030204" pitchFamily="49" charset="0"/>
                <a:ea typeface="STXinwei"/>
                <a:cs typeface="Tahoma" panose="020B0604030504040204" pitchFamily="34" charset="0"/>
              </a:rPr>
              <a:t>BeforeClass</a:t>
            </a:r>
            <a:endParaRPr lang="fr-FR" sz="1200" dirty="0">
              <a:latin typeface="Trebuchet MS" panose="020B0603020202020204" pitchFamily="34" charset="0"/>
              <a:ea typeface="STXinwei"/>
              <a:cs typeface="Tahoma" panose="020B0604030504040204" pitchFamily="34" charset="0"/>
            </a:endParaRPr>
          </a:p>
          <a:p>
            <a:r>
              <a:rPr lang="en-US" sz="1200" dirty="0">
                <a:solidFill>
                  <a:srgbClr val="000000"/>
                </a:solidFill>
                <a:latin typeface="Consolas" panose="020B0609020204030204" pitchFamily="49" charset="0"/>
                <a:ea typeface="STXinwei"/>
                <a:cs typeface="Tahoma" panose="020B0604030504040204" pitchFamily="34" charset="0"/>
              </a:rPr>
              <a:t>	</a:t>
            </a:r>
            <a:r>
              <a:rPr lang="en-US" sz="1200" b="1" dirty="0">
                <a:solidFill>
                  <a:srgbClr val="7F0055"/>
                </a:solidFill>
                <a:latin typeface="Consolas" panose="020B0609020204030204" pitchFamily="49" charset="0"/>
                <a:ea typeface="STXinwei"/>
                <a:cs typeface="Tahoma" panose="020B0604030504040204" pitchFamily="34" charset="0"/>
              </a:rPr>
              <a:t>public</a:t>
            </a:r>
            <a:r>
              <a:rPr lang="en-US" sz="1200" dirty="0">
                <a:solidFill>
                  <a:srgbClr val="000000"/>
                </a:solidFill>
                <a:latin typeface="Consolas" panose="020B0609020204030204" pitchFamily="49" charset="0"/>
                <a:ea typeface="STXinwei"/>
                <a:cs typeface="Tahoma" panose="020B0604030504040204" pitchFamily="34" charset="0"/>
              </a:rPr>
              <a:t> </a:t>
            </a:r>
            <a:r>
              <a:rPr lang="en-US" sz="1200" b="1" dirty="0">
                <a:solidFill>
                  <a:srgbClr val="7F0055"/>
                </a:solidFill>
                <a:latin typeface="Consolas" panose="020B0609020204030204" pitchFamily="49" charset="0"/>
                <a:ea typeface="STXinwei"/>
                <a:cs typeface="Tahoma" panose="020B0604030504040204" pitchFamily="34" charset="0"/>
              </a:rPr>
              <a:t>static</a:t>
            </a:r>
            <a:r>
              <a:rPr lang="en-US" sz="1200" dirty="0">
                <a:solidFill>
                  <a:srgbClr val="000000"/>
                </a:solidFill>
                <a:latin typeface="Consolas" panose="020B0609020204030204" pitchFamily="49" charset="0"/>
                <a:ea typeface="STXinwei"/>
                <a:cs typeface="Tahoma" panose="020B0604030504040204" pitchFamily="34" charset="0"/>
              </a:rPr>
              <a:t> </a:t>
            </a:r>
            <a:r>
              <a:rPr lang="en-US" sz="1200" b="1" dirty="0">
                <a:solidFill>
                  <a:srgbClr val="7F0055"/>
                </a:solidFill>
                <a:latin typeface="Consolas" panose="020B0609020204030204" pitchFamily="49" charset="0"/>
                <a:ea typeface="STXinwei"/>
                <a:cs typeface="Tahoma" panose="020B0604030504040204" pitchFamily="34" charset="0"/>
              </a:rPr>
              <a:t>void</a:t>
            </a:r>
            <a:r>
              <a:rPr lang="en-US" sz="1200" dirty="0">
                <a:solidFill>
                  <a:srgbClr val="000000"/>
                </a:solidFill>
                <a:latin typeface="Consolas" panose="020B0609020204030204" pitchFamily="49" charset="0"/>
                <a:ea typeface="STXinwei"/>
                <a:cs typeface="Tahoma" panose="020B0604030504040204" pitchFamily="34" charset="0"/>
              </a:rPr>
              <a:t> </a:t>
            </a:r>
            <a:r>
              <a:rPr lang="en-US" sz="1200" dirty="0" err="1">
                <a:solidFill>
                  <a:srgbClr val="000000"/>
                </a:solidFill>
                <a:latin typeface="Consolas" panose="020B0609020204030204" pitchFamily="49" charset="0"/>
                <a:ea typeface="STXinwei"/>
                <a:cs typeface="Tahoma" panose="020B0604030504040204" pitchFamily="34" charset="0"/>
              </a:rPr>
              <a:t>setUpBeforeClass</a:t>
            </a:r>
            <a:r>
              <a:rPr lang="en-US" sz="1200" dirty="0">
                <a:solidFill>
                  <a:srgbClr val="000000"/>
                </a:solidFill>
                <a:latin typeface="Consolas" panose="020B0609020204030204" pitchFamily="49" charset="0"/>
                <a:ea typeface="STXinwei"/>
                <a:cs typeface="Tahoma" panose="020B0604030504040204" pitchFamily="34" charset="0"/>
              </a:rPr>
              <a:t>() </a:t>
            </a:r>
            <a:r>
              <a:rPr lang="en-US" sz="1200" b="1" dirty="0">
                <a:solidFill>
                  <a:srgbClr val="7F0055"/>
                </a:solidFill>
                <a:latin typeface="Consolas" panose="020B0609020204030204" pitchFamily="49" charset="0"/>
                <a:ea typeface="STXinwei"/>
                <a:cs typeface="Tahoma" panose="020B0604030504040204" pitchFamily="34" charset="0"/>
              </a:rPr>
              <a:t>throws</a:t>
            </a:r>
            <a:r>
              <a:rPr lang="en-US" sz="1200" dirty="0">
                <a:solidFill>
                  <a:srgbClr val="000000"/>
                </a:solidFill>
                <a:latin typeface="Consolas" panose="020B0609020204030204" pitchFamily="49" charset="0"/>
                <a:ea typeface="STXinwei"/>
                <a:cs typeface="Tahoma" panose="020B0604030504040204" pitchFamily="34" charset="0"/>
              </a:rPr>
              <a:t> Exception {</a:t>
            </a:r>
            <a:endParaRPr lang="fr-FR" sz="1200" dirty="0">
              <a:latin typeface="Trebuchet MS" panose="020B0603020202020204" pitchFamily="34" charset="0"/>
              <a:ea typeface="STXinwei"/>
              <a:cs typeface="Tahoma" panose="020B0604030504040204" pitchFamily="34" charset="0"/>
            </a:endParaRPr>
          </a:p>
          <a:p>
            <a:r>
              <a:rPr lang="en-US" sz="1200" dirty="0">
                <a:solidFill>
                  <a:srgbClr val="000000"/>
                </a:solidFill>
                <a:latin typeface="Consolas" panose="020B0609020204030204" pitchFamily="49" charset="0"/>
                <a:ea typeface="STXinwei"/>
                <a:cs typeface="Tahoma" panose="020B0604030504040204" pitchFamily="34" charset="0"/>
              </a:rPr>
              <a:t>	</a:t>
            </a:r>
            <a:r>
              <a:rPr lang="en-US" sz="1200" dirty="0" smtClean="0">
                <a:solidFill>
                  <a:srgbClr val="000000"/>
                </a:solidFill>
                <a:latin typeface="Consolas" panose="020B0609020204030204" pitchFamily="49" charset="0"/>
                <a:ea typeface="STXinwei"/>
                <a:cs typeface="Tahoma" panose="020B0604030504040204" pitchFamily="34" charset="0"/>
              </a:rPr>
              <a:t>}</a:t>
            </a:r>
            <a:endParaRPr lang="fr-FR" sz="1200" dirty="0">
              <a:latin typeface="Trebuchet MS" panose="020B0603020202020204" pitchFamily="34" charset="0"/>
              <a:ea typeface="STXinwei"/>
              <a:cs typeface="Tahoma" panose="020B0604030504040204" pitchFamily="34" charset="0"/>
            </a:endParaRPr>
          </a:p>
          <a:p>
            <a:r>
              <a:rPr lang="en-US" sz="1200" dirty="0">
                <a:solidFill>
                  <a:srgbClr val="000000"/>
                </a:solidFill>
                <a:latin typeface="Consolas" panose="020B0609020204030204" pitchFamily="49" charset="0"/>
                <a:ea typeface="STXinwei"/>
                <a:cs typeface="Tahoma" panose="020B0604030504040204" pitchFamily="34" charset="0"/>
              </a:rPr>
              <a:t>	</a:t>
            </a:r>
            <a:r>
              <a:rPr lang="en-US" sz="1200" dirty="0">
                <a:solidFill>
                  <a:srgbClr val="646464"/>
                </a:solidFill>
                <a:latin typeface="Consolas" panose="020B0609020204030204" pitchFamily="49" charset="0"/>
                <a:ea typeface="STXinwei"/>
                <a:cs typeface="Tahoma" panose="020B0604030504040204" pitchFamily="34" charset="0"/>
              </a:rPr>
              <a:t>@</a:t>
            </a:r>
            <a:r>
              <a:rPr lang="en-US" sz="1200" dirty="0" err="1">
                <a:solidFill>
                  <a:srgbClr val="646464"/>
                </a:solidFill>
                <a:latin typeface="Consolas" panose="020B0609020204030204" pitchFamily="49" charset="0"/>
                <a:ea typeface="STXinwei"/>
                <a:cs typeface="Tahoma" panose="020B0604030504040204" pitchFamily="34" charset="0"/>
              </a:rPr>
              <a:t>AfterClass</a:t>
            </a:r>
            <a:endParaRPr lang="fr-FR" sz="1200" dirty="0">
              <a:latin typeface="Trebuchet MS" panose="020B0603020202020204" pitchFamily="34" charset="0"/>
              <a:ea typeface="STXinwei"/>
              <a:cs typeface="Tahoma" panose="020B0604030504040204" pitchFamily="34" charset="0"/>
            </a:endParaRPr>
          </a:p>
          <a:p>
            <a:r>
              <a:rPr lang="en-US" sz="1200" dirty="0">
                <a:solidFill>
                  <a:srgbClr val="000000"/>
                </a:solidFill>
                <a:latin typeface="Consolas" panose="020B0609020204030204" pitchFamily="49" charset="0"/>
                <a:ea typeface="STXinwei"/>
                <a:cs typeface="Tahoma" panose="020B0604030504040204" pitchFamily="34" charset="0"/>
              </a:rPr>
              <a:t>	</a:t>
            </a:r>
            <a:r>
              <a:rPr lang="en-US" sz="1200" b="1" dirty="0">
                <a:solidFill>
                  <a:srgbClr val="7F0055"/>
                </a:solidFill>
                <a:latin typeface="Consolas" panose="020B0609020204030204" pitchFamily="49" charset="0"/>
                <a:ea typeface="STXinwei"/>
                <a:cs typeface="Tahoma" panose="020B0604030504040204" pitchFamily="34" charset="0"/>
              </a:rPr>
              <a:t>public</a:t>
            </a:r>
            <a:r>
              <a:rPr lang="en-US" sz="1200" dirty="0">
                <a:solidFill>
                  <a:srgbClr val="000000"/>
                </a:solidFill>
                <a:latin typeface="Consolas" panose="020B0609020204030204" pitchFamily="49" charset="0"/>
                <a:ea typeface="STXinwei"/>
                <a:cs typeface="Tahoma" panose="020B0604030504040204" pitchFamily="34" charset="0"/>
              </a:rPr>
              <a:t> </a:t>
            </a:r>
            <a:r>
              <a:rPr lang="en-US" sz="1200" b="1" dirty="0">
                <a:solidFill>
                  <a:srgbClr val="7F0055"/>
                </a:solidFill>
                <a:latin typeface="Consolas" panose="020B0609020204030204" pitchFamily="49" charset="0"/>
                <a:ea typeface="STXinwei"/>
                <a:cs typeface="Tahoma" panose="020B0604030504040204" pitchFamily="34" charset="0"/>
              </a:rPr>
              <a:t>static</a:t>
            </a:r>
            <a:r>
              <a:rPr lang="en-US" sz="1200" dirty="0">
                <a:solidFill>
                  <a:srgbClr val="000000"/>
                </a:solidFill>
                <a:latin typeface="Consolas" panose="020B0609020204030204" pitchFamily="49" charset="0"/>
                <a:ea typeface="STXinwei"/>
                <a:cs typeface="Tahoma" panose="020B0604030504040204" pitchFamily="34" charset="0"/>
              </a:rPr>
              <a:t> </a:t>
            </a:r>
            <a:r>
              <a:rPr lang="en-US" sz="1200" b="1" dirty="0">
                <a:solidFill>
                  <a:srgbClr val="7F0055"/>
                </a:solidFill>
                <a:latin typeface="Consolas" panose="020B0609020204030204" pitchFamily="49" charset="0"/>
                <a:ea typeface="STXinwei"/>
                <a:cs typeface="Tahoma" panose="020B0604030504040204" pitchFamily="34" charset="0"/>
              </a:rPr>
              <a:t>void</a:t>
            </a:r>
            <a:r>
              <a:rPr lang="en-US" sz="1200" dirty="0">
                <a:solidFill>
                  <a:srgbClr val="000000"/>
                </a:solidFill>
                <a:latin typeface="Consolas" panose="020B0609020204030204" pitchFamily="49" charset="0"/>
                <a:ea typeface="STXinwei"/>
                <a:cs typeface="Tahoma" panose="020B0604030504040204" pitchFamily="34" charset="0"/>
              </a:rPr>
              <a:t> </a:t>
            </a:r>
            <a:r>
              <a:rPr lang="en-US" sz="1200" dirty="0" err="1">
                <a:solidFill>
                  <a:srgbClr val="000000"/>
                </a:solidFill>
                <a:latin typeface="Consolas" panose="020B0609020204030204" pitchFamily="49" charset="0"/>
                <a:ea typeface="STXinwei"/>
                <a:cs typeface="Tahoma" panose="020B0604030504040204" pitchFamily="34" charset="0"/>
              </a:rPr>
              <a:t>tearDownAfterClass</a:t>
            </a:r>
            <a:r>
              <a:rPr lang="en-US" sz="1200" dirty="0">
                <a:solidFill>
                  <a:srgbClr val="000000"/>
                </a:solidFill>
                <a:latin typeface="Consolas" panose="020B0609020204030204" pitchFamily="49" charset="0"/>
                <a:ea typeface="STXinwei"/>
                <a:cs typeface="Tahoma" panose="020B0604030504040204" pitchFamily="34" charset="0"/>
              </a:rPr>
              <a:t>() </a:t>
            </a:r>
            <a:r>
              <a:rPr lang="en-US" sz="1200" b="1" dirty="0">
                <a:solidFill>
                  <a:srgbClr val="7F0055"/>
                </a:solidFill>
                <a:latin typeface="Consolas" panose="020B0609020204030204" pitchFamily="49" charset="0"/>
                <a:ea typeface="STXinwei"/>
                <a:cs typeface="Tahoma" panose="020B0604030504040204" pitchFamily="34" charset="0"/>
              </a:rPr>
              <a:t>throws</a:t>
            </a:r>
            <a:r>
              <a:rPr lang="en-US" sz="1200" dirty="0">
                <a:solidFill>
                  <a:srgbClr val="000000"/>
                </a:solidFill>
                <a:latin typeface="Consolas" panose="020B0609020204030204" pitchFamily="49" charset="0"/>
                <a:ea typeface="STXinwei"/>
                <a:cs typeface="Tahoma" panose="020B0604030504040204" pitchFamily="34" charset="0"/>
              </a:rPr>
              <a:t> Exception {</a:t>
            </a:r>
            <a:endParaRPr lang="fr-FR" sz="1200" dirty="0">
              <a:latin typeface="Trebuchet MS" panose="020B0603020202020204" pitchFamily="34" charset="0"/>
              <a:ea typeface="STXinwei"/>
              <a:cs typeface="Tahoma" panose="020B0604030504040204" pitchFamily="34" charset="0"/>
            </a:endParaRPr>
          </a:p>
          <a:p>
            <a:r>
              <a:rPr lang="en-US" sz="1200" dirty="0">
                <a:solidFill>
                  <a:srgbClr val="000000"/>
                </a:solidFill>
                <a:latin typeface="Consolas" panose="020B0609020204030204" pitchFamily="49" charset="0"/>
                <a:ea typeface="STXinwei"/>
                <a:cs typeface="Tahoma" panose="020B0604030504040204" pitchFamily="34" charset="0"/>
              </a:rPr>
              <a:t>	}</a:t>
            </a:r>
            <a:endParaRPr lang="fr-FR" sz="1200" dirty="0">
              <a:latin typeface="Trebuchet MS" panose="020B0603020202020204" pitchFamily="34" charset="0"/>
              <a:ea typeface="STXinwei"/>
              <a:cs typeface="Tahoma" panose="020B0604030504040204" pitchFamily="34" charset="0"/>
            </a:endParaRPr>
          </a:p>
          <a:p>
            <a:r>
              <a:rPr lang="en-US" sz="1200" dirty="0">
                <a:latin typeface="Consolas" panose="020B0609020204030204" pitchFamily="49" charset="0"/>
                <a:ea typeface="STXinwei"/>
                <a:cs typeface="Tahoma" panose="020B0604030504040204" pitchFamily="34" charset="0"/>
              </a:rPr>
              <a:t> </a:t>
            </a:r>
            <a:r>
              <a:rPr lang="en-US" sz="1200" dirty="0">
                <a:solidFill>
                  <a:srgbClr val="000000"/>
                </a:solidFill>
                <a:latin typeface="Consolas" panose="020B0609020204030204" pitchFamily="49" charset="0"/>
                <a:ea typeface="STXinwei"/>
                <a:cs typeface="Tahoma" panose="020B0604030504040204" pitchFamily="34" charset="0"/>
              </a:rPr>
              <a:t>	</a:t>
            </a:r>
            <a:r>
              <a:rPr lang="en-US" sz="1200" dirty="0">
                <a:solidFill>
                  <a:srgbClr val="646464"/>
                </a:solidFill>
                <a:latin typeface="Consolas" panose="020B0609020204030204" pitchFamily="49" charset="0"/>
                <a:ea typeface="STXinwei"/>
                <a:cs typeface="Tahoma" panose="020B0604030504040204" pitchFamily="34" charset="0"/>
              </a:rPr>
              <a:t>@Before</a:t>
            </a:r>
            <a:endParaRPr lang="fr-FR" sz="1200" dirty="0">
              <a:latin typeface="Trebuchet MS" panose="020B0603020202020204" pitchFamily="34" charset="0"/>
              <a:ea typeface="STXinwei"/>
              <a:cs typeface="Tahoma" panose="020B0604030504040204" pitchFamily="34" charset="0"/>
            </a:endParaRPr>
          </a:p>
          <a:p>
            <a:r>
              <a:rPr lang="en-US" sz="1200" dirty="0">
                <a:solidFill>
                  <a:srgbClr val="000000"/>
                </a:solidFill>
                <a:latin typeface="Consolas" panose="020B0609020204030204" pitchFamily="49" charset="0"/>
                <a:ea typeface="STXinwei"/>
                <a:cs typeface="Tahoma" panose="020B0604030504040204" pitchFamily="34" charset="0"/>
              </a:rPr>
              <a:t>	</a:t>
            </a:r>
            <a:r>
              <a:rPr lang="en-US" sz="1200" b="1" dirty="0">
                <a:solidFill>
                  <a:srgbClr val="7F0055"/>
                </a:solidFill>
                <a:latin typeface="Consolas" panose="020B0609020204030204" pitchFamily="49" charset="0"/>
                <a:ea typeface="STXinwei"/>
                <a:cs typeface="Tahoma" panose="020B0604030504040204" pitchFamily="34" charset="0"/>
              </a:rPr>
              <a:t>public</a:t>
            </a:r>
            <a:r>
              <a:rPr lang="en-US" sz="1200" dirty="0">
                <a:solidFill>
                  <a:srgbClr val="000000"/>
                </a:solidFill>
                <a:latin typeface="Consolas" panose="020B0609020204030204" pitchFamily="49" charset="0"/>
                <a:ea typeface="STXinwei"/>
                <a:cs typeface="Tahoma" panose="020B0604030504040204" pitchFamily="34" charset="0"/>
              </a:rPr>
              <a:t> </a:t>
            </a:r>
            <a:r>
              <a:rPr lang="en-US" sz="1200" b="1" dirty="0">
                <a:solidFill>
                  <a:srgbClr val="7F0055"/>
                </a:solidFill>
                <a:latin typeface="Consolas" panose="020B0609020204030204" pitchFamily="49" charset="0"/>
                <a:ea typeface="STXinwei"/>
                <a:cs typeface="Tahoma" panose="020B0604030504040204" pitchFamily="34" charset="0"/>
              </a:rPr>
              <a:t>void</a:t>
            </a:r>
            <a:r>
              <a:rPr lang="en-US" sz="1200" dirty="0">
                <a:solidFill>
                  <a:srgbClr val="000000"/>
                </a:solidFill>
                <a:latin typeface="Consolas" panose="020B0609020204030204" pitchFamily="49" charset="0"/>
                <a:ea typeface="STXinwei"/>
                <a:cs typeface="Tahoma" panose="020B0604030504040204" pitchFamily="34" charset="0"/>
              </a:rPr>
              <a:t> </a:t>
            </a:r>
            <a:r>
              <a:rPr lang="en-US" sz="1200" dirty="0" err="1">
                <a:solidFill>
                  <a:srgbClr val="000000"/>
                </a:solidFill>
                <a:latin typeface="Consolas" panose="020B0609020204030204" pitchFamily="49" charset="0"/>
                <a:ea typeface="STXinwei"/>
                <a:cs typeface="Tahoma" panose="020B0604030504040204" pitchFamily="34" charset="0"/>
              </a:rPr>
              <a:t>setUp</a:t>
            </a:r>
            <a:r>
              <a:rPr lang="en-US" sz="1200" dirty="0">
                <a:solidFill>
                  <a:srgbClr val="000000"/>
                </a:solidFill>
                <a:latin typeface="Consolas" panose="020B0609020204030204" pitchFamily="49" charset="0"/>
                <a:ea typeface="STXinwei"/>
                <a:cs typeface="Tahoma" panose="020B0604030504040204" pitchFamily="34" charset="0"/>
              </a:rPr>
              <a:t>() </a:t>
            </a:r>
            <a:r>
              <a:rPr lang="en-US" sz="1200" b="1" dirty="0">
                <a:solidFill>
                  <a:srgbClr val="7F0055"/>
                </a:solidFill>
                <a:latin typeface="Consolas" panose="020B0609020204030204" pitchFamily="49" charset="0"/>
                <a:ea typeface="STXinwei"/>
                <a:cs typeface="Tahoma" panose="020B0604030504040204" pitchFamily="34" charset="0"/>
              </a:rPr>
              <a:t>throws</a:t>
            </a:r>
            <a:r>
              <a:rPr lang="en-US" sz="1200" dirty="0">
                <a:solidFill>
                  <a:srgbClr val="000000"/>
                </a:solidFill>
                <a:latin typeface="Consolas" panose="020B0609020204030204" pitchFamily="49" charset="0"/>
                <a:ea typeface="STXinwei"/>
                <a:cs typeface="Tahoma" panose="020B0604030504040204" pitchFamily="34" charset="0"/>
              </a:rPr>
              <a:t> Exception {</a:t>
            </a:r>
            <a:endParaRPr lang="fr-FR" sz="1200" dirty="0">
              <a:latin typeface="Trebuchet MS" panose="020B0603020202020204" pitchFamily="34" charset="0"/>
              <a:ea typeface="STXinwei"/>
              <a:cs typeface="Tahoma" panose="020B0604030504040204" pitchFamily="34" charset="0"/>
            </a:endParaRPr>
          </a:p>
          <a:p>
            <a:r>
              <a:rPr lang="en-US" sz="1200" dirty="0">
                <a:solidFill>
                  <a:srgbClr val="000000"/>
                </a:solidFill>
                <a:latin typeface="Consolas" panose="020B0609020204030204" pitchFamily="49" charset="0"/>
                <a:ea typeface="STXinwei"/>
                <a:cs typeface="Tahoma" panose="020B0604030504040204" pitchFamily="34" charset="0"/>
              </a:rPr>
              <a:t>	}</a:t>
            </a:r>
            <a:endParaRPr lang="fr-FR" sz="1200" dirty="0">
              <a:latin typeface="Trebuchet MS" panose="020B0603020202020204" pitchFamily="34" charset="0"/>
              <a:ea typeface="STXinwei"/>
              <a:cs typeface="Tahoma" panose="020B0604030504040204" pitchFamily="34" charset="0"/>
            </a:endParaRPr>
          </a:p>
          <a:p>
            <a:r>
              <a:rPr lang="en-US" sz="1200" dirty="0">
                <a:latin typeface="Consolas" panose="020B0609020204030204" pitchFamily="49" charset="0"/>
                <a:ea typeface="STXinwei"/>
                <a:cs typeface="Tahoma" panose="020B0604030504040204" pitchFamily="34" charset="0"/>
              </a:rPr>
              <a:t> </a:t>
            </a:r>
            <a:r>
              <a:rPr lang="en-US" sz="1200" dirty="0">
                <a:solidFill>
                  <a:srgbClr val="000000"/>
                </a:solidFill>
                <a:latin typeface="Consolas" panose="020B0609020204030204" pitchFamily="49" charset="0"/>
                <a:ea typeface="STXinwei"/>
                <a:cs typeface="Tahoma" panose="020B0604030504040204" pitchFamily="34" charset="0"/>
              </a:rPr>
              <a:t>	</a:t>
            </a:r>
            <a:r>
              <a:rPr lang="en-US" sz="1200" dirty="0">
                <a:solidFill>
                  <a:srgbClr val="646464"/>
                </a:solidFill>
                <a:latin typeface="Consolas" panose="020B0609020204030204" pitchFamily="49" charset="0"/>
                <a:ea typeface="STXinwei"/>
                <a:cs typeface="Tahoma" panose="020B0604030504040204" pitchFamily="34" charset="0"/>
              </a:rPr>
              <a:t>@After</a:t>
            </a:r>
            <a:endParaRPr lang="fr-FR" sz="1200" dirty="0">
              <a:latin typeface="Trebuchet MS" panose="020B0603020202020204" pitchFamily="34" charset="0"/>
              <a:ea typeface="STXinwei"/>
              <a:cs typeface="Tahoma" panose="020B0604030504040204" pitchFamily="34" charset="0"/>
            </a:endParaRPr>
          </a:p>
          <a:p>
            <a:r>
              <a:rPr lang="en-US" sz="1200" dirty="0">
                <a:solidFill>
                  <a:srgbClr val="000000"/>
                </a:solidFill>
                <a:latin typeface="Consolas" panose="020B0609020204030204" pitchFamily="49" charset="0"/>
                <a:ea typeface="STXinwei"/>
                <a:cs typeface="Tahoma" panose="020B0604030504040204" pitchFamily="34" charset="0"/>
              </a:rPr>
              <a:t>	</a:t>
            </a:r>
            <a:r>
              <a:rPr lang="en-US" sz="1200" b="1" dirty="0">
                <a:solidFill>
                  <a:srgbClr val="7F0055"/>
                </a:solidFill>
                <a:latin typeface="Consolas" panose="020B0609020204030204" pitchFamily="49" charset="0"/>
                <a:ea typeface="STXinwei"/>
                <a:cs typeface="Tahoma" panose="020B0604030504040204" pitchFamily="34" charset="0"/>
              </a:rPr>
              <a:t>public</a:t>
            </a:r>
            <a:r>
              <a:rPr lang="en-US" sz="1200" dirty="0">
                <a:solidFill>
                  <a:srgbClr val="000000"/>
                </a:solidFill>
                <a:latin typeface="Consolas" panose="020B0609020204030204" pitchFamily="49" charset="0"/>
                <a:ea typeface="STXinwei"/>
                <a:cs typeface="Tahoma" panose="020B0604030504040204" pitchFamily="34" charset="0"/>
              </a:rPr>
              <a:t> </a:t>
            </a:r>
            <a:r>
              <a:rPr lang="en-US" sz="1200" b="1" dirty="0">
                <a:solidFill>
                  <a:srgbClr val="7F0055"/>
                </a:solidFill>
                <a:latin typeface="Consolas" panose="020B0609020204030204" pitchFamily="49" charset="0"/>
                <a:ea typeface="STXinwei"/>
                <a:cs typeface="Tahoma" panose="020B0604030504040204" pitchFamily="34" charset="0"/>
              </a:rPr>
              <a:t>void</a:t>
            </a:r>
            <a:r>
              <a:rPr lang="en-US" sz="1200" dirty="0">
                <a:solidFill>
                  <a:srgbClr val="000000"/>
                </a:solidFill>
                <a:latin typeface="Consolas" panose="020B0609020204030204" pitchFamily="49" charset="0"/>
                <a:ea typeface="STXinwei"/>
                <a:cs typeface="Tahoma" panose="020B0604030504040204" pitchFamily="34" charset="0"/>
              </a:rPr>
              <a:t> </a:t>
            </a:r>
            <a:r>
              <a:rPr lang="en-US" sz="1200" dirty="0" err="1">
                <a:solidFill>
                  <a:srgbClr val="000000"/>
                </a:solidFill>
                <a:latin typeface="Consolas" panose="020B0609020204030204" pitchFamily="49" charset="0"/>
                <a:ea typeface="STXinwei"/>
                <a:cs typeface="Tahoma" panose="020B0604030504040204" pitchFamily="34" charset="0"/>
              </a:rPr>
              <a:t>tearDown</a:t>
            </a:r>
            <a:r>
              <a:rPr lang="en-US" sz="1200" dirty="0">
                <a:solidFill>
                  <a:srgbClr val="000000"/>
                </a:solidFill>
                <a:latin typeface="Consolas" panose="020B0609020204030204" pitchFamily="49" charset="0"/>
                <a:ea typeface="STXinwei"/>
                <a:cs typeface="Tahoma" panose="020B0604030504040204" pitchFamily="34" charset="0"/>
              </a:rPr>
              <a:t>() </a:t>
            </a:r>
            <a:r>
              <a:rPr lang="en-US" sz="1200" b="1" dirty="0">
                <a:solidFill>
                  <a:srgbClr val="7F0055"/>
                </a:solidFill>
                <a:latin typeface="Consolas" panose="020B0609020204030204" pitchFamily="49" charset="0"/>
                <a:ea typeface="STXinwei"/>
                <a:cs typeface="Tahoma" panose="020B0604030504040204" pitchFamily="34" charset="0"/>
              </a:rPr>
              <a:t>throws</a:t>
            </a:r>
            <a:r>
              <a:rPr lang="en-US" sz="1200" dirty="0">
                <a:solidFill>
                  <a:srgbClr val="000000"/>
                </a:solidFill>
                <a:latin typeface="Consolas" panose="020B0609020204030204" pitchFamily="49" charset="0"/>
                <a:ea typeface="STXinwei"/>
                <a:cs typeface="Tahoma" panose="020B0604030504040204" pitchFamily="34" charset="0"/>
              </a:rPr>
              <a:t> Exception {</a:t>
            </a:r>
            <a:endParaRPr lang="fr-FR" sz="1200" dirty="0">
              <a:latin typeface="Trebuchet MS" panose="020B0603020202020204" pitchFamily="34" charset="0"/>
              <a:ea typeface="STXinwei"/>
              <a:cs typeface="Tahoma" panose="020B0604030504040204" pitchFamily="34" charset="0"/>
            </a:endParaRPr>
          </a:p>
          <a:p>
            <a:r>
              <a:rPr lang="en-US" sz="1200" dirty="0">
                <a:solidFill>
                  <a:srgbClr val="000000"/>
                </a:solidFill>
                <a:latin typeface="Consolas" panose="020B0609020204030204" pitchFamily="49" charset="0"/>
                <a:ea typeface="STXinwei"/>
                <a:cs typeface="Tahoma" panose="020B0604030504040204" pitchFamily="34" charset="0"/>
              </a:rPr>
              <a:t>	}</a:t>
            </a:r>
            <a:endParaRPr lang="fr-FR" sz="1200" dirty="0">
              <a:latin typeface="Trebuchet MS" panose="020B0603020202020204" pitchFamily="34" charset="0"/>
              <a:ea typeface="STXinwei"/>
              <a:cs typeface="Tahoma" panose="020B0604030504040204" pitchFamily="34" charset="0"/>
            </a:endParaRPr>
          </a:p>
          <a:p>
            <a:r>
              <a:rPr lang="en-US" sz="1200" dirty="0">
                <a:latin typeface="Consolas" panose="020B0609020204030204" pitchFamily="49" charset="0"/>
                <a:ea typeface="STXinwei"/>
                <a:cs typeface="Tahoma" panose="020B0604030504040204" pitchFamily="34" charset="0"/>
              </a:rPr>
              <a:t> </a:t>
            </a:r>
            <a:r>
              <a:rPr lang="en-US" sz="1200" dirty="0">
                <a:solidFill>
                  <a:srgbClr val="000000"/>
                </a:solidFill>
                <a:latin typeface="Consolas" panose="020B0609020204030204" pitchFamily="49" charset="0"/>
                <a:ea typeface="STXinwei"/>
                <a:cs typeface="Tahoma" panose="020B0604030504040204" pitchFamily="34" charset="0"/>
              </a:rPr>
              <a:t>	</a:t>
            </a:r>
            <a:r>
              <a:rPr lang="en-US" sz="1200" dirty="0">
                <a:solidFill>
                  <a:srgbClr val="646464"/>
                </a:solidFill>
                <a:latin typeface="Consolas" panose="020B0609020204030204" pitchFamily="49" charset="0"/>
                <a:ea typeface="STXinwei"/>
                <a:cs typeface="Tahoma" panose="020B0604030504040204" pitchFamily="34" charset="0"/>
              </a:rPr>
              <a:t>@Test</a:t>
            </a:r>
            <a:endParaRPr lang="fr-FR" sz="1200" dirty="0">
              <a:latin typeface="Trebuchet MS" panose="020B0603020202020204" pitchFamily="34" charset="0"/>
              <a:ea typeface="STXinwei"/>
              <a:cs typeface="Tahoma" panose="020B0604030504040204" pitchFamily="34" charset="0"/>
            </a:endParaRPr>
          </a:p>
          <a:p>
            <a:r>
              <a:rPr lang="en-US" sz="1200" dirty="0">
                <a:solidFill>
                  <a:srgbClr val="000000"/>
                </a:solidFill>
                <a:latin typeface="Consolas" panose="020B0609020204030204" pitchFamily="49" charset="0"/>
                <a:ea typeface="STXinwei"/>
                <a:cs typeface="Tahoma" panose="020B0604030504040204" pitchFamily="34" charset="0"/>
              </a:rPr>
              <a:t>	</a:t>
            </a:r>
            <a:r>
              <a:rPr lang="en-US" sz="1200" b="1" dirty="0">
                <a:solidFill>
                  <a:srgbClr val="7F0055"/>
                </a:solidFill>
                <a:latin typeface="Consolas" panose="020B0609020204030204" pitchFamily="49" charset="0"/>
                <a:ea typeface="STXinwei"/>
                <a:cs typeface="Tahoma" panose="020B0604030504040204" pitchFamily="34" charset="0"/>
              </a:rPr>
              <a:t>public</a:t>
            </a:r>
            <a:r>
              <a:rPr lang="en-US" sz="1200" dirty="0">
                <a:solidFill>
                  <a:srgbClr val="000000"/>
                </a:solidFill>
                <a:latin typeface="Consolas" panose="020B0609020204030204" pitchFamily="49" charset="0"/>
                <a:ea typeface="STXinwei"/>
                <a:cs typeface="Tahoma" panose="020B0604030504040204" pitchFamily="34" charset="0"/>
              </a:rPr>
              <a:t> </a:t>
            </a:r>
            <a:r>
              <a:rPr lang="en-US" sz="1200" b="1" dirty="0">
                <a:solidFill>
                  <a:srgbClr val="7F0055"/>
                </a:solidFill>
                <a:latin typeface="Consolas" panose="020B0609020204030204" pitchFamily="49" charset="0"/>
                <a:ea typeface="STXinwei"/>
                <a:cs typeface="Tahoma" panose="020B0604030504040204" pitchFamily="34" charset="0"/>
              </a:rPr>
              <a:t>void</a:t>
            </a:r>
            <a:r>
              <a:rPr lang="en-US" sz="1200" dirty="0">
                <a:solidFill>
                  <a:srgbClr val="000000"/>
                </a:solidFill>
                <a:latin typeface="Consolas" panose="020B0609020204030204" pitchFamily="49" charset="0"/>
                <a:ea typeface="STXinwei"/>
                <a:cs typeface="Tahoma" panose="020B0604030504040204" pitchFamily="34" charset="0"/>
              </a:rPr>
              <a:t> test() {</a:t>
            </a:r>
            <a:endParaRPr lang="fr-FR" sz="1200" dirty="0">
              <a:latin typeface="Trebuchet MS" panose="020B0603020202020204" pitchFamily="34" charset="0"/>
              <a:ea typeface="STXinwei"/>
              <a:cs typeface="Tahoma" panose="020B0604030504040204" pitchFamily="34" charset="0"/>
            </a:endParaRPr>
          </a:p>
          <a:p>
            <a:r>
              <a:rPr lang="en-US" sz="1200" dirty="0">
                <a:solidFill>
                  <a:srgbClr val="000000"/>
                </a:solidFill>
                <a:latin typeface="Consolas" panose="020B0609020204030204" pitchFamily="49" charset="0"/>
                <a:ea typeface="STXinwei"/>
                <a:cs typeface="Tahoma" panose="020B0604030504040204" pitchFamily="34" charset="0"/>
              </a:rPr>
              <a:t>		</a:t>
            </a:r>
            <a:r>
              <a:rPr lang="en-US" sz="1200" i="1" dirty="0">
                <a:solidFill>
                  <a:srgbClr val="000000"/>
                </a:solidFill>
                <a:latin typeface="Consolas" panose="020B0609020204030204" pitchFamily="49" charset="0"/>
                <a:ea typeface="STXinwei"/>
                <a:cs typeface="Tahoma" panose="020B0604030504040204" pitchFamily="34" charset="0"/>
              </a:rPr>
              <a:t>fail</a:t>
            </a:r>
            <a:r>
              <a:rPr lang="en-US" sz="1200" dirty="0">
                <a:solidFill>
                  <a:srgbClr val="000000"/>
                </a:solidFill>
                <a:latin typeface="Consolas" panose="020B0609020204030204" pitchFamily="49" charset="0"/>
                <a:ea typeface="STXinwei"/>
                <a:cs typeface="Tahoma" panose="020B0604030504040204" pitchFamily="34" charset="0"/>
              </a:rPr>
              <a:t>(</a:t>
            </a:r>
            <a:r>
              <a:rPr lang="en-US" sz="1200" dirty="0">
                <a:solidFill>
                  <a:srgbClr val="2A00FF"/>
                </a:solidFill>
                <a:latin typeface="Consolas" panose="020B0609020204030204" pitchFamily="49" charset="0"/>
                <a:ea typeface="STXinwei"/>
                <a:cs typeface="Tahoma" panose="020B0604030504040204" pitchFamily="34" charset="0"/>
              </a:rPr>
              <a:t>"Not yet implemented"</a:t>
            </a:r>
            <a:r>
              <a:rPr lang="en-US" sz="1200" dirty="0">
                <a:solidFill>
                  <a:srgbClr val="000000"/>
                </a:solidFill>
                <a:latin typeface="Consolas" panose="020B0609020204030204" pitchFamily="49" charset="0"/>
                <a:ea typeface="STXinwei"/>
                <a:cs typeface="Tahoma" panose="020B0604030504040204" pitchFamily="34" charset="0"/>
              </a:rPr>
              <a:t>);</a:t>
            </a:r>
            <a:endParaRPr lang="fr-FR" sz="1200" dirty="0">
              <a:latin typeface="Trebuchet MS" panose="020B0603020202020204" pitchFamily="34" charset="0"/>
              <a:ea typeface="STXinwei"/>
              <a:cs typeface="Tahoma" panose="020B0604030504040204" pitchFamily="34" charset="0"/>
            </a:endParaRPr>
          </a:p>
          <a:p>
            <a:r>
              <a:rPr lang="en-US" sz="1200" dirty="0">
                <a:solidFill>
                  <a:srgbClr val="000000"/>
                </a:solidFill>
                <a:latin typeface="Consolas" panose="020B0609020204030204" pitchFamily="49" charset="0"/>
                <a:ea typeface="STXinwei"/>
                <a:cs typeface="Tahoma" panose="020B0604030504040204" pitchFamily="34" charset="0"/>
              </a:rPr>
              <a:t>	</a:t>
            </a:r>
            <a:r>
              <a:rPr lang="fr-FR" sz="1200" dirty="0">
                <a:solidFill>
                  <a:srgbClr val="000000"/>
                </a:solidFill>
                <a:latin typeface="Consolas" panose="020B0609020204030204" pitchFamily="49" charset="0"/>
                <a:ea typeface="STXinwei"/>
                <a:cs typeface="Tahoma" panose="020B0604030504040204" pitchFamily="34" charset="0"/>
              </a:rPr>
              <a:t>}</a:t>
            </a:r>
            <a:endParaRPr lang="fr-FR" sz="1200" dirty="0">
              <a:latin typeface="Trebuchet MS" panose="020B0603020202020204" pitchFamily="34" charset="0"/>
              <a:ea typeface="STXinwei"/>
              <a:cs typeface="Tahoma" panose="020B0604030504040204" pitchFamily="34" charset="0"/>
            </a:endParaRPr>
          </a:p>
          <a:p>
            <a:r>
              <a:rPr lang="fr-FR" sz="1200" dirty="0">
                <a:solidFill>
                  <a:srgbClr val="000000"/>
                </a:solidFill>
                <a:latin typeface="Consolas" panose="020B0609020204030204" pitchFamily="49" charset="0"/>
                <a:ea typeface="STXinwei"/>
              </a:rPr>
              <a:t>}</a:t>
            </a:r>
            <a:endParaRPr lang="fr-FR" sz="1200" dirty="0"/>
          </a:p>
        </p:txBody>
      </p:sp>
      <p:sp>
        <p:nvSpPr>
          <p:cNvPr id="7" name="ZoneTexte 6"/>
          <p:cNvSpPr txBox="1"/>
          <p:nvPr/>
        </p:nvSpPr>
        <p:spPr>
          <a:xfrm>
            <a:off x="7687415" y="3498028"/>
            <a:ext cx="3666385" cy="1938992"/>
          </a:xfrm>
          <a:prstGeom prst="rect">
            <a:avLst/>
          </a:prstGeom>
          <a:noFill/>
        </p:spPr>
        <p:txBody>
          <a:bodyPr wrap="square" rtlCol="0">
            <a:spAutoFit/>
          </a:bodyPr>
          <a:lstStyle/>
          <a:p>
            <a:r>
              <a:rPr lang="fr-FR" sz="2400" dirty="0" smtClean="0"/>
              <a:t>Eclipse </a:t>
            </a:r>
            <a:r>
              <a:rPr lang="fr-FR" sz="2400" dirty="0" smtClean="0"/>
              <a:t>crée </a:t>
            </a:r>
            <a:r>
              <a:rPr lang="fr-FR" sz="2400" dirty="0" smtClean="0"/>
              <a:t>automatiquement un patron de classe. Il ne restera plus </a:t>
            </a:r>
            <a:r>
              <a:rPr lang="fr-FR" sz="2400" dirty="0" smtClean="0"/>
              <a:t>qu’à </a:t>
            </a:r>
            <a:r>
              <a:rPr lang="fr-FR" sz="2400" dirty="0" smtClean="0"/>
              <a:t>se concentrer sur les tests</a:t>
            </a:r>
            <a:endParaRPr lang="fr-FR" sz="2400" dirty="0"/>
          </a:p>
        </p:txBody>
      </p:sp>
    </p:spTree>
    <p:extLst>
      <p:ext uri="{BB962C8B-B14F-4D97-AF65-F5344CB8AC3E}">
        <p14:creationId xmlns:p14="http://schemas.microsoft.com/office/powerpoint/2010/main" val="284108632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BONNES PRATIQUES</a:t>
            </a:r>
            <a:endParaRPr lang="fr-FR" dirty="0"/>
          </a:p>
        </p:txBody>
      </p:sp>
      <p:sp>
        <p:nvSpPr>
          <p:cNvPr id="6" name="Espace réservé du contenu 2"/>
          <p:cNvSpPr>
            <a:spLocks noGrp="1"/>
          </p:cNvSpPr>
          <p:nvPr>
            <p:ph idx="1"/>
          </p:nvPr>
        </p:nvSpPr>
        <p:spPr>
          <a:xfrm>
            <a:off x="685800" y="1930401"/>
            <a:ext cx="4155141" cy="525928"/>
          </a:xfrm>
        </p:spPr>
        <p:txBody>
          <a:bodyPr>
            <a:normAutofit lnSpcReduction="10000"/>
          </a:bodyPr>
          <a:lstStyle/>
          <a:p>
            <a:pPr marL="0" indent="0">
              <a:buNone/>
            </a:pPr>
            <a:r>
              <a:rPr lang="fr-FR" sz="3200" b="1" dirty="0" smtClean="0">
                <a:solidFill>
                  <a:srgbClr val="C00000"/>
                </a:solidFill>
              </a:rPr>
              <a:t>Tests unitaires et </a:t>
            </a:r>
            <a:r>
              <a:rPr lang="fr-FR" sz="3200" b="1" dirty="0" err="1" smtClean="0">
                <a:solidFill>
                  <a:srgbClr val="C00000"/>
                </a:solidFill>
              </a:rPr>
              <a:t>JUnit</a:t>
            </a:r>
            <a:r>
              <a:rPr lang="fr-FR" sz="3200" b="1" dirty="0" smtClean="0">
                <a:solidFill>
                  <a:srgbClr val="C00000"/>
                </a:solidFill>
              </a:rPr>
              <a:t>  </a:t>
            </a:r>
          </a:p>
          <a:p>
            <a:pPr marL="0" indent="0">
              <a:buNone/>
            </a:pPr>
            <a:endParaRPr lang="fr-FR" sz="3200" b="1" dirty="0">
              <a:solidFill>
                <a:srgbClr val="C00000"/>
              </a:solidFill>
            </a:endParaRPr>
          </a:p>
          <a:p>
            <a:endParaRPr lang="fr-FR" dirty="0"/>
          </a:p>
        </p:txBody>
      </p:sp>
      <p:sp>
        <p:nvSpPr>
          <p:cNvPr id="4" name="Espace réservé du numéro de diapositive 3"/>
          <p:cNvSpPr>
            <a:spLocks noGrp="1"/>
          </p:cNvSpPr>
          <p:nvPr>
            <p:ph type="sldNum" sz="quarter" idx="12"/>
          </p:nvPr>
        </p:nvSpPr>
        <p:spPr/>
        <p:txBody>
          <a:bodyPr>
            <a:normAutofit/>
          </a:bodyPr>
          <a:lstStyle/>
          <a:p>
            <a:fld id="{6D22F896-40B5-4ADD-8801-0D06FADFA095}" type="slidenum">
              <a:rPr lang="en-US" smtClean="0"/>
              <a:t>46</a:t>
            </a:fld>
            <a:endParaRPr lang="en-US" dirty="0"/>
          </a:p>
        </p:txBody>
      </p:sp>
      <p:graphicFrame>
        <p:nvGraphicFramePr>
          <p:cNvPr id="5" name="Tableau 4"/>
          <p:cNvGraphicFramePr>
            <a:graphicFrameLocks noGrp="1"/>
          </p:cNvGraphicFramePr>
          <p:nvPr>
            <p:extLst>
              <p:ext uri="{D42A27DB-BD31-4B8C-83A1-F6EECF244321}">
                <p14:modId xmlns:p14="http://schemas.microsoft.com/office/powerpoint/2010/main" val="138212138"/>
              </p:ext>
            </p:extLst>
          </p:nvPr>
        </p:nvGraphicFramePr>
        <p:xfrm>
          <a:off x="2593317" y="3353639"/>
          <a:ext cx="7005365" cy="2888289"/>
        </p:xfrm>
        <a:graphic>
          <a:graphicData uri="http://schemas.openxmlformats.org/drawingml/2006/table">
            <a:tbl>
              <a:tblPr firstRow="1" firstCol="1" bandRow="1">
                <a:tableStyleId>{5C22544A-7EE6-4342-B048-85BDC9FD1C3A}</a:tableStyleId>
              </a:tblPr>
              <a:tblGrid>
                <a:gridCol w="1582973"/>
                <a:gridCol w="5422392"/>
              </a:tblGrid>
              <a:tr h="538625">
                <a:tc>
                  <a:txBody>
                    <a:bodyPr/>
                    <a:lstStyle/>
                    <a:p>
                      <a:pPr>
                        <a:lnSpc>
                          <a:spcPct val="107000"/>
                        </a:lnSpc>
                        <a:spcAft>
                          <a:spcPts val="0"/>
                        </a:spcAft>
                      </a:pPr>
                      <a:r>
                        <a:rPr lang="fr-FR" sz="1800" dirty="0" smtClean="0">
                          <a:effectLst/>
                          <a:latin typeface="Trebuchet MS" panose="020B0603020202020204" pitchFamily="34" charset="0"/>
                          <a:ea typeface="STXinwei"/>
                          <a:cs typeface="Tahoma" panose="020B0604030504040204" pitchFamily="34" charset="0"/>
                        </a:rPr>
                        <a:t>Assertion</a:t>
                      </a:r>
                      <a:endParaRPr lang="fr-FR" sz="1800" dirty="0">
                        <a:effectLst/>
                        <a:latin typeface="Trebuchet MS" panose="020B0603020202020204" pitchFamily="34" charset="0"/>
                        <a:ea typeface="STXinwei"/>
                        <a:cs typeface="Tahoma" panose="020B0604030504040204" pitchFamily="34" charset="0"/>
                      </a:endParaRPr>
                    </a:p>
                  </a:txBody>
                  <a:tcPr marL="68580" marR="68580" marT="0" marB="0"/>
                </a:tc>
                <a:tc>
                  <a:txBody>
                    <a:bodyPr/>
                    <a:lstStyle/>
                    <a:p>
                      <a:pPr>
                        <a:lnSpc>
                          <a:spcPct val="107000"/>
                        </a:lnSpc>
                        <a:spcAft>
                          <a:spcPts val="0"/>
                        </a:spcAft>
                      </a:pPr>
                      <a:r>
                        <a:rPr lang="fr-FR" sz="1800" dirty="0" smtClean="0">
                          <a:effectLst/>
                          <a:latin typeface="Trebuchet MS" panose="020B0603020202020204" pitchFamily="34" charset="0"/>
                          <a:ea typeface="STXinwei"/>
                          <a:cs typeface="Tahoma" panose="020B0604030504040204" pitchFamily="34" charset="0"/>
                        </a:rPr>
                        <a:t>Description</a:t>
                      </a:r>
                      <a:endParaRPr lang="fr-FR" sz="1800" dirty="0">
                        <a:effectLst/>
                        <a:latin typeface="Trebuchet MS" panose="020B0603020202020204" pitchFamily="34" charset="0"/>
                        <a:ea typeface="STXinwei"/>
                        <a:cs typeface="Tahoma" panose="020B0604030504040204" pitchFamily="34" charset="0"/>
                      </a:endParaRPr>
                    </a:p>
                  </a:txBody>
                  <a:tcPr marL="68580" marR="68580" marT="0" marB="0"/>
                </a:tc>
              </a:tr>
              <a:tr h="218160">
                <a:tc>
                  <a:txBody>
                    <a:bodyPr/>
                    <a:lstStyle/>
                    <a:p>
                      <a:pPr>
                        <a:lnSpc>
                          <a:spcPct val="107000"/>
                        </a:lnSpc>
                        <a:spcAft>
                          <a:spcPts val="0"/>
                        </a:spcAft>
                      </a:pPr>
                      <a:r>
                        <a:rPr lang="fr-FR" sz="1800" dirty="0" err="1">
                          <a:effectLst/>
                        </a:rPr>
                        <a:t>assertEquals</a:t>
                      </a:r>
                      <a:endParaRPr lang="fr-FR" sz="1800" dirty="0">
                        <a:effectLst/>
                        <a:latin typeface="Trebuchet MS" panose="020B0603020202020204" pitchFamily="34" charset="0"/>
                        <a:ea typeface="STXinwei"/>
                        <a:cs typeface="Tahoma" panose="020B0604030504040204" pitchFamily="34" charset="0"/>
                      </a:endParaRPr>
                    </a:p>
                  </a:txBody>
                  <a:tcPr marL="68580" marR="68580" marT="0" marB="0"/>
                </a:tc>
                <a:tc>
                  <a:txBody>
                    <a:bodyPr/>
                    <a:lstStyle/>
                    <a:p>
                      <a:pPr>
                        <a:lnSpc>
                          <a:spcPct val="107000"/>
                        </a:lnSpc>
                        <a:spcAft>
                          <a:spcPts val="0"/>
                        </a:spcAft>
                      </a:pPr>
                      <a:r>
                        <a:rPr lang="fr-FR" sz="1800" dirty="0">
                          <a:effectLst/>
                        </a:rPr>
                        <a:t>Vérifie que deux objets sont égaux</a:t>
                      </a:r>
                      <a:endParaRPr lang="fr-FR" sz="1800" dirty="0">
                        <a:effectLst/>
                        <a:latin typeface="Trebuchet MS" panose="020B0603020202020204" pitchFamily="34" charset="0"/>
                        <a:ea typeface="STXinwei"/>
                        <a:cs typeface="Tahoma" panose="020B0604030504040204" pitchFamily="34" charset="0"/>
                      </a:endParaRPr>
                    </a:p>
                  </a:txBody>
                  <a:tcPr marL="68580" marR="68580" marT="0" marB="0"/>
                </a:tc>
              </a:tr>
              <a:tr h="173492">
                <a:tc>
                  <a:txBody>
                    <a:bodyPr/>
                    <a:lstStyle/>
                    <a:p>
                      <a:pPr>
                        <a:lnSpc>
                          <a:spcPct val="107000"/>
                        </a:lnSpc>
                        <a:spcAft>
                          <a:spcPts val="0"/>
                        </a:spcAft>
                      </a:pPr>
                      <a:r>
                        <a:rPr lang="fr-FR" sz="1800">
                          <a:effectLst/>
                        </a:rPr>
                        <a:t>assertFalse</a:t>
                      </a:r>
                      <a:endParaRPr lang="fr-FR" sz="1800">
                        <a:effectLst/>
                        <a:latin typeface="Trebuchet MS" panose="020B0603020202020204" pitchFamily="34" charset="0"/>
                        <a:ea typeface="STXinwei"/>
                        <a:cs typeface="Tahoma" panose="020B0604030504040204" pitchFamily="34" charset="0"/>
                      </a:endParaRPr>
                    </a:p>
                  </a:txBody>
                  <a:tcPr marL="68580" marR="68580" marT="0" marB="0"/>
                </a:tc>
                <a:tc>
                  <a:txBody>
                    <a:bodyPr/>
                    <a:lstStyle/>
                    <a:p>
                      <a:pPr>
                        <a:lnSpc>
                          <a:spcPct val="107000"/>
                        </a:lnSpc>
                        <a:spcAft>
                          <a:spcPts val="0"/>
                        </a:spcAft>
                      </a:pPr>
                      <a:r>
                        <a:rPr lang="fr-FR" sz="1800" dirty="0">
                          <a:effectLst/>
                        </a:rPr>
                        <a:t>Vérifie que l'expression est fausse</a:t>
                      </a:r>
                      <a:endParaRPr lang="fr-FR" sz="1800" dirty="0">
                        <a:effectLst/>
                        <a:latin typeface="Trebuchet MS" panose="020B0603020202020204" pitchFamily="34" charset="0"/>
                        <a:ea typeface="STXinwei"/>
                        <a:cs typeface="Tahoma" panose="020B0604030504040204" pitchFamily="34" charset="0"/>
                      </a:endParaRPr>
                    </a:p>
                  </a:txBody>
                  <a:tcPr marL="68580" marR="68580" marT="0" marB="0"/>
                </a:tc>
              </a:tr>
              <a:tr h="225539">
                <a:tc>
                  <a:txBody>
                    <a:bodyPr/>
                    <a:lstStyle/>
                    <a:p>
                      <a:pPr>
                        <a:lnSpc>
                          <a:spcPct val="107000"/>
                        </a:lnSpc>
                        <a:spcAft>
                          <a:spcPts val="0"/>
                        </a:spcAft>
                      </a:pPr>
                      <a:r>
                        <a:rPr lang="fr-FR" sz="1800">
                          <a:effectLst/>
                        </a:rPr>
                        <a:t>assertNotNull</a:t>
                      </a:r>
                      <a:endParaRPr lang="fr-FR" sz="1800">
                        <a:effectLst/>
                        <a:latin typeface="Trebuchet MS" panose="020B0603020202020204" pitchFamily="34" charset="0"/>
                        <a:ea typeface="STXinwei"/>
                        <a:cs typeface="Tahoma" panose="020B0604030504040204" pitchFamily="34" charset="0"/>
                      </a:endParaRPr>
                    </a:p>
                  </a:txBody>
                  <a:tcPr marL="68580" marR="68580" marT="0" marB="0"/>
                </a:tc>
                <a:tc>
                  <a:txBody>
                    <a:bodyPr/>
                    <a:lstStyle/>
                    <a:p>
                      <a:pPr>
                        <a:lnSpc>
                          <a:spcPct val="107000"/>
                        </a:lnSpc>
                        <a:spcAft>
                          <a:spcPts val="0"/>
                        </a:spcAft>
                      </a:pPr>
                      <a:r>
                        <a:rPr lang="fr-FR" sz="1800">
                          <a:effectLst/>
                        </a:rPr>
                        <a:t>Vérifie que l'objet n'est pas nul</a:t>
                      </a:r>
                      <a:endParaRPr lang="fr-FR" sz="1800">
                        <a:effectLst/>
                        <a:latin typeface="Trebuchet MS" panose="020B0603020202020204" pitchFamily="34" charset="0"/>
                        <a:ea typeface="STXinwei"/>
                        <a:cs typeface="Tahoma" panose="020B0604030504040204" pitchFamily="34" charset="0"/>
                      </a:endParaRPr>
                    </a:p>
                  </a:txBody>
                  <a:tcPr marL="68580" marR="68580" marT="0" marB="0"/>
                </a:tc>
              </a:tr>
              <a:tr h="251563">
                <a:tc>
                  <a:txBody>
                    <a:bodyPr/>
                    <a:lstStyle/>
                    <a:p>
                      <a:pPr>
                        <a:lnSpc>
                          <a:spcPct val="107000"/>
                        </a:lnSpc>
                        <a:spcAft>
                          <a:spcPts val="0"/>
                        </a:spcAft>
                      </a:pPr>
                      <a:r>
                        <a:rPr lang="fr-FR" sz="1800">
                          <a:effectLst/>
                        </a:rPr>
                        <a:t>assertNotSame</a:t>
                      </a:r>
                      <a:endParaRPr lang="fr-FR" sz="1800">
                        <a:effectLst/>
                        <a:latin typeface="Trebuchet MS" panose="020B0603020202020204" pitchFamily="34" charset="0"/>
                        <a:ea typeface="STXinwei"/>
                        <a:cs typeface="Tahoma" panose="020B0604030504040204" pitchFamily="34" charset="0"/>
                      </a:endParaRPr>
                    </a:p>
                  </a:txBody>
                  <a:tcPr marL="68580" marR="68580" marT="0" marB="0"/>
                </a:tc>
                <a:tc>
                  <a:txBody>
                    <a:bodyPr/>
                    <a:lstStyle/>
                    <a:p>
                      <a:pPr>
                        <a:lnSpc>
                          <a:spcPct val="107000"/>
                        </a:lnSpc>
                        <a:spcAft>
                          <a:spcPts val="0"/>
                        </a:spcAft>
                      </a:pPr>
                      <a:r>
                        <a:rPr lang="fr-FR" sz="1800" dirty="0">
                          <a:effectLst/>
                        </a:rPr>
                        <a:t>Vérifie que deux références ne sont pas les mêmes</a:t>
                      </a:r>
                      <a:endParaRPr lang="fr-FR" sz="1800" dirty="0">
                        <a:effectLst/>
                        <a:latin typeface="Trebuchet MS" panose="020B0603020202020204" pitchFamily="34" charset="0"/>
                        <a:ea typeface="STXinwei"/>
                        <a:cs typeface="Tahoma" panose="020B0604030504040204" pitchFamily="34" charset="0"/>
                      </a:endParaRPr>
                    </a:p>
                  </a:txBody>
                  <a:tcPr marL="68580" marR="68580" marT="0" marB="0"/>
                </a:tc>
              </a:tr>
              <a:tr h="208190">
                <a:tc>
                  <a:txBody>
                    <a:bodyPr/>
                    <a:lstStyle/>
                    <a:p>
                      <a:pPr>
                        <a:lnSpc>
                          <a:spcPct val="107000"/>
                        </a:lnSpc>
                        <a:spcAft>
                          <a:spcPts val="0"/>
                        </a:spcAft>
                      </a:pPr>
                      <a:r>
                        <a:rPr lang="fr-FR" sz="1800">
                          <a:effectLst/>
                        </a:rPr>
                        <a:t>assertNull</a:t>
                      </a:r>
                      <a:endParaRPr lang="fr-FR" sz="1800">
                        <a:effectLst/>
                        <a:latin typeface="Trebuchet MS" panose="020B0603020202020204" pitchFamily="34" charset="0"/>
                        <a:ea typeface="STXinwei"/>
                        <a:cs typeface="Tahoma" panose="020B0604030504040204" pitchFamily="34" charset="0"/>
                      </a:endParaRPr>
                    </a:p>
                  </a:txBody>
                  <a:tcPr marL="68580" marR="68580" marT="0" marB="0"/>
                </a:tc>
                <a:tc>
                  <a:txBody>
                    <a:bodyPr/>
                    <a:lstStyle/>
                    <a:p>
                      <a:pPr>
                        <a:lnSpc>
                          <a:spcPct val="107000"/>
                        </a:lnSpc>
                        <a:spcAft>
                          <a:spcPts val="0"/>
                        </a:spcAft>
                      </a:pPr>
                      <a:r>
                        <a:rPr lang="fr-FR" sz="1800">
                          <a:effectLst/>
                        </a:rPr>
                        <a:t>Vérifie qu'un objet est nul</a:t>
                      </a:r>
                      <a:endParaRPr lang="fr-FR" sz="1800">
                        <a:effectLst/>
                        <a:latin typeface="Trebuchet MS" panose="020B0603020202020204" pitchFamily="34" charset="0"/>
                        <a:ea typeface="STXinwei"/>
                        <a:cs typeface="Tahoma" panose="020B0604030504040204" pitchFamily="34" charset="0"/>
                      </a:endParaRPr>
                    </a:p>
                  </a:txBody>
                  <a:tcPr marL="68580" marR="68580" marT="0" marB="0"/>
                </a:tc>
              </a:tr>
              <a:tr h="260237">
                <a:tc>
                  <a:txBody>
                    <a:bodyPr/>
                    <a:lstStyle/>
                    <a:p>
                      <a:pPr>
                        <a:lnSpc>
                          <a:spcPct val="107000"/>
                        </a:lnSpc>
                        <a:spcAft>
                          <a:spcPts val="0"/>
                        </a:spcAft>
                      </a:pPr>
                      <a:r>
                        <a:rPr lang="fr-FR" sz="1800">
                          <a:effectLst/>
                        </a:rPr>
                        <a:t>assertSame</a:t>
                      </a:r>
                      <a:endParaRPr lang="fr-FR" sz="1800">
                        <a:effectLst/>
                        <a:latin typeface="Trebuchet MS" panose="020B0603020202020204" pitchFamily="34" charset="0"/>
                        <a:ea typeface="STXinwei"/>
                        <a:cs typeface="Tahoma" panose="020B0604030504040204" pitchFamily="34" charset="0"/>
                      </a:endParaRPr>
                    </a:p>
                  </a:txBody>
                  <a:tcPr marL="68580" marR="68580" marT="0" marB="0"/>
                </a:tc>
                <a:tc>
                  <a:txBody>
                    <a:bodyPr/>
                    <a:lstStyle/>
                    <a:p>
                      <a:pPr>
                        <a:lnSpc>
                          <a:spcPct val="107000"/>
                        </a:lnSpc>
                        <a:spcAft>
                          <a:spcPts val="0"/>
                        </a:spcAft>
                      </a:pPr>
                      <a:r>
                        <a:rPr lang="fr-FR" sz="1800">
                          <a:effectLst/>
                        </a:rPr>
                        <a:t>Vérifie que deux références sont les mêmes</a:t>
                      </a:r>
                      <a:endParaRPr lang="fr-FR" sz="1800">
                        <a:effectLst/>
                        <a:latin typeface="Trebuchet MS" panose="020B0603020202020204" pitchFamily="34" charset="0"/>
                        <a:ea typeface="STXinwei"/>
                        <a:cs typeface="Tahoma" panose="020B0604030504040204" pitchFamily="34" charset="0"/>
                      </a:endParaRPr>
                    </a:p>
                  </a:txBody>
                  <a:tcPr marL="68580" marR="68580" marT="0" marB="0"/>
                </a:tc>
              </a:tr>
              <a:tr h="199515">
                <a:tc>
                  <a:txBody>
                    <a:bodyPr/>
                    <a:lstStyle/>
                    <a:p>
                      <a:pPr>
                        <a:lnSpc>
                          <a:spcPct val="107000"/>
                        </a:lnSpc>
                        <a:spcAft>
                          <a:spcPts val="0"/>
                        </a:spcAft>
                      </a:pPr>
                      <a:r>
                        <a:rPr lang="fr-FR" sz="1800">
                          <a:effectLst/>
                        </a:rPr>
                        <a:t>assertTrue</a:t>
                      </a:r>
                      <a:endParaRPr lang="fr-FR" sz="1800">
                        <a:effectLst/>
                        <a:latin typeface="Trebuchet MS" panose="020B0603020202020204" pitchFamily="34" charset="0"/>
                        <a:ea typeface="STXinwei"/>
                        <a:cs typeface="Tahoma" panose="020B0604030504040204" pitchFamily="34" charset="0"/>
                      </a:endParaRPr>
                    </a:p>
                  </a:txBody>
                  <a:tcPr marL="68580" marR="68580" marT="0" marB="0"/>
                </a:tc>
                <a:tc>
                  <a:txBody>
                    <a:bodyPr/>
                    <a:lstStyle/>
                    <a:p>
                      <a:pPr>
                        <a:lnSpc>
                          <a:spcPct val="107000"/>
                        </a:lnSpc>
                        <a:spcAft>
                          <a:spcPts val="0"/>
                        </a:spcAft>
                      </a:pPr>
                      <a:r>
                        <a:rPr lang="fr-FR" sz="1800">
                          <a:effectLst/>
                        </a:rPr>
                        <a:t>Vérifie que l'expression est vraie</a:t>
                      </a:r>
                      <a:endParaRPr lang="fr-FR" sz="1800">
                        <a:effectLst/>
                        <a:latin typeface="Trebuchet MS" panose="020B0603020202020204" pitchFamily="34" charset="0"/>
                        <a:ea typeface="STXinwei"/>
                        <a:cs typeface="Tahoma" panose="020B0604030504040204" pitchFamily="34" charset="0"/>
                      </a:endParaRPr>
                    </a:p>
                  </a:txBody>
                  <a:tcPr marL="68580" marR="68580" marT="0" marB="0"/>
                </a:tc>
              </a:tr>
              <a:tr h="295185">
                <a:tc>
                  <a:txBody>
                    <a:bodyPr/>
                    <a:lstStyle/>
                    <a:p>
                      <a:pPr>
                        <a:lnSpc>
                          <a:spcPct val="107000"/>
                        </a:lnSpc>
                        <a:spcAft>
                          <a:spcPts val="0"/>
                        </a:spcAft>
                      </a:pPr>
                      <a:r>
                        <a:rPr lang="fr-FR" sz="1800">
                          <a:effectLst/>
                        </a:rPr>
                        <a:t>fail</a:t>
                      </a:r>
                      <a:endParaRPr lang="fr-FR" sz="1800">
                        <a:effectLst/>
                        <a:latin typeface="Trebuchet MS" panose="020B0603020202020204" pitchFamily="34" charset="0"/>
                        <a:ea typeface="STXinwei"/>
                        <a:cs typeface="Tahoma" panose="020B0604030504040204" pitchFamily="34" charset="0"/>
                      </a:endParaRPr>
                    </a:p>
                  </a:txBody>
                  <a:tcPr marL="68580" marR="68580" marT="0" marB="0"/>
                </a:tc>
                <a:tc>
                  <a:txBody>
                    <a:bodyPr/>
                    <a:lstStyle/>
                    <a:p>
                      <a:pPr>
                        <a:lnSpc>
                          <a:spcPct val="107000"/>
                        </a:lnSpc>
                        <a:spcAft>
                          <a:spcPts val="0"/>
                        </a:spcAft>
                      </a:pPr>
                      <a:r>
                        <a:rPr lang="fr-FR" sz="1800" dirty="0">
                          <a:effectLst/>
                        </a:rPr>
                        <a:t>Provoque l'échec du test</a:t>
                      </a:r>
                      <a:endParaRPr lang="fr-FR" sz="1800" dirty="0">
                        <a:effectLst/>
                        <a:latin typeface="Trebuchet MS" panose="020B0603020202020204" pitchFamily="34" charset="0"/>
                        <a:ea typeface="STXinwei"/>
                        <a:cs typeface="Tahoma" panose="020B0604030504040204" pitchFamily="34" charset="0"/>
                      </a:endParaRPr>
                    </a:p>
                  </a:txBody>
                  <a:tcPr marL="68580" marR="68580" marT="0" marB="0"/>
                </a:tc>
              </a:tr>
            </a:tbl>
          </a:graphicData>
        </a:graphic>
      </p:graphicFrame>
      <p:sp>
        <p:nvSpPr>
          <p:cNvPr id="8" name="Rectangle 1"/>
          <p:cNvSpPr>
            <a:spLocks noChangeArrowheads="1"/>
          </p:cNvSpPr>
          <p:nvPr/>
        </p:nvSpPr>
        <p:spPr bwMode="auto">
          <a:xfrm>
            <a:off x="577342" y="2372876"/>
            <a:ext cx="617093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ja-JP" b="0" i="0" u="none" strike="noStrike" cap="none" normalizeH="0" baseline="0" dirty="0" err="1" smtClean="0">
                <a:ln>
                  <a:noFill/>
                </a:ln>
                <a:solidFill>
                  <a:schemeClr val="tx1"/>
                </a:solidFill>
                <a:effectLst/>
                <a:latin typeface="Trebuchet MS" panose="020B0603020202020204" pitchFamily="34" charset="0"/>
                <a:ea typeface="STXinwei"/>
                <a:cs typeface="Tahoma" panose="020B0604030504040204" pitchFamily="34" charset="0"/>
              </a:rPr>
              <a:t>Junit</a:t>
            </a:r>
            <a:r>
              <a:rPr kumimoji="0" lang="fr-FR" altLang="ja-JP" b="0" i="0" u="none" strike="noStrike" cap="none" normalizeH="0" baseline="0" dirty="0" smtClean="0">
                <a:ln>
                  <a:noFill/>
                </a:ln>
                <a:solidFill>
                  <a:schemeClr val="tx1"/>
                </a:solidFill>
                <a:effectLst/>
                <a:latin typeface="Trebuchet MS" panose="020B0603020202020204" pitchFamily="34" charset="0"/>
                <a:ea typeface="STXinwei"/>
                <a:cs typeface="Tahoma" panose="020B0604030504040204" pitchFamily="34" charset="0"/>
              </a:rPr>
              <a:t> offre un ensemble de méthodes d’assertion permettant de contrôler les erreurs :</a:t>
            </a:r>
            <a:endParaRPr kumimoji="0" lang="fr-FR" altLang="ja-JP"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8619060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BONNES PRATIQUES</a:t>
            </a:r>
            <a:endParaRPr lang="fr-FR" dirty="0"/>
          </a:p>
        </p:txBody>
      </p:sp>
      <p:sp>
        <p:nvSpPr>
          <p:cNvPr id="6" name="Espace réservé du contenu 2"/>
          <p:cNvSpPr>
            <a:spLocks noGrp="1"/>
          </p:cNvSpPr>
          <p:nvPr>
            <p:ph idx="1"/>
          </p:nvPr>
        </p:nvSpPr>
        <p:spPr>
          <a:xfrm>
            <a:off x="685800" y="1930401"/>
            <a:ext cx="4155141" cy="525928"/>
          </a:xfrm>
        </p:spPr>
        <p:txBody>
          <a:bodyPr>
            <a:normAutofit lnSpcReduction="10000"/>
          </a:bodyPr>
          <a:lstStyle/>
          <a:p>
            <a:pPr marL="0" indent="0">
              <a:buNone/>
            </a:pPr>
            <a:r>
              <a:rPr lang="fr-FR" sz="3200" b="1" dirty="0" smtClean="0">
                <a:solidFill>
                  <a:srgbClr val="C00000"/>
                </a:solidFill>
              </a:rPr>
              <a:t>Tests unitaires et </a:t>
            </a:r>
            <a:r>
              <a:rPr lang="fr-FR" sz="3200" b="1" dirty="0" err="1" smtClean="0">
                <a:solidFill>
                  <a:srgbClr val="C00000"/>
                </a:solidFill>
              </a:rPr>
              <a:t>JUnit</a:t>
            </a:r>
            <a:r>
              <a:rPr lang="fr-FR" sz="3200" b="1" dirty="0" smtClean="0">
                <a:solidFill>
                  <a:srgbClr val="C00000"/>
                </a:solidFill>
              </a:rPr>
              <a:t>  </a:t>
            </a:r>
          </a:p>
          <a:p>
            <a:pPr marL="0" indent="0">
              <a:buNone/>
            </a:pPr>
            <a:endParaRPr lang="fr-FR" sz="3200" b="1" dirty="0">
              <a:solidFill>
                <a:srgbClr val="C00000"/>
              </a:solidFill>
            </a:endParaRPr>
          </a:p>
          <a:p>
            <a:endParaRPr lang="fr-FR" dirty="0"/>
          </a:p>
        </p:txBody>
      </p:sp>
      <p:sp>
        <p:nvSpPr>
          <p:cNvPr id="4" name="Espace réservé du numéro de diapositive 3"/>
          <p:cNvSpPr>
            <a:spLocks noGrp="1"/>
          </p:cNvSpPr>
          <p:nvPr>
            <p:ph type="sldNum" sz="quarter" idx="12"/>
          </p:nvPr>
        </p:nvSpPr>
        <p:spPr/>
        <p:txBody>
          <a:bodyPr>
            <a:normAutofit/>
          </a:bodyPr>
          <a:lstStyle/>
          <a:p>
            <a:fld id="{6D22F896-40B5-4ADD-8801-0D06FADFA095}" type="slidenum">
              <a:rPr lang="en-US" smtClean="0"/>
              <a:t>47</a:t>
            </a:fld>
            <a:endParaRPr lang="en-US" dirty="0"/>
          </a:p>
        </p:txBody>
      </p:sp>
      <p:sp>
        <p:nvSpPr>
          <p:cNvPr id="7" name="ZoneTexte 6"/>
          <p:cNvSpPr txBox="1"/>
          <p:nvPr/>
        </p:nvSpPr>
        <p:spPr>
          <a:xfrm>
            <a:off x="685800" y="2456329"/>
            <a:ext cx="3666385" cy="461665"/>
          </a:xfrm>
          <a:prstGeom prst="rect">
            <a:avLst/>
          </a:prstGeom>
          <a:noFill/>
        </p:spPr>
        <p:txBody>
          <a:bodyPr wrap="square" rtlCol="0">
            <a:spAutoFit/>
          </a:bodyPr>
          <a:lstStyle/>
          <a:p>
            <a:r>
              <a:rPr lang="fr-FR" sz="2400" dirty="0" smtClean="0"/>
              <a:t>Implémentation des tests</a:t>
            </a:r>
            <a:endParaRPr lang="fr-FR" sz="2400" dirty="0"/>
          </a:p>
        </p:txBody>
      </p:sp>
      <p:sp>
        <p:nvSpPr>
          <p:cNvPr id="5" name="Rectangle 4"/>
          <p:cNvSpPr/>
          <p:nvPr/>
        </p:nvSpPr>
        <p:spPr>
          <a:xfrm>
            <a:off x="6096000" y="2456329"/>
            <a:ext cx="6128452" cy="3754874"/>
          </a:xfrm>
          <a:prstGeom prst="rect">
            <a:avLst/>
          </a:prstGeom>
        </p:spPr>
        <p:txBody>
          <a:bodyPr wrap="square">
            <a:spAutoFit/>
          </a:bodyPr>
          <a:lstStyle/>
          <a:p>
            <a:r>
              <a:rPr lang="en-US" sz="1200" dirty="0" smtClean="0">
                <a:latin typeface="Consolas" panose="020B0609020204030204" pitchFamily="49" charset="0"/>
                <a:ea typeface="STXinwei"/>
                <a:cs typeface="Tahoma" panose="020B0604030504040204" pitchFamily="34" charset="0"/>
              </a:rPr>
              <a:t>…</a:t>
            </a:r>
            <a:r>
              <a:rPr lang="en-US" sz="1200" dirty="0">
                <a:latin typeface="Consolas" panose="020B0609020204030204" pitchFamily="49" charset="0"/>
                <a:ea typeface="STXinwei"/>
                <a:cs typeface="Tahoma" panose="020B0604030504040204" pitchFamily="34" charset="0"/>
              </a:rPr>
              <a:t> </a:t>
            </a:r>
            <a:endParaRPr lang="fr-FR" sz="1200" dirty="0">
              <a:latin typeface="Trebuchet MS" panose="020B0603020202020204" pitchFamily="34" charset="0"/>
              <a:ea typeface="STXinwei"/>
              <a:cs typeface="Tahoma" panose="020B0604030504040204" pitchFamily="34" charset="0"/>
            </a:endParaRPr>
          </a:p>
          <a:p>
            <a:r>
              <a:rPr lang="en-US" sz="1200" dirty="0" smtClean="0">
                <a:solidFill>
                  <a:srgbClr val="646464"/>
                </a:solidFill>
                <a:latin typeface="Consolas" panose="020B0609020204030204" pitchFamily="49" charset="0"/>
                <a:ea typeface="STXinwei"/>
                <a:cs typeface="Tahoma" panose="020B0604030504040204" pitchFamily="34" charset="0"/>
              </a:rPr>
              <a:t>@</a:t>
            </a:r>
            <a:r>
              <a:rPr lang="en-US" sz="1200" dirty="0">
                <a:solidFill>
                  <a:srgbClr val="646464"/>
                </a:solidFill>
                <a:latin typeface="Consolas" panose="020B0609020204030204" pitchFamily="49" charset="0"/>
                <a:ea typeface="STXinwei"/>
                <a:cs typeface="Tahoma" panose="020B0604030504040204" pitchFamily="34" charset="0"/>
              </a:rPr>
              <a:t>Test</a:t>
            </a:r>
            <a:endParaRPr lang="fr-FR" sz="1200" dirty="0">
              <a:latin typeface="Trebuchet MS" panose="020B0603020202020204" pitchFamily="34" charset="0"/>
              <a:ea typeface="STXinwei"/>
              <a:cs typeface="Tahoma" panose="020B0604030504040204" pitchFamily="34" charset="0"/>
            </a:endParaRPr>
          </a:p>
          <a:p>
            <a:r>
              <a:rPr lang="en-US" sz="1200" b="1" dirty="0" smtClean="0">
                <a:solidFill>
                  <a:srgbClr val="7F0055"/>
                </a:solidFill>
                <a:latin typeface="Consolas" panose="020B0609020204030204" pitchFamily="49" charset="0"/>
                <a:ea typeface="STXinwei"/>
                <a:cs typeface="Tahoma" panose="020B0604030504040204" pitchFamily="34" charset="0"/>
              </a:rPr>
              <a:t>public</a:t>
            </a:r>
            <a:r>
              <a:rPr lang="en-US" sz="1200" dirty="0" smtClean="0">
                <a:solidFill>
                  <a:srgbClr val="000000"/>
                </a:solidFill>
                <a:latin typeface="Consolas" panose="020B0609020204030204" pitchFamily="49" charset="0"/>
                <a:ea typeface="STXinwei"/>
                <a:cs typeface="Tahoma" panose="020B0604030504040204" pitchFamily="34" charset="0"/>
              </a:rPr>
              <a:t> </a:t>
            </a:r>
            <a:r>
              <a:rPr lang="en-US" sz="1200" b="1" dirty="0">
                <a:solidFill>
                  <a:srgbClr val="7F0055"/>
                </a:solidFill>
                <a:latin typeface="Consolas" panose="020B0609020204030204" pitchFamily="49" charset="0"/>
                <a:ea typeface="STXinwei"/>
                <a:cs typeface="Tahoma" panose="020B0604030504040204" pitchFamily="34" charset="0"/>
              </a:rPr>
              <a:t>void</a:t>
            </a:r>
            <a:r>
              <a:rPr lang="en-US" sz="1200" dirty="0">
                <a:solidFill>
                  <a:srgbClr val="000000"/>
                </a:solidFill>
                <a:latin typeface="Consolas" panose="020B0609020204030204" pitchFamily="49" charset="0"/>
                <a:ea typeface="STXinwei"/>
                <a:cs typeface="Tahoma" panose="020B0604030504040204" pitchFamily="34" charset="0"/>
              </a:rPr>
              <a:t> </a:t>
            </a:r>
            <a:r>
              <a:rPr lang="en-US" sz="1200" dirty="0" err="1">
                <a:solidFill>
                  <a:srgbClr val="000000"/>
                </a:solidFill>
                <a:latin typeface="Consolas" panose="020B0609020204030204" pitchFamily="49" charset="0"/>
                <a:ea typeface="STXinwei"/>
                <a:cs typeface="Tahoma" panose="020B0604030504040204" pitchFamily="34" charset="0"/>
              </a:rPr>
              <a:t>testGetHelloWorldFR</a:t>
            </a:r>
            <a:r>
              <a:rPr lang="en-US" sz="1200" dirty="0">
                <a:solidFill>
                  <a:srgbClr val="000000"/>
                </a:solidFill>
                <a:latin typeface="Consolas" panose="020B0609020204030204" pitchFamily="49" charset="0"/>
                <a:ea typeface="STXinwei"/>
                <a:cs typeface="Tahoma" panose="020B0604030504040204" pitchFamily="34" charset="0"/>
              </a:rPr>
              <a:t>() {</a:t>
            </a:r>
            <a:endParaRPr lang="fr-FR" sz="1200" dirty="0">
              <a:latin typeface="Trebuchet MS" panose="020B0603020202020204" pitchFamily="34" charset="0"/>
              <a:ea typeface="STXinwei"/>
              <a:cs typeface="Tahoma" panose="020B0604030504040204" pitchFamily="34" charset="0"/>
            </a:endParaRPr>
          </a:p>
          <a:p>
            <a:r>
              <a:rPr lang="en-US" sz="1200" dirty="0">
                <a:solidFill>
                  <a:srgbClr val="000000"/>
                </a:solidFill>
                <a:latin typeface="Consolas" panose="020B0609020204030204" pitchFamily="49" charset="0"/>
                <a:ea typeface="STXinwei"/>
                <a:cs typeface="Tahoma" panose="020B0604030504040204" pitchFamily="34" charset="0"/>
              </a:rPr>
              <a:t>	</a:t>
            </a:r>
            <a:r>
              <a:rPr lang="en-US" sz="1200" dirty="0">
                <a:solidFill>
                  <a:srgbClr val="3F7F5F"/>
                </a:solidFill>
                <a:latin typeface="Consolas" panose="020B0609020204030204" pitchFamily="49" charset="0"/>
                <a:ea typeface="STXinwei"/>
                <a:cs typeface="Tahoma" panose="020B0604030504040204" pitchFamily="34" charset="0"/>
              </a:rPr>
              <a:t>// </a:t>
            </a:r>
            <a:r>
              <a:rPr lang="en-US" sz="1200" u="sng" dirty="0" err="1">
                <a:solidFill>
                  <a:srgbClr val="3F7F5F"/>
                </a:solidFill>
                <a:latin typeface="Consolas" panose="020B0609020204030204" pitchFamily="49" charset="0"/>
                <a:ea typeface="STXinwei"/>
                <a:cs typeface="Tahoma" panose="020B0604030504040204" pitchFamily="34" charset="0"/>
              </a:rPr>
              <a:t>instanciate</a:t>
            </a:r>
            <a:r>
              <a:rPr lang="en-US" sz="1200" dirty="0">
                <a:solidFill>
                  <a:srgbClr val="3F7F5F"/>
                </a:solidFill>
                <a:latin typeface="Consolas" panose="020B0609020204030204" pitchFamily="49" charset="0"/>
                <a:ea typeface="STXinwei"/>
                <a:cs typeface="Tahoma" panose="020B0604030504040204" pitchFamily="34" charset="0"/>
              </a:rPr>
              <a:t> factory</a:t>
            </a:r>
            <a:endParaRPr lang="fr-FR" sz="1200" dirty="0">
              <a:latin typeface="Trebuchet MS" panose="020B0603020202020204" pitchFamily="34" charset="0"/>
              <a:ea typeface="STXinwei"/>
              <a:cs typeface="Tahoma" panose="020B0604030504040204" pitchFamily="34" charset="0"/>
            </a:endParaRPr>
          </a:p>
          <a:p>
            <a:r>
              <a:rPr lang="en-US" sz="1200" dirty="0">
                <a:solidFill>
                  <a:srgbClr val="000000"/>
                </a:solidFill>
                <a:latin typeface="Consolas" panose="020B0609020204030204" pitchFamily="49" charset="0"/>
                <a:ea typeface="STXinwei"/>
                <a:cs typeface="Tahoma" panose="020B0604030504040204" pitchFamily="34" charset="0"/>
              </a:rPr>
              <a:t>	</a:t>
            </a:r>
            <a:r>
              <a:rPr lang="en-US" sz="1200" dirty="0" err="1">
                <a:solidFill>
                  <a:srgbClr val="000000"/>
                </a:solidFill>
                <a:highlight>
                  <a:srgbClr val="D3D3D3"/>
                </a:highlight>
                <a:latin typeface="Consolas" panose="020B0609020204030204" pitchFamily="49" charset="0"/>
                <a:ea typeface="STXinwei"/>
                <a:cs typeface="Tahoma" panose="020B0604030504040204" pitchFamily="34" charset="0"/>
              </a:rPr>
              <a:t>HelloWorldFactory</a:t>
            </a:r>
            <a:r>
              <a:rPr lang="en-US" sz="1200" dirty="0">
                <a:solidFill>
                  <a:srgbClr val="000000"/>
                </a:solidFill>
                <a:latin typeface="Consolas" panose="020B0609020204030204" pitchFamily="49" charset="0"/>
                <a:ea typeface="STXinwei"/>
                <a:cs typeface="Tahoma" panose="020B0604030504040204" pitchFamily="34" charset="0"/>
              </a:rPr>
              <a:t> </a:t>
            </a:r>
            <a:r>
              <a:rPr lang="en-US" sz="1200" dirty="0" err="1">
                <a:solidFill>
                  <a:srgbClr val="000000"/>
                </a:solidFill>
                <a:latin typeface="Consolas" panose="020B0609020204030204" pitchFamily="49" charset="0"/>
                <a:ea typeface="STXinwei"/>
                <a:cs typeface="Tahoma" panose="020B0604030504040204" pitchFamily="34" charset="0"/>
              </a:rPr>
              <a:t>helloWorldFactory</a:t>
            </a:r>
            <a:r>
              <a:rPr lang="en-US" sz="1200" dirty="0">
                <a:solidFill>
                  <a:srgbClr val="000000"/>
                </a:solidFill>
                <a:latin typeface="Consolas" panose="020B0609020204030204" pitchFamily="49" charset="0"/>
                <a:ea typeface="STXinwei"/>
                <a:cs typeface="Tahoma" panose="020B0604030504040204" pitchFamily="34" charset="0"/>
              </a:rPr>
              <a:t> = </a:t>
            </a:r>
            <a:r>
              <a:rPr lang="en-US" sz="1200" b="1" dirty="0">
                <a:solidFill>
                  <a:srgbClr val="7F0055"/>
                </a:solidFill>
                <a:latin typeface="Consolas" panose="020B0609020204030204" pitchFamily="49" charset="0"/>
                <a:ea typeface="STXinwei"/>
                <a:cs typeface="Tahoma" panose="020B0604030504040204" pitchFamily="34" charset="0"/>
              </a:rPr>
              <a:t>new</a:t>
            </a:r>
            <a:r>
              <a:rPr lang="en-US" sz="1200" dirty="0">
                <a:solidFill>
                  <a:srgbClr val="000000"/>
                </a:solidFill>
                <a:latin typeface="Consolas" panose="020B0609020204030204" pitchFamily="49" charset="0"/>
                <a:ea typeface="STXinwei"/>
                <a:cs typeface="Tahoma" panose="020B0604030504040204" pitchFamily="34" charset="0"/>
              </a:rPr>
              <a:t> </a:t>
            </a:r>
            <a:r>
              <a:rPr lang="en-US" sz="1200" dirty="0" err="1">
                <a:solidFill>
                  <a:srgbClr val="000000"/>
                </a:solidFill>
                <a:highlight>
                  <a:srgbClr val="D3D3D3"/>
                </a:highlight>
                <a:latin typeface="Consolas" panose="020B0609020204030204" pitchFamily="49" charset="0"/>
                <a:ea typeface="STXinwei"/>
                <a:cs typeface="Tahoma" panose="020B0604030504040204" pitchFamily="34" charset="0"/>
              </a:rPr>
              <a:t>HelloWorldFactory</a:t>
            </a:r>
            <a:r>
              <a:rPr lang="en-US" sz="1200" dirty="0">
                <a:solidFill>
                  <a:srgbClr val="000000"/>
                </a:solidFill>
                <a:latin typeface="Consolas" panose="020B0609020204030204" pitchFamily="49" charset="0"/>
                <a:ea typeface="STXinwei"/>
                <a:cs typeface="Tahoma" panose="020B0604030504040204" pitchFamily="34" charset="0"/>
              </a:rPr>
              <a:t>();</a:t>
            </a:r>
            <a:endParaRPr lang="fr-FR" sz="1200" dirty="0">
              <a:latin typeface="Trebuchet MS" panose="020B0603020202020204" pitchFamily="34" charset="0"/>
              <a:ea typeface="STXinwei"/>
              <a:cs typeface="Tahoma" panose="020B0604030504040204" pitchFamily="34" charset="0"/>
            </a:endParaRPr>
          </a:p>
          <a:p>
            <a:r>
              <a:rPr lang="en-US" sz="1200" dirty="0">
                <a:solidFill>
                  <a:srgbClr val="000000"/>
                </a:solidFill>
                <a:latin typeface="Consolas" panose="020B0609020204030204" pitchFamily="49" charset="0"/>
                <a:ea typeface="STXinwei"/>
                <a:cs typeface="Tahoma" panose="020B0604030504040204" pitchFamily="34" charset="0"/>
              </a:rPr>
              <a:t>	</a:t>
            </a:r>
            <a:r>
              <a:rPr lang="en-US" sz="1200" dirty="0">
                <a:solidFill>
                  <a:srgbClr val="3F7F5F"/>
                </a:solidFill>
                <a:latin typeface="Consolas" panose="020B0609020204030204" pitchFamily="49" charset="0"/>
                <a:ea typeface="STXinwei"/>
                <a:cs typeface="Tahoma" panose="020B0604030504040204" pitchFamily="34" charset="0"/>
              </a:rPr>
              <a:t>// perform test for </a:t>
            </a:r>
            <a:r>
              <a:rPr lang="en-US" sz="1200" u="sng" dirty="0" err="1">
                <a:solidFill>
                  <a:srgbClr val="3F7F5F"/>
                </a:solidFill>
                <a:latin typeface="Consolas" panose="020B0609020204030204" pitchFamily="49" charset="0"/>
                <a:ea typeface="STXinwei"/>
                <a:cs typeface="Tahoma" panose="020B0604030504040204" pitchFamily="34" charset="0"/>
              </a:rPr>
              <a:t>french</a:t>
            </a:r>
            <a:endParaRPr lang="fr-FR" sz="1200" dirty="0">
              <a:latin typeface="Trebuchet MS" panose="020B0603020202020204" pitchFamily="34" charset="0"/>
              <a:ea typeface="STXinwei"/>
              <a:cs typeface="Tahoma" panose="020B0604030504040204" pitchFamily="34" charset="0"/>
            </a:endParaRPr>
          </a:p>
          <a:p>
            <a:r>
              <a:rPr lang="en-US" sz="1200" dirty="0">
                <a:solidFill>
                  <a:srgbClr val="000000"/>
                </a:solidFill>
                <a:latin typeface="Consolas" panose="020B0609020204030204" pitchFamily="49" charset="0"/>
                <a:ea typeface="STXinwei"/>
                <a:cs typeface="Tahoma" panose="020B0604030504040204" pitchFamily="34" charset="0"/>
              </a:rPr>
              <a:t>	</a:t>
            </a:r>
            <a:r>
              <a:rPr lang="en-US" sz="1200" b="1" dirty="0" smtClean="0">
                <a:solidFill>
                  <a:srgbClr val="7F0055"/>
                </a:solidFill>
                <a:latin typeface="Consolas" panose="020B0609020204030204" pitchFamily="49" charset="0"/>
                <a:ea typeface="STXinwei"/>
                <a:cs typeface="Tahoma" panose="020B0604030504040204" pitchFamily="34" charset="0"/>
              </a:rPr>
              <a:t>try</a:t>
            </a:r>
            <a:r>
              <a:rPr lang="fr-FR" sz="1200" dirty="0" smtClean="0">
                <a:latin typeface="Trebuchet MS" panose="020B0603020202020204" pitchFamily="34" charset="0"/>
                <a:ea typeface="STXinwei"/>
                <a:cs typeface="Tahoma" panose="020B0604030504040204" pitchFamily="34" charset="0"/>
              </a:rPr>
              <a:t> </a:t>
            </a:r>
            <a:r>
              <a:rPr lang="en-US" sz="1200" dirty="0" smtClean="0">
                <a:solidFill>
                  <a:srgbClr val="000000"/>
                </a:solidFill>
                <a:latin typeface="Consolas" panose="020B0609020204030204" pitchFamily="49" charset="0"/>
                <a:ea typeface="STXinwei"/>
                <a:cs typeface="Tahoma" panose="020B0604030504040204" pitchFamily="34" charset="0"/>
              </a:rPr>
              <a:t>{</a:t>
            </a:r>
            <a:endParaRPr lang="fr-FR" sz="1200" dirty="0">
              <a:latin typeface="Trebuchet MS" panose="020B0603020202020204" pitchFamily="34" charset="0"/>
              <a:ea typeface="STXinwei"/>
              <a:cs typeface="Tahoma" panose="020B0604030504040204" pitchFamily="34" charset="0"/>
            </a:endParaRPr>
          </a:p>
          <a:p>
            <a:r>
              <a:rPr lang="en-US" sz="1200" dirty="0">
                <a:solidFill>
                  <a:srgbClr val="000000"/>
                </a:solidFill>
                <a:latin typeface="Consolas" panose="020B0609020204030204" pitchFamily="49" charset="0"/>
                <a:ea typeface="STXinwei"/>
                <a:cs typeface="Tahoma" panose="020B0604030504040204" pitchFamily="34" charset="0"/>
              </a:rPr>
              <a:t>	</a:t>
            </a:r>
            <a:r>
              <a:rPr lang="en-US" sz="1200" dirty="0" smtClean="0">
                <a:solidFill>
                  <a:srgbClr val="000000"/>
                </a:solidFill>
                <a:latin typeface="Consolas" panose="020B0609020204030204" pitchFamily="49" charset="0"/>
                <a:ea typeface="STXinwei"/>
                <a:cs typeface="Tahoma" panose="020B0604030504040204" pitchFamily="34" charset="0"/>
              </a:rPr>
              <a:t> </a:t>
            </a:r>
            <a:r>
              <a:rPr lang="en-US" sz="1200" dirty="0" err="1" smtClean="0">
                <a:solidFill>
                  <a:srgbClr val="000000"/>
                </a:solidFill>
                <a:latin typeface="Consolas" panose="020B0609020204030204" pitchFamily="49" charset="0"/>
                <a:ea typeface="STXinwei"/>
                <a:cs typeface="Tahoma" panose="020B0604030504040204" pitchFamily="34" charset="0"/>
              </a:rPr>
              <a:t>IHelloWorld</a:t>
            </a:r>
            <a:r>
              <a:rPr lang="en-US" sz="1200" dirty="0" smtClean="0">
                <a:solidFill>
                  <a:srgbClr val="000000"/>
                </a:solidFill>
                <a:latin typeface="Consolas" panose="020B0609020204030204" pitchFamily="49" charset="0"/>
                <a:ea typeface="STXinwei"/>
                <a:cs typeface="Tahoma" panose="020B0604030504040204" pitchFamily="34" charset="0"/>
              </a:rPr>
              <a:t> </a:t>
            </a:r>
            <a:r>
              <a:rPr lang="en-US" sz="1200" dirty="0" err="1">
                <a:solidFill>
                  <a:srgbClr val="000000"/>
                </a:solidFill>
                <a:latin typeface="Consolas" panose="020B0609020204030204" pitchFamily="49" charset="0"/>
                <a:ea typeface="STXinwei"/>
                <a:cs typeface="Tahoma" panose="020B0604030504040204" pitchFamily="34" charset="0"/>
              </a:rPr>
              <a:t>helloWorld</a:t>
            </a:r>
            <a:r>
              <a:rPr lang="en-US" sz="1200" dirty="0">
                <a:solidFill>
                  <a:srgbClr val="000000"/>
                </a:solidFill>
                <a:latin typeface="Consolas" panose="020B0609020204030204" pitchFamily="49" charset="0"/>
                <a:ea typeface="STXinwei"/>
                <a:cs typeface="Tahoma" panose="020B0604030504040204" pitchFamily="34" charset="0"/>
              </a:rPr>
              <a:t> = </a:t>
            </a:r>
            <a:r>
              <a:rPr lang="en-US" sz="1200" dirty="0" err="1">
                <a:solidFill>
                  <a:srgbClr val="000000"/>
                </a:solidFill>
                <a:latin typeface="Consolas" panose="020B0609020204030204" pitchFamily="49" charset="0"/>
                <a:ea typeface="STXinwei"/>
                <a:cs typeface="Tahoma" panose="020B0604030504040204" pitchFamily="34" charset="0"/>
              </a:rPr>
              <a:t>helloWorldFactory.getHelloWorld</a:t>
            </a:r>
            <a:r>
              <a:rPr lang="en-US" sz="1200" dirty="0">
                <a:solidFill>
                  <a:srgbClr val="000000"/>
                </a:solidFill>
                <a:latin typeface="Consolas" panose="020B0609020204030204" pitchFamily="49" charset="0"/>
                <a:ea typeface="STXinwei"/>
                <a:cs typeface="Tahoma" panose="020B0604030504040204" pitchFamily="34" charset="0"/>
              </a:rPr>
              <a:t>(</a:t>
            </a:r>
            <a:r>
              <a:rPr lang="en-US" sz="1200" dirty="0">
                <a:solidFill>
                  <a:srgbClr val="2A00FF"/>
                </a:solidFill>
                <a:latin typeface="Consolas" panose="020B0609020204030204" pitchFamily="49" charset="0"/>
                <a:ea typeface="STXinwei"/>
                <a:cs typeface="Tahoma" panose="020B0604030504040204" pitchFamily="34" charset="0"/>
              </a:rPr>
              <a:t>"</a:t>
            </a:r>
            <a:r>
              <a:rPr lang="en-US" sz="1200" dirty="0" err="1">
                <a:solidFill>
                  <a:srgbClr val="2A00FF"/>
                </a:solidFill>
                <a:latin typeface="Consolas" panose="020B0609020204030204" pitchFamily="49" charset="0"/>
                <a:ea typeface="STXinwei"/>
                <a:cs typeface="Tahoma" panose="020B0604030504040204" pitchFamily="34" charset="0"/>
              </a:rPr>
              <a:t>fr</a:t>
            </a:r>
            <a:r>
              <a:rPr lang="en-US" sz="1200" dirty="0">
                <a:solidFill>
                  <a:srgbClr val="2A00FF"/>
                </a:solidFill>
                <a:latin typeface="Consolas" panose="020B0609020204030204" pitchFamily="49" charset="0"/>
                <a:ea typeface="STXinwei"/>
                <a:cs typeface="Tahoma" panose="020B0604030504040204" pitchFamily="34" charset="0"/>
              </a:rPr>
              <a:t>"</a:t>
            </a:r>
            <a:r>
              <a:rPr lang="en-US" sz="1200" dirty="0">
                <a:solidFill>
                  <a:srgbClr val="000000"/>
                </a:solidFill>
                <a:latin typeface="Consolas" panose="020B0609020204030204" pitchFamily="49" charset="0"/>
                <a:ea typeface="STXinwei"/>
                <a:cs typeface="Tahoma" panose="020B0604030504040204" pitchFamily="34" charset="0"/>
              </a:rPr>
              <a:t>);</a:t>
            </a:r>
            <a:endParaRPr lang="fr-FR" sz="1200" dirty="0">
              <a:latin typeface="Trebuchet MS" panose="020B0603020202020204" pitchFamily="34" charset="0"/>
              <a:ea typeface="STXinwei"/>
              <a:cs typeface="Tahoma" panose="020B0604030504040204" pitchFamily="34" charset="0"/>
            </a:endParaRPr>
          </a:p>
          <a:p>
            <a:r>
              <a:rPr lang="en-US" sz="1200" dirty="0">
                <a:solidFill>
                  <a:srgbClr val="000000"/>
                </a:solidFill>
                <a:latin typeface="Consolas" panose="020B0609020204030204" pitchFamily="49" charset="0"/>
                <a:ea typeface="STXinwei"/>
                <a:cs typeface="Tahoma" panose="020B0604030504040204" pitchFamily="34" charset="0"/>
              </a:rPr>
              <a:t>	</a:t>
            </a:r>
            <a:r>
              <a:rPr lang="en-US" sz="1200" dirty="0" smtClean="0">
                <a:solidFill>
                  <a:srgbClr val="000000"/>
                </a:solidFill>
                <a:latin typeface="Consolas" panose="020B0609020204030204" pitchFamily="49" charset="0"/>
                <a:ea typeface="STXinwei"/>
                <a:cs typeface="Tahoma" panose="020B0604030504040204" pitchFamily="34" charset="0"/>
              </a:rPr>
              <a:t> </a:t>
            </a:r>
            <a:r>
              <a:rPr lang="en-US" sz="1200" i="1" dirty="0" err="1" smtClean="0">
                <a:solidFill>
                  <a:srgbClr val="000000"/>
                </a:solidFill>
                <a:latin typeface="Consolas" panose="020B0609020204030204" pitchFamily="49" charset="0"/>
                <a:ea typeface="STXinwei"/>
                <a:cs typeface="Tahoma" panose="020B0604030504040204" pitchFamily="34" charset="0"/>
              </a:rPr>
              <a:t>assertTrue</a:t>
            </a:r>
            <a:r>
              <a:rPr lang="en-US" sz="1200" dirty="0" smtClean="0">
                <a:solidFill>
                  <a:srgbClr val="000000"/>
                </a:solidFill>
                <a:latin typeface="Consolas" panose="020B0609020204030204" pitchFamily="49" charset="0"/>
                <a:ea typeface="STXinwei"/>
                <a:cs typeface="Tahoma" panose="020B0604030504040204" pitchFamily="34" charset="0"/>
              </a:rPr>
              <a:t>(</a:t>
            </a:r>
            <a:r>
              <a:rPr lang="en-US" sz="1200" dirty="0" err="1" smtClean="0">
                <a:solidFill>
                  <a:srgbClr val="000000"/>
                </a:solidFill>
                <a:latin typeface="Consolas" panose="020B0609020204030204" pitchFamily="49" charset="0"/>
                <a:ea typeface="STXinwei"/>
                <a:cs typeface="Tahoma" panose="020B0604030504040204" pitchFamily="34" charset="0"/>
              </a:rPr>
              <a:t>helloWorld.sayHelloWorld</a:t>
            </a:r>
            <a:r>
              <a:rPr lang="en-US" sz="1200" dirty="0">
                <a:solidFill>
                  <a:srgbClr val="000000"/>
                </a:solidFill>
                <a:latin typeface="Consolas" panose="020B0609020204030204" pitchFamily="49" charset="0"/>
                <a:ea typeface="STXinwei"/>
                <a:cs typeface="Tahoma" panose="020B0604030504040204" pitchFamily="34" charset="0"/>
              </a:rPr>
              <a:t>().equals(</a:t>
            </a:r>
            <a:r>
              <a:rPr lang="en-US" sz="1200" dirty="0">
                <a:solidFill>
                  <a:srgbClr val="2A00FF"/>
                </a:solidFill>
                <a:latin typeface="Consolas" panose="020B0609020204030204" pitchFamily="49" charset="0"/>
                <a:ea typeface="STXinwei"/>
                <a:cs typeface="Tahoma" panose="020B0604030504040204" pitchFamily="34" charset="0"/>
              </a:rPr>
              <a:t>"Bonjour le monde"</a:t>
            </a:r>
            <a:r>
              <a:rPr lang="en-US" sz="1200" dirty="0">
                <a:solidFill>
                  <a:srgbClr val="000000"/>
                </a:solidFill>
                <a:latin typeface="Consolas" panose="020B0609020204030204" pitchFamily="49" charset="0"/>
                <a:ea typeface="STXinwei"/>
                <a:cs typeface="Tahoma" panose="020B0604030504040204" pitchFamily="34" charset="0"/>
              </a:rPr>
              <a:t>));</a:t>
            </a:r>
            <a:endParaRPr lang="fr-FR" sz="1200" dirty="0">
              <a:latin typeface="Trebuchet MS" panose="020B0603020202020204" pitchFamily="34" charset="0"/>
              <a:ea typeface="STXinwei"/>
              <a:cs typeface="Tahoma" panose="020B0604030504040204" pitchFamily="34" charset="0"/>
            </a:endParaRPr>
          </a:p>
          <a:p>
            <a:r>
              <a:rPr lang="en-US" sz="1200" dirty="0">
                <a:solidFill>
                  <a:srgbClr val="000000"/>
                </a:solidFill>
                <a:latin typeface="Consolas" panose="020B0609020204030204" pitchFamily="49" charset="0"/>
                <a:ea typeface="STXinwei"/>
                <a:cs typeface="Tahoma" panose="020B0604030504040204" pitchFamily="34" charset="0"/>
              </a:rPr>
              <a:t>	</a:t>
            </a:r>
            <a:r>
              <a:rPr lang="en-US" sz="1200" dirty="0" smtClean="0">
                <a:solidFill>
                  <a:srgbClr val="000000"/>
                </a:solidFill>
                <a:latin typeface="Consolas" panose="020B0609020204030204" pitchFamily="49" charset="0"/>
                <a:ea typeface="STXinwei"/>
                <a:cs typeface="Tahoma" panose="020B0604030504040204" pitchFamily="34" charset="0"/>
              </a:rPr>
              <a:t>}</a:t>
            </a:r>
            <a:endParaRPr lang="fr-FR" sz="1200" dirty="0">
              <a:latin typeface="Trebuchet MS" panose="020B0603020202020204" pitchFamily="34" charset="0"/>
              <a:ea typeface="STXinwei"/>
              <a:cs typeface="Tahoma" panose="020B0604030504040204" pitchFamily="34" charset="0"/>
            </a:endParaRPr>
          </a:p>
          <a:p>
            <a:r>
              <a:rPr lang="en-US" sz="1200" dirty="0">
                <a:solidFill>
                  <a:srgbClr val="000000"/>
                </a:solidFill>
                <a:latin typeface="Consolas" panose="020B0609020204030204" pitchFamily="49" charset="0"/>
                <a:ea typeface="STXinwei"/>
                <a:cs typeface="Tahoma" panose="020B0604030504040204" pitchFamily="34" charset="0"/>
              </a:rPr>
              <a:t>	</a:t>
            </a:r>
            <a:r>
              <a:rPr lang="en-US" sz="1200" b="1" dirty="0" smtClean="0">
                <a:solidFill>
                  <a:srgbClr val="7F0055"/>
                </a:solidFill>
                <a:latin typeface="Consolas" panose="020B0609020204030204" pitchFamily="49" charset="0"/>
                <a:ea typeface="STXinwei"/>
                <a:cs typeface="Tahoma" panose="020B0604030504040204" pitchFamily="34" charset="0"/>
              </a:rPr>
              <a:t>catch</a:t>
            </a:r>
            <a:r>
              <a:rPr lang="en-US" sz="1200" dirty="0" smtClean="0">
                <a:solidFill>
                  <a:srgbClr val="000000"/>
                </a:solidFill>
                <a:latin typeface="Consolas" panose="020B0609020204030204" pitchFamily="49" charset="0"/>
                <a:ea typeface="STXinwei"/>
                <a:cs typeface="Tahoma" panose="020B0604030504040204" pitchFamily="34" charset="0"/>
              </a:rPr>
              <a:t>(</a:t>
            </a:r>
            <a:r>
              <a:rPr lang="en-US" sz="1200" dirty="0" err="1" smtClean="0">
                <a:solidFill>
                  <a:srgbClr val="000000"/>
                </a:solidFill>
                <a:latin typeface="Consolas" panose="020B0609020204030204" pitchFamily="49" charset="0"/>
                <a:ea typeface="STXinwei"/>
                <a:cs typeface="Tahoma" panose="020B0604030504040204" pitchFamily="34" charset="0"/>
              </a:rPr>
              <a:t>LanguageException</a:t>
            </a:r>
            <a:r>
              <a:rPr lang="en-US" sz="1200" dirty="0" smtClean="0">
                <a:solidFill>
                  <a:srgbClr val="000000"/>
                </a:solidFill>
                <a:latin typeface="Consolas" panose="020B0609020204030204" pitchFamily="49" charset="0"/>
                <a:ea typeface="STXinwei"/>
                <a:cs typeface="Tahoma" panose="020B0604030504040204" pitchFamily="34" charset="0"/>
              </a:rPr>
              <a:t> </a:t>
            </a:r>
            <a:r>
              <a:rPr lang="en-US" sz="1200" dirty="0" err="1">
                <a:solidFill>
                  <a:srgbClr val="000000"/>
                </a:solidFill>
                <a:latin typeface="Consolas" panose="020B0609020204030204" pitchFamily="49" charset="0"/>
                <a:ea typeface="STXinwei"/>
                <a:cs typeface="Tahoma" panose="020B0604030504040204" pitchFamily="34" charset="0"/>
              </a:rPr>
              <a:t>langEx</a:t>
            </a:r>
            <a:r>
              <a:rPr lang="en-US" sz="1200" dirty="0" smtClean="0">
                <a:solidFill>
                  <a:srgbClr val="000000"/>
                </a:solidFill>
                <a:latin typeface="Consolas" panose="020B0609020204030204" pitchFamily="49" charset="0"/>
                <a:ea typeface="STXinwei"/>
                <a:cs typeface="Tahoma" panose="020B0604030504040204" pitchFamily="34" charset="0"/>
              </a:rPr>
              <a:t>)</a:t>
            </a:r>
            <a:r>
              <a:rPr lang="fr-FR" sz="1200" dirty="0" smtClean="0">
                <a:latin typeface="Trebuchet MS" panose="020B0603020202020204" pitchFamily="34" charset="0"/>
                <a:ea typeface="STXinwei"/>
                <a:cs typeface="Tahoma" panose="020B0604030504040204" pitchFamily="34" charset="0"/>
              </a:rPr>
              <a:t> </a:t>
            </a:r>
            <a:r>
              <a:rPr lang="en-US" sz="1200" dirty="0" smtClean="0">
                <a:solidFill>
                  <a:srgbClr val="000000"/>
                </a:solidFill>
                <a:latin typeface="Consolas" panose="020B0609020204030204" pitchFamily="49" charset="0"/>
                <a:ea typeface="STXinwei"/>
                <a:cs typeface="Tahoma" panose="020B0604030504040204" pitchFamily="34" charset="0"/>
              </a:rPr>
              <a:t>{</a:t>
            </a:r>
            <a:endParaRPr lang="fr-FR" sz="1200" dirty="0">
              <a:latin typeface="Trebuchet MS" panose="020B0603020202020204" pitchFamily="34" charset="0"/>
              <a:ea typeface="STXinwei"/>
              <a:cs typeface="Tahoma" panose="020B0604030504040204" pitchFamily="34" charset="0"/>
            </a:endParaRPr>
          </a:p>
          <a:p>
            <a:r>
              <a:rPr lang="en-US" sz="1200" dirty="0">
                <a:solidFill>
                  <a:srgbClr val="000000"/>
                </a:solidFill>
                <a:latin typeface="Consolas" panose="020B0609020204030204" pitchFamily="49" charset="0"/>
                <a:ea typeface="STXinwei"/>
                <a:cs typeface="Tahoma" panose="020B0604030504040204" pitchFamily="34" charset="0"/>
              </a:rPr>
              <a:t>	</a:t>
            </a:r>
            <a:r>
              <a:rPr lang="en-US" sz="1200" dirty="0" smtClean="0">
                <a:solidFill>
                  <a:srgbClr val="000000"/>
                </a:solidFill>
                <a:latin typeface="Consolas" panose="020B0609020204030204" pitchFamily="49" charset="0"/>
                <a:ea typeface="STXinwei"/>
                <a:cs typeface="Tahoma" panose="020B0604030504040204" pitchFamily="34" charset="0"/>
              </a:rPr>
              <a:t> </a:t>
            </a:r>
            <a:r>
              <a:rPr lang="en-US" sz="1200" i="1" dirty="0" smtClean="0">
                <a:solidFill>
                  <a:srgbClr val="000000"/>
                </a:solidFill>
                <a:latin typeface="Consolas" panose="020B0609020204030204" pitchFamily="49" charset="0"/>
                <a:ea typeface="STXinwei"/>
                <a:cs typeface="Tahoma" panose="020B0604030504040204" pitchFamily="34" charset="0"/>
              </a:rPr>
              <a:t>fail</a:t>
            </a:r>
            <a:r>
              <a:rPr lang="en-US" sz="1200" dirty="0">
                <a:solidFill>
                  <a:srgbClr val="000000"/>
                </a:solidFill>
                <a:latin typeface="Consolas" panose="020B0609020204030204" pitchFamily="49" charset="0"/>
                <a:ea typeface="STXinwei"/>
                <a:cs typeface="Tahoma" panose="020B0604030504040204" pitchFamily="34" charset="0"/>
              </a:rPr>
              <a:t>(</a:t>
            </a:r>
            <a:r>
              <a:rPr lang="en-US" sz="1200" dirty="0">
                <a:solidFill>
                  <a:srgbClr val="2A00FF"/>
                </a:solidFill>
                <a:latin typeface="Consolas" panose="020B0609020204030204" pitchFamily="49" charset="0"/>
                <a:ea typeface="STXinwei"/>
                <a:cs typeface="Tahoma" panose="020B0604030504040204" pitchFamily="34" charset="0"/>
              </a:rPr>
              <a:t>"Exception raised"</a:t>
            </a:r>
            <a:r>
              <a:rPr lang="en-US" sz="1200" dirty="0">
                <a:solidFill>
                  <a:srgbClr val="000000"/>
                </a:solidFill>
                <a:latin typeface="Consolas" panose="020B0609020204030204" pitchFamily="49" charset="0"/>
                <a:ea typeface="STXinwei"/>
                <a:cs typeface="Tahoma" panose="020B0604030504040204" pitchFamily="34" charset="0"/>
              </a:rPr>
              <a:t>+</a:t>
            </a:r>
            <a:r>
              <a:rPr lang="en-US" sz="1200" dirty="0" err="1">
                <a:solidFill>
                  <a:srgbClr val="000000"/>
                </a:solidFill>
                <a:latin typeface="Consolas" panose="020B0609020204030204" pitchFamily="49" charset="0"/>
                <a:ea typeface="STXinwei"/>
                <a:cs typeface="Tahoma" panose="020B0604030504040204" pitchFamily="34" charset="0"/>
              </a:rPr>
              <a:t>langEx</a:t>
            </a:r>
            <a:r>
              <a:rPr lang="en-US" sz="1200" dirty="0">
                <a:solidFill>
                  <a:srgbClr val="000000"/>
                </a:solidFill>
                <a:latin typeface="Consolas" panose="020B0609020204030204" pitchFamily="49" charset="0"/>
                <a:ea typeface="STXinwei"/>
                <a:cs typeface="Tahoma" panose="020B0604030504040204" pitchFamily="34" charset="0"/>
              </a:rPr>
              <a:t>);</a:t>
            </a:r>
            <a:endParaRPr lang="fr-FR" sz="1200" dirty="0">
              <a:latin typeface="Trebuchet MS" panose="020B0603020202020204" pitchFamily="34" charset="0"/>
              <a:ea typeface="STXinwei"/>
              <a:cs typeface="Tahoma" panose="020B0604030504040204" pitchFamily="34" charset="0"/>
            </a:endParaRPr>
          </a:p>
          <a:p>
            <a:r>
              <a:rPr lang="en-US" sz="1200" dirty="0">
                <a:solidFill>
                  <a:srgbClr val="000000"/>
                </a:solidFill>
                <a:latin typeface="Consolas" panose="020B0609020204030204" pitchFamily="49" charset="0"/>
                <a:ea typeface="STXinwei"/>
                <a:cs typeface="Tahoma" panose="020B0604030504040204" pitchFamily="34" charset="0"/>
              </a:rPr>
              <a:t>	</a:t>
            </a:r>
            <a:r>
              <a:rPr lang="en-US" sz="1200" dirty="0" smtClean="0">
                <a:solidFill>
                  <a:srgbClr val="000000"/>
                </a:solidFill>
                <a:latin typeface="Consolas" panose="020B0609020204030204" pitchFamily="49" charset="0"/>
                <a:ea typeface="STXinwei"/>
                <a:cs typeface="Tahoma" panose="020B0604030504040204" pitchFamily="34" charset="0"/>
              </a:rPr>
              <a:t>}</a:t>
            </a:r>
            <a:endParaRPr lang="fr-FR" sz="1200" dirty="0">
              <a:latin typeface="Trebuchet MS" panose="020B0603020202020204" pitchFamily="34" charset="0"/>
              <a:ea typeface="STXinwei"/>
              <a:cs typeface="Tahoma" panose="020B0604030504040204" pitchFamily="34" charset="0"/>
            </a:endParaRPr>
          </a:p>
          <a:p>
            <a:r>
              <a:rPr lang="en-US" sz="1200" dirty="0" smtClean="0">
                <a:solidFill>
                  <a:srgbClr val="000000"/>
                </a:solidFill>
                <a:latin typeface="Consolas" panose="020B0609020204030204" pitchFamily="49" charset="0"/>
                <a:ea typeface="STXinwei"/>
                <a:cs typeface="Tahoma" panose="020B0604030504040204" pitchFamily="34" charset="0"/>
              </a:rPr>
              <a:t>}</a:t>
            </a:r>
            <a:endParaRPr lang="fr-FR" sz="1200" dirty="0">
              <a:latin typeface="Trebuchet MS" panose="020B0603020202020204" pitchFamily="34" charset="0"/>
              <a:ea typeface="STXinwei"/>
              <a:cs typeface="Tahoma" panose="020B0604030504040204" pitchFamily="34" charset="0"/>
            </a:endParaRPr>
          </a:p>
          <a:p>
            <a:r>
              <a:rPr lang="en-US" sz="1200" dirty="0">
                <a:solidFill>
                  <a:srgbClr val="000000"/>
                </a:solidFill>
                <a:latin typeface="Consolas" panose="020B0609020204030204" pitchFamily="49" charset="0"/>
                <a:ea typeface="STXinwei"/>
                <a:cs typeface="Tahoma" panose="020B0604030504040204" pitchFamily="34" charset="0"/>
              </a:rPr>
              <a:t>	</a:t>
            </a:r>
            <a:endParaRPr lang="fr-FR" sz="1200" dirty="0">
              <a:latin typeface="Trebuchet MS" panose="020B0603020202020204" pitchFamily="34" charset="0"/>
              <a:ea typeface="STXinwei"/>
              <a:cs typeface="Tahoma" panose="020B0604030504040204" pitchFamily="34" charset="0"/>
            </a:endParaRPr>
          </a:p>
          <a:p>
            <a:r>
              <a:rPr lang="fr-FR" sz="1200" dirty="0" smtClean="0">
                <a:latin typeface="Trebuchet MS" panose="020B0603020202020204" pitchFamily="34" charset="0"/>
                <a:ea typeface="STXinwei"/>
                <a:cs typeface="Tahoma" panose="020B0604030504040204" pitchFamily="34" charset="0"/>
              </a:rPr>
              <a:t>….</a:t>
            </a:r>
            <a:endParaRPr lang="fr-FR" sz="1200" dirty="0">
              <a:latin typeface="Trebuchet MS" panose="020B0603020202020204" pitchFamily="34" charset="0"/>
              <a:ea typeface="STXinwei"/>
              <a:cs typeface="Tahoma" panose="020B0604030504040204" pitchFamily="34" charset="0"/>
            </a:endParaRPr>
          </a:p>
          <a:p>
            <a:r>
              <a:rPr lang="en-US" sz="1000" dirty="0">
                <a:solidFill>
                  <a:srgbClr val="000000"/>
                </a:solidFill>
                <a:latin typeface="Consolas" panose="020B0609020204030204" pitchFamily="49" charset="0"/>
                <a:ea typeface="STXinwei"/>
                <a:cs typeface="Tahoma" panose="020B0604030504040204" pitchFamily="34" charset="0"/>
              </a:rPr>
              <a:t>	</a:t>
            </a:r>
            <a:endParaRPr lang="fr-FR" sz="1000" dirty="0">
              <a:latin typeface="Trebuchet MS" panose="020B0603020202020204" pitchFamily="34" charset="0"/>
              <a:ea typeface="STXinwei"/>
              <a:cs typeface="Tahoma" panose="020B0604030504040204" pitchFamily="34" charset="0"/>
            </a:endParaRPr>
          </a:p>
        </p:txBody>
      </p:sp>
      <p:sp>
        <p:nvSpPr>
          <p:cNvPr id="8" name="Rectangle 7"/>
          <p:cNvSpPr/>
          <p:nvPr/>
        </p:nvSpPr>
        <p:spPr>
          <a:xfrm>
            <a:off x="207622" y="3153370"/>
            <a:ext cx="5607962" cy="2769989"/>
          </a:xfrm>
          <a:prstGeom prst="rect">
            <a:avLst/>
          </a:prstGeom>
        </p:spPr>
        <p:txBody>
          <a:bodyPr wrap="square">
            <a:spAutoFit/>
          </a:bodyPr>
          <a:lstStyle/>
          <a:p>
            <a:r>
              <a:rPr lang="en-US" sz="1200" dirty="0">
                <a:solidFill>
                  <a:srgbClr val="646464"/>
                </a:solidFill>
                <a:latin typeface="Consolas" panose="020B0609020204030204" pitchFamily="49" charset="0"/>
                <a:ea typeface="STXinwei"/>
                <a:cs typeface="Tahoma" panose="020B0604030504040204" pitchFamily="34" charset="0"/>
              </a:rPr>
              <a:t>@Test</a:t>
            </a:r>
            <a:endParaRPr lang="fr-FR" sz="1200" dirty="0">
              <a:latin typeface="Trebuchet MS" panose="020B0603020202020204" pitchFamily="34" charset="0"/>
              <a:ea typeface="STXinwei"/>
              <a:cs typeface="Tahoma" panose="020B0604030504040204" pitchFamily="34" charset="0"/>
            </a:endParaRPr>
          </a:p>
          <a:p>
            <a:r>
              <a:rPr lang="en-US" sz="1200" b="1" dirty="0">
                <a:solidFill>
                  <a:srgbClr val="7F0055"/>
                </a:solidFill>
                <a:latin typeface="Consolas" panose="020B0609020204030204" pitchFamily="49" charset="0"/>
                <a:ea typeface="STXinwei"/>
                <a:cs typeface="Tahoma" panose="020B0604030504040204" pitchFamily="34" charset="0"/>
              </a:rPr>
              <a:t>public</a:t>
            </a:r>
            <a:r>
              <a:rPr lang="en-US" sz="1200" dirty="0">
                <a:solidFill>
                  <a:srgbClr val="000000"/>
                </a:solidFill>
                <a:latin typeface="Consolas" panose="020B0609020204030204" pitchFamily="49" charset="0"/>
                <a:ea typeface="STXinwei"/>
                <a:cs typeface="Tahoma" panose="020B0604030504040204" pitchFamily="34" charset="0"/>
              </a:rPr>
              <a:t> </a:t>
            </a:r>
            <a:r>
              <a:rPr lang="en-US" sz="1200" b="1" dirty="0">
                <a:solidFill>
                  <a:srgbClr val="7F0055"/>
                </a:solidFill>
                <a:latin typeface="Consolas" panose="020B0609020204030204" pitchFamily="49" charset="0"/>
                <a:ea typeface="STXinwei"/>
                <a:cs typeface="Tahoma" panose="020B0604030504040204" pitchFamily="34" charset="0"/>
              </a:rPr>
              <a:t>void</a:t>
            </a:r>
            <a:r>
              <a:rPr lang="en-US" sz="1200" dirty="0">
                <a:solidFill>
                  <a:srgbClr val="000000"/>
                </a:solidFill>
                <a:latin typeface="Consolas" panose="020B0609020204030204" pitchFamily="49" charset="0"/>
                <a:ea typeface="STXinwei"/>
                <a:cs typeface="Tahoma" panose="020B0604030504040204" pitchFamily="34" charset="0"/>
              </a:rPr>
              <a:t> </a:t>
            </a:r>
            <a:r>
              <a:rPr lang="en-US" sz="1200" dirty="0" err="1">
                <a:solidFill>
                  <a:srgbClr val="000000"/>
                </a:solidFill>
                <a:latin typeface="Consolas" panose="020B0609020204030204" pitchFamily="49" charset="0"/>
                <a:ea typeface="STXinwei"/>
                <a:cs typeface="Tahoma" panose="020B0604030504040204" pitchFamily="34" charset="0"/>
              </a:rPr>
              <a:t>testGetHelloWorldException</a:t>
            </a:r>
            <a:r>
              <a:rPr lang="en-US" sz="1200" dirty="0">
                <a:solidFill>
                  <a:srgbClr val="000000"/>
                </a:solidFill>
                <a:latin typeface="Consolas" panose="020B0609020204030204" pitchFamily="49" charset="0"/>
                <a:ea typeface="STXinwei"/>
                <a:cs typeface="Tahoma" panose="020B0604030504040204" pitchFamily="34" charset="0"/>
              </a:rPr>
              <a:t>() {</a:t>
            </a:r>
            <a:endParaRPr lang="fr-FR" sz="1200" dirty="0">
              <a:latin typeface="Trebuchet MS" panose="020B0603020202020204" pitchFamily="34" charset="0"/>
              <a:ea typeface="STXinwei"/>
              <a:cs typeface="Tahoma" panose="020B0604030504040204" pitchFamily="34" charset="0"/>
            </a:endParaRPr>
          </a:p>
          <a:p>
            <a:r>
              <a:rPr lang="en-US" sz="1200" dirty="0">
                <a:solidFill>
                  <a:srgbClr val="3F7F5F"/>
                </a:solidFill>
                <a:latin typeface="Consolas" panose="020B0609020204030204" pitchFamily="49" charset="0"/>
                <a:ea typeface="STXinwei"/>
                <a:cs typeface="Tahoma" panose="020B0604030504040204" pitchFamily="34" charset="0"/>
              </a:rPr>
              <a:t>  // </a:t>
            </a:r>
            <a:r>
              <a:rPr lang="en-US" sz="1200" u="sng" dirty="0" err="1">
                <a:solidFill>
                  <a:srgbClr val="3F7F5F"/>
                </a:solidFill>
                <a:latin typeface="Consolas" panose="020B0609020204030204" pitchFamily="49" charset="0"/>
                <a:ea typeface="STXinwei"/>
                <a:cs typeface="Tahoma" panose="020B0604030504040204" pitchFamily="34" charset="0"/>
              </a:rPr>
              <a:t>instanciate</a:t>
            </a:r>
            <a:r>
              <a:rPr lang="en-US" sz="1200" dirty="0">
                <a:solidFill>
                  <a:srgbClr val="3F7F5F"/>
                </a:solidFill>
                <a:latin typeface="Consolas" panose="020B0609020204030204" pitchFamily="49" charset="0"/>
                <a:ea typeface="STXinwei"/>
                <a:cs typeface="Tahoma" panose="020B0604030504040204" pitchFamily="34" charset="0"/>
              </a:rPr>
              <a:t> factory</a:t>
            </a:r>
            <a:endParaRPr lang="fr-FR" sz="1200" dirty="0">
              <a:latin typeface="Trebuchet MS" panose="020B0603020202020204" pitchFamily="34" charset="0"/>
              <a:ea typeface="STXinwei"/>
              <a:cs typeface="Tahoma" panose="020B0604030504040204" pitchFamily="34" charset="0"/>
            </a:endParaRPr>
          </a:p>
          <a:p>
            <a:r>
              <a:rPr lang="en-US" sz="1200" dirty="0">
                <a:solidFill>
                  <a:srgbClr val="000000"/>
                </a:solidFill>
                <a:highlight>
                  <a:srgbClr val="D3D3D3"/>
                </a:highlight>
                <a:latin typeface="Consolas" panose="020B0609020204030204" pitchFamily="49" charset="0"/>
                <a:ea typeface="STXinwei"/>
                <a:cs typeface="Tahoma" panose="020B0604030504040204" pitchFamily="34" charset="0"/>
              </a:rPr>
              <a:t>  </a:t>
            </a:r>
            <a:r>
              <a:rPr lang="en-US" sz="1200" dirty="0" err="1">
                <a:solidFill>
                  <a:srgbClr val="000000"/>
                </a:solidFill>
                <a:highlight>
                  <a:srgbClr val="D3D3D3"/>
                </a:highlight>
                <a:latin typeface="Consolas" panose="020B0609020204030204" pitchFamily="49" charset="0"/>
                <a:ea typeface="STXinwei"/>
                <a:cs typeface="Tahoma" panose="020B0604030504040204" pitchFamily="34" charset="0"/>
              </a:rPr>
              <a:t>HelloWorldFactory</a:t>
            </a:r>
            <a:r>
              <a:rPr lang="en-US" sz="1200" dirty="0">
                <a:solidFill>
                  <a:srgbClr val="000000"/>
                </a:solidFill>
                <a:latin typeface="Consolas" panose="020B0609020204030204" pitchFamily="49" charset="0"/>
                <a:ea typeface="STXinwei"/>
                <a:cs typeface="Tahoma" panose="020B0604030504040204" pitchFamily="34" charset="0"/>
              </a:rPr>
              <a:t> </a:t>
            </a:r>
            <a:r>
              <a:rPr lang="en-US" sz="1200" dirty="0" err="1">
                <a:solidFill>
                  <a:srgbClr val="000000"/>
                </a:solidFill>
                <a:latin typeface="Consolas" panose="020B0609020204030204" pitchFamily="49" charset="0"/>
                <a:ea typeface="STXinwei"/>
                <a:cs typeface="Tahoma" panose="020B0604030504040204" pitchFamily="34" charset="0"/>
              </a:rPr>
              <a:t>helloWorldFactory</a:t>
            </a:r>
            <a:r>
              <a:rPr lang="en-US" sz="1200" dirty="0">
                <a:solidFill>
                  <a:srgbClr val="000000"/>
                </a:solidFill>
                <a:latin typeface="Consolas" panose="020B0609020204030204" pitchFamily="49" charset="0"/>
                <a:ea typeface="STXinwei"/>
                <a:cs typeface="Tahoma" panose="020B0604030504040204" pitchFamily="34" charset="0"/>
              </a:rPr>
              <a:t> = </a:t>
            </a:r>
            <a:r>
              <a:rPr lang="en-US" sz="1200" b="1" dirty="0">
                <a:solidFill>
                  <a:srgbClr val="7F0055"/>
                </a:solidFill>
                <a:latin typeface="Consolas" panose="020B0609020204030204" pitchFamily="49" charset="0"/>
                <a:ea typeface="STXinwei"/>
                <a:cs typeface="Tahoma" panose="020B0604030504040204" pitchFamily="34" charset="0"/>
              </a:rPr>
              <a:t>new</a:t>
            </a:r>
            <a:r>
              <a:rPr lang="en-US" sz="1200" dirty="0">
                <a:solidFill>
                  <a:srgbClr val="000000"/>
                </a:solidFill>
                <a:latin typeface="Consolas" panose="020B0609020204030204" pitchFamily="49" charset="0"/>
                <a:ea typeface="STXinwei"/>
                <a:cs typeface="Tahoma" panose="020B0604030504040204" pitchFamily="34" charset="0"/>
              </a:rPr>
              <a:t> </a:t>
            </a:r>
            <a:r>
              <a:rPr lang="en-US" sz="1200" dirty="0" err="1">
                <a:solidFill>
                  <a:srgbClr val="000000"/>
                </a:solidFill>
                <a:highlight>
                  <a:srgbClr val="D3D3D3"/>
                </a:highlight>
                <a:latin typeface="Consolas" panose="020B0609020204030204" pitchFamily="49" charset="0"/>
                <a:ea typeface="STXinwei"/>
                <a:cs typeface="Tahoma" panose="020B0604030504040204" pitchFamily="34" charset="0"/>
              </a:rPr>
              <a:t>HelloWorldFactory</a:t>
            </a:r>
            <a:r>
              <a:rPr lang="en-US" sz="1200" dirty="0">
                <a:solidFill>
                  <a:srgbClr val="000000"/>
                </a:solidFill>
                <a:latin typeface="Consolas" panose="020B0609020204030204" pitchFamily="49" charset="0"/>
                <a:ea typeface="STXinwei"/>
                <a:cs typeface="Tahoma" panose="020B0604030504040204" pitchFamily="34" charset="0"/>
              </a:rPr>
              <a:t>();</a:t>
            </a:r>
            <a:endParaRPr lang="fr-FR" sz="1200" dirty="0">
              <a:latin typeface="Trebuchet MS" panose="020B0603020202020204" pitchFamily="34" charset="0"/>
              <a:ea typeface="STXinwei"/>
              <a:cs typeface="Tahoma" panose="020B0604030504040204" pitchFamily="34" charset="0"/>
            </a:endParaRPr>
          </a:p>
          <a:p>
            <a:r>
              <a:rPr lang="en-US" sz="1200" dirty="0">
                <a:solidFill>
                  <a:srgbClr val="3F7F5F"/>
                </a:solidFill>
                <a:latin typeface="Consolas" panose="020B0609020204030204" pitchFamily="49" charset="0"/>
                <a:ea typeface="STXinwei"/>
                <a:cs typeface="Tahoma" panose="020B0604030504040204" pitchFamily="34" charset="0"/>
              </a:rPr>
              <a:t>  // perform test for </a:t>
            </a:r>
            <a:r>
              <a:rPr lang="en-US" sz="1200" u="sng" dirty="0" err="1">
                <a:solidFill>
                  <a:srgbClr val="3F7F5F"/>
                </a:solidFill>
                <a:latin typeface="Consolas" panose="020B0609020204030204" pitchFamily="49" charset="0"/>
                <a:ea typeface="STXinwei"/>
                <a:cs typeface="Tahoma" panose="020B0604030504040204" pitchFamily="34" charset="0"/>
              </a:rPr>
              <a:t>french</a:t>
            </a:r>
            <a:endParaRPr lang="fr-FR" sz="1200" dirty="0">
              <a:latin typeface="Trebuchet MS" panose="020B0603020202020204" pitchFamily="34" charset="0"/>
              <a:ea typeface="STXinwei"/>
              <a:cs typeface="Tahoma" panose="020B0604030504040204" pitchFamily="34" charset="0"/>
            </a:endParaRPr>
          </a:p>
          <a:p>
            <a:r>
              <a:rPr lang="en-US" sz="1200" b="1" dirty="0">
                <a:solidFill>
                  <a:srgbClr val="7F0055"/>
                </a:solidFill>
                <a:latin typeface="Consolas" panose="020B0609020204030204" pitchFamily="49" charset="0"/>
                <a:ea typeface="STXinwei"/>
                <a:cs typeface="Tahoma" panose="020B0604030504040204" pitchFamily="34" charset="0"/>
              </a:rPr>
              <a:t>  try</a:t>
            </a:r>
            <a:r>
              <a:rPr lang="fr-FR" sz="1200" dirty="0">
                <a:latin typeface="Trebuchet MS" panose="020B0603020202020204" pitchFamily="34" charset="0"/>
                <a:ea typeface="STXinwei"/>
                <a:cs typeface="Tahoma" panose="020B0604030504040204" pitchFamily="34" charset="0"/>
              </a:rPr>
              <a:t> </a:t>
            </a:r>
            <a:r>
              <a:rPr lang="en-US" sz="1200" dirty="0">
                <a:solidFill>
                  <a:srgbClr val="000000"/>
                </a:solidFill>
                <a:latin typeface="Consolas" panose="020B0609020204030204" pitchFamily="49" charset="0"/>
                <a:ea typeface="STXinwei"/>
                <a:cs typeface="Tahoma" panose="020B0604030504040204" pitchFamily="34" charset="0"/>
              </a:rPr>
              <a:t>{</a:t>
            </a:r>
            <a:endParaRPr lang="fr-FR" sz="1200" dirty="0">
              <a:latin typeface="Trebuchet MS" panose="020B0603020202020204" pitchFamily="34" charset="0"/>
              <a:ea typeface="STXinwei"/>
              <a:cs typeface="Tahoma" panose="020B0604030504040204" pitchFamily="34" charset="0"/>
            </a:endParaRPr>
          </a:p>
          <a:p>
            <a:r>
              <a:rPr lang="en-US" sz="1200" dirty="0">
                <a:solidFill>
                  <a:srgbClr val="000000"/>
                </a:solidFill>
                <a:latin typeface="Consolas" panose="020B0609020204030204" pitchFamily="49" charset="0"/>
                <a:ea typeface="STXinwei"/>
                <a:cs typeface="Tahoma" panose="020B0604030504040204" pitchFamily="34" charset="0"/>
              </a:rPr>
              <a:t>    </a:t>
            </a:r>
            <a:r>
              <a:rPr lang="en-US" sz="1200" dirty="0" err="1">
                <a:solidFill>
                  <a:srgbClr val="000000"/>
                </a:solidFill>
                <a:latin typeface="Consolas" panose="020B0609020204030204" pitchFamily="49" charset="0"/>
                <a:ea typeface="STXinwei"/>
                <a:cs typeface="Tahoma" panose="020B0604030504040204" pitchFamily="34" charset="0"/>
              </a:rPr>
              <a:t>IHelloWorld</a:t>
            </a:r>
            <a:r>
              <a:rPr lang="en-US" sz="1200" dirty="0">
                <a:solidFill>
                  <a:srgbClr val="000000"/>
                </a:solidFill>
                <a:latin typeface="Consolas" panose="020B0609020204030204" pitchFamily="49" charset="0"/>
                <a:ea typeface="STXinwei"/>
                <a:cs typeface="Tahoma" panose="020B0604030504040204" pitchFamily="34" charset="0"/>
              </a:rPr>
              <a:t> </a:t>
            </a:r>
            <a:r>
              <a:rPr lang="en-US" sz="1200" u="sng" dirty="0" err="1">
                <a:solidFill>
                  <a:srgbClr val="000000"/>
                </a:solidFill>
                <a:latin typeface="Consolas" panose="020B0609020204030204" pitchFamily="49" charset="0"/>
                <a:ea typeface="STXinwei"/>
                <a:cs typeface="Tahoma" panose="020B0604030504040204" pitchFamily="34" charset="0"/>
              </a:rPr>
              <a:t>helloWorld</a:t>
            </a:r>
            <a:r>
              <a:rPr lang="en-US" sz="1200" dirty="0">
                <a:solidFill>
                  <a:srgbClr val="000000"/>
                </a:solidFill>
                <a:latin typeface="Consolas" panose="020B0609020204030204" pitchFamily="49" charset="0"/>
                <a:ea typeface="STXinwei"/>
                <a:cs typeface="Tahoma" panose="020B0604030504040204" pitchFamily="34" charset="0"/>
              </a:rPr>
              <a:t> = </a:t>
            </a:r>
            <a:endParaRPr lang="en-US" sz="1200" dirty="0" smtClean="0">
              <a:solidFill>
                <a:srgbClr val="000000"/>
              </a:solidFill>
              <a:latin typeface="Consolas" panose="020B0609020204030204" pitchFamily="49" charset="0"/>
              <a:ea typeface="STXinwei"/>
              <a:cs typeface="Tahoma" panose="020B0604030504040204" pitchFamily="34" charset="0"/>
            </a:endParaRPr>
          </a:p>
          <a:p>
            <a:r>
              <a:rPr lang="en-US" sz="1200" dirty="0">
                <a:solidFill>
                  <a:srgbClr val="000000"/>
                </a:solidFill>
                <a:latin typeface="Consolas" panose="020B0609020204030204" pitchFamily="49" charset="0"/>
                <a:ea typeface="STXinwei"/>
                <a:cs typeface="Tahoma" panose="020B0604030504040204" pitchFamily="34" charset="0"/>
              </a:rPr>
              <a:t> </a:t>
            </a:r>
            <a:r>
              <a:rPr lang="en-US" sz="1200" dirty="0" smtClean="0">
                <a:solidFill>
                  <a:srgbClr val="000000"/>
                </a:solidFill>
                <a:latin typeface="Consolas" panose="020B0609020204030204" pitchFamily="49" charset="0"/>
                <a:ea typeface="STXinwei"/>
                <a:cs typeface="Tahoma" panose="020B0604030504040204" pitchFamily="34" charset="0"/>
              </a:rPr>
              <a:t>     </a:t>
            </a:r>
            <a:r>
              <a:rPr lang="en-US" sz="1200" dirty="0" err="1" smtClean="0">
                <a:solidFill>
                  <a:srgbClr val="000000"/>
                </a:solidFill>
                <a:latin typeface="Consolas" panose="020B0609020204030204" pitchFamily="49" charset="0"/>
                <a:ea typeface="STXinwei"/>
                <a:cs typeface="Tahoma" panose="020B0604030504040204" pitchFamily="34" charset="0"/>
              </a:rPr>
              <a:t>helloWorldFactory.getHelloWorld</a:t>
            </a:r>
            <a:r>
              <a:rPr lang="en-US" sz="1200" dirty="0">
                <a:solidFill>
                  <a:srgbClr val="000000"/>
                </a:solidFill>
                <a:latin typeface="Consolas" panose="020B0609020204030204" pitchFamily="49" charset="0"/>
                <a:ea typeface="STXinwei"/>
                <a:cs typeface="Tahoma" panose="020B0604030504040204" pitchFamily="34" charset="0"/>
              </a:rPr>
              <a:t>(</a:t>
            </a:r>
            <a:r>
              <a:rPr lang="en-US" sz="1200" dirty="0">
                <a:solidFill>
                  <a:srgbClr val="2A00FF"/>
                </a:solidFill>
                <a:latin typeface="Consolas" panose="020B0609020204030204" pitchFamily="49" charset="0"/>
                <a:ea typeface="STXinwei"/>
                <a:cs typeface="Tahoma" panose="020B0604030504040204" pitchFamily="34" charset="0"/>
              </a:rPr>
              <a:t>"gr"</a:t>
            </a:r>
            <a:r>
              <a:rPr lang="en-US" sz="1200" dirty="0">
                <a:solidFill>
                  <a:srgbClr val="000000"/>
                </a:solidFill>
                <a:latin typeface="Consolas" panose="020B0609020204030204" pitchFamily="49" charset="0"/>
                <a:ea typeface="STXinwei"/>
                <a:cs typeface="Tahoma" panose="020B0604030504040204" pitchFamily="34" charset="0"/>
              </a:rPr>
              <a:t>);</a:t>
            </a:r>
            <a:endParaRPr lang="fr-FR" sz="1200" dirty="0">
              <a:latin typeface="Trebuchet MS" panose="020B0603020202020204" pitchFamily="34" charset="0"/>
              <a:ea typeface="STXinwei"/>
              <a:cs typeface="Tahoma" panose="020B0604030504040204" pitchFamily="34" charset="0"/>
            </a:endParaRPr>
          </a:p>
          <a:p>
            <a:r>
              <a:rPr lang="en-US" sz="1200" i="1" dirty="0">
                <a:solidFill>
                  <a:srgbClr val="000000"/>
                </a:solidFill>
                <a:latin typeface="Consolas" panose="020B0609020204030204" pitchFamily="49" charset="0"/>
                <a:ea typeface="STXinwei"/>
                <a:cs typeface="Tahoma" panose="020B0604030504040204" pitchFamily="34" charset="0"/>
              </a:rPr>
              <a:t>    fail</a:t>
            </a:r>
            <a:r>
              <a:rPr lang="en-US" sz="1200" dirty="0">
                <a:solidFill>
                  <a:srgbClr val="000000"/>
                </a:solidFill>
                <a:latin typeface="Consolas" panose="020B0609020204030204" pitchFamily="49" charset="0"/>
                <a:ea typeface="STXinwei"/>
                <a:cs typeface="Tahoma" panose="020B0604030504040204" pitchFamily="34" charset="0"/>
              </a:rPr>
              <a:t>(</a:t>
            </a:r>
            <a:r>
              <a:rPr lang="en-US" sz="1200" dirty="0">
                <a:solidFill>
                  <a:srgbClr val="2A00FF"/>
                </a:solidFill>
                <a:latin typeface="Consolas" panose="020B0609020204030204" pitchFamily="49" charset="0"/>
                <a:ea typeface="STXinwei"/>
                <a:cs typeface="Tahoma" panose="020B0604030504040204" pitchFamily="34" charset="0"/>
              </a:rPr>
              <a:t>"Gr should be not </a:t>
            </a:r>
            <a:r>
              <a:rPr lang="en-US" sz="1200" dirty="0" err="1">
                <a:solidFill>
                  <a:srgbClr val="2A00FF"/>
                </a:solidFill>
                <a:latin typeface="Consolas" panose="020B0609020204030204" pitchFamily="49" charset="0"/>
                <a:ea typeface="STXinwei"/>
                <a:cs typeface="Tahoma" panose="020B0604030504040204" pitchFamily="34" charset="0"/>
              </a:rPr>
              <a:t>instanciate</a:t>
            </a:r>
            <a:r>
              <a:rPr lang="en-US" sz="1200" dirty="0">
                <a:solidFill>
                  <a:srgbClr val="2A00FF"/>
                </a:solidFill>
                <a:latin typeface="Consolas" panose="020B0609020204030204" pitchFamily="49" charset="0"/>
                <a:ea typeface="STXinwei"/>
                <a:cs typeface="Tahoma" panose="020B0604030504040204" pitchFamily="34" charset="0"/>
              </a:rPr>
              <a:t>"</a:t>
            </a:r>
            <a:r>
              <a:rPr lang="en-US" sz="1200" dirty="0">
                <a:solidFill>
                  <a:srgbClr val="000000"/>
                </a:solidFill>
                <a:latin typeface="Consolas" panose="020B0609020204030204" pitchFamily="49" charset="0"/>
                <a:ea typeface="STXinwei"/>
                <a:cs typeface="Tahoma" panose="020B0604030504040204" pitchFamily="34" charset="0"/>
              </a:rPr>
              <a:t>);</a:t>
            </a:r>
            <a:endParaRPr lang="fr-FR" sz="1200" dirty="0">
              <a:latin typeface="Trebuchet MS" panose="020B0603020202020204" pitchFamily="34" charset="0"/>
              <a:ea typeface="STXinwei"/>
              <a:cs typeface="Tahoma" panose="020B0604030504040204" pitchFamily="34" charset="0"/>
            </a:endParaRPr>
          </a:p>
          <a:p>
            <a:r>
              <a:rPr lang="en-US" sz="1200" dirty="0">
                <a:solidFill>
                  <a:srgbClr val="000000"/>
                </a:solidFill>
                <a:latin typeface="Consolas" panose="020B0609020204030204" pitchFamily="49" charset="0"/>
                <a:ea typeface="STXinwei"/>
                <a:cs typeface="Tahoma" panose="020B0604030504040204" pitchFamily="34" charset="0"/>
              </a:rPr>
              <a:t>  }</a:t>
            </a:r>
            <a:endParaRPr lang="fr-FR" sz="1200" dirty="0">
              <a:latin typeface="Trebuchet MS" panose="020B0603020202020204" pitchFamily="34" charset="0"/>
              <a:ea typeface="STXinwei"/>
              <a:cs typeface="Tahoma" panose="020B0604030504040204" pitchFamily="34" charset="0"/>
            </a:endParaRPr>
          </a:p>
          <a:p>
            <a:r>
              <a:rPr lang="en-US" sz="1200" b="1" dirty="0">
                <a:solidFill>
                  <a:srgbClr val="7F0055"/>
                </a:solidFill>
                <a:latin typeface="Consolas" panose="020B0609020204030204" pitchFamily="49" charset="0"/>
                <a:ea typeface="STXinwei"/>
                <a:cs typeface="Tahoma" panose="020B0604030504040204" pitchFamily="34" charset="0"/>
              </a:rPr>
              <a:t>  catch</a:t>
            </a:r>
            <a:r>
              <a:rPr lang="en-US" sz="1200" dirty="0">
                <a:solidFill>
                  <a:srgbClr val="000000"/>
                </a:solidFill>
                <a:latin typeface="Consolas" panose="020B0609020204030204" pitchFamily="49" charset="0"/>
                <a:ea typeface="STXinwei"/>
                <a:cs typeface="Tahoma" panose="020B0604030504040204" pitchFamily="34" charset="0"/>
              </a:rPr>
              <a:t>(</a:t>
            </a:r>
            <a:r>
              <a:rPr lang="en-US" sz="1200" dirty="0" err="1">
                <a:solidFill>
                  <a:srgbClr val="000000"/>
                </a:solidFill>
                <a:latin typeface="Consolas" panose="020B0609020204030204" pitchFamily="49" charset="0"/>
                <a:ea typeface="STXinwei"/>
                <a:cs typeface="Tahoma" panose="020B0604030504040204" pitchFamily="34" charset="0"/>
              </a:rPr>
              <a:t>LanguageException</a:t>
            </a:r>
            <a:r>
              <a:rPr lang="en-US" sz="1200" dirty="0">
                <a:solidFill>
                  <a:srgbClr val="000000"/>
                </a:solidFill>
                <a:latin typeface="Consolas" panose="020B0609020204030204" pitchFamily="49" charset="0"/>
                <a:ea typeface="STXinwei"/>
                <a:cs typeface="Tahoma" panose="020B0604030504040204" pitchFamily="34" charset="0"/>
              </a:rPr>
              <a:t> </a:t>
            </a:r>
            <a:r>
              <a:rPr lang="en-US" sz="1200" dirty="0" err="1">
                <a:solidFill>
                  <a:srgbClr val="000000"/>
                </a:solidFill>
                <a:latin typeface="Consolas" panose="020B0609020204030204" pitchFamily="49" charset="0"/>
                <a:ea typeface="STXinwei"/>
                <a:cs typeface="Tahoma" panose="020B0604030504040204" pitchFamily="34" charset="0"/>
              </a:rPr>
              <a:t>langEx</a:t>
            </a:r>
            <a:r>
              <a:rPr lang="en-US" sz="1200" dirty="0">
                <a:solidFill>
                  <a:srgbClr val="000000"/>
                </a:solidFill>
                <a:latin typeface="Consolas" panose="020B0609020204030204" pitchFamily="49" charset="0"/>
                <a:ea typeface="STXinwei"/>
                <a:cs typeface="Tahoma" panose="020B0604030504040204" pitchFamily="34" charset="0"/>
              </a:rPr>
              <a:t>)</a:t>
            </a:r>
            <a:r>
              <a:rPr lang="fr-FR" sz="1200" dirty="0">
                <a:latin typeface="Trebuchet MS" panose="020B0603020202020204" pitchFamily="34" charset="0"/>
                <a:ea typeface="STXinwei"/>
                <a:cs typeface="Tahoma" panose="020B0604030504040204" pitchFamily="34" charset="0"/>
              </a:rPr>
              <a:t> </a:t>
            </a:r>
            <a:r>
              <a:rPr lang="en-US" sz="1200" dirty="0">
                <a:solidFill>
                  <a:srgbClr val="000000"/>
                </a:solidFill>
                <a:latin typeface="Consolas" panose="020B0609020204030204" pitchFamily="49" charset="0"/>
                <a:ea typeface="STXinwei"/>
                <a:cs typeface="Tahoma" panose="020B0604030504040204" pitchFamily="34" charset="0"/>
              </a:rPr>
              <a:t>{</a:t>
            </a:r>
            <a:endParaRPr lang="fr-FR" sz="1200" dirty="0">
              <a:latin typeface="Trebuchet MS" panose="020B0603020202020204" pitchFamily="34" charset="0"/>
              <a:ea typeface="STXinwei"/>
              <a:cs typeface="Tahoma" panose="020B0604030504040204" pitchFamily="34" charset="0"/>
            </a:endParaRPr>
          </a:p>
          <a:p>
            <a:r>
              <a:rPr lang="en-US" sz="1200" i="1" dirty="0">
                <a:solidFill>
                  <a:srgbClr val="000000"/>
                </a:solidFill>
                <a:latin typeface="Consolas" panose="020B0609020204030204" pitchFamily="49" charset="0"/>
                <a:ea typeface="STXinwei"/>
                <a:cs typeface="Tahoma" panose="020B0604030504040204" pitchFamily="34" charset="0"/>
              </a:rPr>
              <a:t>    </a:t>
            </a:r>
            <a:r>
              <a:rPr lang="en-US" sz="1200" i="1" dirty="0" err="1">
                <a:solidFill>
                  <a:srgbClr val="000000"/>
                </a:solidFill>
                <a:latin typeface="Consolas" panose="020B0609020204030204" pitchFamily="49" charset="0"/>
                <a:ea typeface="STXinwei"/>
                <a:cs typeface="Tahoma" panose="020B0604030504040204" pitchFamily="34" charset="0"/>
              </a:rPr>
              <a:t>assertTrue</a:t>
            </a:r>
            <a:r>
              <a:rPr lang="en-US" sz="1200" dirty="0">
                <a:solidFill>
                  <a:srgbClr val="000000"/>
                </a:solidFill>
                <a:latin typeface="Consolas" panose="020B0609020204030204" pitchFamily="49" charset="0"/>
                <a:ea typeface="STXinwei"/>
                <a:cs typeface="Tahoma" panose="020B0604030504040204" pitchFamily="34" charset="0"/>
              </a:rPr>
              <a:t>(</a:t>
            </a:r>
            <a:r>
              <a:rPr lang="en-US" sz="1200" b="1" dirty="0">
                <a:solidFill>
                  <a:srgbClr val="7F0055"/>
                </a:solidFill>
                <a:latin typeface="Consolas" panose="020B0609020204030204" pitchFamily="49" charset="0"/>
                <a:ea typeface="STXinwei"/>
                <a:cs typeface="Tahoma" panose="020B0604030504040204" pitchFamily="34" charset="0"/>
              </a:rPr>
              <a:t>true</a:t>
            </a:r>
            <a:r>
              <a:rPr lang="en-US" sz="1200" dirty="0">
                <a:solidFill>
                  <a:srgbClr val="000000"/>
                </a:solidFill>
                <a:latin typeface="Consolas" panose="020B0609020204030204" pitchFamily="49" charset="0"/>
                <a:ea typeface="STXinwei"/>
                <a:cs typeface="Tahoma" panose="020B0604030504040204" pitchFamily="34" charset="0"/>
              </a:rPr>
              <a:t>);</a:t>
            </a:r>
            <a:endParaRPr lang="fr-FR" sz="1200" dirty="0">
              <a:latin typeface="Trebuchet MS" panose="020B0603020202020204" pitchFamily="34" charset="0"/>
              <a:ea typeface="STXinwei"/>
              <a:cs typeface="Tahoma" panose="020B0604030504040204" pitchFamily="34" charset="0"/>
            </a:endParaRPr>
          </a:p>
          <a:p>
            <a:r>
              <a:rPr lang="fr-FR" sz="1200" dirty="0">
                <a:solidFill>
                  <a:srgbClr val="000000"/>
                </a:solidFill>
                <a:latin typeface="Consolas" panose="020B0609020204030204" pitchFamily="49" charset="0"/>
                <a:ea typeface="STXinwei"/>
                <a:cs typeface="Tahoma" panose="020B0604030504040204" pitchFamily="34" charset="0"/>
              </a:rPr>
              <a:t>  }</a:t>
            </a:r>
            <a:endParaRPr lang="fr-FR" sz="1200" dirty="0">
              <a:latin typeface="Trebuchet MS" panose="020B0603020202020204" pitchFamily="34" charset="0"/>
              <a:ea typeface="STXinwei"/>
              <a:cs typeface="Tahoma" panose="020B0604030504040204" pitchFamily="34" charset="0"/>
            </a:endParaRPr>
          </a:p>
          <a:p>
            <a:r>
              <a:rPr lang="fr-FR" sz="1200" dirty="0">
                <a:solidFill>
                  <a:srgbClr val="000000"/>
                </a:solidFill>
                <a:latin typeface="Consolas" panose="020B0609020204030204" pitchFamily="49" charset="0"/>
                <a:ea typeface="STXinwei"/>
                <a:cs typeface="Tahoma" panose="020B0604030504040204" pitchFamily="34" charset="0"/>
              </a:rPr>
              <a:t>}</a:t>
            </a:r>
            <a:r>
              <a:rPr lang="fr-FR" dirty="0">
                <a:solidFill>
                  <a:srgbClr val="000000"/>
                </a:solidFill>
                <a:latin typeface="Consolas" panose="020B0609020204030204" pitchFamily="49" charset="0"/>
                <a:ea typeface="STXinwei"/>
                <a:cs typeface="Tahoma" panose="020B0604030504040204" pitchFamily="34" charset="0"/>
              </a:rPr>
              <a:t>		</a:t>
            </a:r>
            <a:endParaRPr lang="fr-FR" dirty="0"/>
          </a:p>
        </p:txBody>
      </p:sp>
    </p:spTree>
    <p:extLst>
      <p:ext uri="{BB962C8B-B14F-4D97-AF65-F5344CB8AC3E}">
        <p14:creationId xmlns:p14="http://schemas.microsoft.com/office/powerpoint/2010/main" val="25705483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BASES</a:t>
            </a:r>
            <a:endParaRPr lang="fr-FR" dirty="0"/>
          </a:p>
        </p:txBody>
      </p:sp>
      <p:sp>
        <p:nvSpPr>
          <p:cNvPr id="3" name="Espace réservé du contenu 2"/>
          <p:cNvSpPr>
            <a:spLocks noGrp="1"/>
          </p:cNvSpPr>
          <p:nvPr>
            <p:ph idx="1"/>
          </p:nvPr>
        </p:nvSpPr>
        <p:spPr>
          <a:xfrm>
            <a:off x="288086" y="2258568"/>
            <a:ext cx="4780935" cy="4024125"/>
          </a:xfrm>
        </p:spPr>
        <p:txBody>
          <a:bodyPr>
            <a:normAutofit/>
          </a:bodyPr>
          <a:lstStyle/>
          <a:p>
            <a:pPr marL="0" indent="0">
              <a:buNone/>
            </a:pPr>
            <a:r>
              <a:rPr lang="fr-FR" sz="3200" b="1" dirty="0" smtClean="0">
                <a:solidFill>
                  <a:srgbClr val="C00000"/>
                </a:solidFill>
              </a:rPr>
              <a:t>Les objets Java</a:t>
            </a:r>
          </a:p>
          <a:p>
            <a:r>
              <a:rPr lang="fr-FR" sz="2400" dirty="0" smtClean="0"/>
              <a:t>Instanciés par allocation dynamique (opérateur </a:t>
            </a:r>
            <a:r>
              <a:rPr lang="fr-FR" sz="2400" i="1" dirty="0" smtClean="0"/>
              <a:t>new</a:t>
            </a:r>
            <a:r>
              <a:rPr lang="fr-FR" sz="2400" dirty="0" smtClean="0"/>
              <a:t>)</a:t>
            </a:r>
          </a:p>
          <a:p>
            <a:r>
              <a:rPr lang="fr-FR" sz="2400" dirty="0" smtClean="0"/>
              <a:t>Pas </a:t>
            </a:r>
            <a:r>
              <a:rPr lang="fr-FR" sz="2400" dirty="0" smtClean="0"/>
              <a:t>de destructeur </a:t>
            </a:r>
            <a:r>
              <a:rPr lang="fr-FR" sz="2400" dirty="0" smtClean="0"/>
              <a:t>(contrairement à C++)</a:t>
            </a:r>
          </a:p>
          <a:p>
            <a:r>
              <a:rPr lang="fr-FR" sz="2400" dirty="0" smtClean="0">
                <a:solidFill>
                  <a:srgbClr val="FF0000"/>
                </a:solidFill>
              </a:rPr>
              <a:t>Attention à l’opérateur ‘=‘ qui ne duplique pas l’objet mais copie la référence</a:t>
            </a:r>
          </a:p>
          <a:p>
            <a:pPr marL="0" indent="0">
              <a:buNone/>
            </a:pPr>
            <a:endParaRPr lang="fr-FR" sz="3200" b="1" dirty="0">
              <a:solidFill>
                <a:schemeClr val="accent1"/>
              </a:solidFill>
            </a:endParaRPr>
          </a:p>
        </p:txBody>
      </p:sp>
      <p:sp>
        <p:nvSpPr>
          <p:cNvPr id="4" name="Espace réservé du numéro de diapositive 3"/>
          <p:cNvSpPr>
            <a:spLocks noGrp="1"/>
          </p:cNvSpPr>
          <p:nvPr>
            <p:ph type="sldNum" sz="quarter" idx="12"/>
          </p:nvPr>
        </p:nvSpPr>
        <p:spPr/>
        <p:txBody>
          <a:bodyPr>
            <a:normAutofit/>
          </a:bodyPr>
          <a:lstStyle/>
          <a:p>
            <a:fld id="{6D22F896-40B5-4ADD-8801-0D06FADFA095}" type="slidenum">
              <a:rPr lang="en-US" smtClean="0"/>
              <a:t>5</a:t>
            </a:fld>
            <a:endParaRPr lang="en-US" dirty="0"/>
          </a:p>
        </p:txBody>
      </p:sp>
      <p:sp>
        <p:nvSpPr>
          <p:cNvPr id="5" name="Rectangle 4"/>
          <p:cNvSpPr/>
          <p:nvPr/>
        </p:nvSpPr>
        <p:spPr>
          <a:xfrm>
            <a:off x="4950149" y="2053124"/>
            <a:ext cx="6223819" cy="4119076"/>
          </a:xfrm>
          <a:prstGeom prst="rect">
            <a:avLst/>
          </a:prstGeom>
        </p:spPr>
        <p:txBody>
          <a:bodyPr wrap="square">
            <a:spAutoFit/>
          </a:bodyPr>
          <a:lstStyle/>
          <a:p>
            <a:pPr marL="190500" marR="142875" algn="just">
              <a:lnSpc>
                <a:spcPts val="1075"/>
              </a:lnSpc>
              <a:spcBef>
                <a:spcPts val="500"/>
              </a:spcBef>
              <a:spcAft>
                <a:spcPts val="500"/>
              </a:spcAft>
            </a:pPr>
            <a:r>
              <a:rPr lang="fr-FR" dirty="0">
                <a:latin typeface="Trebuchet MS" panose="020B0603020202020204" pitchFamily="34" charset="0"/>
                <a:ea typeface="Times New Roman" panose="02020603050405020304" pitchFamily="18" charset="0"/>
              </a:rPr>
              <a:t> </a:t>
            </a:r>
            <a:endParaRPr lang="fr-FR" sz="2800" dirty="0">
              <a:latin typeface="Times New Roman" panose="02020603050405020304" pitchFamily="18" charset="0"/>
              <a:ea typeface="Times New Roman" panose="02020603050405020304" pitchFamily="18" charset="0"/>
            </a:endParaRPr>
          </a:p>
          <a:p>
            <a:pPr>
              <a:spcBef>
                <a:spcPts val="200"/>
              </a:spcBef>
              <a:spcAft>
                <a:spcPts val="200"/>
              </a:spcAft>
            </a:pPr>
            <a:r>
              <a:rPr lang="en-US" sz="1600" dirty="0">
                <a:solidFill>
                  <a:schemeClr val="accent4">
                    <a:lumMod val="50000"/>
                  </a:schemeClr>
                </a:solidFill>
                <a:latin typeface="Courier New" panose="02070309020205020404" pitchFamily="49" charset="0"/>
                <a:ea typeface="STXinwei"/>
              </a:rPr>
              <a:t>/**</a:t>
            </a:r>
            <a:endParaRPr lang="fr-FR" sz="1600" dirty="0">
              <a:solidFill>
                <a:schemeClr val="accent4">
                  <a:lumMod val="50000"/>
                </a:schemeClr>
              </a:solidFill>
              <a:latin typeface="Courier New" panose="02070309020205020404" pitchFamily="49" charset="0"/>
              <a:ea typeface="STXinwei"/>
            </a:endParaRPr>
          </a:p>
          <a:p>
            <a:pPr>
              <a:spcBef>
                <a:spcPts val="200"/>
              </a:spcBef>
              <a:spcAft>
                <a:spcPts val="200"/>
              </a:spcAft>
            </a:pPr>
            <a:r>
              <a:rPr lang="en-US" sz="1600" dirty="0">
                <a:solidFill>
                  <a:schemeClr val="accent4">
                    <a:lumMod val="50000"/>
                  </a:schemeClr>
                </a:solidFill>
                <a:latin typeface="Courier New" panose="02070309020205020404" pitchFamily="49" charset="0"/>
                <a:ea typeface="STXinwei"/>
              </a:rPr>
              <a:t> * </a:t>
            </a:r>
            <a:r>
              <a:rPr lang="en-US" sz="1600" dirty="0" err="1">
                <a:solidFill>
                  <a:schemeClr val="accent4">
                    <a:lumMod val="50000"/>
                  </a:schemeClr>
                </a:solidFill>
                <a:latin typeface="Courier New" panose="02070309020205020404" pitchFamily="49" charset="0"/>
                <a:ea typeface="STXinwei"/>
              </a:rPr>
              <a:t>Instanciate</a:t>
            </a:r>
            <a:r>
              <a:rPr lang="en-US" sz="1600" dirty="0">
                <a:solidFill>
                  <a:schemeClr val="accent4">
                    <a:lumMod val="50000"/>
                  </a:schemeClr>
                </a:solidFill>
                <a:latin typeface="Courier New" panose="02070309020205020404" pitchFamily="49" charset="0"/>
                <a:ea typeface="STXinwei"/>
              </a:rPr>
              <a:t> an object ‘</a:t>
            </a:r>
            <a:r>
              <a:rPr lang="en-US" sz="1600" dirty="0" err="1">
                <a:solidFill>
                  <a:schemeClr val="accent4">
                    <a:lumMod val="50000"/>
                  </a:schemeClr>
                </a:solidFill>
                <a:latin typeface="Courier New" panose="02070309020205020404" pitchFamily="49" charset="0"/>
                <a:ea typeface="STXinwei"/>
              </a:rPr>
              <a:t>MyFirstObject</a:t>
            </a:r>
            <a:r>
              <a:rPr lang="en-US" sz="1600" dirty="0">
                <a:solidFill>
                  <a:schemeClr val="accent4">
                    <a:lumMod val="50000"/>
                  </a:schemeClr>
                </a:solidFill>
                <a:latin typeface="Courier New" panose="02070309020205020404" pitchFamily="49" charset="0"/>
                <a:ea typeface="STXinwei"/>
              </a:rPr>
              <a:t>’</a:t>
            </a:r>
            <a:endParaRPr lang="fr-FR" sz="1600" dirty="0">
              <a:solidFill>
                <a:schemeClr val="accent4">
                  <a:lumMod val="50000"/>
                </a:schemeClr>
              </a:solidFill>
              <a:latin typeface="Courier New" panose="02070309020205020404" pitchFamily="49" charset="0"/>
              <a:ea typeface="STXinwei"/>
            </a:endParaRPr>
          </a:p>
          <a:p>
            <a:pPr>
              <a:spcBef>
                <a:spcPts val="200"/>
              </a:spcBef>
              <a:spcAft>
                <a:spcPts val="200"/>
              </a:spcAft>
            </a:pPr>
            <a:r>
              <a:rPr lang="en-US" sz="1600" dirty="0">
                <a:solidFill>
                  <a:schemeClr val="accent4">
                    <a:lumMod val="50000"/>
                  </a:schemeClr>
                </a:solidFill>
                <a:latin typeface="Courier New" panose="02070309020205020404" pitchFamily="49" charset="0"/>
                <a:ea typeface="STXinwei"/>
              </a:rPr>
              <a:t> * */</a:t>
            </a:r>
            <a:endParaRPr lang="fr-FR" sz="1600" dirty="0">
              <a:solidFill>
                <a:schemeClr val="accent4">
                  <a:lumMod val="50000"/>
                </a:schemeClr>
              </a:solidFill>
              <a:latin typeface="Courier New" panose="02070309020205020404" pitchFamily="49" charset="0"/>
              <a:ea typeface="STXinwei"/>
            </a:endParaRPr>
          </a:p>
          <a:p>
            <a:pPr>
              <a:spcBef>
                <a:spcPts val="200"/>
              </a:spcBef>
              <a:spcAft>
                <a:spcPts val="200"/>
              </a:spcAft>
            </a:pPr>
            <a:r>
              <a:rPr lang="en-US" sz="1600" dirty="0" err="1">
                <a:solidFill>
                  <a:srgbClr val="000000"/>
                </a:solidFill>
                <a:latin typeface="Courier New" panose="02070309020205020404" pitchFamily="49" charset="0"/>
                <a:ea typeface="STXinwei"/>
              </a:rPr>
              <a:t>MyFirstObject</a:t>
            </a:r>
            <a:r>
              <a:rPr lang="en-US" sz="1600" dirty="0">
                <a:solidFill>
                  <a:srgbClr val="000000"/>
                </a:solidFill>
                <a:latin typeface="Courier New" panose="02070309020205020404" pitchFamily="49" charset="0"/>
                <a:ea typeface="STXinwei"/>
              </a:rPr>
              <a:t> fo1;</a:t>
            </a:r>
            <a:endParaRPr lang="fr-FR" sz="1600" dirty="0">
              <a:solidFill>
                <a:srgbClr val="000000"/>
              </a:solidFill>
              <a:latin typeface="Courier New" panose="02070309020205020404" pitchFamily="49" charset="0"/>
              <a:ea typeface="STXinwei"/>
            </a:endParaRPr>
          </a:p>
          <a:p>
            <a:pPr>
              <a:spcBef>
                <a:spcPts val="200"/>
              </a:spcBef>
              <a:spcAft>
                <a:spcPts val="200"/>
              </a:spcAft>
            </a:pPr>
            <a:r>
              <a:rPr lang="en-US" sz="1600" dirty="0" err="1">
                <a:solidFill>
                  <a:srgbClr val="000000"/>
                </a:solidFill>
                <a:latin typeface="Courier New" panose="02070309020205020404" pitchFamily="49" charset="0"/>
                <a:ea typeface="STXinwei"/>
              </a:rPr>
              <a:t>MyFirstObject</a:t>
            </a:r>
            <a:r>
              <a:rPr lang="en-US" sz="1600" dirty="0">
                <a:solidFill>
                  <a:srgbClr val="000000"/>
                </a:solidFill>
                <a:latin typeface="Courier New" panose="02070309020205020404" pitchFamily="49" charset="0"/>
                <a:ea typeface="STXinwei"/>
              </a:rPr>
              <a:t> fo2 = </a:t>
            </a:r>
            <a:r>
              <a:rPr lang="en-US" sz="1600" dirty="0">
                <a:solidFill>
                  <a:schemeClr val="accent6">
                    <a:lumMod val="75000"/>
                  </a:schemeClr>
                </a:solidFill>
                <a:latin typeface="Courier New" panose="02070309020205020404" pitchFamily="49" charset="0"/>
                <a:ea typeface="STXinwei"/>
              </a:rPr>
              <a:t>new</a:t>
            </a:r>
            <a:r>
              <a:rPr lang="en-US" sz="1600" dirty="0">
                <a:solidFill>
                  <a:srgbClr val="000000"/>
                </a:solidFill>
                <a:latin typeface="Courier New" panose="02070309020205020404" pitchFamily="49" charset="0"/>
                <a:ea typeface="STXinwei"/>
              </a:rPr>
              <a:t> </a:t>
            </a:r>
            <a:r>
              <a:rPr lang="en-US" sz="1600" dirty="0" err="1">
                <a:solidFill>
                  <a:srgbClr val="000000"/>
                </a:solidFill>
                <a:latin typeface="Courier New" panose="02070309020205020404" pitchFamily="49" charset="0"/>
                <a:ea typeface="STXinwei"/>
              </a:rPr>
              <a:t>MyFirstObject</a:t>
            </a:r>
            <a:r>
              <a:rPr lang="en-US" sz="1600" dirty="0">
                <a:solidFill>
                  <a:srgbClr val="000000"/>
                </a:solidFill>
                <a:latin typeface="Courier New" panose="02070309020205020404" pitchFamily="49" charset="0"/>
                <a:ea typeface="STXinwei"/>
              </a:rPr>
              <a:t>();</a:t>
            </a:r>
            <a:endParaRPr lang="fr-FR" sz="1600" dirty="0">
              <a:solidFill>
                <a:srgbClr val="000000"/>
              </a:solidFill>
              <a:latin typeface="Courier New" panose="02070309020205020404" pitchFamily="49" charset="0"/>
              <a:ea typeface="STXinwei"/>
            </a:endParaRPr>
          </a:p>
          <a:p>
            <a:pPr>
              <a:spcBef>
                <a:spcPts val="200"/>
              </a:spcBef>
              <a:spcAft>
                <a:spcPts val="200"/>
              </a:spcAft>
            </a:pPr>
            <a:r>
              <a:rPr lang="en-US" sz="1600" dirty="0">
                <a:solidFill>
                  <a:srgbClr val="000000"/>
                </a:solidFill>
                <a:latin typeface="Courier New" panose="02070309020205020404" pitchFamily="49" charset="0"/>
                <a:ea typeface="STXinwei"/>
              </a:rPr>
              <a:t> </a:t>
            </a:r>
            <a:endParaRPr lang="fr-FR" sz="1600" dirty="0">
              <a:solidFill>
                <a:srgbClr val="000000"/>
              </a:solidFill>
              <a:latin typeface="Courier New" panose="02070309020205020404" pitchFamily="49" charset="0"/>
              <a:ea typeface="STXinwei"/>
            </a:endParaRPr>
          </a:p>
          <a:p>
            <a:pPr>
              <a:spcBef>
                <a:spcPts val="200"/>
              </a:spcBef>
              <a:spcAft>
                <a:spcPts val="200"/>
              </a:spcAft>
            </a:pPr>
            <a:r>
              <a:rPr lang="en-US" sz="1600" dirty="0">
                <a:solidFill>
                  <a:srgbClr val="000000"/>
                </a:solidFill>
                <a:latin typeface="Courier New" panose="02070309020205020404" pitchFamily="49" charset="0"/>
                <a:ea typeface="STXinwei"/>
              </a:rPr>
              <a:t> </a:t>
            </a:r>
            <a:endParaRPr lang="fr-FR" sz="1600" dirty="0">
              <a:solidFill>
                <a:srgbClr val="000000"/>
              </a:solidFill>
              <a:latin typeface="Courier New" panose="02070309020205020404" pitchFamily="49" charset="0"/>
              <a:ea typeface="STXinwei"/>
            </a:endParaRPr>
          </a:p>
          <a:p>
            <a:pPr>
              <a:spcBef>
                <a:spcPts val="200"/>
              </a:spcBef>
              <a:spcAft>
                <a:spcPts val="200"/>
              </a:spcAft>
            </a:pPr>
            <a:r>
              <a:rPr lang="en-US" sz="1600" dirty="0">
                <a:solidFill>
                  <a:srgbClr val="000000"/>
                </a:solidFill>
                <a:latin typeface="Courier New" panose="02070309020205020404" pitchFamily="49" charset="0"/>
                <a:ea typeface="STXinwei"/>
              </a:rPr>
              <a:t>fo1.myFirstMethod(); </a:t>
            </a:r>
            <a:r>
              <a:rPr lang="en-US" sz="1600" dirty="0">
                <a:solidFill>
                  <a:schemeClr val="accent4">
                    <a:lumMod val="50000"/>
                  </a:schemeClr>
                </a:solidFill>
                <a:latin typeface="Courier New" panose="02070309020205020404" pitchFamily="49" charset="0"/>
                <a:ea typeface="STXinwei"/>
              </a:rPr>
              <a:t>// this code is not valid !</a:t>
            </a:r>
            <a:endParaRPr lang="fr-FR" sz="1600" dirty="0">
              <a:solidFill>
                <a:schemeClr val="accent4">
                  <a:lumMod val="50000"/>
                </a:schemeClr>
              </a:solidFill>
              <a:latin typeface="Courier New" panose="02070309020205020404" pitchFamily="49" charset="0"/>
              <a:ea typeface="STXinwei"/>
            </a:endParaRPr>
          </a:p>
          <a:p>
            <a:pPr>
              <a:spcBef>
                <a:spcPts val="200"/>
              </a:spcBef>
              <a:spcAft>
                <a:spcPts val="200"/>
              </a:spcAft>
            </a:pPr>
            <a:r>
              <a:rPr lang="en-US" sz="1600" dirty="0">
                <a:solidFill>
                  <a:srgbClr val="000000"/>
                </a:solidFill>
                <a:latin typeface="Courier New" panose="02070309020205020404" pitchFamily="49" charset="0"/>
                <a:ea typeface="STXinwei"/>
              </a:rPr>
              <a:t>fo2.myFirstMethod();</a:t>
            </a:r>
            <a:endParaRPr lang="fr-FR" sz="1600" dirty="0">
              <a:solidFill>
                <a:srgbClr val="000000"/>
              </a:solidFill>
              <a:latin typeface="Courier New" panose="02070309020205020404" pitchFamily="49" charset="0"/>
              <a:ea typeface="STXinwei"/>
            </a:endParaRPr>
          </a:p>
          <a:p>
            <a:pPr>
              <a:spcBef>
                <a:spcPts val="200"/>
              </a:spcBef>
              <a:spcAft>
                <a:spcPts val="200"/>
              </a:spcAft>
            </a:pPr>
            <a:r>
              <a:rPr lang="en-US" sz="1600" dirty="0">
                <a:solidFill>
                  <a:srgbClr val="000000"/>
                </a:solidFill>
                <a:latin typeface="Courier New" panose="02070309020205020404" pitchFamily="49" charset="0"/>
                <a:ea typeface="STXinwei"/>
              </a:rPr>
              <a:t>fo1 = fo2;</a:t>
            </a:r>
            <a:endParaRPr lang="fr-FR" sz="1600" dirty="0">
              <a:solidFill>
                <a:srgbClr val="000000"/>
              </a:solidFill>
              <a:latin typeface="Courier New" panose="02070309020205020404" pitchFamily="49" charset="0"/>
              <a:ea typeface="STXinwei"/>
            </a:endParaRPr>
          </a:p>
          <a:p>
            <a:pPr>
              <a:spcBef>
                <a:spcPts val="200"/>
              </a:spcBef>
              <a:spcAft>
                <a:spcPts val="200"/>
              </a:spcAft>
            </a:pPr>
            <a:r>
              <a:rPr lang="en-US" sz="1600" dirty="0">
                <a:solidFill>
                  <a:srgbClr val="000000"/>
                </a:solidFill>
                <a:latin typeface="Courier New" panose="02070309020205020404" pitchFamily="49" charset="0"/>
                <a:ea typeface="STXinwei"/>
              </a:rPr>
              <a:t>fo1.myFirstMethod(); </a:t>
            </a:r>
            <a:r>
              <a:rPr lang="en-US" sz="1600" dirty="0">
                <a:solidFill>
                  <a:schemeClr val="accent4">
                    <a:lumMod val="50000"/>
                  </a:schemeClr>
                </a:solidFill>
                <a:latin typeface="Courier New" panose="02070309020205020404" pitchFamily="49" charset="0"/>
                <a:ea typeface="STXinwei"/>
              </a:rPr>
              <a:t>// fo1 and fo2 are the </a:t>
            </a:r>
            <a:r>
              <a:rPr lang="en-US" sz="1600" dirty="0" smtClean="0">
                <a:solidFill>
                  <a:schemeClr val="accent4">
                    <a:lumMod val="50000"/>
                  </a:schemeClr>
                </a:solidFill>
                <a:latin typeface="Courier New" panose="02070309020205020404" pitchFamily="49" charset="0"/>
                <a:ea typeface="STXinwei"/>
              </a:rPr>
              <a:t>same                  		      // object</a:t>
            </a:r>
            <a:endParaRPr lang="fr-FR" sz="1600" dirty="0">
              <a:solidFill>
                <a:schemeClr val="accent4">
                  <a:lumMod val="50000"/>
                </a:schemeClr>
              </a:solidFill>
              <a:latin typeface="Courier New" panose="02070309020205020404" pitchFamily="49" charset="0"/>
              <a:ea typeface="STXinwei"/>
            </a:endParaRPr>
          </a:p>
          <a:p>
            <a:pPr>
              <a:spcBef>
                <a:spcPts val="200"/>
              </a:spcBef>
              <a:spcAft>
                <a:spcPts val="200"/>
              </a:spcAft>
            </a:pPr>
            <a:r>
              <a:rPr lang="en-US" dirty="0">
                <a:solidFill>
                  <a:srgbClr val="000000"/>
                </a:solidFill>
                <a:latin typeface="Courier New" panose="02070309020205020404" pitchFamily="49" charset="0"/>
                <a:ea typeface="STXinwei"/>
              </a:rPr>
              <a:t> </a:t>
            </a:r>
            <a:endParaRPr lang="fr-FR" dirty="0">
              <a:solidFill>
                <a:srgbClr val="000000"/>
              </a:solidFill>
              <a:effectLst/>
              <a:latin typeface="Courier New" panose="02070309020205020404" pitchFamily="49" charset="0"/>
              <a:ea typeface="STXinwei"/>
            </a:endParaRPr>
          </a:p>
        </p:txBody>
      </p:sp>
    </p:spTree>
    <p:extLst>
      <p:ext uri="{BB962C8B-B14F-4D97-AF65-F5344CB8AC3E}">
        <p14:creationId xmlns:p14="http://schemas.microsoft.com/office/powerpoint/2010/main" val="15920239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PROGRAMMATION OBJET</a:t>
            </a:r>
          </a:p>
        </p:txBody>
      </p:sp>
      <p:sp>
        <p:nvSpPr>
          <p:cNvPr id="3" name="Espace réservé du contenu 2"/>
          <p:cNvSpPr>
            <a:spLocks noGrp="1"/>
          </p:cNvSpPr>
          <p:nvPr>
            <p:ph idx="1"/>
          </p:nvPr>
        </p:nvSpPr>
        <p:spPr>
          <a:xfrm>
            <a:off x="187246" y="1843723"/>
            <a:ext cx="3470354" cy="594678"/>
          </a:xfrm>
        </p:spPr>
        <p:txBody>
          <a:bodyPr>
            <a:normAutofit/>
          </a:bodyPr>
          <a:lstStyle/>
          <a:p>
            <a:pPr marL="0" indent="0">
              <a:buNone/>
            </a:pPr>
            <a:r>
              <a:rPr lang="fr-FR" sz="3200" b="1" dirty="0" smtClean="0">
                <a:solidFill>
                  <a:schemeClr val="accent1"/>
                </a:solidFill>
              </a:rPr>
              <a:t>Classe java (1/2)</a:t>
            </a:r>
          </a:p>
          <a:p>
            <a:pPr marL="0" indent="0">
              <a:lnSpc>
                <a:spcPct val="120000"/>
              </a:lnSpc>
              <a:spcBef>
                <a:spcPts val="0"/>
              </a:spcBef>
              <a:buNone/>
            </a:pPr>
            <a:endParaRPr lang="en-US" sz="2400" b="1" dirty="0" smtClean="0"/>
          </a:p>
          <a:p>
            <a:pPr marL="0" indent="0">
              <a:buNone/>
            </a:pPr>
            <a:endParaRPr lang="fr-FR" sz="2400" b="1" dirty="0">
              <a:solidFill>
                <a:schemeClr val="accent1"/>
              </a:solidFill>
            </a:endParaRPr>
          </a:p>
        </p:txBody>
      </p:sp>
      <p:sp>
        <p:nvSpPr>
          <p:cNvPr id="4" name="Espace réservé du numéro de diapositive 3"/>
          <p:cNvSpPr>
            <a:spLocks noGrp="1"/>
          </p:cNvSpPr>
          <p:nvPr>
            <p:ph type="sldNum" sz="quarter" idx="12"/>
          </p:nvPr>
        </p:nvSpPr>
        <p:spPr/>
        <p:txBody>
          <a:bodyPr>
            <a:normAutofit/>
          </a:bodyPr>
          <a:lstStyle/>
          <a:p>
            <a:fld id="{6D22F896-40B5-4ADD-8801-0D06FADFA095}" type="slidenum">
              <a:rPr lang="en-US" smtClean="0"/>
              <a:t>6</a:t>
            </a:fld>
            <a:endParaRPr lang="en-US" dirty="0"/>
          </a:p>
        </p:txBody>
      </p:sp>
      <p:graphicFrame>
        <p:nvGraphicFramePr>
          <p:cNvPr id="6" name="Tableau 5"/>
          <p:cNvGraphicFramePr>
            <a:graphicFrameLocks noGrp="1"/>
          </p:cNvGraphicFramePr>
          <p:nvPr>
            <p:extLst>
              <p:ext uri="{D42A27DB-BD31-4B8C-83A1-F6EECF244321}">
                <p14:modId xmlns:p14="http://schemas.microsoft.com/office/powerpoint/2010/main" val="3720965076"/>
              </p:ext>
            </p:extLst>
          </p:nvPr>
        </p:nvGraphicFramePr>
        <p:xfrm>
          <a:off x="7081105" y="1843723"/>
          <a:ext cx="4441728" cy="4849494"/>
        </p:xfrm>
        <a:graphic>
          <a:graphicData uri="http://schemas.openxmlformats.org/drawingml/2006/table">
            <a:tbl>
              <a:tblPr firstRow="1" firstCol="1" bandRow="1">
                <a:tableStyleId>{5C22544A-7EE6-4342-B048-85BDC9FD1C3A}</a:tableStyleId>
              </a:tblPr>
              <a:tblGrid>
                <a:gridCol w="1295116"/>
                <a:gridCol w="3146612"/>
              </a:tblGrid>
              <a:tr h="655854">
                <a:tc gridSpan="2">
                  <a:txBody>
                    <a:bodyPr/>
                    <a:lstStyle/>
                    <a:p>
                      <a:pPr>
                        <a:lnSpc>
                          <a:spcPct val="115000"/>
                        </a:lnSpc>
                        <a:spcBef>
                          <a:spcPts val="500"/>
                        </a:spcBef>
                        <a:spcAft>
                          <a:spcPts val="0"/>
                        </a:spcAft>
                      </a:pPr>
                      <a:r>
                        <a:rPr lang="fr-FR" sz="1600" dirty="0" smtClean="0">
                          <a:effectLst/>
                        </a:rPr>
                        <a:t>Visibilité</a:t>
                      </a:r>
                      <a:endParaRPr lang="fr-FR" sz="1600" dirty="0">
                        <a:effectLst/>
                        <a:latin typeface="Trebuchet MS" panose="020B0603020202020204" pitchFamily="34" charset="0"/>
                        <a:ea typeface="STXinwei"/>
                        <a:cs typeface="Tahoma" panose="020B0604030504040204" pitchFamily="34" charset="0"/>
                      </a:endParaRPr>
                    </a:p>
                  </a:txBody>
                  <a:tcPr marL="68580" marR="68580" marT="0" marB="0"/>
                </a:tc>
                <a:tc hMerge="1">
                  <a:txBody>
                    <a:bodyPr/>
                    <a:lstStyle/>
                    <a:p>
                      <a:pPr>
                        <a:lnSpc>
                          <a:spcPct val="115000"/>
                        </a:lnSpc>
                        <a:spcBef>
                          <a:spcPts val="500"/>
                        </a:spcBef>
                        <a:spcAft>
                          <a:spcPts val="0"/>
                        </a:spcAft>
                      </a:pPr>
                      <a:endParaRPr lang="fr-FR" sz="1000" dirty="0">
                        <a:effectLst/>
                        <a:latin typeface="Trebuchet MS" panose="020B0603020202020204" pitchFamily="34" charset="0"/>
                        <a:ea typeface="STXinwei"/>
                        <a:cs typeface="Tahoma" panose="020B0604030504040204" pitchFamily="34" charset="0"/>
                      </a:endParaRPr>
                    </a:p>
                  </a:txBody>
                  <a:tcPr marL="68580" marR="68580" marT="0" marB="0"/>
                </a:tc>
              </a:tr>
              <a:tr h="931920">
                <a:tc>
                  <a:txBody>
                    <a:bodyPr/>
                    <a:lstStyle/>
                    <a:p>
                      <a:pPr>
                        <a:lnSpc>
                          <a:spcPct val="115000"/>
                        </a:lnSpc>
                        <a:spcBef>
                          <a:spcPts val="500"/>
                        </a:spcBef>
                        <a:spcAft>
                          <a:spcPts val="0"/>
                        </a:spcAft>
                      </a:pPr>
                      <a:r>
                        <a:rPr lang="fr-FR" sz="1600" dirty="0">
                          <a:effectLst/>
                        </a:rPr>
                        <a:t>public</a:t>
                      </a:r>
                      <a:endParaRPr lang="fr-FR" sz="1600" dirty="0">
                        <a:effectLst/>
                        <a:latin typeface="Trebuchet MS" panose="020B0603020202020204" pitchFamily="34" charset="0"/>
                        <a:ea typeface="STXinwei"/>
                        <a:cs typeface="Tahoma" panose="020B0604030504040204" pitchFamily="34" charset="0"/>
                      </a:endParaRPr>
                    </a:p>
                  </a:txBody>
                  <a:tcPr marL="68580" marR="68580" marT="0" marB="0"/>
                </a:tc>
                <a:tc>
                  <a:txBody>
                    <a:bodyPr/>
                    <a:lstStyle/>
                    <a:p>
                      <a:pPr>
                        <a:lnSpc>
                          <a:spcPct val="115000"/>
                        </a:lnSpc>
                        <a:spcBef>
                          <a:spcPts val="500"/>
                        </a:spcBef>
                        <a:spcAft>
                          <a:spcPts val="0"/>
                        </a:spcAft>
                      </a:pPr>
                      <a:r>
                        <a:rPr lang="fr-FR" sz="1600" dirty="0">
                          <a:effectLst/>
                        </a:rPr>
                        <a:t>Une méthode </a:t>
                      </a:r>
                      <a:r>
                        <a:rPr lang="fr-FR" sz="1600" dirty="0" smtClean="0">
                          <a:effectLst/>
                        </a:rPr>
                        <a:t>(ou </a:t>
                      </a:r>
                      <a:r>
                        <a:rPr lang="fr-FR" sz="1600" dirty="0">
                          <a:effectLst/>
                        </a:rPr>
                        <a:t>un </a:t>
                      </a:r>
                      <a:r>
                        <a:rPr lang="fr-FR" sz="1600" dirty="0" smtClean="0">
                          <a:effectLst/>
                        </a:rPr>
                        <a:t>attribut) déclarée </a:t>
                      </a:r>
                      <a:r>
                        <a:rPr lang="fr-FR" sz="1600" dirty="0">
                          <a:effectLst/>
                        </a:rPr>
                        <a:t>comme ‘public’ est visible par tous les objets</a:t>
                      </a:r>
                      <a:endParaRPr lang="fr-FR" sz="1600" dirty="0">
                        <a:effectLst/>
                        <a:latin typeface="Trebuchet MS" panose="020B0603020202020204" pitchFamily="34" charset="0"/>
                        <a:ea typeface="STXinwei"/>
                        <a:cs typeface="Tahoma" panose="020B0604030504040204" pitchFamily="34" charset="0"/>
                      </a:endParaRPr>
                    </a:p>
                  </a:txBody>
                  <a:tcPr marL="68580" marR="68580" marT="0" marB="0"/>
                </a:tc>
              </a:tr>
              <a:tr h="1397880">
                <a:tc>
                  <a:txBody>
                    <a:bodyPr/>
                    <a:lstStyle/>
                    <a:p>
                      <a:pPr>
                        <a:lnSpc>
                          <a:spcPct val="115000"/>
                        </a:lnSpc>
                        <a:spcBef>
                          <a:spcPts val="500"/>
                        </a:spcBef>
                        <a:spcAft>
                          <a:spcPts val="0"/>
                        </a:spcAft>
                      </a:pPr>
                      <a:r>
                        <a:rPr lang="fr-FR" sz="1600" dirty="0" err="1">
                          <a:effectLst/>
                        </a:rPr>
                        <a:t>protected</a:t>
                      </a:r>
                      <a:endParaRPr lang="fr-FR" sz="1600" dirty="0">
                        <a:effectLst/>
                        <a:latin typeface="Trebuchet MS" panose="020B0603020202020204" pitchFamily="34" charset="0"/>
                        <a:ea typeface="STXinwei"/>
                        <a:cs typeface="Tahoma" panose="020B0604030504040204" pitchFamily="34" charset="0"/>
                      </a:endParaRPr>
                    </a:p>
                  </a:txBody>
                  <a:tcPr marL="68580" marR="68580" marT="0" marB="0"/>
                </a:tc>
                <a:tc>
                  <a:txBody>
                    <a:bodyPr/>
                    <a:lstStyle/>
                    <a:p>
                      <a:pPr>
                        <a:lnSpc>
                          <a:spcPct val="115000"/>
                        </a:lnSpc>
                        <a:spcBef>
                          <a:spcPts val="500"/>
                        </a:spcBef>
                        <a:spcAft>
                          <a:spcPts val="0"/>
                        </a:spcAft>
                      </a:pPr>
                      <a:r>
                        <a:rPr lang="fr-FR" sz="1600" dirty="0">
                          <a:effectLst/>
                        </a:rPr>
                        <a:t>Une méthode </a:t>
                      </a:r>
                      <a:r>
                        <a:rPr lang="fr-FR" sz="1600" dirty="0" smtClean="0">
                          <a:effectLst/>
                        </a:rPr>
                        <a:t>(ou </a:t>
                      </a:r>
                      <a:r>
                        <a:rPr lang="fr-FR" sz="1600" dirty="0">
                          <a:effectLst/>
                        </a:rPr>
                        <a:t>un </a:t>
                      </a:r>
                      <a:r>
                        <a:rPr lang="fr-FR" sz="1600" dirty="0" smtClean="0">
                          <a:effectLst/>
                        </a:rPr>
                        <a:t>attribut) déclarée </a:t>
                      </a:r>
                      <a:r>
                        <a:rPr lang="fr-FR" sz="1600" dirty="0">
                          <a:effectLst/>
                        </a:rPr>
                        <a:t>comme ‘</a:t>
                      </a:r>
                      <a:r>
                        <a:rPr lang="fr-FR" sz="1600" dirty="0" err="1">
                          <a:effectLst/>
                        </a:rPr>
                        <a:t>protected</a:t>
                      </a:r>
                      <a:r>
                        <a:rPr lang="fr-FR" sz="1600" dirty="0">
                          <a:effectLst/>
                        </a:rPr>
                        <a:t>’ est visible par tous les objets du même package que la classe ou ses sous classes.</a:t>
                      </a:r>
                      <a:endParaRPr lang="fr-FR" sz="1600" dirty="0">
                        <a:effectLst/>
                        <a:latin typeface="Trebuchet MS" panose="020B0603020202020204" pitchFamily="34" charset="0"/>
                        <a:ea typeface="STXinwei"/>
                        <a:cs typeface="Tahoma" panose="020B0604030504040204" pitchFamily="34" charset="0"/>
                      </a:endParaRPr>
                    </a:p>
                  </a:txBody>
                  <a:tcPr marL="68580" marR="68580" marT="0" marB="0"/>
                </a:tc>
              </a:tr>
              <a:tr h="931920">
                <a:tc>
                  <a:txBody>
                    <a:bodyPr/>
                    <a:lstStyle/>
                    <a:p>
                      <a:pPr>
                        <a:lnSpc>
                          <a:spcPct val="115000"/>
                        </a:lnSpc>
                        <a:spcBef>
                          <a:spcPts val="500"/>
                        </a:spcBef>
                        <a:spcAft>
                          <a:spcPts val="0"/>
                        </a:spcAft>
                      </a:pPr>
                      <a:r>
                        <a:rPr lang="fr-FR" sz="1600" dirty="0" err="1">
                          <a:effectLst/>
                        </a:rPr>
                        <a:t>private</a:t>
                      </a:r>
                      <a:endParaRPr lang="fr-FR" sz="1600" dirty="0">
                        <a:effectLst/>
                        <a:latin typeface="Trebuchet MS" panose="020B0603020202020204" pitchFamily="34" charset="0"/>
                        <a:ea typeface="STXinwei"/>
                        <a:cs typeface="Tahoma" panose="020B0604030504040204" pitchFamily="34" charset="0"/>
                      </a:endParaRPr>
                    </a:p>
                  </a:txBody>
                  <a:tcPr marL="68580" marR="68580" marT="0" marB="0"/>
                </a:tc>
                <a:tc>
                  <a:txBody>
                    <a:bodyPr/>
                    <a:lstStyle/>
                    <a:p>
                      <a:pPr>
                        <a:lnSpc>
                          <a:spcPct val="115000"/>
                        </a:lnSpc>
                        <a:spcBef>
                          <a:spcPts val="500"/>
                        </a:spcBef>
                        <a:spcAft>
                          <a:spcPts val="0"/>
                        </a:spcAft>
                      </a:pPr>
                      <a:r>
                        <a:rPr lang="fr-FR" sz="1600" dirty="0">
                          <a:effectLst/>
                        </a:rPr>
                        <a:t>Une méthode </a:t>
                      </a:r>
                      <a:r>
                        <a:rPr lang="fr-FR" sz="1600" dirty="0" smtClean="0">
                          <a:effectLst/>
                        </a:rPr>
                        <a:t>(ou </a:t>
                      </a:r>
                      <a:r>
                        <a:rPr lang="fr-FR" sz="1600" dirty="0">
                          <a:effectLst/>
                        </a:rPr>
                        <a:t>un </a:t>
                      </a:r>
                      <a:r>
                        <a:rPr lang="fr-FR" sz="1600" dirty="0" smtClean="0">
                          <a:effectLst/>
                        </a:rPr>
                        <a:t>attribut) déclarée </a:t>
                      </a:r>
                      <a:r>
                        <a:rPr lang="fr-FR" sz="1600" dirty="0">
                          <a:effectLst/>
                        </a:rPr>
                        <a:t>comme ‘</a:t>
                      </a:r>
                      <a:r>
                        <a:rPr lang="fr-FR" sz="1600" dirty="0" err="1" smtClean="0">
                          <a:effectLst/>
                        </a:rPr>
                        <a:t>private</a:t>
                      </a:r>
                      <a:r>
                        <a:rPr lang="fr-FR" sz="1600" dirty="0">
                          <a:effectLst/>
                        </a:rPr>
                        <a:t>’ n’est visible que par la classe le déclarant</a:t>
                      </a:r>
                      <a:endParaRPr lang="fr-FR" sz="1600" dirty="0">
                        <a:effectLst/>
                        <a:latin typeface="Trebuchet MS" panose="020B0603020202020204" pitchFamily="34" charset="0"/>
                        <a:ea typeface="STXinwei"/>
                        <a:cs typeface="Tahoma" panose="020B0604030504040204" pitchFamily="34" charset="0"/>
                      </a:endParaRPr>
                    </a:p>
                  </a:txBody>
                  <a:tcPr marL="68580" marR="68580" marT="0" marB="0"/>
                </a:tc>
              </a:tr>
              <a:tr h="931920">
                <a:tc>
                  <a:txBody>
                    <a:bodyPr/>
                    <a:lstStyle/>
                    <a:p>
                      <a:pPr>
                        <a:lnSpc>
                          <a:spcPct val="115000"/>
                        </a:lnSpc>
                        <a:spcBef>
                          <a:spcPts val="500"/>
                        </a:spcBef>
                        <a:spcAft>
                          <a:spcPts val="0"/>
                        </a:spcAft>
                      </a:pPr>
                      <a:r>
                        <a:rPr lang="fr-FR" sz="1600" dirty="0" smtClean="0">
                          <a:effectLst/>
                          <a:latin typeface="Trebuchet MS" panose="020B0603020202020204" pitchFamily="34" charset="0"/>
                          <a:ea typeface="STXinwei"/>
                          <a:cs typeface="Tahoma" panose="020B0604030504040204" pitchFamily="34" charset="0"/>
                        </a:rPr>
                        <a:t>« rien »</a:t>
                      </a:r>
                      <a:endParaRPr lang="fr-FR" sz="1600" dirty="0">
                        <a:effectLst/>
                        <a:latin typeface="Trebuchet MS" panose="020B0603020202020204" pitchFamily="34" charset="0"/>
                        <a:ea typeface="STXinwei"/>
                        <a:cs typeface="Tahoma" panose="020B0604030504040204" pitchFamily="34" charset="0"/>
                      </a:endParaRPr>
                    </a:p>
                  </a:txBody>
                  <a:tcPr marL="68580" marR="68580" marT="0" marB="0"/>
                </a:tc>
                <a:tc>
                  <a:txBody>
                    <a:bodyPr/>
                    <a:lstStyle/>
                    <a:p>
                      <a:pPr>
                        <a:lnSpc>
                          <a:spcPct val="115000"/>
                        </a:lnSpc>
                        <a:spcBef>
                          <a:spcPts val="500"/>
                        </a:spcBef>
                        <a:spcAft>
                          <a:spcPts val="0"/>
                        </a:spcAft>
                      </a:pPr>
                      <a:r>
                        <a:rPr lang="fr-FR" sz="1600" kern="1200" dirty="0" smtClean="0">
                          <a:solidFill>
                            <a:schemeClr val="dk1"/>
                          </a:solidFill>
                          <a:effectLst/>
                          <a:latin typeface="+mn-lt"/>
                          <a:ea typeface="+mn-ea"/>
                          <a:cs typeface="+mn-cs"/>
                        </a:rPr>
                        <a:t>Une méthode </a:t>
                      </a:r>
                      <a:r>
                        <a:rPr lang="fr-FR" sz="1600" kern="1200" dirty="0" smtClean="0">
                          <a:solidFill>
                            <a:schemeClr val="dk1"/>
                          </a:solidFill>
                          <a:effectLst/>
                          <a:latin typeface="+mn-lt"/>
                          <a:ea typeface="+mn-ea"/>
                          <a:cs typeface="+mn-cs"/>
                        </a:rPr>
                        <a:t>(ou </a:t>
                      </a:r>
                      <a:r>
                        <a:rPr lang="fr-FR" sz="1600" kern="1200" dirty="0" smtClean="0">
                          <a:solidFill>
                            <a:schemeClr val="dk1"/>
                          </a:solidFill>
                          <a:effectLst/>
                          <a:latin typeface="+mn-lt"/>
                          <a:ea typeface="+mn-ea"/>
                          <a:cs typeface="+mn-cs"/>
                        </a:rPr>
                        <a:t>un </a:t>
                      </a:r>
                      <a:r>
                        <a:rPr lang="fr-FR" sz="1600" kern="1200" dirty="0" smtClean="0">
                          <a:solidFill>
                            <a:schemeClr val="dk1"/>
                          </a:solidFill>
                          <a:effectLst/>
                          <a:latin typeface="+mn-lt"/>
                          <a:ea typeface="+mn-ea"/>
                          <a:cs typeface="+mn-cs"/>
                        </a:rPr>
                        <a:t>attribut) </a:t>
                      </a:r>
                      <a:r>
                        <a:rPr lang="fr-FR" sz="1600" kern="1200" dirty="0" smtClean="0">
                          <a:solidFill>
                            <a:schemeClr val="dk1"/>
                          </a:solidFill>
                          <a:effectLst/>
                          <a:latin typeface="+mn-lt"/>
                          <a:ea typeface="+mn-ea"/>
                          <a:cs typeface="+mn-cs"/>
                        </a:rPr>
                        <a:t>est accessible </a:t>
                      </a:r>
                      <a:r>
                        <a:rPr lang="fr-FR" sz="1600" kern="1200" dirty="0" smtClean="0">
                          <a:solidFill>
                            <a:schemeClr val="dk1"/>
                          </a:solidFill>
                          <a:effectLst/>
                          <a:latin typeface="+mn-lt"/>
                          <a:ea typeface="+mn-ea"/>
                          <a:cs typeface="+mn-cs"/>
                        </a:rPr>
                        <a:t>par </a:t>
                      </a:r>
                      <a:r>
                        <a:rPr lang="fr-FR" sz="1600" kern="1200" dirty="0" smtClean="0">
                          <a:solidFill>
                            <a:schemeClr val="dk1"/>
                          </a:solidFill>
                          <a:effectLst/>
                          <a:latin typeface="+mn-lt"/>
                          <a:ea typeface="+mn-ea"/>
                          <a:cs typeface="+mn-cs"/>
                        </a:rPr>
                        <a:t>toutes les classes du package</a:t>
                      </a:r>
                      <a:endParaRPr lang="fr-FR" sz="1600" dirty="0">
                        <a:effectLst/>
                        <a:latin typeface="Trebuchet MS" panose="020B0603020202020204" pitchFamily="34" charset="0"/>
                        <a:ea typeface="STXinwei"/>
                        <a:cs typeface="Tahoma" panose="020B0604030504040204" pitchFamily="34" charset="0"/>
                      </a:endParaRPr>
                    </a:p>
                  </a:txBody>
                  <a:tcPr marL="68580" marR="68580" marT="0" marB="0"/>
                </a:tc>
              </a:tr>
            </a:tbl>
          </a:graphicData>
        </a:graphic>
      </p:graphicFrame>
      <p:graphicFrame>
        <p:nvGraphicFramePr>
          <p:cNvPr id="7" name="Tableau 6"/>
          <p:cNvGraphicFramePr>
            <a:graphicFrameLocks noGrp="1"/>
          </p:cNvGraphicFramePr>
          <p:nvPr>
            <p:extLst>
              <p:ext uri="{D42A27DB-BD31-4B8C-83A1-F6EECF244321}">
                <p14:modId xmlns:p14="http://schemas.microsoft.com/office/powerpoint/2010/main" val="1542721135"/>
              </p:ext>
            </p:extLst>
          </p:nvPr>
        </p:nvGraphicFramePr>
        <p:xfrm>
          <a:off x="294823" y="2523696"/>
          <a:ext cx="6347369" cy="4140200"/>
        </p:xfrm>
        <a:graphic>
          <a:graphicData uri="http://schemas.openxmlformats.org/drawingml/2006/table">
            <a:tbl>
              <a:tblPr firstRow="1" firstCol="1" bandRow="1">
                <a:tableStyleId>{5C22544A-7EE6-4342-B048-85BDC9FD1C3A}</a:tableStyleId>
              </a:tblPr>
              <a:tblGrid>
                <a:gridCol w="1703653"/>
                <a:gridCol w="4643716"/>
              </a:tblGrid>
              <a:tr h="261896">
                <a:tc gridSpan="2">
                  <a:txBody>
                    <a:bodyPr/>
                    <a:lstStyle/>
                    <a:p>
                      <a:pPr>
                        <a:lnSpc>
                          <a:spcPct val="115000"/>
                        </a:lnSpc>
                        <a:spcBef>
                          <a:spcPts val="500"/>
                        </a:spcBef>
                        <a:spcAft>
                          <a:spcPts val="0"/>
                        </a:spcAft>
                      </a:pPr>
                      <a:r>
                        <a:rPr lang="fr-FR" sz="1600" dirty="0" smtClean="0">
                          <a:effectLst/>
                          <a:latin typeface="+mn-lt"/>
                          <a:ea typeface="STXinwei"/>
                          <a:cs typeface="Tahoma" panose="020B0604030504040204" pitchFamily="34" charset="0"/>
                        </a:rPr>
                        <a:t>Contenu</a:t>
                      </a:r>
                      <a:endParaRPr lang="fr-FR" sz="1600" dirty="0">
                        <a:effectLst/>
                        <a:latin typeface="+mn-lt"/>
                        <a:ea typeface="STXinwei"/>
                        <a:cs typeface="Tahoma" panose="020B0604030504040204" pitchFamily="34" charset="0"/>
                      </a:endParaRPr>
                    </a:p>
                  </a:txBody>
                  <a:tcPr marL="68580" marR="68580" marT="0" marB="0"/>
                </a:tc>
                <a:tc hMerge="1">
                  <a:txBody>
                    <a:bodyPr/>
                    <a:lstStyle/>
                    <a:p>
                      <a:pPr>
                        <a:lnSpc>
                          <a:spcPct val="115000"/>
                        </a:lnSpc>
                        <a:spcBef>
                          <a:spcPts val="500"/>
                        </a:spcBef>
                        <a:spcAft>
                          <a:spcPts val="0"/>
                        </a:spcAft>
                      </a:pPr>
                      <a:endParaRPr lang="fr-FR" sz="1000" dirty="0">
                        <a:effectLst/>
                        <a:latin typeface="Trebuchet MS" panose="020B0603020202020204" pitchFamily="34" charset="0"/>
                        <a:ea typeface="STXinwei"/>
                        <a:cs typeface="Tahoma" panose="020B0604030504040204" pitchFamily="34" charset="0"/>
                      </a:endParaRPr>
                    </a:p>
                  </a:txBody>
                  <a:tcPr marL="68580" marR="68580" marT="0" marB="0"/>
                </a:tc>
              </a:tr>
              <a:tr h="589267">
                <a:tc>
                  <a:txBody>
                    <a:bodyPr/>
                    <a:lstStyle/>
                    <a:p>
                      <a:pPr>
                        <a:lnSpc>
                          <a:spcPct val="115000"/>
                        </a:lnSpc>
                        <a:spcBef>
                          <a:spcPts val="500"/>
                        </a:spcBef>
                        <a:spcAft>
                          <a:spcPts val="0"/>
                        </a:spcAft>
                      </a:pPr>
                      <a:r>
                        <a:rPr lang="fr-FR" sz="1600" dirty="0">
                          <a:effectLst/>
                          <a:latin typeface="+mn-lt"/>
                        </a:rPr>
                        <a:t>final</a:t>
                      </a:r>
                      <a:endParaRPr lang="fr-FR" sz="1600" dirty="0">
                        <a:effectLst/>
                        <a:latin typeface="+mn-lt"/>
                        <a:ea typeface="STXinwei"/>
                        <a:cs typeface="Tahoma" panose="020B0604030504040204" pitchFamily="34" charset="0"/>
                      </a:endParaRPr>
                    </a:p>
                  </a:txBody>
                  <a:tcPr marL="68580" marR="68580" marT="0" marB="0"/>
                </a:tc>
                <a:tc>
                  <a:txBody>
                    <a:bodyPr/>
                    <a:lstStyle/>
                    <a:p>
                      <a:pPr>
                        <a:lnSpc>
                          <a:spcPct val="115000"/>
                        </a:lnSpc>
                        <a:spcBef>
                          <a:spcPts val="500"/>
                        </a:spcBef>
                        <a:spcAft>
                          <a:spcPts val="0"/>
                        </a:spcAft>
                      </a:pPr>
                      <a:r>
                        <a:rPr lang="fr-FR" sz="1600" dirty="0">
                          <a:effectLst/>
                          <a:latin typeface="+mn-lt"/>
                        </a:rPr>
                        <a:t>un attribut ‘final’ ne peut pas être modifié une fois instancié. Une méthode ‘final’ ne </a:t>
                      </a:r>
                      <a:r>
                        <a:rPr lang="fr-FR" sz="1600" dirty="0" smtClean="0">
                          <a:effectLst/>
                          <a:latin typeface="+mn-lt"/>
                        </a:rPr>
                        <a:t>peut</a:t>
                      </a:r>
                      <a:r>
                        <a:rPr lang="fr-FR" sz="1600" baseline="0" dirty="0" smtClean="0">
                          <a:effectLst/>
                          <a:latin typeface="+mn-lt"/>
                        </a:rPr>
                        <a:t> </a:t>
                      </a:r>
                      <a:r>
                        <a:rPr lang="fr-FR" sz="1600" dirty="0" smtClean="0">
                          <a:effectLst/>
                          <a:latin typeface="+mn-lt"/>
                        </a:rPr>
                        <a:t>être </a:t>
                      </a:r>
                      <a:r>
                        <a:rPr lang="fr-FR" sz="1600" dirty="0">
                          <a:effectLst/>
                          <a:latin typeface="+mn-lt"/>
                        </a:rPr>
                        <a:t>redéfinie dans une classe fille</a:t>
                      </a:r>
                      <a:endParaRPr lang="fr-FR" sz="1600" dirty="0">
                        <a:effectLst/>
                        <a:latin typeface="+mn-lt"/>
                        <a:ea typeface="STXinwei"/>
                        <a:cs typeface="Tahoma" panose="020B0604030504040204" pitchFamily="34" charset="0"/>
                      </a:endParaRPr>
                    </a:p>
                  </a:txBody>
                  <a:tcPr marL="68580" marR="68580" marT="0" marB="0"/>
                </a:tc>
              </a:tr>
              <a:tr h="589267">
                <a:tc>
                  <a:txBody>
                    <a:bodyPr/>
                    <a:lstStyle/>
                    <a:p>
                      <a:pPr>
                        <a:lnSpc>
                          <a:spcPct val="115000"/>
                        </a:lnSpc>
                        <a:spcBef>
                          <a:spcPts val="500"/>
                        </a:spcBef>
                        <a:spcAft>
                          <a:spcPts val="0"/>
                        </a:spcAft>
                      </a:pPr>
                      <a:r>
                        <a:rPr lang="fr-FR" sz="1600" dirty="0" err="1">
                          <a:effectLst/>
                          <a:latin typeface="+mn-lt"/>
                        </a:rPr>
                        <a:t>static</a:t>
                      </a:r>
                      <a:endParaRPr lang="fr-FR" sz="1600" dirty="0">
                        <a:effectLst/>
                        <a:latin typeface="+mn-lt"/>
                        <a:ea typeface="STXinwei"/>
                        <a:cs typeface="Tahoma" panose="020B0604030504040204" pitchFamily="34" charset="0"/>
                      </a:endParaRPr>
                    </a:p>
                  </a:txBody>
                  <a:tcPr marL="68580" marR="68580" marT="0" marB="0"/>
                </a:tc>
                <a:tc>
                  <a:txBody>
                    <a:bodyPr/>
                    <a:lstStyle/>
                    <a:p>
                      <a:pPr>
                        <a:lnSpc>
                          <a:spcPct val="115000"/>
                        </a:lnSpc>
                        <a:spcBef>
                          <a:spcPts val="500"/>
                        </a:spcBef>
                        <a:spcAft>
                          <a:spcPts val="0"/>
                        </a:spcAft>
                      </a:pPr>
                      <a:r>
                        <a:rPr lang="fr-FR" sz="1600" dirty="0">
                          <a:effectLst/>
                          <a:latin typeface="+mn-lt"/>
                        </a:rPr>
                        <a:t>Un attribut </a:t>
                      </a:r>
                      <a:r>
                        <a:rPr lang="fr-FR" sz="1600" dirty="0" smtClean="0">
                          <a:effectLst/>
                          <a:latin typeface="+mn-lt"/>
                        </a:rPr>
                        <a:t>(ou </a:t>
                      </a:r>
                      <a:r>
                        <a:rPr lang="fr-FR" sz="1600" dirty="0">
                          <a:effectLst/>
                          <a:latin typeface="+mn-lt"/>
                        </a:rPr>
                        <a:t>une </a:t>
                      </a:r>
                      <a:r>
                        <a:rPr lang="fr-FR" sz="1600" dirty="0" smtClean="0">
                          <a:effectLst/>
                          <a:latin typeface="+mn-lt"/>
                        </a:rPr>
                        <a:t>méthode) </a:t>
                      </a:r>
                      <a:r>
                        <a:rPr lang="fr-FR" sz="1600" dirty="0">
                          <a:effectLst/>
                          <a:latin typeface="+mn-lt"/>
                        </a:rPr>
                        <a:t>‘</a:t>
                      </a:r>
                      <a:r>
                        <a:rPr lang="fr-FR" sz="1600" dirty="0" err="1">
                          <a:effectLst/>
                          <a:latin typeface="+mn-lt"/>
                        </a:rPr>
                        <a:t>static</a:t>
                      </a:r>
                      <a:r>
                        <a:rPr lang="fr-FR" sz="1600" dirty="0">
                          <a:effectLst/>
                          <a:latin typeface="+mn-lt"/>
                        </a:rPr>
                        <a:t>’ est commun à </a:t>
                      </a:r>
                      <a:r>
                        <a:rPr lang="fr-FR" sz="1600" dirty="0" smtClean="0">
                          <a:effectLst/>
                          <a:latin typeface="+mn-lt"/>
                        </a:rPr>
                        <a:t>toutes </a:t>
                      </a:r>
                      <a:r>
                        <a:rPr lang="fr-FR" sz="1600" dirty="0">
                          <a:effectLst/>
                          <a:latin typeface="+mn-lt"/>
                        </a:rPr>
                        <a:t>les </a:t>
                      </a:r>
                      <a:r>
                        <a:rPr lang="fr-FR" sz="1600" dirty="0" smtClean="0">
                          <a:effectLst/>
                          <a:latin typeface="+mn-lt"/>
                        </a:rPr>
                        <a:t>sous </a:t>
                      </a:r>
                      <a:r>
                        <a:rPr lang="fr-FR" sz="1600" dirty="0">
                          <a:effectLst/>
                          <a:latin typeface="+mn-lt"/>
                        </a:rPr>
                        <a:t>classes. Il  est inutile d’instancier une classe pour </a:t>
                      </a:r>
                      <a:r>
                        <a:rPr lang="fr-FR" sz="1600" dirty="0" smtClean="0">
                          <a:effectLst/>
                          <a:latin typeface="+mn-lt"/>
                        </a:rPr>
                        <a:t>accéder </a:t>
                      </a:r>
                      <a:r>
                        <a:rPr lang="fr-FR" sz="1600" dirty="0">
                          <a:effectLst/>
                          <a:latin typeface="+mn-lt"/>
                        </a:rPr>
                        <a:t>à ses éléments ‘</a:t>
                      </a:r>
                      <a:r>
                        <a:rPr lang="fr-FR" sz="1600" dirty="0" err="1">
                          <a:effectLst/>
                          <a:latin typeface="+mn-lt"/>
                        </a:rPr>
                        <a:t>static</a:t>
                      </a:r>
                      <a:r>
                        <a:rPr lang="fr-FR" sz="1600" dirty="0">
                          <a:effectLst/>
                          <a:latin typeface="+mn-lt"/>
                        </a:rPr>
                        <a:t>’</a:t>
                      </a:r>
                      <a:endParaRPr lang="fr-FR" sz="1600" dirty="0">
                        <a:effectLst/>
                        <a:latin typeface="+mn-lt"/>
                        <a:ea typeface="STXinwei"/>
                        <a:cs typeface="Tahoma" panose="020B0604030504040204" pitchFamily="34" charset="0"/>
                      </a:endParaRPr>
                    </a:p>
                  </a:txBody>
                  <a:tcPr marL="68580" marR="68580" marT="0" marB="0"/>
                </a:tc>
              </a:tr>
              <a:tr h="392844">
                <a:tc>
                  <a:txBody>
                    <a:bodyPr/>
                    <a:lstStyle/>
                    <a:p>
                      <a:pPr>
                        <a:lnSpc>
                          <a:spcPct val="115000"/>
                        </a:lnSpc>
                        <a:spcBef>
                          <a:spcPts val="500"/>
                        </a:spcBef>
                        <a:spcAft>
                          <a:spcPts val="0"/>
                        </a:spcAft>
                      </a:pPr>
                      <a:r>
                        <a:rPr lang="fr-FR" sz="1600">
                          <a:effectLst/>
                          <a:latin typeface="+mn-lt"/>
                        </a:rPr>
                        <a:t>abstract</a:t>
                      </a:r>
                      <a:endParaRPr lang="fr-FR" sz="1600">
                        <a:effectLst/>
                        <a:latin typeface="+mn-lt"/>
                        <a:ea typeface="STXinwei"/>
                        <a:cs typeface="Tahoma" panose="020B0604030504040204" pitchFamily="34" charset="0"/>
                      </a:endParaRPr>
                    </a:p>
                  </a:txBody>
                  <a:tcPr marL="68580" marR="68580" marT="0" marB="0"/>
                </a:tc>
                <a:tc>
                  <a:txBody>
                    <a:bodyPr/>
                    <a:lstStyle/>
                    <a:p>
                      <a:pPr>
                        <a:lnSpc>
                          <a:spcPct val="115000"/>
                        </a:lnSpc>
                        <a:spcBef>
                          <a:spcPts val="500"/>
                        </a:spcBef>
                        <a:spcAft>
                          <a:spcPts val="0"/>
                        </a:spcAft>
                      </a:pPr>
                      <a:r>
                        <a:rPr lang="fr-FR" sz="1600" dirty="0">
                          <a:effectLst/>
                          <a:latin typeface="+mn-lt"/>
                        </a:rPr>
                        <a:t>Une méthode </a:t>
                      </a:r>
                      <a:r>
                        <a:rPr lang="fr-FR" sz="1600" dirty="0" smtClean="0">
                          <a:effectLst/>
                          <a:latin typeface="+mn-lt"/>
                        </a:rPr>
                        <a:t>(ou </a:t>
                      </a:r>
                      <a:r>
                        <a:rPr lang="fr-FR" sz="1600" dirty="0">
                          <a:effectLst/>
                          <a:latin typeface="+mn-lt"/>
                        </a:rPr>
                        <a:t>une </a:t>
                      </a:r>
                      <a:r>
                        <a:rPr lang="fr-FR" sz="1600" dirty="0" smtClean="0">
                          <a:effectLst/>
                          <a:latin typeface="+mn-lt"/>
                        </a:rPr>
                        <a:t>classe) </a:t>
                      </a:r>
                      <a:r>
                        <a:rPr lang="fr-FR" sz="1600" dirty="0">
                          <a:effectLst/>
                          <a:latin typeface="+mn-lt"/>
                        </a:rPr>
                        <a:t>‘abstract’ est un élément sans code. L’implémentation sera déléguée aux classes filles</a:t>
                      </a:r>
                      <a:endParaRPr lang="fr-FR" sz="1600" dirty="0">
                        <a:effectLst/>
                        <a:latin typeface="+mn-lt"/>
                        <a:ea typeface="STXinwei"/>
                        <a:cs typeface="Tahoma" panose="020B0604030504040204" pitchFamily="34" charset="0"/>
                      </a:endParaRPr>
                    </a:p>
                  </a:txBody>
                  <a:tcPr marL="68580" marR="68580" marT="0" marB="0"/>
                </a:tc>
              </a:tr>
              <a:tr h="589267">
                <a:tc>
                  <a:txBody>
                    <a:bodyPr/>
                    <a:lstStyle/>
                    <a:p>
                      <a:pPr>
                        <a:lnSpc>
                          <a:spcPct val="115000"/>
                        </a:lnSpc>
                        <a:spcBef>
                          <a:spcPts val="500"/>
                        </a:spcBef>
                        <a:spcAft>
                          <a:spcPts val="0"/>
                        </a:spcAft>
                      </a:pPr>
                      <a:r>
                        <a:rPr lang="fr-FR" sz="1600">
                          <a:effectLst/>
                          <a:latin typeface="+mn-lt"/>
                        </a:rPr>
                        <a:t>volatile</a:t>
                      </a:r>
                      <a:endParaRPr lang="fr-FR" sz="1600">
                        <a:effectLst/>
                        <a:latin typeface="+mn-lt"/>
                        <a:ea typeface="STXinwei"/>
                        <a:cs typeface="Tahoma" panose="020B0604030504040204" pitchFamily="34" charset="0"/>
                      </a:endParaRPr>
                    </a:p>
                  </a:txBody>
                  <a:tcPr marL="68580" marR="68580" marT="0" marB="0"/>
                </a:tc>
                <a:tc>
                  <a:txBody>
                    <a:bodyPr/>
                    <a:lstStyle/>
                    <a:p>
                      <a:pPr>
                        <a:lnSpc>
                          <a:spcPct val="115000"/>
                        </a:lnSpc>
                        <a:spcBef>
                          <a:spcPts val="500"/>
                        </a:spcBef>
                        <a:spcAft>
                          <a:spcPts val="0"/>
                        </a:spcAft>
                      </a:pPr>
                      <a:r>
                        <a:rPr lang="fr-FR" sz="1600" dirty="0">
                          <a:effectLst/>
                          <a:latin typeface="+mn-lt"/>
                        </a:rPr>
                        <a:t>En programmation concurrentielle (‘threads’), les modifications d’une variable déclarée comme ‘volatile’ sont </a:t>
                      </a:r>
                      <a:r>
                        <a:rPr lang="fr-FR" sz="1600" dirty="0" smtClean="0">
                          <a:effectLst/>
                          <a:latin typeface="+mn-lt"/>
                        </a:rPr>
                        <a:t>accessibles </a:t>
                      </a:r>
                      <a:r>
                        <a:rPr lang="fr-FR" sz="1600" dirty="0">
                          <a:effectLst/>
                          <a:latin typeface="+mn-lt"/>
                        </a:rPr>
                        <a:t>à tous les threads. </a:t>
                      </a:r>
                      <a:endParaRPr lang="fr-FR" sz="1600" dirty="0">
                        <a:effectLst/>
                        <a:latin typeface="+mn-lt"/>
                        <a:ea typeface="STXinwei"/>
                        <a:cs typeface="Tahoma" panose="020B0604030504040204" pitchFamily="34" charset="0"/>
                      </a:endParaRPr>
                    </a:p>
                  </a:txBody>
                  <a:tcPr marL="68580" marR="68580" marT="0" marB="0"/>
                </a:tc>
              </a:tr>
              <a:tr h="392844">
                <a:tc>
                  <a:txBody>
                    <a:bodyPr/>
                    <a:lstStyle/>
                    <a:p>
                      <a:pPr>
                        <a:lnSpc>
                          <a:spcPct val="115000"/>
                        </a:lnSpc>
                        <a:spcBef>
                          <a:spcPts val="500"/>
                        </a:spcBef>
                        <a:spcAft>
                          <a:spcPts val="0"/>
                        </a:spcAft>
                      </a:pPr>
                      <a:r>
                        <a:rPr lang="fr-FR" sz="1600" dirty="0" err="1">
                          <a:effectLst/>
                          <a:latin typeface="+mn-lt"/>
                        </a:rPr>
                        <a:t>synchronized</a:t>
                      </a:r>
                      <a:endParaRPr lang="fr-FR" sz="1600" dirty="0">
                        <a:effectLst/>
                        <a:latin typeface="+mn-lt"/>
                        <a:ea typeface="STXinwei"/>
                        <a:cs typeface="Tahoma" panose="020B0604030504040204" pitchFamily="34" charset="0"/>
                      </a:endParaRPr>
                    </a:p>
                  </a:txBody>
                  <a:tcPr marL="68580" marR="68580" marT="0" marB="0"/>
                </a:tc>
                <a:tc>
                  <a:txBody>
                    <a:bodyPr/>
                    <a:lstStyle/>
                    <a:p>
                      <a:pPr>
                        <a:lnSpc>
                          <a:spcPct val="115000"/>
                        </a:lnSpc>
                        <a:spcBef>
                          <a:spcPts val="500"/>
                        </a:spcBef>
                        <a:spcAft>
                          <a:spcPts val="0"/>
                        </a:spcAft>
                      </a:pPr>
                      <a:r>
                        <a:rPr lang="fr-FR" sz="1600" dirty="0">
                          <a:effectLst/>
                          <a:latin typeface="+mn-lt"/>
                        </a:rPr>
                        <a:t>Permet de gérer l’accès concurrent aux méthodes et variables</a:t>
                      </a:r>
                      <a:endParaRPr lang="fr-FR" sz="1600" dirty="0">
                        <a:effectLst/>
                        <a:latin typeface="+mn-lt"/>
                        <a:ea typeface="STXinwei"/>
                        <a:cs typeface="Tahoma" panose="020B0604030504040204" pitchFamily="34" charset="0"/>
                      </a:endParaRPr>
                    </a:p>
                  </a:txBody>
                  <a:tcPr marL="68580" marR="68580" marT="0" marB="0"/>
                </a:tc>
              </a:tr>
            </a:tbl>
          </a:graphicData>
        </a:graphic>
      </p:graphicFrame>
    </p:spTree>
    <p:extLst>
      <p:ext uri="{BB962C8B-B14F-4D97-AF65-F5344CB8AC3E}">
        <p14:creationId xmlns:p14="http://schemas.microsoft.com/office/powerpoint/2010/main" val="29622936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PROGRAMMATION OBJET</a:t>
            </a:r>
          </a:p>
        </p:txBody>
      </p:sp>
      <p:sp>
        <p:nvSpPr>
          <p:cNvPr id="3" name="Espace réservé du contenu 2"/>
          <p:cNvSpPr>
            <a:spLocks noGrp="1"/>
          </p:cNvSpPr>
          <p:nvPr>
            <p:ph idx="1"/>
          </p:nvPr>
        </p:nvSpPr>
        <p:spPr>
          <a:xfrm>
            <a:off x="187246" y="1843723"/>
            <a:ext cx="3470354" cy="1238736"/>
          </a:xfrm>
        </p:spPr>
        <p:txBody>
          <a:bodyPr>
            <a:normAutofit/>
          </a:bodyPr>
          <a:lstStyle/>
          <a:p>
            <a:pPr marL="0" indent="0">
              <a:buNone/>
            </a:pPr>
            <a:r>
              <a:rPr lang="fr-FR" sz="3200" b="1" dirty="0" smtClean="0">
                <a:solidFill>
                  <a:srgbClr val="C00000"/>
                </a:solidFill>
              </a:rPr>
              <a:t>Classe java (2/2)</a:t>
            </a:r>
          </a:p>
          <a:p>
            <a:pPr marL="0" indent="0">
              <a:buNone/>
            </a:pPr>
            <a:r>
              <a:rPr lang="fr-FR" sz="3200" b="1" dirty="0" smtClean="0">
                <a:solidFill>
                  <a:srgbClr val="C00000"/>
                </a:solidFill>
              </a:rPr>
              <a:t>Exemple</a:t>
            </a:r>
          </a:p>
          <a:p>
            <a:pPr marL="0" indent="0">
              <a:lnSpc>
                <a:spcPct val="120000"/>
              </a:lnSpc>
              <a:spcBef>
                <a:spcPts val="0"/>
              </a:spcBef>
              <a:buNone/>
            </a:pPr>
            <a:endParaRPr lang="en-US" sz="2400" b="1" dirty="0" smtClean="0"/>
          </a:p>
          <a:p>
            <a:pPr marL="0" indent="0">
              <a:buNone/>
            </a:pPr>
            <a:endParaRPr lang="fr-FR" sz="2400" b="1" dirty="0">
              <a:solidFill>
                <a:schemeClr val="accent1"/>
              </a:solidFill>
            </a:endParaRPr>
          </a:p>
        </p:txBody>
      </p:sp>
      <p:sp>
        <p:nvSpPr>
          <p:cNvPr id="4" name="Espace réservé du numéro de diapositive 3"/>
          <p:cNvSpPr>
            <a:spLocks noGrp="1"/>
          </p:cNvSpPr>
          <p:nvPr>
            <p:ph type="sldNum" sz="quarter" idx="12"/>
          </p:nvPr>
        </p:nvSpPr>
        <p:spPr/>
        <p:txBody>
          <a:bodyPr>
            <a:normAutofit/>
          </a:bodyPr>
          <a:lstStyle/>
          <a:p>
            <a:fld id="{6D22F896-40B5-4ADD-8801-0D06FADFA095}" type="slidenum">
              <a:rPr lang="en-US" smtClean="0"/>
              <a:t>7</a:t>
            </a:fld>
            <a:endParaRPr lang="en-US" dirty="0"/>
          </a:p>
        </p:txBody>
      </p:sp>
      <p:sp>
        <p:nvSpPr>
          <p:cNvPr id="5" name="Espace réservé du contenu 2"/>
          <p:cNvSpPr txBox="1">
            <a:spLocks/>
          </p:cNvSpPr>
          <p:nvPr/>
        </p:nvSpPr>
        <p:spPr>
          <a:xfrm>
            <a:off x="2213269" y="2553541"/>
            <a:ext cx="7163813" cy="40241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lnSpc>
                <a:spcPct val="120000"/>
              </a:lnSpc>
              <a:spcBef>
                <a:spcPts val="0"/>
              </a:spcBef>
              <a:buFont typeface="Arial" panose="020B0604020202020204" pitchFamily="34" charset="0"/>
              <a:buNone/>
            </a:pPr>
            <a:r>
              <a:rPr lang="en-US" sz="1400" b="1" dirty="0" smtClean="0">
                <a:solidFill>
                  <a:schemeClr val="accent6">
                    <a:lumMod val="75000"/>
                  </a:schemeClr>
                </a:solidFill>
              </a:rPr>
              <a:t>class</a:t>
            </a:r>
            <a:r>
              <a:rPr lang="en-US" sz="1400" dirty="0" smtClean="0"/>
              <a:t> </a:t>
            </a:r>
            <a:r>
              <a:rPr lang="en-US" sz="1400" dirty="0" err="1" smtClean="0"/>
              <a:t>MyFirstObject</a:t>
            </a:r>
            <a:endParaRPr lang="fr-FR" sz="1400" dirty="0" smtClean="0"/>
          </a:p>
          <a:p>
            <a:pPr marL="0" indent="0">
              <a:lnSpc>
                <a:spcPct val="120000"/>
              </a:lnSpc>
              <a:spcBef>
                <a:spcPts val="0"/>
              </a:spcBef>
              <a:buFont typeface="Arial" panose="020B0604020202020204" pitchFamily="34" charset="0"/>
              <a:buNone/>
            </a:pPr>
            <a:r>
              <a:rPr lang="en-US" sz="1400" dirty="0" smtClean="0"/>
              <a:t>{</a:t>
            </a:r>
            <a:endParaRPr lang="fr-FR" sz="1400" dirty="0" smtClean="0"/>
          </a:p>
          <a:p>
            <a:pPr marL="0" indent="0">
              <a:lnSpc>
                <a:spcPct val="120000"/>
              </a:lnSpc>
              <a:spcBef>
                <a:spcPts val="0"/>
              </a:spcBef>
              <a:buFont typeface="Arial" panose="020B0604020202020204" pitchFamily="34" charset="0"/>
              <a:buNone/>
            </a:pPr>
            <a:r>
              <a:rPr lang="en-US" sz="1400" dirty="0" smtClean="0"/>
              <a:t>  </a:t>
            </a:r>
            <a:r>
              <a:rPr lang="en-US" sz="1400" b="1" dirty="0" smtClean="0">
                <a:solidFill>
                  <a:schemeClr val="accent6">
                    <a:lumMod val="75000"/>
                  </a:schemeClr>
                </a:solidFill>
              </a:rPr>
              <a:t>public</a:t>
            </a:r>
            <a:r>
              <a:rPr lang="en-US" sz="1400" dirty="0" smtClean="0">
                <a:solidFill>
                  <a:schemeClr val="accent6">
                    <a:lumMod val="75000"/>
                  </a:schemeClr>
                </a:solidFill>
              </a:rPr>
              <a:t> </a:t>
            </a:r>
            <a:r>
              <a:rPr lang="en-US" sz="1400" b="1" dirty="0" err="1" smtClean="0">
                <a:solidFill>
                  <a:schemeClr val="accent6">
                    <a:lumMod val="75000"/>
                  </a:schemeClr>
                </a:solidFill>
              </a:rPr>
              <a:t>int</a:t>
            </a:r>
            <a:r>
              <a:rPr lang="en-US" sz="1400" b="1" dirty="0" smtClean="0"/>
              <a:t> </a:t>
            </a:r>
            <a:r>
              <a:rPr lang="en-US" sz="1400" dirty="0" err="1" smtClean="0"/>
              <a:t>myPublicAttribute</a:t>
            </a:r>
            <a:r>
              <a:rPr lang="en-US" sz="1400" dirty="0" smtClean="0"/>
              <a:t>;</a:t>
            </a:r>
            <a:endParaRPr lang="fr-FR" sz="1400" dirty="0" smtClean="0"/>
          </a:p>
          <a:p>
            <a:pPr marL="0" indent="0">
              <a:lnSpc>
                <a:spcPct val="120000"/>
              </a:lnSpc>
              <a:spcBef>
                <a:spcPts val="0"/>
              </a:spcBef>
              <a:buFont typeface="Arial" panose="020B0604020202020204" pitchFamily="34" charset="0"/>
              <a:buNone/>
            </a:pPr>
            <a:r>
              <a:rPr lang="en-US" sz="1400" dirty="0" smtClean="0"/>
              <a:t>  </a:t>
            </a:r>
            <a:r>
              <a:rPr lang="en-US" sz="1400" b="1" dirty="0" smtClean="0">
                <a:solidFill>
                  <a:schemeClr val="accent6">
                    <a:lumMod val="75000"/>
                  </a:schemeClr>
                </a:solidFill>
              </a:rPr>
              <a:t>private</a:t>
            </a:r>
            <a:r>
              <a:rPr lang="en-US" sz="1400" dirty="0" smtClean="0">
                <a:solidFill>
                  <a:schemeClr val="accent6">
                    <a:lumMod val="75000"/>
                  </a:schemeClr>
                </a:solidFill>
              </a:rPr>
              <a:t> </a:t>
            </a:r>
            <a:r>
              <a:rPr lang="en-US" sz="1400" b="1" dirty="0" smtClean="0">
                <a:solidFill>
                  <a:schemeClr val="accent6">
                    <a:lumMod val="75000"/>
                  </a:schemeClr>
                </a:solidFill>
              </a:rPr>
              <a:t>double</a:t>
            </a:r>
            <a:r>
              <a:rPr lang="en-US" sz="1400" b="1" dirty="0" smtClean="0"/>
              <a:t> </a:t>
            </a:r>
            <a:r>
              <a:rPr lang="en-US" sz="1400" dirty="0" err="1" smtClean="0"/>
              <a:t>myPrivateAttribute</a:t>
            </a:r>
            <a:r>
              <a:rPr lang="en-US" sz="1400" dirty="0" smtClean="0"/>
              <a:t>;</a:t>
            </a:r>
            <a:endParaRPr lang="fr-FR" sz="1400" dirty="0" smtClean="0"/>
          </a:p>
          <a:p>
            <a:pPr marL="0" indent="0">
              <a:lnSpc>
                <a:spcPct val="120000"/>
              </a:lnSpc>
              <a:spcBef>
                <a:spcPts val="0"/>
              </a:spcBef>
              <a:buFont typeface="Arial" panose="020B0604020202020204" pitchFamily="34" charset="0"/>
              <a:buNone/>
            </a:pPr>
            <a:r>
              <a:rPr lang="en-US" sz="1400" dirty="0" smtClean="0"/>
              <a:t>  </a:t>
            </a:r>
            <a:r>
              <a:rPr lang="en-US" sz="1400" b="1" dirty="0" smtClean="0">
                <a:solidFill>
                  <a:schemeClr val="accent6">
                    <a:lumMod val="75000"/>
                  </a:schemeClr>
                </a:solidFill>
              </a:rPr>
              <a:t>protected</a:t>
            </a:r>
            <a:r>
              <a:rPr lang="en-US" sz="1400" dirty="0" smtClean="0"/>
              <a:t> String</a:t>
            </a:r>
            <a:r>
              <a:rPr lang="en-US" sz="1400" b="1" dirty="0" smtClean="0"/>
              <a:t> </a:t>
            </a:r>
            <a:r>
              <a:rPr lang="en-US" sz="1400" dirty="0" err="1" smtClean="0"/>
              <a:t>myPrivateAttribute</a:t>
            </a:r>
            <a:r>
              <a:rPr lang="en-US" sz="1400" dirty="0" smtClean="0"/>
              <a:t>;</a:t>
            </a:r>
            <a:endParaRPr lang="fr-FR" sz="1400" dirty="0" smtClean="0"/>
          </a:p>
          <a:p>
            <a:pPr marL="0" indent="0">
              <a:lnSpc>
                <a:spcPct val="120000"/>
              </a:lnSpc>
              <a:spcBef>
                <a:spcPts val="0"/>
              </a:spcBef>
              <a:buFont typeface="Arial" panose="020B0604020202020204" pitchFamily="34" charset="0"/>
              <a:buNone/>
            </a:pPr>
            <a:r>
              <a:rPr lang="en-US" sz="1400" dirty="0" smtClean="0"/>
              <a:t>  </a:t>
            </a:r>
            <a:r>
              <a:rPr lang="en-US" sz="1400" b="1" dirty="0" smtClean="0">
                <a:solidFill>
                  <a:schemeClr val="accent6">
                    <a:lumMod val="75000"/>
                  </a:schemeClr>
                </a:solidFill>
              </a:rPr>
              <a:t>public</a:t>
            </a:r>
            <a:r>
              <a:rPr lang="en-US" sz="1400" dirty="0" smtClean="0">
                <a:solidFill>
                  <a:schemeClr val="accent6">
                    <a:lumMod val="75000"/>
                  </a:schemeClr>
                </a:solidFill>
              </a:rPr>
              <a:t> </a:t>
            </a:r>
            <a:r>
              <a:rPr lang="en-US" sz="1400" b="1" dirty="0" smtClean="0">
                <a:solidFill>
                  <a:schemeClr val="accent6">
                    <a:lumMod val="75000"/>
                  </a:schemeClr>
                </a:solidFill>
              </a:rPr>
              <a:t>void</a:t>
            </a:r>
            <a:r>
              <a:rPr lang="en-US" sz="1400" dirty="0" smtClean="0">
                <a:solidFill>
                  <a:schemeClr val="accent6">
                    <a:lumMod val="75000"/>
                  </a:schemeClr>
                </a:solidFill>
              </a:rPr>
              <a:t> </a:t>
            </a:r>
            <a:r>
              <a:rPr lang="en-US" sz="1400" dirty="0" err="1" smtClean="0"/>
              <a:t>myFirstMethod</a:t>
            </a:r>
            <a:r>
              <a:rPr lang="en-US" sz="1400" dirty="0" smtClean="0"/>
              <a:t>()</a:t>
            </a:r>
            <a:r>
              <a:rPr lang="fr-FR" sz="1400" dirty="0"/>
              <a:t> </a:t>
            </a:r>
            <a:r>
              <a:rPr lang="en-US" sz="1400" dirty="0" smtClean="0"/>
              <a:t>{</a:t>
            </a:r>
            <a:endParaRPr lang="fr-FR" sz="1400" dirty="0" smtClean="0"/>
          </a:p>
          <a:p>
            <a:pPr marL="0" indent="0">
              <a:lnSpc>
                <a:spcPct val="120000"/>
              </a:lnSpc>
              <a:spcBef>
                <a:spcPts val="0"/>
              </a:spcBef>
              <a:buFont typeface="Arial" panose="020B0604020202020204" pitchFamily="34" charset="0"/>
              <a:buNone/>
            </a:pPr>
            <a:r>
              <a:rPr lang="en-US" sz="1400" dirty="0" smtClean="0"/>
              <a:t>    </a:t>
            </a:r>
            <a:r>
              <a:rPr lang="en-US" sz="1400" dirty="0" err="1" smtClean="0"/>
              <a:t>System.out.println</a:t>
            </a:r>
            <a:r>
              <a:rPr lang="en-US" sz="1400" dirty="0" smtClean="0"/>
              <a:t>("This is my first method.");</a:t>
            </a:r>
            <a:endParaRPr lang="fr-FR" sz="1400" dirty="0" smtClean="0"/>
          </a:p>
          <a:p>
            <a:pPr marL="0" indent="0">
              <a:lnSpc>
                <a:spcPct val="120000"/>
              </a:lnSpc>
              <a:spcBef>
                <a:spcPts val="0"/>
              </a:spcBef>
              <a:buFont typeface="Arial" panose="020B0604020202020204" pitchFamily="34" charset="0"/>
              <a:buNone/>
            </a:pPr>
            <a:r>
              <a:rPr lang="en-US" sz="1400" dirty="0" smtClean="0"/>
              <a:t>  }</a:t>
            </a:r>
            <a:endParaRPr lang="fr-FR" sz="1400" dirty="0" smtClean="0"/>
          </a:p>
          <a:p>
            <a:pPr marL="0" indent="0">
              <a:lnSpc>
                <a:spcPct val="120000"/>
              </a:lnSpc>
              <a:spcBef>
                <a:spcPts val="0"/>
              </a:spcBef>
              <a:buFont typeface="Arial" panose="020B0604020202020204" pitchFamily="34" charset="0"/>
              <a:buNone/>
            </a:pPr>
            <a:r>
              <a:rPr lang="en-US" sz="1400" dirty="0" smtClean="0"/>
              <a:t> </a:t>
            </a:r>
            <a:r>
              <a:rPr lang="en-US" sz="1400" b="1" dirty="0" smtClean="0">
                <a:solidFill>
                  <a:schemeClr val="accent6">
                    <a:lumMod val="75000"/>
                  </a:schemeClr>
                </a:solidFill>
              </a:rPr>
              <a:t>  private</a:t>
            </a:r>
            <a:r>
              <a:rPr lang="en-US" sz="1400" dirty="0" smtClean="0">
                <a:solidFill>
                  <a:schemeClr val="accent6">
                    <a:lumMod val="75000"/>
                  </a:schemeClr>
                </a:solidFill>
              </a:rPr>
              <a:t> </a:t>
            </a:r>
            <a:r>
              <a:rPr lang="en-US" sz="1400" b="1" dirty="0" smtClean="0">
                <a:solidFill>
                  <a:schemeClr val="accent6">
                    <a:lumMod val="75000"/>
                  </a:schemeClr>
                </a:solidFill>
              </a:rPr>
              <a:t>void</a:t>
            </a:r>
            <a:r>
              <a:rPr lang="en-US" sz="1400" dirty="0" smtClean="0">
                <a:solidFill>
                  <a:schemeClr val="accent6">
                    <a:lumMod val="75000"/>
                  </a:schemeClr>
                </a:solidFill>
              </a:rPr>
              <a:t> </a:t>
            </a:r>
            <a:r>
              <a:rPr lang="en-US" sz="1400" dirty="0" err="1" smtClean="0"/>
              <a:t>myPrivateMethod</a:t>
            </a:r>
            <a:r>
              <a:rPr lang="en-US" sz="1400" dirty="0" smtClean="0"/>
              <a:t>()</a:t>
            </a:r>
            <a:r>
              <a:rPr lang="fr-FR" sz="1400" dirty="0"/>
              <a:t> </a:t>
            </a:r>
            <a:r>
              <a:rPr lang="en-US" sz="1400" dirty="0" smtClean="0"/>
              <a:t>{</a:t>
            </a:r>
            <a:endParaRPr lang="fr-FR" sz="1400" dirty="0" smtClean="0"/>
          </a:p>
          <a:p>
            <a:pPr marL="0" indent="0">
              <a:lnSpc>
                <a:spcPct val="120000"/>
              </a:lnSpc>
              <a:spcBef>
                <a:spcPts val="0"/>
              </a:spcBef>
              <a:buFont typeface="Arial" panose="020B0604020202020204" pitchFamily="34" charset="0"/>
              <a:buNone/>
            </a:pPr>
            <a:r>
              <a:rPr lang="en-US" sz="1400" dirty="0" smtClean="0"/>
              <a:t>    </a:t>
            </a:r>
            <a:r>
              <a:rPr lang="en-US" sz="1400" dirty="0" err="1" smtClean="0"/>
              <a:t>System.out.println</a:t>
            </a:r>
            <a:r>
              <a:rPr lang="en-US" sz="1400" dirty="0" smtClean="0"/>
              <a:t>("This method is not visible");</a:t>
            </a:r>
            <a:endParaRPr lang="fr-FR" sz="1400" dirty="0" smtClean="0"/>
          </a:p>
          <a:p>
            <a:pPr marL="0" indent="0">
              <a:lnSpc>
                <a:spcPct val="120000"/>
              </a:lnSpc>
              <a:spcBef>
                <a:spcPts val="0"/>
              </a:spcBef>
              <a:buFont typeface="Arial" panose="020B0604020202020204" pitchFamily="34" charset="0"/>
              <a:buNone/>
            </a:pPr>
            <a:r>
              <a:rPr lang="en-US" sz="1400" dirty="0" smtClean="0"/>
              <a:t>  }</a:t>
            </a:r>
            <a:endParaRPr lang="fr-FR" sz="1400" dirty="0" smtClean="0"/>
          </a:p>
          <a:p>
            <a:pPr marL="0" indent="0">
              <a:lnSpc>
                <a:spcPct val="120000"/>
              </a:lnSpc>
              <a:spcBef>
                <a:spcPts val="0"/>
              </a:spcBef>
              <a:buFont typeface="Arial" panose="020B0604020202020204" pitchFamily="34" charset="0"/>
              <a:buNone/>
            </a:pPr>
            <a:r>
              <a:rPr lang="en-US" sz="1400" dirty="0" smtClean="0"/>
              <a:t> </a:t>
            </a:r>
            <a:r>
              <a:rPr lang="en-US" sz="1400" b="1" dirty="0" smtClean="0">
                <a:solidFill>
                  <a:schemeClr val="accent6">
                    <a:lumMod val="75000"/>
                  </a:schemeClr>
                </a:solidFill>
              </a:rPr>
              <a:t>  protected</a:t>
            </a:r>
            <a:r>
              <a:rPr lang="en-US" sz="1400" dirty="0" smtClean="0">
                <a:solidFill>
                  <a:schemeClr val="accent6">
                    <a:lumMod val="75000"/>
                  </a:schemeClr>
                </a:solidFill>
              </a:rPr>
              <a:t> </a:t>
            </a:r>
            <a:r>
              <a:rPr lang="en-US" sz="1400" b="1" dirty="0" smtClean="0">
                <a:solidFill>
                  <a:schemeClr val="accent6">
                    <a:lumMod val="75000"/>
                  </a:schemeClr>
                </a:solidFill>
              </a:rPr>
              <a:t>void</a:t>
            </a:r>
            <a:r>
              <a:rPr lang="en-US" sz="1400" dirty="0" smtClean="0">
                <a:solidFill>
                  <a:schemeClr val="accent6">
                    <a:lumMod val="75000"/>
                  </a:schemeClr>
                </a:solidFill>
              </a:rPr>
              <a:t> </a:t>
            </a:r>
            <a:r>
              <a:rPr lang="en-US" sz="1400" dirty="0" err="1" smtClean="0"/>
              <a:t>myProtectedMethod</a:t>
            </a:r>
            <a:r>
              <a:rPr lang="en-US" sz="1400" dirty="0" smtClean="0"/>
              <a:t>()</a:t>
            </a:r>
            <a:r>
              <a:rPr lang="fr-FR" sz="1400" dirty="0"/>
              <a:t> </a:t>
            </a:r>
            <a:r>
              <a:rPr lang="en-US" sz="1400" dirty="0" smtClean="0"/>
              <a:t>{</a:t>
            </a:r>
            <a:endParaRPr lang="fr-FR" sz="1400" dirty="0" smtClean="0"/>
          </a:p>
          <a:p>
            <a:pPr marL="0" indent="0">
              <a:lnSpc>
                <a:spcPct val="120000"/>
              </a:lnSpc>
              <a:spcBef>
                <a:spcPts val="0"/>
              </a:spcBef>
              <a:buFont typeface="Arial" panose="020B0604020202020204" pitchFamily="34" charset="0"/>
              <a:buNone/>
            </a:pPr>
            <a:r>
              <a:rPr lang="en-US" sz="1400" dirty="0" smtClean="0"/>
              <a:t>    </a:t>
            </a:r>
            <a:r>
              <a:rPr lang="en-US" sz="1400" dirty="0" err="1" smtClean="0"/>
              <a:t>System.out.println</a:t>
            </a:r>
            <a:r>
              <a:rPr lang="en-US" sz="1400" dirty="0" smtClean="0"/>
              <a:t>("This method is not visible but by the daughter classes");</a:t>
            </a:r>
            <a:endParaRPr lang="fr-FR" sz="1400" dirty="0" smtClean="0"/>
          </a:p>
          <a:p>
            <a:pPr marL="0" indent="0">
              <a:lnSpc>
                <a:spcPct val="120000"/>
              </a:lnSpc>
              <a:spcBef>
                <a:spcPts val="0"/>
              </a:spcBef>
              <a:buFont typeface="Arial" panose="020B0604020202020204" pitchFamily="34" charset="0"/>
              <a:buNone/>
            </a:pPr>
            <a:r>
              <a:rPr lang="en-US" sz="1400" dirty="0" smtClean="0"/>
              <a:t>  </a:t>
            </a:r>
            <a:r>
              <a:rPr lang="fr-FR" sz="1400" dirty="0" smtClean="0"/>
              <a:t>}</a:t>
            </a:r>
          </a:p>
          <a:p>
            <a:pPr marL="0" indent="0">
              <a:lnSpc>
                <a:spcPct val="120000"/>
              </a:lnSpc>
              <a:spcBef>
                <a:spcPts val="0"/>
              </a:spcBef>
              <a:buFont typeface="Arial" panose="020B0604020202020204" pitchFamily="34" charset="0"/>
              <a:buNone/>
            </a:pPr>
            <a:r>
              <a:rPr lang="en-US" sz="1400" dirty="0" smtClean="0"/>
              <a:t> </a:t>
            </a:r>
            <a:r>
              <a:rPr lang="fr-FR" sz="1400" dirty="0" smtClean="0"/>
              <a:t>}</a:t>
            </a:r>
          </a:p>
        </p:txBody>
      </p:sp>
    </p:spTree>
    <p:extLst>
      <p:ext uri="{BB962C8B-B14F-4D97-AF65-F5344CB8AC3E}">
        <p14:creationId xmlns:p14="http://schemas.microsoft.com/office/powerpoint/2010/main" val="7795120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PROGRAMMATION OBJET</a:t>
            </a:r>
          </a:p>
        </p:txBody>
      </p:sp>
      <p:sp>
        <p:nvSpPr>
          <p:cNvPr id="3" name="Espace réservé du contenu 2"/>
          <p:cNvSpPr>
            <a:spLocks noGrp="1"/>
          </p:cNvSpPr>
          <p:nvPr>
            <p:ph idx="1"/>
          </p:nvPr>
        </p:nvSpPr>
        <p:spPr/>
        <p:txBody>
          <a:bodyPr>
            <a:normAutofit/>
          </a:bodyPr>
          <a:lstStyle/>
          <a:p>
            <a:pPr marL="0" indent="0">
              <a:buNone/>
            </a:pPr>
            <a:r>
              <a:rPr lang="fr-FR" sz="3200" b="1" dirty="0" smtClean="0">
                <a:solidFill>
                  <a:srgbClr val="C00000"/>
                </a:solidFill>
              </a:rPr>
              <a:t>Héritage (1/2)</a:t>
            </a:r>
          </a:p>
          <a:p>
            <a:endParaRPr lang="fr-FR" sz="2400" dirty="0" smtClean="0"/>
          </a:p>
          <a:p>
            <a:r>
              <a:rPr lang="fr-FR" sz="2400" dirty="0" smtClean="0"/>
              <a:t>L’héritage </a:t>
            </a:r>
            <a:r>
              <a:rPr lang="fr-FR" sz="2400" dirty="0"/>
              <a:t>permet de définir la relation entre deux classes : une classe mère et </a:t>
            </a:r>
            <a:r>
              <a:rPr lang="fr-FR" sz="2400" dirty="0" smtClean="0"/>
              <a:t>une </a:t>
            </a:r>
            <a:r>
              <a:rPr lang="fr-FR" sz="2400" dirty="0"/>
              <a:t>classe fille</a:t>
            </a:r>
            <a:endParaRPr lang="fr-FR" sz="2400" dirty="0" smtClean="0"/>
          </a:p>
          <a:p>
            <a:r>
              <a:rPr lang="fr-FR" sz="2400" dirty="0" smtClean="0"/>
              <a:t>L’héritage </a:t>
            </a:r>
            <a:r>
              <a:rPr lang="fr-FR" sz="2400" dirty="0"/>
              <a:t>permet, entre </a:t>
            </a:r>
            <a:r>
              <a:rPr lang="fr-FR" sz="2400" dirty="0" smtClean="0"/>
              <a:t>autres, </a:t>
            </a:r>
            <a:r>
              <a:rPr lang="fr-FR" sz="2400" dirty="0"/>
              <a:t>d’étendre les fonctionnalités d’une </a:t>
            </a:r>
            <a:r>
              <a:rPr lang="fr-FR" sz="2400" dirty="0" smtClean="0"/>
              <a:t>classe </a:t>
            </a:r>
          </a:p>
          <a:p>
            <a:r>
              <a:rPr lang="fr-FR" sz="2400" dirty="0" smtClean="0"/>
              <a:t>Notez que contrairement à C++ Java n’autorise pas l’héritage multiple</a:t>
            </a:r>
            <a:endParaRPr lang="fr-FR" sz="2400" dirty="0"/>
          </a:p>
        </p:txBody>
      </p:sp>
      <p:sp>
        <p:nvSpPr>
          <p:cNvPr id="4" name="Espace réservé du numéro de diapositive 3"/>
          <p:cNvSpPr>
            <a:spLocks noGrp="1"/>
          </p:cNvSpPr>
          <p:nvPr>
            <p:ph type="sldNum" sz="quarter" idx="12"/>
          </p:nvPr>
        </p:nvSpPr>
        <p:spPr/>
        <p:txBody>
          <a:bodyPr>
            <a:normAutofit/>
          </a:bodyPr>
          <a:lstStyle/>
          <a:p>
            <a:fld id="{6D22F896-40B5-4ADD-8801-0D06FADFA095}" type="slidenum">
              <a:rPr lang="en-US" smtClean="0"/>
              <a:t>8</a:t>
            </a:fld>
            <a:endParaRPr lang="en-US" dirty="0"/>
          </a:p>
        </p:txBody>
      </p:sp>
    </p:spTree>
    <p:extLst>
      <p:ext uri="{BB962C8B-B14F-4D97-AF65-F5344CB8AC3E}">
        <p14:creationId xmlns:p14="http://schemas.microsoft.com/office/powerpoint/2010/main" val="73915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PROGRAMMATION OBJET</a:t>
            </a:r>
            <a:endParaRPr lang="fr-FR" dirty="0"/>
          </a:p>
        </p:txBody>
      </p:sp>
      <p:sp>
        <p:nvSpPr>
          <p:cNvPr id="3" name="Espace réservé du contenu 2"/>
          <p:cNvSpPr>
            <a:spLocks noGrp="1"/>
          </p:cNvSpPr>
          <p:nvPr>
            <p:ph idx="1"/>
          </p:nvPr>
        </p:nvSpPr>
        <p:spPr>
          <a:xfrm>
            <a:off x="685800" y="1710371"/>
            <a:ext cx="10820400" cy="1069750"/>
          </a:xfrm>
        </p:spPr>
        <p:txBody>
          <a:bodyPr>
            <a:normAutofit/>
          </a:bodyPr>
          <a:lstStyle/>
          <a:p>
            <a:pPr marL="0" indent="0">
              <a:buNone/>
            </a:pPr>
            <a:r>
              <a:rPr lang="fr-FR" sz="3200" b="1" dirty="0">
                <a:solidFill>
                  <a:srgbClr val="C00000"/>
                </a:solidFill>
              </a:rPr>
              <a:t>Héritage </a:t>
            </a:r>
            <a:r>
              <a:rPr lang="fr-FR" sz="3200" b="1" dirty="0" smtClean="0">
                <a:solidFill>
                  <a:srgbClr val="C00000"/>
                </a:solidFill>
              </a:rPr>
              <a:t>(2/2)</a:t>
            </a:r>
            <a:endParaRPr lang="fr-FR" sz="3200" dirty="0" smtClean="0"/>
          </a:p>
          <a:p>
            <a:pPr marL="0" indent="0">
              <a:buNone/>
            </a:pPr>
            <a:r>
              <a:rPr lang="fr-FR" sz="2000" dirty="0" smtClean="0"/>
              <a:t>On </a:t>
            </a:r>
            <a:r>
              <a:rPr lang="fr-FR" sz="2000" dirty="0"/>
              <a:t>peut s’intéresser à une classe ‘</a:t>
            </a:r>
            <a:r>
              <a:rPr lang="fr-FR" sz="2000" dirty="0" err="1"/>
              <a:t>Employee</a:t>
            </a:r>
            <a:r>
              <a:rPr lang="fr-FR" sz="2000" dirty="0"/>
              <a:t>’ qui hérite d’une classe ‘Person’.</a:t>
            </a:r>
          </a:p>
          <a:p>
            <a:endParaRPr lang="fr-FR" dirty="0"/>
          </a:p>
        </p:txBody>
      </p:sp>
      <p:sp>
        <p:nvSpPr>
          <p:cNvPr id="4" name="Espace réservé du numéro de diapositive 3"/>
          <p:cNvSpPr>
            <a:spLocks noGrp="1"/>
          </p:cNvSpPr>
          <p:nvPr>
            <p:ph type="sldNum" sz="quarter" idx="12"/>
          </p:nvPr>
        </p:nvSpPr>
        <p:spPr/>
        <p:txBody>
          <a:bodyPr>
            <a:normAutofit/>
          </a:bodyPr>
          <a:lstStyle/>
          <a:p>
            <a:fld id="{6D22F896-40B5-4ADD-8801-0D06FADFA095}" type="slidenum">
              <a:rPr lang="en-US" smtClean="0"/>
              <a:t>9</a:t>
            </a:fld>
            <a:endParaRPr lang="en-US" dirty="0"/>
          </a:p>
        </p:txBody>
      </p:sp>
      <p:sp>
        <p:nvSpPr>
          <p:cNvPr id="5" name="Rectangle 4"/>
          <p:cNvSpPr/>
          <p:nvPr/>
        </p:nvSpPr>
        <p:spPr>
          <a:xfrm>
            <a:off x="685800" y="2799804"/>
            <a:ext cx="3443748" cy="3416320"/>
          </a:xfrm>
          <a:prstGeom prst="rect">
            <a:avLst/>
          </a:prstGeom>
        </p:spPr>
        <p:txBody>
          <a:bodyPr wrap="square">
            <a:spAutoFit/>
          </a:bodyPr>
          <a:lstStyle/>
          <a:p>
            <a:r>
              <a:rPr lang="en-US" sz="1200" b="1" u="sng" dirty="0">
                <a:solidFill>
                  <a:srgbClr val="000000"/>
                </a:solidFill>
                <a:latin typeface="Courier New" panose="02070309020205020404" pitchFamily="49" charset="0"/>
                <a:ea typeface="STXinwei"/>
              </a:rPr>
              <a:t>Person.java</a:t>
            </a:r>
            <a:endParaRPr lang="fr-FR" sz="1200" dirty="0">
              <a:solidFill>
                <a:srgbClr val="000000"/>
              </a:solidFill>
              <a:latin typeface="Courier New" panose="02070309020205020404" pitchFamily="49" charset="0"/>
              <a:ea typeface="STXinwei"/>
            </a:endParaRPr>
          </a:p>
          <a:p>
            <a:r>
              <a:rPr lang="en-US" sz="1200" b="1" dirty="0" smtClean="0">
                <a:solidFill>
                  <a:srgbClr val="7F0055"/>
                </a:solidFill>
                <a:latin typeface="Courier New" panose="02070309020205020404" pitchFamily="49" charset="0"/>
                <a:ea typeface="STXinwei"/>
              </a:rPr>
              <a:t>class</a:t>
            </a:r>
            <a:r>
              <a:rPr lang="en-US" sz="1200" dirty="0" smtClean="0">
                <a:solidFill>
                  <a:srgbClr val="000000"/>
                </a:solidFill>
                <a:latin typeface="Courier New" panose="02070309020205020404" pitchFamily="49" charset="0"/>
                <a:ea typeface="STXinwei"/>
              </a:rPr>
              <a:t> </a:t>
            </a:r>
            <a:r>
              <a:rPr lang="en-US" sz="1200" dirty="0">
                <a:solidFill>
                  <a:srgbClr val="000000"/>
                </a:solidFill>
                <a:latin typeface="Courier New" panose="02070309020205020404" pitchFamily="49" charset="0"/>
                <a:ea typeface="STXinwei"/>
              </a:rPr>
              <a:t>Person</a:t>
            </a:r>
            <a:endParaRPr lang="fr-FR" sz="1200" dirty="0">
              <a:solidFill>
                <a:srgbClr val="000000"/>
              </a:solidFill>
              <a:latin typeface="Courier New" panose="02070309020205020404" pitchFamily="49" charset="0"/>
              <a:ea typeface="STXinwei"/>
            </a:endParaRPr>
          </a:p>
          <a:p>
            <a:r>
              <a:rPr lang="en-US" sz="1200" dirty="0">
                <a:solidFill>
                  <a:srgbClr val="000000"/>
                </a:solidFill>
                <a:latin typeface="Courier New" panose="02070309020205020404" pitchFamily="49" charset="0"/>
                <a:ea typeface="STXinwei"/>
              </a:rPr>
              <a:t>{</a:t>
            </a:r>
            <a:endParaRPr lang="fr-FR" sz="1200" dirty="0">
              <a:solidFill>
                <a:srgbClr val="000000"/>
              </a:solidFill>
              <a:latin typeface="Courier New" panose="02070309020205020404" pitchFamily="49" charset="0"/>
              <a:ea typeface="STXinwei"/>
            </a:endParaRPr>
          </a:p>
          <a:p>
            <a:r>
              <a:rPr lang="en-US" sz="1200" dirty="0">
                <a:solidFill>
                  <a:srgbClr val="000000"/>
                </a:solidFill>
                <a:latin typeface="Courier New" panose="02070309020205020404" pitchFamily="49" charset="0"/>
                <a:ea typeface="STXinwei"/>
              </a:rPr>
              <a:t>  </a:t>
            </a:r>
            <a:r>
              <a:rPr lang="en-US" sz="1200" b="1" dirty="0">
                <a:solidFill>
                  <a:srgbClr val="7F0055"/>
                </a:solidFill>
                <a:latin typeface="Courier New" panose="02070309020205020404" pitchFamily="49" charset="0"/>
                <a:ea typeface="STXinwei"/>
              </a:rPr>
              <a:t>public</a:t>
            </a:r>
            <a:r>
              <a:rPr lang="en-US" sz="1200" dirty="0">
                <a:solidFill>
                  <a:srgbClr val="000000"/>
                </a:solidFill>
                <a:latin typeface="Courier New" panose="02070309020205020404" pitchFamily="49" charset="0"/>
                <a:ea typeface="STXinwei"/>
              </a:rPr>
              <a:t> </a:t>
            </a:r>
            <a:r>
              <a:rPr lang="en-US" sz="1200" b="1" dirty="0">
                <a:solidFill>
                  <a:srgbClr val="000000"/>
                </a:solidFill>
                <a:latin typeface="Courier New" panose="02070309020205020404" pitchFamily="49" charset="0"/>
                <a:ea typeface="STXinwei"/>
              </a:rPr>
              <a:t>Person()</a:t>
            </a:r>
            <a:endParaRPr lang="fr-FR" sz="1200" dirty="0">
              <a:solidFill>
                <a:srgbClr val="000000"/>
              </a:solidFill>
              <a:latin typeface="Courier New" panose="02070309020205020404" pitchFamily="49" charset="0"/>
              <a:ea typeface="STXinwei"/>
            </a:endParaRPr>
          </a:p>
          <a:p>
            <a:r>
              <a:rPr lang="en-US" sz="1200" b="1" dirty="0">
                <a:solidFill>
                  <a:srgbClr val="000000"/>
                </a:solidFill>
                <a:latin typeface="Courier New" panose="02070309020205020404" pitchFamily="49" charset="0"/>
                <a:ea typeface="STXinwei"/>
              </a:rPr>
              <a:t>  </a:t>
            </a:r>
            <a:r>
              <a:rPr lang="en-US" sz="1200" dirty="0">
                <a:solidFill>
                  <a:srgbClr val="000000"/>
                </a:solidFill>
                <a:latin typeface="Courier New" panose="02070309020205020404" pitchFamily="49" charset="0"/>
                <a:ea typeface="STXinwei"/>
              </a:rPr>
              <a:t>{}</a:t>
            </a:r>
            <a:endParaRPr lang="fr-FR" sz="1200" dirty="0">
              <a:solidFill>
                <a:srgbClr val="000000"/>
              </a:solidFill>
              <a:latin typeface="Courier New" panose="02070309020205020404" pitchFamily="49" charset="0"/>
              <a:ea typeface="STXinwei"/>
            </a:endParaRPr>
          </a:p>
          <a:p>
            <a:r>
              <a:rPr lang="en-US" sz="1200" dirty="0">
                <a:solidFill>
                  <a:srgbClr val="000000"/>
                </a:solidFill>
                <a:latin typeface="Courier New" panose="02070309020205020404" pitchFamily="49" charset="0"/>
                <a:ea typeface="STXinwei"/>
              </a:rPr>
              <a:t>  </a:t>
            </a:r>
            <a:r>
              <a:rPr lang="en-US" sz="1200" b="1" dirty="0">
                <a:solidFill>
                  <a:srgbClr val="7F0055"/>
                </a:solidFill>
                <a:latin typeface="Courier New" panose="02070309020205020404" pitchFamily="49" charset="0"/>
                <a:ea typeface="STXinwei"/>
              </a:rPr>
              <a:t>public </a:t>
            </a:r>
            <a:r>
              <a:rPr lang="en-US" sz="1200" b="1" dirty="0" err="1">
                <a:solidFill>
                  <a:srgbClr val="000000"/>
                </a:solidFill>
                <a:latin typeface="Courier New" panose="02070309020205020404" pitchFamily="49" charset="0"/>
                <a:ea typeface="STXinwei"/>
              </a:rPr>
              <a:t>int</a:t>
            </a:r>
            <a:r>
              <a:rPr lang="en-US" sz="1200" b="1" dirty="0">
                <a:solidFill>
                  <a:srgbClr val="000000"/>
                </a:solidFill>
                <a:latin typeface="Courier New" panose="02070309020205020404" pitchFamily="49" charset="0"/>
                <a:ea typeface="STXinwei"/>
              </a:rPr>
              <a:t> </a:t>
            </a:r>
            <a:r>
              <a:rPr lang="en-US" sz="1200" b="1" dirty="0" err="1">
                <a:solidFill>
                  <a:srgbClr val="000000"/>
                </a:solidFill>
                <a:latin typeface="Courier New" panose="02070309020205020404" pitchFamily="49" charset="0"/>
                <a:ea typeface="STXinwei"/>
              </a:rPr>
              <a:t>getAge</a:t>
            </a:r>
            <a:r>
              <a:rPr lang="en-US" sz="1200" b="1" dirty="0">
                <a:solidFill>
                  <a:srgbClr val="000000"/>
                </a:solidFill>
                <a:latin typeface="Courier New" panose="02070309020205020404" pitchFamily="49" charset="0"/>
                <a:ea typeface="STXinwei"/>
              </a:rPr>
              <a:t>()</a:t>
            </a:r>
            <a:endParaRPr lang="fr-FR" sz="1200" dirty="0">
              <a:solidFill>
                <a:srgbClr val="000000"/>
              </a:solidFill>
              <a:latin typeface="Courier New" panose="02070309020205020404" pitchFamily="49" charset="0"/>
              <a:ea typeface="STXinwei"/>
            </a:endParaRPr>
          </a:p>
          <a:p>
            <a:r>
              <a:rPr lang="en-US" sz="1200" dirty="0">
                <a:solidFill>
                  <a:srgbClr val="000000"/>
                </a:solidFill>
                <a:latin typeface="Courier New" panose="02070309020205020404" pitchFamily="49" charset="0"/>
                <a:ea typeface="STXinwei"/>
              </a:rPr>
              <a:t>  { return age; }</a:t>
            </a:r>
            <a:endParaRPr lang="fr-FR" sz="1200" dirty="0">
              <a:solidFill>
                <a:srgbClr val="000000"/>
              </a:solidFill>
              <a:latin typeface="Courier New" panose="02070309020205020404" pitchFamily="49" charset="0"/>
              <a:ea typeface="STXinwei"/>
            </a:endParaRPr>
          </a:p>
          <a:p>
            <a:r>
              <a:rPr lang="en-US" sz="1200" dirty="0">
                <a:solidFill>
                  <a:srgbClr val="000000"/>
                </a:solidFill>
                <a:latin typeface="Courier New" panose="02070309020205020404" pitchFamily="49" charset="0"/>
                <a:ea typeface="STXinwei"/>
              </a:rPr>
              <a:t>  </a:t>
            </a:r>
            <a:r>
              <a:rPr lang="en-US" sz="1200" b="1" dirty="0">
                <a:solidFill>
                  <a:srgbClr val="7F0055"/>
                </a:solidFill>
                <a:latin typeface="Courier New" panose="02070309020205020404" pitchFamily="49" charset="0"/>
                <a:ea typeface="STXinwei"/>
              </a:rPr>
              <a:t>public void</a:t>
            </a:r>
            <a:r>
              <a:rPr lang="en-US" sz="1200" b="1" dirty="0">
                <a:solidFill>
                  <a:srgbClr val="000000"/>
                </a:solidFill>
                <a:latin typeface="Courier New" panose="02070309020205020404" pitchFamily="49" charset="0"/>
                <a:ea typeface="STXinwei"/>
              </a:rPr>
              <a:t> </a:t>
            </a:r>
            <a:r>
              <a:rPr lang="en-US" sz="1200" b="1" dirty="0" err="1">
                <a:solidFill>
                  <a:srgbClr val="000000"/>
                </a:solidFill>
                <a:latin typeface="Courier New" panose="02070309020205020404" pitchFamily="49" charset="0"/>
                <a:ea typeface="STXinwei"/>
              </a:rPr>
              <a:t>setAge</a:t>
            </a:r>
            <a:r>
              <a:rPr lang="en-US" sz="1200" b="1" dirty="0">
                <a:solidFill>
                  <a:srgbClr val="000000"/>
                </a:solidFill>
                <a:latin typeface="Courier New" panose="02070309020205020404" pitchFamily="49" charset="0"/>
                <a:ea typeface="STXinwei"/>
              </a:rPr>
              <a:t>(</a:t>
            </a:r>
            <a:r>
              <a:rPr lang="en-US" sz="1200" b="1" dirty="0" err="1">
                <a:solidFill>
                  <a:srgbClr val="000000"/>
                </a:solidFill>
                <a:latin typeface="Courier New" panose="02070309020205020404" pitchFamily="49" charset="0"/>
                <a:ea typeface="STXinwei"/>
              </a:rPr>
              <a:t>int</a:t>
            </a:r>
            <a:r>
              <a:rPr lang="en-US" sz="1200" b="1" dirty="0">
                <a:solidFill>
                  <a:srgbClr val="000000"/>
                </a:solidFill>
                <a:latin typeface="Courier New" panose="02070309020205020404" pitchFamily="49" charset="0"/>
                <a:ea typeface="STXinwei"/>
              </a:rPr>
              <a:t> age)</a:t>
            </a:r>
            <a:endParaRPr lang="fr-FR" sz="1200" dirty="0">
              <a:solidFill>
                <a:srgbClr val="000000"/>
              </a:solidFill>
              <a:latin typeface="Courier New" panose="02070309020205020404" pitchFamily="49" charset="0"/>
              <a:ea typeface="STXinwei"/>
            </a:endParaRPr>
          </a:p>
          <a:p>
            <a:r>
              <a:rPr lang="en-US" sz="1200" dirty="0">
                <a:solidFill>
                  <a:srgbClr val="000000"/>
                </a:solidFill>
                <a:latin typeface="Courier New" panose="02070309020205020404" pitchFamily="49" charset="0"/>
                <a:ea typeface="STXinwei"/>
              </a:rPr>
              <a:t>  { </a:t>
            </a:r>
            <a:r>
              <a:rPr lang="en-US" sz="1200" dirty="0" err="1">
                <a:solidFill>
                  <a:srgbClr val="000000"/>
                </a:solidFill>
                <a:latin typeface="Courier New" panose="02070309020205020404" pitchFamily="49" charset="0"/>
                <a:ea typeface="STXinwei"/>
              </a:rPr>
              <a:t>this.age</a:t>
            </a:r>
            <a:r>
              <a:rPr lang="en-US" sz="1200" dirty="0">
                <a:solidFill>
                  <a:srgbClr val="000000"/>
                </a:solidFill>
                <a:latin typeface="Courier New" panose="02070309020205020404" pitchFamily="49" charset="0"/>
                <a:ea typeface="STXinwei"/>
              </a:rPr>
              <a:t> = age; }</a:t>
            </a:r>
            <a:endParaRPr lang="fr-FR" sz="1200" dirty="0">
              <a:solidFill>
                <a:srgbClr val="000000"/>
              </a:solidFill>
              <a:latin typeface="Courier New" panose="02070309020205020404" pitchFamily="49" charset="0"/>
              <a:ea typeface="STXinwei"/>
            </a:endParaRPr>
          </a:p>
          <a:p>
            <a:r>
              <a:rPr lang="en-US" sz="1200" dirty="0">
                <a:solidFill>
                  <a:srgbClr val="000000"/>
                </a:solidFill>
                <a:latin typeface="Courier New" panose="02070309020205020404" pitchFamily="49" charset="0"/>
                <a:ea typeface="STXinwei"/>
              </a:rPr>
              <a:t>  </a:t>
            </a:r>
            <a:endParaRPr lang="fr-FR" sz="1200" dirty="0">
              <a:solidFill>
                <a:srgbClr val="000000"/>
              </a:solidFill>
              <a:latin typeface="Courier New" panose="02070309020205020404" pitchFamily="49" charset="0"/>
              <a:ea typeface="STXinwei"/>
            </a:endParaRPr>
          </a:p>
          <a:p>
            <a:r>
              <a:rPr lang="en-US" sz="1200" b="1" dirty="0">
                <a:solidFill>
                  <a:srgbClr val="7F0055"/>
                </a:solidFill>
                <a:latin typeface="Courier New" panose="02070309020205020404" pitchFamily="49" charset="0"/>
                <a:ea typeface="STXinwei"/>
              </a:rPr>
              <a:t>  public </a:t>
            </a:r>
            <a:r>
              <a:rPr lang="en-US" sz="1200" b="1" dirty="0">
                <a:solidFill>
                  <a:srgbClr val="000000"/>
                </a:solidFill>
                <a:latin typeface="Courier New" panose="02070309020205020404" pitchFamily="49" charset="0"/>
                <a:ea typeface="STXinwei"/>
              </a:rPr>
              <a:t>String </a:t>
            </a:r>
            <a:r>
              <a:rPr lang="en-US" sz="1200" b="1" dirty="0" err="1">
                <a:solidFill>
                  <a:srgbClr val="000000"/>
                </a:solidFill>
                <a:latin typeface="Courier New" panose="02070309020205020404" pitchFamily="49" charset="0"/>
                <a:ea typeface="STXinwei"/>
              </a:rPr>
              <a:t>getName</a:t>
            </a:r>
            <a:r>
              <a:rPr lang="en-US" sz="1200" b="1" dirty="0">
                <a:solidFill>
                  <a:srgbClr val="000000"/>
                </a:solidFill>
                <a:latin typeface="Courier New" panose="02070309020205020404" pitchFamily="49" charset="0"/>
                <a:ea typeface="STXinwei"/>
              </a:rPr>
              <a:t>()</a:t>
            </a:r>
            <a:endParaRPr lang="fr-FR" sz="1200" dirty="0">
              <a:solidFill>
                <a:srgbClr val="000000"/>
              </a:solidFill>
              <a:latin typeface="Courier New" panose="02070309020205020404" pitchFamily="49" charset="0"/>
              <a:ea typeface="STXinwei"/>
            </a:endParaRPr>
          </a:p>
          <a:p>
            <a:r>
              <a:rPr lang="en-US" sz="1200" dirty="0">
                <a:solidFill>
                  <a:srgbClr val="000000"/>
                </a:solidFill>
                <a:latin typeface="Courier New" panose="02070309020205020404" pitchFamily="49" charset="0"/>
                <a:ea typeface="STXinwei"/>
              </a:rPr>
              <a:t>  { return name; }</a:t>
            </a:r>
            <a:endParaRPr lang="fr-FR" sz="1200" dirty="0">
              <a:solidFill>
                <a:srgbClr val="000000"/>
              </a:solidFill>
              <a:latin typeface="Courier New" panose="02070309020205020404" pitchFamily="49" charset="0"/>
              <a:ea typeface="STXinwei"/>
            </a:endParaRPr>
          </a:p>
          <a:p>
            <a:r>
              <a:rPr lang="en-US" sz="1200" dirty="0">
                <a:solidFill>
                  <a:srgbClr val="000000"/>
                </a:solidFill>
                <a:latin typeface="Courier New" panose="02070309020205020404" pitchFamily="49" charset="0"/>
                <a:ea typeface="STXinwei"/>
              </a:rPr>
              <a:t>  </a:t>
            </a:r>
            <a:r>
              <a:rPr lang="en-US" sz="1200" b="1" dirty="0">
                <a:solidFill>
                  <a:srgbClr val="7F0055"/>
                </a:solidFill>
                <a:latin typeface="Courier New" panose="02070309020205020404" pitchFamily="49" charset="0"/>
                <a:ea typeface="STXinwei"/>
              </a:rPr>
              <a:t>public void</a:t>
            </a:r>
            <a:r>
              <a:rPr lang="en-US" sz="1200" b="1" dirty="0">
                <a:solidFill>
                  <a:srgbClr val="000000"/>
                </a:solidFill>
                <a:latin typeface="Courier New" panose="02070309020205020404" pitchFamily="49" charset="0"/>
                <a:ea typeface="STXinwei"/>
              </a:rPr>
              <a:t> </a:t>
            </a:r>
            <a:r>
              <a:rPr lang="en-US" sz="1200" b="1" dirty="0" err="1">
                <a:solidFill>
                  <a:srgbClr val="000000"/>
                </a:solidFill>
                <a:latin typeface="Courier New" panose="02070309020205020404" pitchFamily="49" charset="0"/>
                <a:ea typeface="STXinwei"/>
              </a:rPr>
              <a:t>setName</a:t>
            </a:r>
            <a:r>
              <a:rPr lang="en-US" sz="1200" b="1" dirty="0">
                <a:solidFill>
                  <a:srgbClr val="000000"/>
                </a:solidFill>
                <a:latin typeface="Courier New" panose="02070309020205020404" pitchFamily="49" charset="0"/>
                <a:ea typeface="STXinwei"/>
              </a:rPr>
              <a:t>(String name)</a:t>
            </a:r>
            <a:endParaRPr lang="fr-FR" sz="1200" dirty="0">
              <a:solidFill>
                <a:srgbClr val="000000"/>
              </a:solidFill>
              <a:latin typeface="Courier New" panose="02070309020205020404" pitchFamily="49" charset="0"/>
              <a:ea typeface="STXinwei"/>
            </a:endParaRPr>
          </a:p>
          <a:p>
            <a:r>
              <a:rPr lang="en-US" sz="1200" dirty="0">
                <a:solidFill>
                  <a:srgbClr val="000000"/>
                </a:solidFill>
                <a:latin typeface="Courier New" panose="02070309020205020404" pitchFamily="49" charset="0"/>
                <a:ea typeface="STXinwei"/>
              </a:rPr>
              <a:t>  { this.name = name; }</a:t>
            </a:r>
            <a:endParaRPr lang="fr-FR" sz="1200" dirty="0">
              <a:solidFill>
                <a:srgbClr val="000000"/>
              </a:solidFill>
              <a:latin typeface="Courier New" panose="02070309020205020404" pitchFamily="49" charset="0"/>
              <a:ea typeface="STXinwei"/>
            </a:endParaRPr>
          </a:p>
          <a:p>
            <a:r>
              <a:rPr lang="en-US" sz="1200" dirty="0">
                <a:solidFill>
                  <a:srgbClr val="000000"/>
                </a:solidFill>
                <a:latin typeface="Courier New" panose="02070309020205020404" pitchFamily="49" charset="0"/>
                <a:ea typeface="STXinwei"/>
              </a:rPr>
              <a:t> </a:t>
            </a:r>
            <a:endParaRPr lang="fr-FR" sz="1200" dirty="0">
              <a:solidFill>
                <a:srgbClr val="000000"/>
              </a:solidFill>
              <a:latin typeface="Courier New" panose="02070309020205020404" pitchFamily="49" charset="0"/>
              <a:ea typeface="STXinwei"/>
            </a:endParaRPr>
          </a:p>
          <a:p>
            <a:r>
              <a:rPr lang="en-US" sz="1200" dirty="0">
                <a:solidFill>
                  <a:srgbClr val="000000"/>
                </a:solidFill>
                <a:latin typeface="Courier New" panose="02070309020205020404" pitchFamily="49" charset="0"/>
                <a:ea typeface="STXinwei"/>
              </a:rPr>
              <a:t> </a:t>
            </a:r>
            <a:r>
              <a:rPr lang="en-US" sz="1200" dirty="0" smtClean="0">
                <a:solidFill>
                  <a:srgbClr val="000000"/>
                </a:solidFill>
                <a:latin typeface="Courier New" panose="02070309020205020404" pitchFamily="49" charset="0"/>
                <a:ea typeface="STXinwei"/>
              </a:rPr>
              <a:t> protected </a:t>
            </a:r>
            <a:r>
              <a:rPr lang="en-US" sz="1200" dirty="0" err="1">
                <a:solidFill>
                  <a:srgbClr val="000000"/>
                </a:solidFill>
                <a:latin typeface="Courier New" panose="02070309020205020404" pitchFamily="49" charset="0"/>
                <a:ea typeface="STXinwei"/>
              </a:rPr>
              <a:t>int</a:t>
            </a:r>
            <a:r>
              <a:rPr lang="en-US" sz="1200" dirty="0">
                <a:solidFill>
                  <a:srgbClr val="000000"/>
                </a:solidFill>
                <a:latin typeface="Courier New" panose="02070309020205020404" pitchFamily="49" charset="0"/>
                <a:ea typeface="STXinwei"/>
              </a:rPr>
              <a:t> age; </a:t>
            </a:r>
            <a:endParaRPr lang="fr-FR" sz="1200" dirty="0">
              <a:solidFill>
                <a:srgbClr val="000000"/>
              </a:solidFill>
              <a:latin typeface="Courier New" panose="02070309020205020404" pitchFamily="49" charset="0"/>
              <a:ea typeface="STXinwei"/>
            </a:endParaRPr>
          </a:p>
          <a:p>
            <a:r>
              <a:rPr lang="en-US" sz="1200" dirty="0" smtClean="0">
                <a:solidFill>
                  <a:srgbClr val="000000"/>
                </a:solidFill>
                <a:latin typeface="Courier New" panose="02070309020205020404" pitchFamily="49" charset="0"/>
                <a:ea typeface="STXinwei"/>
              </a:rPr>
              <a:t>  protected </a:t>
            </a:r>
            <a:r>
              <a:rPr lang="en-US" sz="1200" dirty="0">
                <a:solidFill>
                  <a:srgbClr val="000000"/>
                </a:solidFill>
                <a:latin typeface="Courier New" panose="02070309020205020404" pitchFamily="49" charset="0"/>
                <a:ea typeface="STXinwei"/>
              </a:rPr>
              <a:t>String name;</a:t>
            </a:r>
            <a:endParaRPr lang="fr-FR" sz="1200" dirty="0">
              <a:solidFill>
                <a:srgbClr val="000000"/>
              </a:solidFill>
              <a:latin typeface="Courier New" panose="02070309020205020404" pitchFamily="49" charset="0"/>
              <a:ea typeface="STXinwei"/>
            </a:endParaRPr>
          </a:p>
          <a:p>
            <a:r>
              <a:rPr lang="en-US" sz="1200" dirty="0">
                <a:solidFill>
                  <a:srgbClr val="000000"/>
                </a:solidFill>
                <a:latin typeface="Courier New" panose="02070309020205020404" pitchFamily="49" charset="0"/>
                <a:ea typeface="STXinwei"/>
              </a:rPr>
              <a:t>}</a:t>
            </a:r>
            <a:endParaRPr lang="fr-FR" sz="1200" dirty="0">
              <a:solidFill>
                <a:srgbClr val="000000"/>
              </a:solidFill>
              <a:effectLst/>
              <a:latin typeface="Courier New" panose="02070309020205020404" pitchFamily="49" charset="0"/>
              <a:ea typeface="STXinwei"/>
            </a:endParaRPr>
          </a:p>
        </p:txBody>
      </p:sp>
      <p:sp>
        <p:nvSpPr>
          <p:cNvPr id="6" name="Rectangle 5"/>
          <p:cNvSpPr/>
          <p:nvPr/>
        </p:nvSpPr>
        <p:spPr>
          <a:xfrm>
            <a:off x="6577781" y="3264311"/>
            <a:ext cx="3667432" cy="2123658"/>
          </a:xfrm>
          <a:prstGeom prst="rect">
            <a:avLst/>
          </a:prstGeom>
        </p:spPr>
        <p:txBody>
          <a:bodyPr wrap="square">
            <a:spAutoFit/>
          </a:bodyPr>
          <a:lstStyle/>
          <a:p>
            <a:r>
              <a:rPr lang="en-US" sz="1200" b="1" u="sng" dirty="0">
                <a:solidFill>
                  <a:srgbClr val="000000"/>
                </a:solidFill>
                <a:latin typeface="Courier New" panose="02070309020205020404" pitchFamily="49" charset="0"/>
                <a:ea typeface="STXinwei"/>
              </a:rPr>
              <a:t>Employee.java</a:t>
            </a:r>
            <a:endParaRPr lang="fr-FR" sz="1200" dirty="0">
              <a:solidFill>
                <a:srgbClr val="000000"/>
              </a:solidFill>
              <a:latin typeface="Courier New" panose="02070309020205020404" pitchFamily="49" charset="0"/>
              <a:ea typeface="STXinwei"/>
            </a:endParaRPr>
          </a:p>
          <a:p>
            <a:r>
              <a:rPr lang="en-US" sz="1200" b="1" dirty="0" smtClean="0">
                <a:solidFill>
                  <a:srgbClr val="7F0055"/>
                </a:solidFill>
                <a:latin typeface="Courier New" panose="02070309020205020404" pitchFamily="49" charset="0"/>
                <a:ea typeface="STXinwei"/>
              </a:rPr>
              <a:t>class</a:t>
            </a:r>
            <a:r>
              <a:rPr lang="en-US" sz="1200" dirty="0" smtClean="0">
                <a:solidFill>
                  <a:srgbClr val="000000"/>
                </a:solidFill>
                <a:latin typeface="Courier New" panose="02070309020205020404" pitchFamily="49" charset="0"/>
                <a:ea typeface="STXinwei"/>
              </a:rPr>
              <a:t> </a:t>
            </a:r>
            <a:r>
              <a:rPr lang="en-US" sz="1200" dirty="0">
                <a:solidFill>
                  <a:srgbClr val="000000"/>
                </a:solidFill>
                <a:latin typeface="Courier New" panose="02070309020205020404" pitchFamily="49" charset="0"/>
                <a:ea typeface="STXinwei"/>
              </a:rPr>
              <a:t>Employee </a:t>
            </a:r>
            <a:r>
              <a:rPr lang="en-US" sz="1200" b="1" dirty="0">
                <a:solidFill>
                  <a:srgbClr val="C00000"/>
                </a:solidFill>
                <a:latin typeface="Courier New" panose="02070309020205020404" pitchFamily="49" charset="0"/>
                <a:ea typeface="STXinwei"/>
              </a:rPr>
              <a:t>extends</a:t>
            </a:r>
            <a:r>
              <a:rPr lang="en-US" sz="1200" dirty="0">
                <a:solidFill>
                  <a:srgbClr val="000000"/>
                </a:solidFill>
                <a:latin typeface="Courier New" panose="02070309020205020404" pitchFamily="49" charset="0"/>
                <a:ea typeface="STXinwei"/>
              </a:rPr>
              <a:t> Person</a:t>
            </a:r>
            <a:endParaRPr lang="fr-FR" sz="1200" dirty="0">
              <a:solidFill>
                <a:srgbClr val="000000"/>
              </a:solidFill>
              <a:latin typeface="Courier New" panose="02070309020205020404" pitchFamily="49" charset="0"/>
              <a:ea typeface="STXinwei"/>
            </a:endParaRPr>
          </a:p>
          <a:p>
            <a:r>
              <a:rPr lang="en-US" sz="1200" dirty="0">
                <a:solidFill>
                  <a:srgbClr val="000000"/>
                </a:solidFill>
                <a:latin typeface="Courier New" panose="02070309020205020404" pitchFamily="49" charset="0"/>
                <a:ea typeface="STXinwei"/>
              </a:rPr>
              <a:t>{</a:t>
            </a:r>
            <a:endParaRPr lang="fr-FR" sz="1200" dirty="0">
              <a:solidFill>
                <a:srgbClr val="000000"/>
              </a:solidFill>
              <a:latin typeface="Courier New" panose="02070309020205020404" pitchFamily="49" charset="0"/>
              <a:ea typeface="STXinwei"/>
            </a:endParaRPr>
          </a:p>
          <a:p>
            <a:r>
              <a:rPr lang="en-US" sz="1200" dirty="0">
                <a:solidFill>
                  <a:srgbClr val="000000"/>
                </a:solidFill>
                <a:latin typeface="Courier New" panose="02070309020205020404" pitchFamily="49" charset="0"/>
                <a:ea typeface="STXinwei"/>
              </a:rPr>
              <a:t>  </a:t>
            </a:r>
            <a:r>
              <a:rPr lang="en-US" sz="1200" b="1" dirty="0">
                <a:solidFill>
                  <a:srgbClr val="7F0055"/>
                </a:solidFill>
                <a:latin typeface="Courier New" panose="02070309020205020404" pitchFamily="49" charset="0"/>
                <a:ea typeface="STXinwei"/>
              </a:rPr>
              <a:t>public</a:t>
            </a:r>
            <a:r>
              <a:rPr lang="en-US" sz="1200" dirty="0">
                <a:solidFill>
                  <a:srgbClr val="000000"/>
                </a:solidFill>
                <a:latin typeface="Courier New" panose="02070309020205020404" pitchFamily="49" charset="0"/>
                <a:ea typeface="STXinwei"/>
              </a:rPr>
              <a:t> </a:t>
            </a:r>
            <a:r>
              <a:rPr lang="en-US" sz="1200" b="1" dirty="0">
                <a:solidFill>
                  <a:srgbClr val="000000"/>
                </a:solidFill>
                <a:latin typeface="Courier New" panose="02070309020205020404" pitchFamily="49" charset="0"/>
                <a:ea typeface="STXinwei"/>
              </a:rPr>
              <a:t>Employee()</a:t>
            </a:r>
            <a:endParaRPr lang="fr-FR" sz="1200" dirty="0">
              <a:solidFill>
                <a:srgbClr val="000000"/>
              </a:solidFill>
              <a:latin typeface="Courier New" panose="02070309020205020404" pitchFamily="49" charset="0"/>
              <a:ea typeface="STXinwei"/>
            </a:endParaRPr>
          </a:p>
          <a:p>
            <a:r>
              <a:rPr lang="en-US" sz="1200" b="1" dirty="0">
                <a:solidFill>
                  <a:srgbClr val="000000"/>
                </a:solidFill>
                <a:latin typeface="Courier New" panose="02070309020205020404" pitchFamily="49" charset="0"/>
                <a:ea typeface="STXinwei"/>
              </a:rPr>
              <a:t>  </a:t>
            </a:r>
            <a:r>
              <a:rPr lang="en-US" sz="1200" dirty="0">
                <a:solidFill>
                  <a:srgbClr val="000000"/>
                </a:solidFill>
                <a:latin typeface="Courier New" panose="02070309020205020404" pitchFamily="49" charset="0"/>
                <a:ea typeface="STXinwei"/>
              </a:rPr>
              <a:t>{ super(); }</a:t>
            </a:r>
            <a:endParaRPr lang="fr-FR" sz="1200" dirty="0">
              <a:solidFill>
                <a:srgbClr val="000000"/>
              </a:solidFill>
              <a:latin typeface="Courier New" panose="02070309020205020404" pitchFamily="49" charset="0"/>
              <a:ea typeface="STXinwei"/>
            </a:endParaRPr>
          </a:p>
          <a:p>
            <a:r>
              <a:rPr lang="en-US" sz="1200" dirty="0">
                <a:solidFill>
                  <a:srgbClr val="000000"/>
                </a:solidFill>
                <a:latin typeface="Courier New" panose="02070309020205020404" pitchFamily="49" charset="0"/>
                <a:ea typeface="STXinwei"/>
              </a:rPr>
              <a:t>  </a:t>
            </a:r>
            <a:r>
              <a:rPr lang="en-US" sz="1200" b="1" dirty="0">
                <a:solidFill>
                  <a:srgbClr val="7F0055"/>
                </a:solidFill>
                <a:latin typeface="Courier New" panose="02070309020205020404" pitchFamily="49" charset="0"/>
                <a:ea typeface="STXinwei"/>
              </a:rPr>
              <a:t>public </a:t>
            </a:r>
            <a:r>
              <a:rPr lang="en-US" sz="1200" b="1" dirty="0" err="1">
                <a:solidFill>
                  <a:srgbClr val="000000"/>
                </a:solidFill>
                <a:latin typeface="Courier New" panose="02070309020205020404" pitchFamily="49" charset="0"/>
                <a:ea typeface="STXinwei"/>
              </a:rPr>
              <a:t>int</a:t>
            </a:r>
            <a:r>
              <a:rPr lang="en-US" sz="1200" b="1" dirty="0">
                <a:solidFill>
                  <a:srgbClr val="000000"/>
                </a:solidFill>
                <a:latin typeface="Courier New" panose="02070309020205020404" pitchFamily="49" charset="0"/>
                <a:ea typeface="STXinwei"/>
              </a:rPr>
              <a:t> </a:t>
            </a:r>
            <a:r>
              <a:rPr lang="en-US" sz="1200" b="1" dirty="0" err="1">
                <a:solidFill>
                  <a:srgbClr val="000000"/>
                </a:solidFill>
                <a:latin typeface="Courier New" panose="02070309020205020404" pitchFamily="49" charset="0"/>
                <a:ea typeface="STXinwei"/>
              </a:rPr>
              <a:t>getSalary</a:t>
            </a:r>
            <a:r>
              <a:rPr lang="en-US" sz="1200" b="1" dirty="0">
                <a:solidFill>
                  <a:srgbClr val="000000"/>
                </a:solidFill>
                <a:latin typeface="Courier New" panose="02070309020205020404" pitchFamily="49" charset="0"/>
                <a:ea typeface="STXinwei"/>
              </a:rPr>
              <a:t>()</a:t>
            </a:r>
            <a:endParaRPr lang="fr-FR" sz="1200" dirty="0">
              <a:solidFill>
                <a:srgbClr val="000000"/>
              </a:solidFill>
              <a:latin typeface="Courier New" panose="02070309020205020404" pitchFamily="49" charset="0"/>
              <a:ea typeface="STXinwei"/>
            </a:endParaRPr>
          </a:p>
          <a:p>
            <a:r>
              <a:rPr lang="en-US" sz="1200" dirty="0">
                <a:solidFill>
                  <a:srgbClr val="000000"/>
                </a:solidFill>
                <a:latin typeface="Courier New" panose="02070309020205020404" pitchFamily="49" charset="0"/>
                <a:ea typeface="STXinwei"/>
              </a:rPr>
              <a:t>  { return salary; }</a:t>
            </a:r>
            <a:endParaRPr lang="fr-FR" sz="1200" dirty="0">
              <a:solidFill>
                <a:srgbClr val="000000"/>
              </a:solidFill>
              <a:latin typeface="Courier New" panose="02070309020205020404" pitchFamily="49" charset="0"/>
              <a:ea typeface="STXinwei"/>
            </a:endParaRPr>
          </a:p>
          <a:p>
            <a:r>
              <a:rPr lang="en-US" sz="1200" dirty="0">
                <a:solidFill>
                  <a:srgbClr val="000000"/>
                </a:solidFill>
                <a:latin typeface="Courier New" panose="02070309020205020404" pitchFamily="49" charset="0"/>
                <a:ea typeface="STXinwei"/>
              </a:rPr>
              <a:t>  </a:t>
            </a:r>
            <a:r>
              <a:rPr lang="en-US" sz="1200" b="1" dirty="0">
                <a:solidFill>
                  <a:srgbClr val="7F0055"/>
                </a:solidFill>
                <a:latin typeface="Courier New" panose="02070309020205020404" pitchFamily="49" charset="0"/>
                <a:ea typeface="STXinwei"/>
              </a:rPr>
              <a:t>public void</a:t>
            </a:r>
            <a:r>
              <a:rPr lang="en-US" sz="1200" b="1" dirty="0">
                <a:solidFill>
                  <a:srgbClr val="000000"/>
                </a:solidFill>
                <a:latin typeface="Courier New" panose="02070309020205020404" pitchFamily="49" charset="0"/>
                <a:ea typeface="STXinwei"/>
              </a:rPr>
              <a:t> </a:t>
            </a:r>
            <a:r>
              <a:rPr lang="en-US" sz="1200" b="1" dirty="0" err="1">
                <a:solidFill>
                  <a:srgbClr val="000000"/>
                </a:solidFill>
                <a:latin typeface="Courier New" panose="02070309020205020404" pitchFamily="49" charset="0"/>
                <a:ea typeface="STXinwei"/>
              </a:rPr>
              <a:t>setSalary</a:t>
            </a:r>
            <a:r>
              <a:rPr lang="en-US" sz="1200" b="1" dirty="0">
                <a:solidFill>
                  <a:srgbClr val="000000"/>
                </a:solidFill>
                <a:latin typeface="Courier New" panose="02070309020205020404" pitchFamily="49" charset="0"/>
                <a:ea typeface="STXinwei"/>
              </a:rPr>
              <a:t>(</a:t>
            </a:r>
            <a:r>
              <a:rPr lang="en-US" sz="1200" b="1" dirty="0" err="1">
                <a:solidFill>
                  <a:srgbClr val="000000"/>
                </a:solidFill>
                <a:latin typeface="Courier New" panose="02070309020205020404" pitchFamily="49" charset="0"/>
                <a:ea typeface="STXinwei"/>
              </a:rPr>
              <a:t>int</a:t>
            </a:r>
            <a:r>
              <a:rPr lang="en-US" sz="1200" b="1" dirty="0">
                <a:solidFill>
                  <a:srgbClr val="000000"/>
                </a:solidFill>
                <a:latin typeface="Courier New" panose="02070309020205020404" pitchFamily="49" charset="0"/>
                <a:ea typeface="STXinwei"/>
              </a:rPr>
              <a:t> age)</a:t>
            </a:r>
            <a:endParaRPr lang="fr-FR" sz="1200" dirty="0">
              <a:solidFill>
                <a:srgbClr val="000000"/>
              </a:solidFill>
              <a:latin typeface="Courier New" panose="02070309020205020404" pitchFamily="49" charset="0"/>
              <a:ea typeface="STXinwei"/>
            </a:endParaRPr>
          </a:p>
          <a:p>
            <a:r>
              <a:rPr lang="en-US" sz="1200" dirty="0">
                <a:solidFill>
                  <a:srgbClr val="000000"/>
                </a:solidFill>
                <a:latin typeface="Courier New" panose="02070309020205020404" pitchFamily="49" charset="0"/>
                <a:ea typeface="STXinwei"/>
              </a:rPr>
              <a:t>  </a:t>
            </a:r>
            <a:r>
              <a:rPr lang="fr-FR" sz="1200" dirty="0">
                <a:solidFill>
                  <a:srgbClr val="000000"/>
                </a:solidFill>
                <a:latin typeface="Courier New" panose="02070309020205020404" pitchFamily="49" charset="0"/>
                <a:ea typeface="STXinwei"/>
              </a:rPr>
              <a:t>{ </a:t>
            </a:r>
            <a:r>
              <a:rPr lang="fr-FR" sz="1200" dirty="0" err="1">
                <a:solidFill>
                  <a:srgbClr val="000000"/>
                </a:solidFill>
                <a:latin typeface="Courier New" panose="02070309020205020404" pitchFamily="49" charset="0"/>
                <a:ea typeface="STXinwei"/>
              </a:rPr>
              <a:t>this.salary</a:t>
            </a:r>
            <a:r>
              <a:rPr lang="fr-FR" sz="1200" dirty="0">
                <a:solidFill>
                  <a:srgbClr val="000000"/>
                </a:solidFill>
                <a:latin typeface="Courier New" panose="02070309020205020404" pitchFamily="49" charset="0"/>
                <a:ea typeface="STXinwei"/>
              </a:rPr>
              <a:t> = </a:t>
            </a:r>
            <a:r>
              <a:rPr lang="fr-FR" sz="1200" dirty="0" err="1">
                <a:solidFill>
                  <a:srgbClr val="000000"/>
                </a:solidFill>
                <a:latin typeface="Courier New" panose="02070309020205020404" pitchFamily="49" charset="0"/>
                <a:ea typeface="STXinwei"/>
              </a:rPr>
              <a:t>salary</a:t>
            </a:r>
            <a:r>
              <a:rPr lang="fr-FR" sz="1200" dirty="0">
                <a:solidFill>
                  <a:srgbClr val="000000"/>
                </a:solidFill>
                <a:latin typeface="Courier New" panose="02070309020205020404" pitchFamily="49" charset="0"/>
                <a:ea typeface="STXinwei"/>
              </a:rPr>
              <a:t>; }</a:t>
            </a:r>
          </a:p>
          <a:p>
            <a:r>
              <a:rPr lang="fr-FR" sz="1200" dirty="0">
                <a:solidFill>
                  <a:srgbClr val="000000"/>
                </a:solidFill>
                <a:latin typeface="Courier New" panose="02070309020205020404" pitchFamily="49" charset="0"/>
                <a:ea typeface="STXinwei"/>
              </a:rPr>
              <a:t>  </a:t>
            </a:r>
          </a:p>
          <a:p>
            <a:r>
              <a:rPr lang="fr-FR" sz="1200" dirty="0">
                <a:solidFill>
                  <a:srgbClr val="000000"/>
                </a:solidFill>
                <a:latin typeface="Courier New" panose="02070309020205020404" pitchFamily="49" charset="0"/>
                <a:ea typeface="STXinwei"/>
              </a:rPr>
              <a:t>}</a:t>
            </a:r>
            <a:endParaRPr lang="fr-FR" sz="1200" dirty="0">
              <a:solidFill>
                <a:srgbClr val="000000"/>
              </a:solidFill>
              <a:effectLst/>
              <a:latin typeface="Courier New" panose="02070309020205020404" pitchFamily="49" charset="0"/>
              <a:ea typeface="STXinwei"/>
            </a:endParaRPr>
          </a:p>
        </p:txBody>
      </p:sp>
    </p:spTree>
    <p:extLst>
      <p:ext uri="{BB962C8B-B14F-4D97-AF65-F5344CB8AC3E}">
        <p14:creationId xmlns:p14="http://schemas.microsoft.com/office/powerpoint/2010/main" val="2664912865"/>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167</TotalTime>
  <Words>2151</Words>
  <Application>Microsoft Office PowerPoint</Application>
  <PresentationFormat>Grand écran</PresentationFormat>
  <Paragraphs>744</Paragraphs>
  <Slides>47</Slides>
  <Notes>4</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47</vt:i4>
      </vt:variant>
    </vt:vector>
  </HeadingPairs>
  <TitlesOfParts>
    <vt:vector size="58" baseType="lpstr">
      <vt:lpstr>ＭＳ Ｐゴシック</vt:lpstr>
      <vt:lpstr>Arial</vt:lpstr>
      <vt:lpstr>Calibri</vt:lpstr>
      <vt:lpstr>Calibri Light</vt:lpstr>
      <vt:lpstr>Consolas</vt:lpstr>
      <vt:lpstr>Courier New</vt:lpstr>
      <vt:lpstr>STXinwei</vt:lpstr>
      <vt:lpstr>Tahoma</vt:lpstr>
      <vt:lpstr>Times New Roman</vt:lpstr>
      <vt:lpstr>Trebuchet MS</vt:lpstr>
      <vt:lpstr>Thème Office</vt:lpstr>
      <vt:lpstr>Programmation avancée JAVA</vt:lpstr>
      <vt:lpstr>SOMMAIRE</vt:lpstr>
      <vt:lpstr>LES BASES</vt:lpstr>
      <vt:lpstr>LES BASES</vt:lpstr>
      <vt:lpstr>LES BASES</vt:lpstr>
      <vt:lpstr>PROGRAMMATION OBJET</vt:lpstr>
      <vt:lpstr>PROGRAMMATION OBJET</vt:lpstr>
      <vt:lpstr>PROGRAMMATION OBJET</vt:lpstr>
      <vt:lpstr>PROGRAMMATION OBJET</vt:lpstr>
      <vt:lpstr>PROGRAMMATION OBJET</vt:lpstr>
      <vt:lpstr>PROGRAMMATION OBJET</vt:lpstr>
      <vt:lpstr>PROGRAMMATION OBJET</vt:lpstr>
      <vt:lpstr>PROGRAMMATION OBJET</vt:lpstr>
      <vt:lpstr>PROGRAMMATION OBJET</vt:lpstr>
      <vt:lpstr>PROGRAMMATION OBJET</vt:lpstr>
      <vt:lpstr>AGENDA</vt:lpstr>
      <vt:lpstr>OUTILS</vt:lpstr>
      <vt:lpstr>OUTILS</vt:lpstr>
      <vt:lpstr>OUTILS</vt:lpstr>
      <vt:lpstr>OUTILS</vt:lpstr>
      <vt:lpstr>OUTILS</vt:lpstr>
      <vt:lpstr>OUTILS</vt:lpstr>
      <vt:lpstr>OUTILS</vt:lpstr>
      <vt:lpstr>OUTILS</vt:lpstr>
      <vt:lpstr>OUTILS</vt:lpstr>
      <vt:lpstr>OUTILS</vt:lpstr>
      <vt:lpstr>OUTILS</vt:lpstr>
      <vt:lpstr>OUTILS</vt:lpstr>
      <vt:lpstr>OUTILS</vt:lpstr>
      <vt:lpstr>OUTILS</vt:lpstr>
      <vt:lpstr>OUTILS</vt:lpstr>
      <vt:lpstr>AGENDA</vt:lpstr>
      <vt:lpstr>BONNES PRATIQUES</vt:lpstr>
      <vt:lpstr>BONNES PRATIQUES</vt:lpstr>
      <vt:lpstr>BONNES PRATIQUES</vt:lpstr>
      <vt:lpstr>BONNES PRATIQUES</vt:lpstr>
      <vt:lpstr>BONNES PRATIQUES</vt:lpstr>
      <vt:lpstr>BONNES PRATIQUES</vt:lpstr>
      <vt:lpstr>BONNES PRATIQUES</vt:lpstr>
      <vt:lpstr>BONNES PRATIQUES</vt:lpstr>
      <vt:lpstr>BONNES PRATIQUES</vt:lpstr>
      <vt:lpstr>BONNES PRATIQUES</vt:lpstr>
      <vt:lpstr>BONNES PRATIQUES</vt:lpstr>
      <vt:lpstr>BONNES PRATIQUES</vt:lpstr>
      <vt:lpstr>BONNES PRATIQUES</vt:lpstr>
      <vt:lpstr>BONNES PRATIQUES</vt:lpstr>
      <vt:lpstr>BONNES PRATIQUES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Programmation AVANCEE JAVA</dc:title>
  <dc:creator>Compte Microsoft</dc:creator>
  <cp:lastModifiedBy>Compte Microsoft</cp:lastModifiedBy>
  <cp:revision>30</cp:revision>
  <dcterms:created xsi:type="dcterms:W3CDTF">2014-10-14T20:31:05Z</dcterms:created>
  <dcterms:modified xsi:type="dcterms:W3CDTF">2014-10-23T20:15:17Z</dcterms:modified>
</cp:coreProperties>
</file>