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43D4BB-B812-9DD9-8C53-011AF2E37846}" v="836" dt="2025-03-03T00:31:56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58" d="100"/>
          <a:sy n="58" d="100"/>
        </p:scale>
        <p:origin x="84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she Weissman" userId="28cc219a8c323a5b" providerId="LiveId" clId="{31A336BF-093C-40DC-BCF1-C4F513EB754D}"/>
    <pc:docChg chg="custSel modSld">
      <pc:chgData name="Moshe Weissman" userId="28cc219a8c323a5b" providerId="LiveId" clId="{31A336BF-093C-40DC-BCF1-C4F513EB754D}" dt="2025-03-03T01:25:18.365" v="21" actId="27636"/>
      <pc:docMkLst>
        <pc:docMk/>
      </pc:docMkLst>
      <pc:sldChg chg="modSp mod">
        <pc:chgData name="Moshe Weissman" userId="28cc219a8c323a5b" providerId="LiveId" clId="{31A336BF-093C-40DC-BCF1-C4F513EB754D}" dt="2025-03-03T01:25:18.365" v="21" actId="27636"/>
        <pc:sldMkLst>
          <pc:docMk/>
          <pc:sldMk cId="109857222" sldId="256"/>
        </pc:sldMkLst>
        <pc:spChg chg="mod">
          <ac:chgData name="Moshe Weissman" userId="28cc219a8c323a5b" providerId="LiveId" clId="{31A336BF-093C-40DC-BCF1-C4F513EB754D}" dt="2025-03-03T01:25:18.365" v="21" actId="27636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endpointprotector.com/blog/your-ultimate-guide-to-source-code-protectio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2838" y="438997"/>
            <a:ext cx="4739430" cy="3259243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latin typeface="Times New Roman"/>
                <a:ea typeface="+mj-lt"/>
                <a:cs typeface="+mj-lt"/>
              </a:rPr>
              <a:t>Security Controls in Shared Source Code Repositories</a:t>
            </a:r>
            <a:br>
              <a:rPr lang="en-US" sz="3600" b="1" dirty="0">
                <a:latin typeface="Times New Roman"/>
                <a:ea typeface="+mj-lt"/>
                <a:cs typeface="+mj-lt"/>
              </a:rPr>
            </a:br>
            <a:endParaRPr lang="en-US" sz="3600" b="1">
              <a:latin typeface="Times New Roman"/>
              <a:cs typeface="Times New Roman"/>
            </a:endParaRPr>
          </a:p>
          <a:p>
            <a:r>
              <a:rPr lang="en-US" sz="2800" b="1" dirty="0">
                <a:latin typeface="Times New Roman"/>
                <a:ea typeface="+mj-lt"/>
                <a:cs typeface="+mj-lt"/>
              </a:rPr>
              <a:t>Best Practices for Protecting Source Code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2756" y="4773591"/>
            <a:ext cx="3734014" cy="15727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Times New Roman"/>
                <a:ea typeface="+mn-lt"/>
                <a:cs typeface="+mn-lt"/>
              </a:rPr>
              <a:t>Shayna Solomon</a:t>
            </a:r>
          </a:p>
          <a:p>
            <a:r>
              <a:rPr lang="en-US" b="1">
                <a:latin typeface="Times New Roman"/>
                <a:ea typeface="+mn-lt"/>
                <a:cs typeface="+mn-lt"/>
              </a:rPr>
              <a:t>Module 11</a:t>
            </a:r>
            <a:endParaRPr lang="en-US" b="1">
              <a:latin typeface="Times New Roman"/>
              <a:cs typeface="Times New Roman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03/02/2025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lock and circuit board with a blue background&#10;&#10;AI-generated content may be incorrect.">
            <a:extLst>
              <a:ext uri="{FF2B5EF4-FFF2-40B4-BE49-F238E27FC236}">
                <a16:creationId xmlns:a16="http://schemas.microsoft.com/office/drawing/2014/main" id="{59909548-F843-3AD7-3AC2-5B5F306F41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2" r="-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8E409D-909C-31DD-EB1D-2880E24D6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8B232-354E-133D-E606-20A7BB21C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5262" y="640080"/>
            <a:ext cx="2324694" cy="655744"/>
          </a:xfrm>
        </p:spPr>
        <p:txBody>
          <a:bodyPr anchor="b">
            <a:normAutofit/>
          </a:bodyPr>
          <a:lstStyle/>
          <a:p>
            <a:pPr algn="l"/>
            <a:r>
              <a:rPr lang="en-US" sz="3600" b="1" dirty="0">
                <a:latin typeface="Times New Roman"/>
                <a:cs typeface="Times New Roman"/>
              </a:rPr>
              <a:t>References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69942-F8D5-FCE8-EFE2-FA48D1873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1609175"/>
            <a:ext cx="6251111" cy="45996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Endpoint Protector. (n.d.). Your ultimate guide to source code protection. Retrieved from </a:t>
            </a:r>
            <a:r>
              <a:rPr lang="en-US" dirty="0">
                <a:latin typeface="Times New Roman"/>
                <a:ea typeface="+mn-lt"/>
                <a:cs typeface="+mn-lt"/>
                <a:hlinkClick r:id="rId2"/>
              </a:rPr>
              <a:t>https://www.endpointprotector.com/blog/your-ultimate-guide-to-source-code-protection/</a:t>
            </a:r>
            <a:endParaRPr lang="en-US">
              <a:latin typeface="Times New Roman"/>
              <a:cs typeface="Times New Roman"/>
            </a:endParaRPr>
          </a:p>
          <a:p>
            <a:pPr marL="342900" indent="-342900" algn="l"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marL="342900" indent="-342900" algn="l"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Encryption Consulting. (n.d.). Are code repositories safe for your source code? Retrieved from https://www.encryptionconsulting.com/are-code-repositories-safe-for-your-source-code/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4" name="Picture 3" descr="A lock and circuit board with a blue background&#10;&#10;AI-generated content may be incorrect.">
            <a:extLst>
              <a:ext uri="{FF2B5EF4-FFF2-40B4-BE49-F238E27FC236}">
                <a16:creationId xmlns:a16="http://schemas.microsoft.com/office/drawing/2014/main" id="{3BD27C94-59CF-18F2-B20A-34D693FD5D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084" r="23005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42704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F0F108-BECA-9D05-30B2-38213728E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6A8B3-AF70-B7B2-5940-80804CB5B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095" y="417830"/>
            <a:ext cx="5012860" cy="444077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3600" b="1" dirty="0"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EDFDBB-B53A-1AE4-BB58-7E51594E7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0510" y="1408091"/>
            <a:ext cx="5838361" cy="480068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 algn="l">
              <a:buChar char="•"/>
            </a:pPr>
            <a:r>
              <a:rPr lang="en-US" sz="2800" dirty="0">
                <a:latin typeface="Times New Roman"/>
                <a:ea typeface="+mn-lt"/>
                <a:cs typeface="+mn-lt"/>
              </a:rPr>
              <a:t>A shared source code repository is where developers store and manage code together.</a:t>
            </a:r>
          </a:p>
          <a:p>
            <a:pPr marL="457200" indent="-457200" algn="l">
              <a:buChar char="•"/>
            </a:pPr>
            <a:endParaRPr lang="en-US" sz="2800" dirty="0">
              <a:latin typeface="Times New Roman"/>
              <a:ea typeface="+mn-lt"/>
              <a:cs typeface="+mn-lt"/>
            </a:endParaRPr>
          </a:p>
          <a:p>
            <a:pPr marL="457200" indent="-457200" algn="l">
              <a:buChar char="•"/>
            </a:pPr>
            <a:r>
              <a:rPr lang="en-US" sz="2800" dirty="0">
                <a:latin typeface="Times New Roman"/>
                <a:ea typeface="+mn-lt"/>
                <a:cs typeface="+mn-lt"/>
              </a:rPr>
              <a:t>Without security, hackers or unauthorized users can steal, change, or damage the code.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pPr marL="457200" indent="-457200" algn="l">
              <a:buChar char="•"/>
            </a:pPr>
            <a:endParaRPr lang="en-US" sz="2800" dirty="0">
              <a:latin typeface="Times New Roman"/>
              <a:ea typeface="+mn-lt"/>
              <a:cs typeface="+mn-lt"/>
            </a:endParaRPr>
          </a:p>
          <a:p>
            <a:pPr marL="457200" indent="-457200" algn="l">
              <a:buChar char="•"/>
            </a:pPr>
            <a:r>
              <a:rPr lang="en-US" sz="2800" dirty="0">
                <a:latin typeface="Times New Roman"/>
                <a:ea typeface="+mn-lt"/>
                <a:cs typeface="+mn-lt"/>
              </a:rPr>
              <a:t>This presentation explains simple ways to keep source code safe.</a:t>
            </a:r>
            <a:endParaRPr lang="en-US" dirty="0">
              <a:latin typeface="Times New Roman"/>
              <a:ea typeface="+mn-lt"/>
              <a:cs typeface="+mn-lt"/>
            </a:endParaRPr>
          </a:p>
        </p:txBody>
      </p:sp>
      <p:pic>
        <p:nvPicPr>
          <p:cNvPr id="4" name="Picture 3" descr="A lock and circuit board with a blue background&#10;&#10;AI-generated content may be incorrect.">
            <a:extLst>
              <a:ext uri="{FF2B5EF4-FFF2-40B4-BE49-F238E27FC236}">
                <a16:creationId xmlns:a16="http://schemas.microsoft.com/office/drawing/2014/main" id="{C1406C1C-39AB-3784-83BA-5E1367A4B4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84" r="23005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75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6ED5E7-4FD4-C377-63B9-D5575F391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4E40-C51A-0BE3-D5A5-E8DF4816A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671" y="386880"/>
            <a:ext cx="4493817" cy="981031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3600" b="1" dirty="0">
                <a:latin typeface="Times New Roman"/>
                <a:cs typeface="Times New Roman"/>
              </a:rPr>
              <a:t>Control Who Can Access the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58D29-7C65-E816-819B-639DA4A94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089" y="1906907"/>
            <a:ext cx="5029772" cy="430186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If too many people have access, there is a risk of leaks or mistakes.</a:t>
            </a:r>
            <a:endParaRPr lang="en-US" dirty="0">
              <a:latin typeface="Times New Roman"/>
              <a:cs typeface="Times New Roman"/>
            </a:endParaRPr>
          </a:p>
          <a:p>
            <a:pPr marL="342900" indent="-342900" algn="l"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marL="342900" indent="-342900" algn="l"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Only give access to people who need it.</a:t>
            </a:r>
          </a:p>
          <a:p>
            <a:pPr marL="342900" indent="-342900" algn="l"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marL="342900" indent="-342900" algn="l"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Set different permission levels (read-only, edit, admin).</a:t>
            </a:r>
            <a:endParaRPr lang="en-US" dirty="0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marL="342900" indent="-342900" algn="l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Regularly remove access for people who no longer need it.</a:t>
            </a:r>
          </a:p>
        </p:txBody>
      </p:sp>
      <p:pic>
        <p:nvPicPr>
          <p:cNvPr id="4" name="Picture 3" descr="A lock and circuit board with a blue background&#10;&#10;AI-generated content may be incorrect.">
            <a:extLst>
              <a:ext uri="{FF2B5EF4-FFF2-40B4-BE49-F238E27FC236}">
                <a16:creationId xmlns:a16="http://schemas.microsoft.com/office/drawing/2014/main" id="{FD8C503E-E741-5563-696E-7BD06FC30F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2" r="-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67619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1C4AE1-6D97-B194-D70A-C3E31DB32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1D2F-49A4-D1FB-833D-733176515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72928" y="280247"/>
            <a:ext cx="5975944" cy="1036744"/>
          </a:xfrm>
        </p:spPr>
        <p:txBody>
          <a:bodyPr anchor="b">
            <a:normAutofit/>
          </a:bodyPr>
          <a:lstStyle/>
          <a:p>
            <a:pPr algn="l"/>
            <a:r>
              <a:rPr lang="en-US" sz="3600" b="1" dirty="0">
                <a:latin typeface="Times New Roman"/>
                <a:cs typeface="Times New Roman"/>
              </a:rPr>
              <a:t>Use Strong Authentication</a:t>
            </a:r>
            <a:endParaRPr lang="en-US" sz="3600" b="1" dirty="0">
              <a:latin typeface="Times New Roman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BA278-7190-F0BD-443E-E345E1EC3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4760" y="1961621"/>
            <a:ext cx="6111931" cy="48799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Strong logins prevent hackers from breaking in.</a:t>
            </a:r>
            <a:endParaRPr lang="en-US"/>
          </a:p>
          <a:p>
            <a:pPr marL="342900" indent="-342900" algn="l">
              <a:buChar char="•"/>
            </a:pPr>
            <a:endParaRPr lang="en-US">
              <a:latin typeface="Times New Roman"/>
              <a:ea typeface="+mn-lt"/>
              <a:cs typeface="+mn-lt"/>
            </a:endParaRPr>
          </a:p>
          <a:p>
            <a:pPr marL="342900" indent="-342900" algn="l"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Turn on Multi-Factor Authentication (MFA) for extra security.</a:t>
            </a:r>
            <a:endParaRPr lang="en-US">
              <a:latin typeface="Times New Roman"/>
              <a:ea typeface="+mn-lt"/>
              <a:cs typeface="+mn-lt"/>
            </a:endParaRPr>
          </a:p>
          <a:p>
            <a:pPr marL="342900" indent="-342900" algn="l">
              <a:buChar char="•"/>
            </a:pPr>
            <a:endParaRPr lang="en-US">
              <a:latin typeface="Times New Roman"/>
              <a:ea typeface="+mn-lt"/>
              <a:cs typeface="+mn-lt"/>
            </a:endParaRPr>
          </a:p>
          <a:p>
            <a:pPr marL="342900" indent="-342900" algn="l"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 strong passwords and change them regularly.</a:t>
            </a:r>
            <a:endParaRPr lang="en-US">
              <a:latin typeface="Times New Roman"/>
              <a:ea typeface="+mn-lt"/>
              <a:cs typeface="+mn-lt"/>
            </a:endParaRPr>
          </a:p>
          <a:p>
            <a:pPr marL="342900" indent="-342900" algn="l">
              <a:buChar char="•"/>
            </a:pPr>
            <a:endParaRPr lang="en-US">
              <a:latin typeface="Times New Roman"/>
              <a:ea typeface="+mn-lt"/>
              <a:cs typeface="+mn-lt"/>
            </a:endParaRPr>
          </a:p>
          <a:p>
            <a:pPr marL="342900" indent="-342900" algn="l"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Prefer SSH keys or OAuth tokens over basic passwords. 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4" name="Picture 3" descr="A lock and circuit board with a blue background&#10;&#10;AI-generated content may be incorrect.">
            <a:extLst>
              <a:ext uri="{FF2B5EF4-FFF2-40B4-BE49-F238E27FC236}">
                <a16:creationId xmlns:a16="http://schemas.microsoft.com/office/drawing/2014/main" id="{B107B102-6AF1-D0A2-763F-6AD07C45DF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84" r="23005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1657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5CCE4F-7B25-92B6-6B87-20FC738B7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428D4-6456-15CE-18A9-8C5AE129F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708661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3600" b="1" dirty="0">
                <a:latin typeface="Times New Roman"/>
                <a:ea typeface="+mj-lt"/>
                <a:cs typeface="+mj-lt"/>
              </a:rPr>
              <a:t>Encrypt Code for Extra Protection</a:t>
            </a:r>
            <a:endParaRPr lang="en-US" sz="3600" b="1" dirty="0">
              <a:latin typeface="Times New Roman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DF9D8-780B-75E0-D0C3-9A80BC8B0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923" y="1947842"/>
            <a:ext cx="4464263" cy="434560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Even if someone steals the code, encryption keeps it unreadable.</a:t>
            </a:r>
            <a:endParaRPr lang="en-US" dirty="0">
              <a:latin typeface="Times New Roman"/>
              <a:cs typeface="Times New Roman"/>
            </a:endParaRPr>
          </a:p>
          <a:p>
            <a:pPr marL="342900" indent="-342900" algn="l"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342900" indent="-342900" algn="l"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 encryption when storing and sending code.</a:t>
            </a:r>
            <a:endParaRPr lang="en-US">
              <a:latin typeface="Times New Roman"/>
              <a:cs typeface="Times New Roman"/>
            </a:endParaRPr>
          </a:p>
          <a:p>
            <a:pPr marL="342900" indent="-342900" algn="l"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marL="342900" indent="-342900" algn="l"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Choose AES-256 or other strong encryption methods.</a:t>
            </a:r>
          </a:p>
          <a:p>
            <a:pPr marL="342900" indent="-342900" algn="l"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marL="342900" indent="-342900" algn="l">
              <a:buChar char="•"/>
            </a:pPr>
            <a:r>
              <a:rPr lang="en-US">
                <a:latin typeface="Times New Roman"/>
                <a:ea typeface="+mn-lt"/>
                <a:cs typeface="+mn-lt"/>
              </a:rPr>
              <a:t>Encrypt backups too.</a:t>
            </a:r>
          </a:p>
        </p:txBody>
      </p:sp>
      <p:pic>
        <p:nvPicPr>
          <p:cNvPr id="4" name="Picture 3" descr="A lock and circuit board with a blue background&#10;&#10;AI-generated content may be incorrect.">
            <a:extLst>
              <a:ext uri="{FF2B5EF4-FFF2-40B4-BE49-F238E27FC236}">
                <a16:creationId xmlns:a16="http://schemas.microsoft.com/office/drawing/2014/main" id="{328195C1-FE7D-5E93-685B-EB02E901D8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2" r="-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10949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0B09E1-807B-C28A-E098-C826B0EFF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02CDD-1D39-DD0C-A3BC-6C31DA3B2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9928" y="640080"/>
            <a:ext cx="5848944" cy="634577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3600" b="1" dirty="0">
                <a:latin typeface="Times New Roman"/>
                <a:ea typeface="+mj-lt"/>
                <a:cs typeface="+mj-lt"/>
              </a:rPr>
              <a:t>Scan Code for Security Risks</a:t>
            </a:r>
            <a:endParaRPr lang="en-US" sz="3600" b="1" dirty="0">
              <a:latin typeface="Times New Roman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BE975-5E13-B245-874C-96EA28B61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1842008"/>
            <a:ext cx="6251111" cy="43667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Security tools can find weak spots before hackers do.</a:t>
            </a:r>
            <a:endParaRPr 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342900" indent="-342900" algn="l"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 automatic security scans to check for coding errors.</a:t>
            </a:r>
          </a:p>
          <a:p>
            <a:pPr marL="342900" indent="-342900" algn="l"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marL="342900" indent="-342900" algn="l"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Scan for dangerous third-party dependencies.</a:t>
            </a:r>
          </a:p>
          <a:p>
            <a:pPr marL="342900" indent="-342900" algn="l"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marL="342900" indent="-342900" algn="l"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Set up security scans in your development pipeline.</a:t>
            </a:r>
          </a:p>
        </p:txBody>
      </p:sp>
      <p:pic>
        <p:nvPicPr>
          <p:cNvPr id="4" name="Picture 3" descr="A lock and circuit board with a blue background&#10;&#10;AI-generated content may be incorrect.">
            <a:extLst>
              <a:ext uri="{FF2B5EF4-FFF2-40B4-BE49-F238E27FC236}">
                <a16:creationId xmlns:a16="http://schemas.microsoft.com/office/drawing/2014/main" id="{DDBC4506-6793-E043-9B18-152D2F9018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84" r="23005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62584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3C2982-27CC-FB5C-D552-51D4B7F63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05F85-16C3-1AEA-6E5A-77D208259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1613746"/>
            <a:ext cx="3734014" cy="40174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3600" b="1" dirty="0">
                <a:latin typeface="Times New Roman"/>
                <a:ea typeface="+mj-lt"/>
                <a:cs typeface="+mj-lt"/>
              </a:rPr>
              <a:t>Monitor Changes and Keep Logs</a:t>
            </a:r>
            <a:endParaRPr lang="en-US" sz="3600" b="1" dirty="0">
              <a:latin typeface="Times New Roman"/>
            </a:endParaRPr>
          </a:p>
          <a:p>
            <a:pPr algn="l"/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30609-66BF-E303-E298-D44F2C6E2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173" y="1810258"/>
            <a:ext cx="4496013" cy="439851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 algn="l">
              <a:buChar char="•"/>
            </a:pPr>
            <a:r>
              <a:rPr lang="en-US">
                <a:latin typeface="Times New Roman"/>
                <a:ea typeface="+mn-lt"/>
                <a:cs typeface="+mn-lt"/>
              </a:rPr>
              <a:t>Tracking </a:t>
            </a:r>
            <a:r>
              <a:rPr lang="en-US" dirty="0">
                <a:latin typeface="Times New Roman"/>
                <a:ea typeface="+mn-lt"/>
                <a:cs typeface="+mn-lt"/>
              </a:rPr>
              <a:t>changes helps catch unauthorized access.</a:t>
            </a:r>
            <a:endParaRPr lang="en-US"/>
          </a:p>
          <a:p>
            <a:pPr marL="342900" indent="-342900" algn="l"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342900" indent="-342900" algn="l"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Keep logs of all actions (who accessed or changed code).</a:t>
            </a:r>
            <a:endParaRPr lang="en-US" dirty="0">
              <a:latin typeface="Times New Roman"/>
              <a:cs typeface="Times New Roman"/>
            </a:endParaRPr>
          </a:p>
          <a:p>
            <a:pPr marL="342900" indent="-342900" algn="l"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marL="342900" indent="-342900" algn="l"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Set up alerts for unusual activity.</a:t>
            </a:r>
          </a:p>
          <a:p>
            <a:pPr marL="342900" indent="-342900" algn="l"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marL="342900" indent="-342900" algn="l">
              <a:buChar char="•"/>
            </a:pPr>
            <a:r>
              <a:rPr lang="en-US">
                <a:latin typeface="Times New Roman"/>
                <a:ea typeface="+mn-lt"/>
                <a:cs typeface="+mn-lt"/>
              </a:rPr>
              <a:t>Save logs for a long time to track </a:t>
            </a:r>
            <a:r>
              <a:rPr lang="en-US" dirty="0">
                <a:latin typeface="Times New Roman"/>
                <a:ea typeface="+mn-lt"/>
                <a:cs typeface="+mn-lt"/>
              </a:rPr>
              <a:t>past issues.</a:t>
            </a:r>
          </a:p>
          <a:p>
            <a:pPr algn="l"/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4" name="Picture 3" descr="A lock and circuit board with a blue background&#10;&#10;AI-generated content may be incorrect.">
            <a:extLst>
              <a:ext uri="{FF2B5EF4-FFF2-40B4-BE49-F238E27FC236}">
                <a16:creationId xmlns:a16="http://schemas.microsoft.com/office/drawing/2014/main" id="{3B1EBA1B-F121-65A0-7994-D6A07A7066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2" r="-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63720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C24F40-3E1C-EE01-0191-8E3309138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A2E07-F7D4-2AA3-C8F1-3D18A8894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5762" y="280247"/>
            <a:ext cx="7658693" cy="835661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latin typeface="Times New Roman"/>
                <a:ea typeface="+mj-lt"/>
                <a:cs typeface="+mj-lt"/>
              </a:rPr>
              <a:t>Don’t Store Passwords in Code</a:t>
            </a:r>
            <a:endParaRPr lang="en-US" sz="3600" b="1" dirty="0">
              <a:latin typeface="Times New Roman"/>
              <a:cs typeface="Times New Roman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D4596-DA65-E807-3893-49C524811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1640926"/>
            <a:ext cx="6251111" cy="45678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Hackers can easily find and use passwords left in code.</a:t>
            </a:r>
            <a:endParaRPr lang="en-US">
              <a:latin typeface="Times New Roman"/>
              <a:cs typeface="Times New Roman"/>
            </a:endParaRPr>
          </a:p>
          <a:p>
            <a:pPr algn="l"/>
            <a:endParaRPr lang="en-US" dirty="0">
              <a:latin typeface="Times New Roman"/>
              <a:ea typeface="+mn-lt"/>
              <a:cs typeface="+mn-lt"/>
            </a:endParaRPr>
          </a:p>
          <a:p>
            <a:pPr marL="342900" indent="-342900" algn="l"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 a secure vault for storing API keys and credentials.</a:t>
            </a:r>
          </a:p>
          <a:p>
            <a:pPr marL="342900" indent="-342900" algn="l"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marL="342900" indent="-342900" algn="l"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Keep secrets out of the code and use environment variables instead.</a:t>
            </a:r>
          </a:p>
          <a:p>
            <a:pPr marL="342900" indent="-342900" algn="l"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marL="342900" indent="-342900" algn="l">
              <a:buChar char="•"/>
            </a:pPr>
            <a:r>
              <a:rPr lang="en-US">
                <a:latin typeface="Times New Roman"/>
                <a:ea typeface="+mn-lt"/>
                <a:cs typeface="+mn-lt"/>
              </a:rPr>
              <a:t>Scan repositories for accidental leaks of </a:t>
            </a:r>
            <a:r>
              <a:rPr lang="en-US" dirty="0">
                <a:latin typeface="Times New Roman"/>
                <a:ea typeface="+mn-lt"/>
                <a:cs typeface="+mn-lt"/>
              </a:rPr>
              <a:t>sensitive information.</a:t>
            </a:r>
          </a:p>
        </p:txBody>
      </p:sp>
      <p:pic>
        <p:nvPicPr>
          <p:cNvPr id="4" name="Picture 3" descr="A lock and circuit board with a blue background&#10;&#10;AI-generated content may be incorrect.">
            <a:extLst>
              <a:ext uri="{FF2B5EF4-FFF2-40B4-BE49-F238E27FC236}">
                <a16:creationId xmlns:a16="http://schemas.microsoft.com/office/drawing/2014/main" id="{D5DDF63E-EB68-5D14-3659-D28B81C0FB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84" r="23005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78119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F4516A-58C4-BECC-0A98-7C11B5943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EDD1-8429-802F-5553-0B244C701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3670" y="470746"/>
            <a:ext cx="3215432" cy="708660"/>
          </a:xfrm>
        </p:spPr>
        <p:txBody>
          <a:bodyPr anchor="b">
            <a:normAutofit/>
          </a:bodyPr>
          <a:lstStyle/>
          <a:p>
            <a:pPr algn="l"/>
            <a:r>
              <a:rPr lang="en-US" sz="3600" b="1" dirty="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0AC1F-DE13-B66A-F74F-086536D98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423" y="1630342"/>
            <a:ext cx="5025180" cy="45784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Keeping source code safe is critical for preventing theft or damage.</a:t>
            </a:r>
          </a:p>
          <a:p>
            <a:pPr algn="l"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l"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Use access controls, encryption, security scans, and monitoring for strong protection.</a:t>
            </a:r>
          </a:p>
          <a:p>
            <a:pPr algn="l"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l"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Regular training and policy updates keep security effective over time.</a:t>
            </a:r>
          </a:p>
          <a:p>
            <a:pPr marL="342900" indent="-342900" algn="l">
              <a:buChar char="•"/>
            </a:pP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4" name="Picture 3" descr="A lock and circuit board with a blue background&#10;&#10;AI-generated content may be incorrect.">
            <a:extLst>
              <a:ext uri="{FF2B5EF4-FFF2-40B4-BE49-F238E27FC236}">
                <a16:creationId xmlns:a16="http://schemas.microsoft.com/office/drawing/2014/main" id="{7BDE04B4-1FD8-AD37-B9D2-AAA6C73369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2" r="-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01703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424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Times New Roman</vt:lpstr>
      <vt:lpstr>office theme</vt:lpstr>
      <vt:lpstr>Security Controls in Shared Source Code Repositories  Best Practices for Protecting Source Code</vt:lpstr>
      <vt:lpstr>Introduction</vt:lpstr>
      <vt:lpstr>Control Who Can Access the Code</vt:lpstr>
      <vt:lpstr>Use Strong Authentication</vt:lpstr>
      <vt:lpstr>Encrypt Code for Extra Protection</vt:lpstr>
      <vt:lpstr>Scan Code for Security Risks</vt:lpstr>
      <vt:lpstr>Monitor Changes and Keep Logs </vt:lpstr>
      <vt:lpstr>Don’t Store Passwords in Code</vt:lpstr>
      <vt:lpstr>Conclusion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Moshe Weissman</cp:lastModifiedBy>
  <cp:revision>284</cp:revision>
  <dcterms:created xsi:type="dcterms:W3CDTF">2013-07-15T20:26:40Z</dcterms:created>
  <dcterms:modified xsi:type="dcterms:W3CDTF">2025-03-03T01:25:18Z</dcterms:modified>
</cp:coreProperties>
</file>