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65" r:id="rId3"/>
    <p:sldId id="264" r:id="rId4"/>
    <p:sldId id="263" r:id="rId5"/>
    <p:sldId id="262" r:id="rId6"/>
    <p:sldId id="261" r:id="rId7"/>
    <p:sldId id="260" r:id="rId8"/>
    <p:sldId id="259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1FA22-F7A9-8F76-6A1A-1BEAF40EE67C}" v="501" dt="2025-02-24T02:54:48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1A1DC1-6BBE-44A2-92DD-8EEBC34B75C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30847A0-C5DC-4B14-93BE-0BB9E8BCB0B6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Just Culture</a:t>
          </a:r>
        </a:p>
      </dgm:t>
    </dgm:pt>
    <dgm:pt modelId="{4015D03E-8DDD-4EDA-ACB6-80DB7D3CA0CD}" type="parTrans" cxnId="{8FEE0CC1-9CDA-475A-B129-47B7C43E75AD}">
      <dgm:prSet/>
      <dgm:spPr/>
    </dgm:pt>
    <dgm:pt modelId="{F58AAD12-938A-44E1-BCF7-496F5745552D}" type="sibTrans" cxnId="{8FEE0CC1-9CDA-475A-B129-47B7C43E75AD}">
      <dgm:prSet/>
      <dgm:spPr/>
    </dgm:pt>
    <dgm:pt modelId="{20B47544-5DC7-40EE-AB7C-BFFDBCAF2980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Safety &amp; Accountability</a:t>
          </a:r>
        </a:p>
      </dgm:t>
    </dgm:pt>
    <dgm:pt modelId="{0C0C16E1-D334-4849-90AB-69946FA9FD10}" type="parTrans" cxnId="{8BD3E544-71A0-4D1B-8D62-2B16BF3FB603}">
      <dgm:prSet/>
      <dgm:spPr/>
    </dgm:pt>
    <dgm:pt modelId="{BA599AE9-0ECC-4C54-B247-81E1B8C609C7}" type="sibTrans" cxnId="{8BD3E544-71A0-4D1B-8D62-2B16BF3FB603}">
      <dgm:prSet/>
      <dgm:spPr/>
    </dgm:pt>
    <dgm:pt modelId="{0574C148-BF84-4960-A335-FD2A97F116FA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Learning &amp; Improvement </a:t>
          </a:r>
        </a:p>
      </dgm:t>
    </dgm:pt>
    <dgm:pt modelId="{474D5F6A-9480-458F-8D90-EA42DE79A480}" type="parTrans" cxnId="{517A8BD4-3BF3-4978-B988-00C9BED9F26C}">
      <dgm:prSet/>
      <dgm:spPr/>
    </dgm:pt>
    <dgm:pt modelId="{BE9C5042-60AA-4782-BCFE-8F34A14A3867}" type="sibTrans" cxnId="{517A8BD4-3BF3-4978-B988-00C9BED9F26C}">
      <dgm:prSet/>
      <dgm:spPr/>
    </dgm:pt>
    <dgm:pt modelId="{948EDEE3-3520-4F4B-ADAD-ED8D40CC2914}" type="pres">
      <dgm:prSet presAssocID="{3C1A1DC1-6BBE-44A2-92DD-8EEBC34B75C6}" presName="Name0" presStyleCnt="0">
        <dgm:presLayoutVars>
          <dgm:dir/>
          <dgm:animLvl val="lvl"/>
          <dgm:resizeHandles val="exact"/>
        </dgm:presLayoutVars>
      </dgm:prSet>
      <dgm:spPr/>
    </dgm:pt>
    <dgm:pt modelId="{F610C4B4-F13C-4D96-8CFD-4D1DAC4755CF}" type="pres">
      <dgm:prSet presAssocID="{830847A0-C5DC-4B14-93BE-0BB9E8BCB0B6}" presName="Name8" presStyleCnt="0"/>
      <dgm:spPr/>
    </dgm:pt>
    <dgm:pt modelId="{D0A66C51-9317-465A-A9D7-3512AD8E1796}" type="pres">
      <dgm:prSet presAssocID="{830847A0-C5DC-4B14-93BE-0BB9E8BCB0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6C93D6C7-8533-44B1-83C3-92FCF0C3F4BA}" type="pres">
      <dgm:prSet presAssocID="{830847A0-C5DC-4B14-93BE-0BB9E8BCB0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D82103-315E-423C-BB3F-A204324B4101}" type="pres">
      <dgm:prSet presAssocID="{20B47544-5DC7-40EE-AB7C-BFFDBCAF2980}" presName="Name8" presStyleCnt="0"/>
      <dgm:spPr/>
    </dgm:pt>
    <dgm:pt modelId="{1B3273A6-7C78-447C-BC34-956874C35FE2}" type="pres">
      <dgm:prSet presAssocID="{20B47544-5DC7-40EE-AB7C-BFFDBCAF2980}" presName="level" presStyleLbl="node1" presStyleIdx="1" presStyleCnt="3">
        <dgm:presLayoutVars>
          <dgm:chMax val="1"/>
          <dgm:bulletEnabled val="1"/>
        </dgm:presLayoutVars>
      </dgm:prSet>
      <dgm:spPr/>
    </dgm:pt>
    <dgm:pt modelId="{20938137-6497-4389-978E-14B9BE68327B}" type="pres">
      <dgm:prSet presAssocID="{20B47544-5DC7-40EE-AB7C-BFFDBCAF298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5345FD8-580E-4F08-A169-C65A13465A82}" type="pres">
      <dgm:prSet presAssocID="{0574C148-BF84-4960-A335-FD2A97F116FA}" presName="Name8" presStyleCnt="0"/>
      <dgm:spPr/>
    </dgm:pt>
    <dgm:pt modelId="{FBD19C9C-E0E5-4880-8436-DA494841CEEC}" type="pres">
      <dgm:prSet presAssocID="{0574C148-BF84-4960-A335-FD2A97F116FA}" presName="level" presStyleLbl="node1" presStyleIdx="2" presStyleCnt="3">
        <dgm:presLayoutVars>
          <dgm:chMax val="1"/>
          <dgm:bulletEnabled val="1"/>
        </dgm:presLayoutVars>
      </dgm:prSet>
      <dgm:spPr/>
    </dgm:pt>
    <dgm:pt modelId="{33128C56-D311-4C97-88CE-E2A237726D45}" type="pres">
      <dgm:prSet presAssocID="{0574C148-BF84-4960-A335-FD2A97F116F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0ACB121-C507-4BE3-B125-271BBE5E5E76}" type="presOf" srcId="{830847A0-C5DC-4B14-93BE-0BB9E8BCB0B6}" destId="{6C93D6C7-8533-44B1-83C3-92FCF0C3F4BA}" srcOrd="1" destOrd="0" presId="urn:microsoft.com/office/officeart/2005/8/layout/pyramid1"/>
    <dgm:cxn modelId="{B7F49D40-655F-4C7E-975A-2C404A1582AB}" type="presOf" srcId="{20B47544-5DC7-40EE-AB7C-BFFDBCAF2980}" destId="{1B3273A6-7C78-447C-BC34-956874C35FE2}" srcOrd="0" destOrd="0" presId="urn:microsoft.com/office/officeart/2005/8/layout/pyramid1"/>
    <dgm:cxn modelId="{8BD3E544-71A0-4D1B-8D62-2B16BF3FB603}" srcId="{3C1A1DC1-6BBE-44A2-92DD-8EEBC34B75C6}" destId="{20B47544-5DC7-40EE-AB7C-BFFDBCAF2980}" srcOrd="1" destOrd="0" parTransId="{0C0C16E1-D334-4849-90AB-69946FA9FD10}" sibTransId="{BA599AE9-0ECC-4C54-B247-81E1B8C609C7}"/>
    <dgm:cxn modelId="{1666A54E-328E-48BA-A0F7-BBD60A3EE21C}" type="presOf" srcId="{0574C148-BF84-4960-A335-FD2A97F116FA}" destId="{33128C56-D311-4C97-88CE-E2A237726D45}" srcOrd="1" destOrd="0" presId="urn:microsoft.com/office/officeart/2005/8/layout/pyramid1"/>
    <dgm:cxn modelId="{AB738697-26EE-4CD4-9942-C2740CA40F0F}" type="presOf" srcId="{830847A0-C5DC-4B14-93BE-0BB9E8BCB0B6}" destId="{D0A66C51-9317-465A-A9D7-3512AD8E1796}" srcOrd="0" destOrd="0" presId="urn:microsoft.com/office/officeart/2005/8/layout/pyramid1"/>
    <dgm:cxn modelId="{6D4314AD-BD44-4465-BFDC-C6203C6E8988}" type="presOf" srcId="{20B47544-5DC7-40EE-AB7C-BFFDBCAF2980}" destId="{20938137-6497-4389-978E-14B9BE68327B}" srcOrd="1" destOrd="0" presId="urn:microsoft.com/office/officeart/2005/8/layout/pyramid1"/>
    <dgm:cxn modelId="{FA5A2BBB-5643-40A7-B9A7-41DA410E9090}" type="presOf" srcId="{0574C148-BF84-4960-A335-FD2A97F116FA}" destId="{FBD19C9C-E0E5-4880-8436-DA494841CEEC}" srcOrd="0" destOrd="0" presId="urn:microsoft.com/office/officeart/2005/8/layout/pyramid1"/>
    <dgm:cxn modelId="{8FEE0CC1-9CDA-475A-B129-47B7C43E75AD}" srcId="{3C1A1DC1-6BBE-44A2-92DD-8EEBC34B75C6}" destId="{830847A0-C5DC-4B14-93BE-0BB9E8BCB0B6}" srcOrd="0" destOrd="0" parTransId="{4015D03E-8DDD-4EDA-ACB6-80DB7D3CA0CD}" sibTransId="{F58AAD12-938A-44E1-BCF7-496F5745552D}"/>
    <dgm:cxn modelId="{517A8BD4-3BF3-4978-B988-00C9BED9F26C}" srcId="{3C1A1DC1-6BBE-44A2-92DD-8EEBC34B75C6}" destId="{0574C148-BF84-4960-A335-FD2A97F116FA}" srcOrd="2" destOrd="0" parTransId="{474D5F6A-9480-458F-8D90-EA42DE79A480}" sibTransId="{BE9C5042-60AA-4782-BCFE-8F34A14A3867}"/>
    <dgm:cxn modelId="{3FAE13F2-3F77-43FC-A782-0314EBFC037D}" type="presOf" srcId="{3C1A1DC1-6BBE-44A2-92DD-8EEBC34B75C6}" destId="{948EDEE3-3520-4F4B-ADAD-ED8D40CC2914}" srcOrd="0" destOrd="0" presId="urn:microsoft.com/office/officeart/2005/8/layout/pyramid1"/>
    <dgm:cxn modelId="{AFB752BA-10E1-4146-8D32-6F7B17757C07}" type="presParOf" srcId="{948EDEE3-3520-4F4B-ADAD-ED8D40CC2914}" destId="{F610C4B4-F13C-4D96-8CFD-4D1DAC4755CF}" srcOrd="0" destOrd="0" presId="urn:microsoft.com/office/officeart/2005/8/layout/pyramid1"/>
    <dgm:cxn modelId="{B4E4608A-09EA-40CF-B4B8-C2CB75460AA5}" type="presParOf" srcId="{F610C4B4-F13C-4D96-8CFD-4D1DAC4755CF}" destId="{D0A66C51-9317-465A-A9D7-3512AD8E1796}" srcOrd="0" destOrd="0" presId="urn:microsoft.com/office/officeart/2005/8/layout/pyramid1"/>
    <dgm:cxn modelId="{DFDA6790-810B-443C-8D23-E9D5FE94EF4A}" type="presParOf" srcId="{F610C4B4-F13C-4D96-8CFD-4D1DAC4755CF}" destId="{6C93D6C7-8533-44B1-83C3-92FCF0C3F4BA}" srcOrd="1" destOrd="0" presId="urn:microsoft.com/office/officeart/2005/8/layout/pyramid1"/>
    <dgm:cxn modelId="{9348C8C8-4279-4B96-B8B7-04BB15801DEB}" type="presParOf" srcId="{948EDEE3-3520-4F4B-ADAD-ED8D40CC2914}" destId="{1BD82103-315E-423C-BB3F-A204324B4101}" srcOrd="1" destOrd="0" presId="urn:microsoft.com/office/officeart/2005/8/layout/pyramid1"/>
    <dgm:cxn modelId="{5DB2C979-E03A-4B8E-8E67-010BE38BAC83}" type="presParOf" srcId="{1BD82103-315E-423C-BB3F-A204324B4101}" destId="{1B3273A6-7C78-447C-BC34-956874C35FE2}" srcOrd="0" destOrd="0" presId="urn:microsoft.com/office/officeart/2005/8/layout/pyramid1"/>
    <dgm:cxn modelId="{CD2407F2-DEF7-438A-9A31-87E707865279}" type="presParOf" srcId="{1BD82103-315E-423C-BB3F-A204324B4101}" destId="{20938137-6497-4389-978E-14B9BE68327B}" srcOrd="1" destOrd="0" presId="urn:microsoft.com/office/officeart/2005/8/layout/pyramid1"/>
    <dgm:cxn modelId="{0902BDB1-FE66-419A-A930-A36C2A1907E5}" type="presParOf" srcId="{948EDEE3-3520-4F4B-ADAD-ED8D40CC2914}" destId="{85345FD8-580E-4F08-A169-C65A13465A82}" srcOrd="2" destOrd="0" presId="urn:microsoft.com/office/officeart/2005/8/layout/pyramid1"/>
    <dgm:cxn modelId="{FE3E5276-34DF-494C-B49E-00A7B9875D1A}" type="presParOf" srcId="{85345FD8-580E-4F08-A169-C65A13465A82}" destId="{FBD19C9C-E0E5-4880-8436-DA494841CEEC}" srcOrd="0" destOrd="0" presId="urn:microsoft.com/office/officeart/2005/8/layout/pyramid1"/>
    <dgm:cxn modelId="{349CAB24-2D2B-4070-87A3-BE3A2D85F53B}" type="presParOf" srcId="{85345FD8-580E-4F08-A169-C65A13465A82}" destId="{33128C56-D311-4C97-88CE-E2A237726D4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66C51-9317-465A-A9D7-3512AD8E1796}">
      <dsp:nvSpPr>
        <dsp:cNvPr id="0" name=""/>
        <dsp:cNvSpPr/>
      </dsp:nvSpPr>
      <dsp:spPr>
        <a:xfrm>
          <a:off x="1612194" y="0"/>
          <a:ext cx="1612194" cy="1180394"/>
        </a:xfrm>
        <a:prstGeom prst="trapezoid">
          <a:avLst>
            <a:gd name="adj" fmla="val 682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/>
              <a:cs typeface="Times New Roman"/>
            </a:rPr>
            <a:t>Just Culture</a:t>
          </a:r>
        </a:p>
      </dsp:txBody>
      <dsp:txXfrm>
        <a:off x="1612194" y="0"/>
        <a:ext cx="1612194" cy="1180394"/>
      </dsp:txXfrm>
    </dsp:sp>
    <dsp:sp modelId="{1B3273A6-7C78-447C-BC34-956874C35FE2}">
      <dsp:nvSpPr>
        <dsp:cNvPr id="0" name=""/>
        <dsp:cNvSpPr/>
      </dsp:nvSpPr>
      <dsp:spPr>
        <a:xfrm>
          <a:off x="806097" y="1180394"/>
          <a:ext cx="3224388" cy="1180394"/>
        </a:xfrm>
        <a:prstGeom prst="trapezoid">
          <a:avLst>
            <a:gd name="adj" fmla="val 682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/>
              <a:cs typeface="Times New Roman"/>
            </a:rPr>
            <a:t>Safety &amp; Accountability</a:t>
          </a:r>
        </a:p>
      </dsp:txBody>
      <dsp:txXfrm>
        <a:off x="1370365" y="1180394"/>
        <a:ext cx="2095852" cy="1180394"/>
      </dsp:txXfrm>
    </dsp:sp>
    <dsp:sp modelId="{FBD19C9C-E0E5-4880-8436-DA494841CEEC}">
      <dsp:nvSpPr>
        <dsp:cNvPr id="0" name=""/>
        <dsp:cNvSpPr/>
      </dsp:nvSpPr>
      <dsp:spPr>
        <a:xfrm>
          <a:off x="0" y="2360789"/>
          <a:ext cx="4836583" cy="1180394"/>
        </a:xfrm>
        <a:prstGeom prst="trapezoid">
          <a:avLst>
            <a:gd name="adj" fmla="val 682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/>
              <a:cs typeface="Times New Roman"/>
            </a:rPr>
            <a:t>Learning &amp; Improvement </a:t>
          </a:r>
        </a:p>
      </dsp:txBody>
      <dsp:txXfrm>
        <a:off x="846402" y="2360789"/>
        <a:ext cx="3143778" cy="1180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3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8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1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6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5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8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3ABE4483-F3B9-C856-1D81-B72081E3D2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" r="-2" b="16695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1" y="294326"/>
            <a:ext cx="5036862" cy="2304753"/>
          </a:xfrm>
        </p:spPr>
        <p:txBody>
          <a:bodyPr anchor="b">
            <a:noAutofit/>
          </a:bodyPr>
          <a:lstStyle/>
          <a:p>
            <a:pPr algn="ctr"/>
            <a:r>
              <a:rPr lang="en-US" sz="4000" dirty="0">
                <a:latin typeface="Times New Roman"/>
                <a:cs typeface="Times New Roman"/>
              </a:rPr>
              <a:t>Establishing a Just, Learning Culture</a:t>
            </a:r>
            <a:r>
              <a:rPr lang="en-US" sz="2800" dirty="0">
                <a:latin typeface="Times New Roman"/>
                <a:cs typeface="Times New Roman"/>
              </a:rPr>
              <a:t> Understanding the Barriers and Challenges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3788" y="3916006"/>
            <a:ext cx="4924150" cy="21515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b="1" dirty="0">
                <a:latin typeface="Times New Roman"/>
                <a:cs typeface="Times New Roman"/>
              </a:rPr>
              <a:t>Shayna Solomon</a:t>
            </a:r>
            <a:endParaRPr lang="en-US" sz="2800" dirty="0">
              <a:latin typeface="Neue Haas Grotesk Text Pro"/>
              <a:cs typeface="Times New Roman"/>
            </a:endParaRP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Module 9</a:t>
            </a:r>
            <a:endParaRPr lang="en-US" sz="2400">
              <a:latin typeface="Neue Haas Grotesk Text Pro"/>
              <a:cs typeface="Times New Roman"/>
            </a:endParaRP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 02/23/2025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A2A1F-5086-06B3-6A64-335267494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0DBF1E9-74E7-EF01-1711-FE6D6349C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FFC6C054-A288-464E-DB22-19857DD3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" r="-2" b="16695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A106135-803B-592D-024F-1E07D8EE1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143A7-093F-E0F1-3C6B-08FC76136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406" y="498764"/>
            <a:ext cx="5832421" cy="659951"/>
          </a:xfrm>
        </p:spPr>
        <p:txBody>
          <a:bodyPr anchor="b">
            <a:noAutofit/>
          </a:bodyPr>
          <a:lstStyle/>
          <a:p>
            <a:r>
              <a:rPr lang="en-US" sz="4000" dirty="0">
                <a:latin typeface="Times New Roman"/>
                <a:ea typeface="+mj-lt"/>
                <a:cs typeface="+mj-lt"/>
              </a:rPr>
              <a:t>Conclusion &amp; References</a:t>
            </a:r>
            <a:endParaRPr lang="en-US" sz="4000" dirty="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CD18D-3381-D8E4-ED2F-7D967F7A4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38" y="1342965"/>
            <a:ext cx="4932410" cy="51672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A just culture improves safety, learning, and trust.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Overcoming challenges requires leadership, education, and clear policies.</a:t>
            </a:r>
            <a:endParaRPr lang="en-US" b="1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Organizations must prioritize learning over punishment for long-term success.</a:t>
            </a:r>
            <a:endParaRPr lang="en-US" b="1">
              <a:latin typeface="Times New Roman"/>
              <a:cs typeface="Times New Roman"/>
            </a:endParaRPr>
          </a:p>
          <a:p>
            <a:endParaRPr lang="en-US" b="1" dirty="0"/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                      </a:t>
            </a:r>
            <a:r>
              <a:rPr lang="en-US" b="1" u="sng" dirty="0">
                <a:latin typeface="Times New Roman"/>
                <a:ea typeface="+mn-lt"/>
                <a:cs typeface="+mn-lt"/>
              </a:rPr>
              <a:t>References </a:t>
            </a:r>
            <a:endParaRPr lang="en-US" b="1" u="sng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Dekker, S. (2018). The Field Guide to Understanding ‘Human Error’. Ashgate.</a:t>
            </a:r>
            <a:endParaRPr lang="en-US" b="1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endParaRPr lang="en-US" b="1" dirty="0">
              <a:latin typeface="Times New Roman"/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Marx, D. (2001). Patient Safety and the "Just Culture": A Primer for Health Care Executives.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109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1ED762-5369-3D5E-00F2-0F68E1479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72A1DB-EF75-344B-AED9-C40E6F2BE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CEB22A43-E156-7518-838B-7030AA02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" r="-2" b="16695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38EC783-8CF7-06B1-2B96-B35121E34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651F7-CED5-8B34-C9E7-0046DCDB9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48" y="445847"/>
            <a:ext cx="3546680" cy="818958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5277E-B4F1-E563-E611-ECCF8B16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695" y="1822829"/>
            <a:ext cx="4500817" cy="10614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A just culture promotes learning from mistakes while ensuring accountability.</a:t>
            </a:r>
            <a:endParaRPr lang="en-US" b="1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It encourages error reporting without fear of punishment.</a:t>
            </a:r>
            <a:endParaRPr lang="en-US" b="1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Barriers like fear, leadership resistance, and legal concerns make implementation difficult.</a:t>
            </a:r>
            <a:endParaRPr lang="en-US" b="1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771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2927F8-E062-1ED2-4BEC-A7ABD7E9A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3D32C9-19E8-8735-B923-04B059E7E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BB5539A1-B1FB-7DA8-57FC-24F87490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" r="-2" b="16695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52B855F-C8C7-DC6D-820D-E1C568421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A5043-4E01-4180-C07A-9CA95AE9B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15" y="191848"/>
            <a:ext cx="3790096" cy="1517457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/>
                <a:ea typeface="+mj-lt"/>
                <a:cs typeface="+mj-lt"/>
              </a:rPr>
              <a:t>The Goal of a Just Culture</a:t>
            </a:r>
            <a:endParaRPr lang="en-US" sz="4000" dirty="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05D67-4C75-4464-709B-D7DB0B4D4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862" y="2161496"/>
            <a:ext cx="5114649" cy="16011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Encourage open communication about mistakes.</a:t>
            </a:r>
            <a:endParaRPr lang="en-US" b="1"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Differentiate between human error, at-risk behavior, and reckless behavior.</a:t>
            </a:r>
            <a:endParaRPr lang="en-US" b="1"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Improve organizational safety, trust, and efficiency.</a:t>
            </a:r>
            <a:endParaRPr lang="en-US" b="1">
              <a:latin typeface="Times New Roman"/>
              <a:cs typeface="Times New Roman"/>
            </a:endParaRPr>
          </a:p>
          <a:p>
            <a:pPr marL="457200" indent="-4572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Shift from a blame culture to a learning culture.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126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5FED4-8870-E6B3-BE47-596AE4DB8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8BE9C4-B67A-3F70-F294-6649E3C3E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C5F4B2AA-51B1-0FCF-D9D2-368A42D4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" r="-2" b="16695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6FB9BC3-FDE3-69B7-8914-D2266F8D9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1BA20-523B-A7AB-D00B-693C81D06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870" y="219984"/>
            <a:ext cx="3726596" cy="149629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/>
                <a:ea typeface="+mj-lt"/>
                <a:cs typeface="+mj-lt"/>
              </a:rPr>
              <a:t>Barriers to a Just Culture</a:t>
            </a:r>
            <a:endParaRPr lang="en-US" sz="4000" dirty="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4091-02F1-25C0-7B25-50AF13125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032" y="2127423"/>
            <a:ext cx="4250689" cy="47268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Fear of Punishment – Staff fear blame and retaliation, leading to underreporting of errors.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Lack of Leadership Support – Without leadership commitment, cultural change fails.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Blame Culture – Employees hesitate to self-report errors, fearing negative consequences.</a:t>
            </a:r>
            <a:endParaRPr lang="en-US" b="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026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DCAE70-843A-7377-AA8C-E3D0FD5CB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81BCD8-4857-DE12-C871-A630CF693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644BB7D7-6143-93B3-9C8E-93E099D2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" r="-2" b="16695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4489185-E953-E28F-7035-8E629B292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EE972-189F-07D2-84EE-6FE1E990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724" y="219984"/>
            <a:ext cx="3726596" cy="149629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/>
                <a:ea typeface="+mj-lt"/>
                <a:cs typeface="+mj-lt"/>
              </a:rPr>
              <a:t>Leadership Challenges</a:t>
            </a:r>
            <a:endParaRPr lang="en-US" sz="4000" dirty="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F0966-5EBE-A828-EE6A-C0874959D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116" y="2318954"/>
            <a:ext cx="4362200" cy="432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When leadership does not prioritize Just Culture, employees lose trust.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Leaders must model transparency and reward reporting over silence.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Policies need to be consistently applied to build credibility.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764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FD30B-7E98-7B16-5CCB-8DE31D014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CBED3DD-C269-AB2C-2D95-EDA55AFA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F08EF979-CD7D-6581-05FF-A947AE18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" r="-2" b="16695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08309B4-1695-0CBA-3276-B95373E9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89AB0-7819-1BDA-9A79-4A4024853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99" y="498764"/>
            <a:ext cx="5356428" cy="670792"/>
          </a:xfrm>
        </p:spPr>
        <p:txBody>
          <a:bodyPr anchor="b">
            <a:noAutofit/>
          </a:bodyPr>
          <a:lstStyle/>
          <a:p>
            <a:r>
              <a:rPr lang="en-US" sz="4000" dirty="0">
                <a:latin typeface="Times New Roman"/>
                <a:ea typeface="+mj-lt"/>
                <a:cs typeface="+mj-lt"/>
              </a:rPr>
              <a:t>Resistance to Change</a:t>
            </a:r>
            <a:endParaRPr lang="en-US" sz="4000" dirty="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22AFE-E5EE-DD7D-2A02-DBC7732CB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45" y="997329"/>
            <a:ext cx="5008816" cy="561225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       </a:t>
            </a:r>
            <a:r>
              <a:rPr lang="en-US" sz="2800" b="1" dirty="0">
                <a:latin typeface="Times New Roman"/>
                <a:ea typeface="+mn-lt"/>
                <a:cs typeface="+mn-lt"/>
              </a:rPr>
              <a:t>  </a:t>
            </a:r>
            <a:r>
              <a:rPr lang="en-US" sz="2800" b="1" u="sng" dirty="0">
                <a:latin typeface="Times New Roman"/>
                <a:ea typeface="+mn-lt"/>
                <a:cs typeface="+mn-lt"/>
              </a:rPr>
              <a:t>Organizational Barriers</a:t>
            </a: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Many workplaces resist change due to established norms.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Policies often focus on punishment rather than improvement.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Employees may distrust new systems, leading to poor adoption.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                          </a:t>
            </a:r>
            <a:r>
              <a:rPr lang="en-US" sz="2800" b="1" u="sng" dirty="0">
                <a:latin typeface="Times New Roman"/>
                <a:ea typeface="+mn-lt"/>
                <a:cs typeface="+mn-lt"/>
              </a:rPr>
              <a:t>Solution</a:t>
            </a:r>
            <a:endParaRPr lang="en-US" sz="2800" b="1" u="sng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Educate staff on Just Culture benefits.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Implement gradual policy changes to ease transition.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205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73460E-4D72-6B8E-D3D3-C4E5157D2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8DBE8C-0179-1424-8EAE-7233DCE24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71514D7A-571F-538C-5F63-8E324A0A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" r="-2" b="16695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A2D53A-21D1-BC48-A6C5-F26A8CC41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88594-07A1-472A-C0BA-F0A50645B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32" y="255347"/>
            <a:ext cx="4615595" cy="1210541"/>
          </a:xfrm>
        </p:spPr>
        <p:txBody>
          <a:bodyPr anchor="b">
            <a:noAutofit/>
          </a:bodyPr>
          <a:lstStyle/>
          <a:p>
            <a:r>
              <a:rPr lang="en-US" sz="4000" dirty="0">
                <a:latin typeface="Times New Roman"/>
                <a:ea typeface="+mj-lt"/>
                <a:cs typeface="+mj-lt"/>
              </a:rPr>
              <a:t>Communication &amp; Legal Concerns</a:t>
            </a:r>
            <a:endParaRPr lang="en-US" sz="4000" dirty="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3598A-5D06-377A-A006-8509825B7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94" y="1611163"/>
            <a:ext cx="4744234" cy="498783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800" b="1" u="sng" dirty="0">
                <a:latin typeface="Times New Roman"/>
                <a:ea typeface="+mn-lt"/>
                <a:cs typeface="+mn-lt"/>
              </a:rPr>
              <a:t>Legal and Regulatory Challenges</a:t>
            </a:r>
            <a:endParaRPr lang="en-US" sz="2800" b="1" u="sng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Employees and managers fear legal repercussions when reporting errors.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Regulatory agencies may lack clear guidelines, causing uncertainty.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Poor communication prevents organizations from establishing clear policies.</a:t>
            </a:r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ea typeface="+mn-lt"/>
                <a:cs typeface="+mn-lt"/>
              </a:rPr>
              <a:t>                  </a:t>
            </a:r>
            <a:r>
              <a:rPr lang="en-US" sz="2800" b="1" u="sng" dirty="0">
                <a:latin typeface="Times New Roman"/>
                <a:ea typeface="+mn-lt"/>
                <a:cs typeface="+mn-lt"/>
              </a:rPr>
              <a:t>Solution</a:t>
            </a:r>
            <a:endParaRPr lang="en-US" sz="2800" b="1" u="sng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Create protected reporting channels.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Balance accountability with fairness.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Involve legal advisors to develop safe reporting structures.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458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5EE3F-3139-85E2-2E36-1D22F1BBB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55EC346-6284-A67F-768F-937411068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3FB7E8FE-1773-701F-C5D5-E5313E0A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" r="-2" b="16695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67932BF-8B13-49A2-A4FA-BBEDD92F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C60CA-6670-4C07-DDFE-8188FAB00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406" y="498764"/>
            <a:ext cx="5352815" cy="1979512"/>
          </a:xfrm>
        </p:spPr>
        <p:txBody>
          <a:bodyPr anchor="b">
            <a:normAutofit/>
          </a:bodyPr>
          <a:lstStyle/>
          <a:p>
            <a:endParaRPr lang="en-US" sz="3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C7AE3-16CD-FAF4-417D-44AD077FD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554" y="4506090"/>
            <a:ext cx="6666786" cy="20041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Base Layer: Just Culture – The foundation, balancing fairness and accountability.</a:t>
            </a:r>
            <a:endParaRPr lang="en-US" b="1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Middle Layer: Safety &amp; Accountability – Encouraging error reporting while ensuring responsibility.</a:t>
            </a:r>
            <a:endParaRPr lang="en-US" b="1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Top Layer: Learning &amp; Improvement – Using mistakes to enhance processes.</a:t>
            </a:r>
            <a:endParaRPr lang="en-US" b="1" dirty="0">
              <a:latin typeface="Times New Roman"/>
              <a:cs typeface="Times New Roman"/>
            </a:endParaRPr>
          </a:p>
        </p:txBody>
      </p:sp>
      <p:graphicFrame>
        <p:nvGraphicFramePr>
          <p:cNvPr id="217" name="Diagram 216">
            <a:extLst>
              <a:ext uri="{FF2B5EF4-FFF2-40B4-BE49-F238E27FC236}">
                <a16:creationId xmlns:a16="http://schemas.microsoft.com/office/drawing/2014/main" id="{719852DB-F023-6A58-8472-0CBA193955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060471"/>
              </p:ext>
            </p:extLst>
          </p:nvPr>
        </p:nvGraphicFramePr>
        <p:xfrm>
          <a:off x="444500" y="372533"/>
          <a:ext cx="4836583" cy="354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03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A4E900-947F-38CE-35D8-7DBB33083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DBE1454-5F8B-E0B8-BDBD-C5B760773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7B2844E5-1102-9BDC-9B2C-6A609429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" r="-2" b="16695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E0DCEE6-195F-0D92-4A18-F4221101E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A2BB0-B3B7-BD6F-EE4D-CC1925924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406" y="498764"/>
            <a:ext cx="5832421" cy="659951"/>
          </a:xfrm>
        </p:spPr>
        <p:txBody>
          <a:bodyPr anchor="b">
            <a:noAutofit/>
          </a:bodyPr>
          <a:lstStyle/>
          <a:p>
            <a:r>
              <a:rPr lang="en-US" sz="4000" dirty="0">
                <a:latin typeface="Times New Roman"/>
                <a:ea typeface="+mj-lt"/>
                <a:cs typeface="+mj-lt"/>
              </a:rPr>
              <a:t>Overcoming the Barriers</a:t>
            </a:r>
            <a:endParaRPr lang="en-US" sz="4000" dirty="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8538D-27FF-2BAB-847B-2E2BCCDD7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38" y="1321798"/>
            <a:ext cx="4964160" cy="51884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Leadership Commitment – Leaders must model transparency and support error reporting.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Education &amp; Training – Teach staff what Just Culture is and how it works.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Clear Policies – Ensure reporting structures are fair and transparent.</a:t>
            </a: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Legal Protection – Develop safe reporting mechanisms to prevent retaliation.</a:t>
            </a:r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The goal is to move from a culture of blame to a culture of learning.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8059690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SwellVTI</vt:lpstr>
      <vt:lpstr>Establishing a Just, Learning Culture Understanding the Barriers and Challenges </vt:lpstr>
      <vt:lpstr>Introduction</vt:lpstr>
      <vt:lpstr>The Goal of a Just Culture</vt:lpstr>
      <vt:lpstr>Barriers to a Just Culture</vt:lpstr>
      <vt:lpstr>Leadership Challenges</vt:lpstr>
      <vt:lpstr>Resistance to Change</vt:lpstr>
      <vt:lpstr>Communication &amp; Legal Concerns</vt:lpstr>
      <vt:lpstr>PowerPoint Presentation</vt:lpstr>
      <vt:lpstr>Overcoming the Barriers</vt:lpstr>
      <vt:lpstr>Conclusion &amp;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228</cp:revision>
  <dcterms:created xsi:type="dcterms:W3CDTF">2025-02-24T01:57:00Z</dcterms:created>
  <dcterms:modified xsi:type="dcterms:W3CDTF">2025-02-24T02:55:11Z</dcterms:modified>
</cp:coreProperties>
</file>