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4" r:id="rId3"/>
    <p:sldId id="261" r:id="rId4"/>
    <p:sldId id="265" r:id="rId5"/>
    <p:sldId id="266" r:id="rId6"/>
    <p:sldId id="267" r:id="rId7"/>
    <p:sldId id="268" r:id="rId8"/>
    <p:sldId id="270" r:id="rId9"/>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E1EB"/>
    <a:srgbClr val="2CB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11A18-8C01-94CE-81E9-8697E995AEBB}" v="849" dt="2025-01-13T02:19:16.246"/>
    <p1510:client id="{6FD0458F-2216-424B-B837-B6DC39EEE003}" v="2" dt="2025-01-13T02:34:48.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he Weissman" userId="28cc219a8c323a5b" providerId="LiveId" clId="{6FD0458F-2216-424B-B837-B6DC39EEE003}"/>
    <pc:docChg chg="modSld">
      <pc:chgData name="Moshe Weissman" userId="28cc219a8c323a5b" providerId="LiveId" clId="{6FD0458F-2216-424B-B837-B6DC39EEE003}" dt="2025-01-13T02:35:10.895" v="24" actId="20577"/>
      <pc:docMkLst>
        <pc:docMk/>
      </pc:docMkLst>
      <pc:sldChg chg="modSp mod">
        <pc:chgData name="Moshe Weissman" userId="28cc219a8c323a5b" providerId="LiveId" clId="{6FD0458F-2216-424B-B837-B6DC39EEE003}" dt="2025-01-13T02:35:10.895" v="24" actId="20577"/>
        <pc:sldMkLst>
          <pc:docMk/>
          <pc:sldMk cId="2074833452" sldId="270"/>
        </pc:sldMkLst>
        <pc:spChg chg="mod">
          <ac:chgData name="Moshe Weissman" userId="28cc219a8c323a5b" providerId="LiveId" clId="{6FD0458F-2216-424B-B837-B6DC39EEE003}" dt="2025-01-13T02:35:10.895" v="24" actId="20577"/>
          <ac:spMkLst>
            <pc:docMk/>
            <pc:sldMk cId="2074833452" sldId="270"/>
            <ac:spMk id="2" creationId="{4CBDE9BB-6FC8-127C-CE14-04EF8A5396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DE9BB-6FC8-127C-CE14-04EF8A53960D}"/>
              </a:ext>
            </a:extLst>
          </p:cNvPr>
          <p:cNvSpPr>
            <a:spLocks noGrp="1"/>
          </p:cNvSpPr>
          <p:nvPr>
            <p:ph type="title"/>
          </p:nvPr>
        </p:nvSpPr>
        <p:spPr>
          <a:xfrm>
            <a:off x="-532641" y="4515022"/>
            <a:ext cx="14094142" cy="1988616"/>
          </a:xfrm>
        </p:spPr>
        <p:txBody>
          <a:bodyPr anchor="t">
            <a:normAutofit fontScale="90000"/>
          </a:bodyPr>
          <a:lstStyle/>
          <a:p>
            <a:pPr algn="ctr"/>
            <a:r>
              <a:rPr lang="en-US" sz="4000" i="1" dirty="0">
                <a:solidFill>
                  <a:srgbClr val="57E1EB"/>
                </a:solidFill>
                <a:latin typeface="Arial"/>
                <a:ea typeface="+mj-lt"/>
                <a:cs typeface="+mj-lt"/>
              </a:rPr>
              <a:t>The Technology Value Stream</a:t>
            </a:r>
            <a:r>
              <a:rPr lang="en-US" sz="4000" dirty="0">
                <a:solidFill>
                  <a:srgbClr val="57E1EB"/>
                </a:solidFill>
                <a:latin typeface="Arial"/>
                <a:ea typeface="+mj-lt"/>
                <a:cs typeface="+mj-lt"/>
              </a:rPr>
              <a:t>    </a:t>
            </a:r>
            <a:br>
              <a:rPr lang="en-US" sz="4000" dirty="0">
                <a:solidFill>
                  <a:srgbClr val="57E1EB"/>
                </a:solidFill>
                <a:latin typeface="Arial"/>
                <a:ea typeface="+mj-lt"/>
                <a:cs typeface="+mj-lt"/>
              </a:rPr>
            </a:br>
            <a:r>
              <a:rPr lang="en-US" sz="2400" i="1" dirty="0">
                <a:solidFill>
                  <a:srgbClr val="57E1EB"/>
                </a:solidFill>
                <a:latin typeface="Arial"/>
                <a:ea typeface="+mj-lt"/>
                <a:cs typeface="+mj-lt"/>
              </a:rPr>
              <a:t>Optimizing Lead and Processing Times</a:t>
            </a:r>
            <a:br>
              <a:rPr lang="en-US" sz="2400" dirty="0">
                <a:solidFill>
                  <a:srgbClr val="57E1EB"/>
                </a:solidFill>
                <a:latin typeface="Arial"/>
                <a:ea typeface="+mj-lt"/>
                <a:cs typeface="+mj-lt"/>
              </a:rPr>
            </a:br>
            <a:r>
              <a:rPr lang="en-US" sz="2400" dirty="0">
                <a:solidFill>
                  <a:srgbClr val="57E1EB"/>
                </a:solidFill>
                <a:latin typeface="Arial"/>
                <a:ea typeface="+mj-lt"/>
                <a:cs typeface="+mj-lt"/>
              </a:rPr>
              <a:t>By: Shayna Solomon</a:t>
            </a:r>
            <a:br>
              <a:rPr lang="en-US" sz="2400" dirty="0">
                <a:solidFill>
                  <a:srgbClr val="57E1EB"/>
                </a:solidFill>
                <a:latin typeface="Arial"/>
                <a:ea typeface="+mj-lt"/>
                <a:cs typeface="+mj-lt"/>
              </a:rPr>
            </a:br>
            <a:r>
              <a:rPr lang="en-US" sz="2400" dirty="0">
                <a:solidFill>
                  <a:srgbClr val="57E1EB"/>
                </a:solidFill>
                <a:latin typeface="Arial"/>
                <a:ea typeface="+mj-lt"/>
                <a:cs typeface="+mj-lt"/>
              </a:rPr>
              <a:t>01/12/2025</a:t>
            </a:r>
            <a:br>
              <a:rPr lang="en-US" sz="2400" dirty="0">
                <a:latin typeface="Arial"/>
                <a:ea typeface="+mj-lt"/>
                <a:cs typeface="+mj-lt"/>
              </a:rPr>
            </a:br>
            <a:endParaRPr lang="en-US" sz="2400">
              <a:solidFill>
                <a:schemeClr val="bg1"/>
              </a:solidFill>
              <a:latin typeface="Arial"/>
              <a:cs typeface="Arial"/>
            </a:endParaRPr>
          </a:p>
          <a:p>
            <a:br>
              <a:rPr lang="en-US" sz="4000" dirty="0">
                <a:solidFill>
                  <a:schemeClr val="bg1"/>
                </a:solidFill>
                <a:ea typeface="+mj-lt"/>
                <a:cs typeface="+mj-lt"/>
              </a:rPr>
            </a:br>
            <a:endParaRPr lang="en-US">
              <a:solidFill>
                <a:schemeClr val="bg1"/>
              </a:solidFill>
            </a:endParaRPr>
          </a:p>
        </p:txBody>
      </p:sp>
      <p:pic>
        <p:nvPicPr>
          <p:cNvPr id="4" name="Content Placeholder 3" descr="DevOps | V Group Inc.">
            <a:extLst>
              <a:ext uri="{FF2B5EF4-FFF2-40B4-BE49-F238E27FC236}">
                <a16:creationId xmlns:a16="http://schemas.microsoft.com/office/drawing/2014/main" id="{4E3C15F5-ABA5-302F-6A0C-19792976CD39}"/>
              </a:ext>
            </a:extLst>
          </p:cNvPr>
          <p:cNvPicPr>
            <a:picLocks noChangeAspect="1"/>
          </p:cNvPicPr>
          <p:nvPr/>
        </p:nvPicPr>
        <p:blipFill>
          <a:blip r:embed="rId2"/>
          <a:srcRect t="22185" b="12445"/>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3" name="Group 12">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4" name="Freeform: Shape 13">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5537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evOps | V Group Inc.">
            <a:extLst>
              <a:ext uri="{FF2B5EF4-FFF2-40B4-BE49-F238E27FC236}">
                <a16:creationId xmlns:a16="http://schemas.microsoft.com/office/drawing/2014/main" id="{6C1DD5A7-7F01-EDFF-9DF3-1B2025C57AC3}"/>
              </a:ext>
            </a:extLst>
          </p:cNvPr>
          <p:cNvPicPr>
            <a:picLocks noChangeAspect="1"/>
          </p:cNvPicPr>
          <p:nvPr/>
        </p:nvPicPr>
        <p:blipFill>
          <a:blip r:embed="rId2"/>
          <a:srcRect l="22483" t="9091" r="20062"/>
          <a:stretch/>
        </p:blipFill>
        <p:spPr>
          <a:xfrm>
            <a:off x="20" y="10"/>
            <a:ext cx="8668492" cy="6857990"/>
          </a:xfrm>
          <a:prstGeom prst="rect">
            <a:avLst/>
          </a:prstGeom>
        </p:spPr>
      </p:pic>
      <p:sp>
        <p:nvSpPr>
          <p:cNvPr id="24" name="Rectangle 23">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925F61-9954-3E8F-3184-693DF59B9412}"/>
              </a:ext>
            </a:extLst>
          </p:cNvPr>
          <p:cNvSpPr>
            <a:spLocks noGrp="1"/>
          </p:cNvSpPr>
          <p:nvPr>
            <p:ph type="title"/>
          </p:nvPr>
        </p:nvSpPr>
        <p:spPr>
          <a:xfrm>
            <a:off x="8464160" y="-4077"/>
            <a:ext cx="3427361" cy="809210"/>
          </a:xfrm>
        </p:spPr>
        <p:txBody>
          <a:bodyPr anchor="b">
            <a:normAutofit/>
          </a:bodyPr>
          <a:lstStyle/>
          <a:p>
            <a:r>
              <a:rPr lang="en-US" sz="3600" i="1" dirty="0">
                <a:solidFill>
                  <a:srgbClr val="57E1EB"/>
                </a:solidFill>
                <a:latin typeface="Arial"/>
                <a:cs typeface="Arial"/>
              </a:rPr>
              <a:t> Introduction</a:t>
            </a: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8A453A2D-7AE3-112C-981D-F8D9FC115A54}"/>
              </a:ext>
            </a:extLst>
          </p:cNvPr>
          <p:cNvSpPr txBox="1"/>
          <p:nvPr/>
        </p:nvSpPr>
        <p:spPr>
          <a:xfrm>
            <a:off x="7878393" y="1049748"/>
            <a:ext cx="412730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57E1EB"/>
                </a:solidFill>
                <a:latin typeface="Arial"/>
                <a:ea typeface="+mn-lt"/>
                <a:cs typeface="+mn-lt"/>
              </a:rPr>
              <a:t>A value stream represents all the steps required to deliver value to customers, from the time a request is made to the time it is fulfilled.</a:t>
            </a:r>
            <a:endParaRPr lang="en-US" dirty="0">
              <a:solidFill>
                <a:srgbClr val="57E1EB"/>
              </a:solidFill>
              <a:latin typeface="Arial"/>
              <a:cs typeface="Arial"/>
            </a:endParaRPr>
          </a:p>
          <a:p>
            <a:pPr marL="285750" indent="-285750">
              <a:buFont typeface="Arial"/>
              <a:buChar char="•"/>
            </a:pPr>
            <a:endParaRPr lang="en-US" dirty="0">
              <a:solidFill>
                <a:srgbClr val="57E1EB"/>
              </a:solidFill>
              <a:latin typeface="Arial"/>
              <a:cs typeface="Arial"/>
            </a:endParaRPr>
          </a:p>
          <a:p>
            <a:r>
              <a:rPr lang="en-US" b="1" i="1" dirty="0">
                <a:solidFill>
                  <a:srgbClr val="57E1EB"/>
                </a:solidFill>
                <a:latin typeface="Arial"/>
                <a:ea typeface="+mn-lt"/>
                <a:cs typeface="+mn-lt"/>
              </a:rPr>
              <a:t>       </a:t>
            </a:r>
            <a:r>
              <a:rPr lang="en-US" b="1" i="1" u="sng" dirty="0">
                <a:solidFill>
                  <a:srgbClr val="57E1EB"/>
                </a:solidFill>
                <a:latin typeface="Arial"/>
                <a:ea typeface="+mn-lt"/>
                <a:cs typeface="+mn-lt"/>
              </a:rPr>
              <a:t>This presentation explores:</a:t>
            </a:r>
            <a:endParaRPr lang="en-US" b="1" i="1" u="sng" dirty="0">
              <a:solidFill>
                <a:srgbClr val="57E1EB"/>
              </a:solidFill>
              <a:latin typeface="Arial"/>
              <a:cs typeface="Arial"/>
            </a:endParaRPr>
          </a:p>
          <a:p>
            <a:pPr marL="285750" indent="-285750">
              <a:buFont typeface="Arial"/>
              <a:buChar char="•"/>
            </a:pPr>
            <a:endParaRPr lang="en-US" dirty="0">
              <a:solidFill>
                <a:srgbClr val="57E1EB"/>
              </a:solidFill>
              <a:latin typeface="Arial"/>
              <a:cs typeface="Arial"/>
            </a:endParaRPr>
          </a:p>
          <a:p>
            <a:pPr marL="285750" indent="-285750">
              <a:buFont typeface="Arial"/>
              <a:buChar char="•"/>
            </a:pPr>
            <a:r>
              <a:rPr lang="en-US" dirty="0">
                <a:solidFill>
                  <a:srgbClr val="57E1EB"/>
                </a:solidFill>
                <a:latin typeface="Arial"/>
                <a:ea typeface="+mn-lt"/>
                <a:cs typeface="+mn-lt"/>
              </a:rPr>
              <a:t>Lead Time vs. Processing Time</a:t>
            </a:r>
            <a:endParaRPr lang="en-US" dirty="0">
              <a:solidFill>
                <a:srgbClr val="57E1EB"/>
              </a:solidFill>
              <a:latin typeface="Arial"/>
              <a:cs typeface="Arial"/>
            </a:endParaRPr>
          </a:p>
          <a:p>
            <a:pPr marL="285750" indent="-285750">
              <a:buFont typeface="Arial"/>
              <a:buChar char="•"/>
            </a:pPr>
            <a:endParaRPr lang="en-US" dirty="0">
              <a:solidFill>
                <a:srgbClr val="57E1EB"/>
              </a:solidFill>
              <a:latin typeface="Arial"/>
              <a:cs typeface="Arial"/>
            </a:endParaRPr>
          </a:p>
          <a:p>
            <a:pPr marL="285750" indent="-285750">
              <a:buFont typeface="Arial"/>
              <a:buChar char="•"/>
            </a:pPr>
            <a:r>
              <a:rPr lang="en-US" dirty="0">
                <a:solidFill>
                  <a:srgbClr val="57E1EB"/>
                </a:solidFill>
                <a:latin typeface="Arial"/>
                <a:ea typeface="+mn-lt"/>
                <a:cs typeface="+mn-lt"/>
              </a:rPr>
              <a:t>Challenges with long deployment lead times.</a:t>
            </a:r>
            <a:endParaRPr lang="en-US" dirty="0">
              <a:solidFill>
                <a:srgbClr val="57E1EB"/>
              </a:solidFill>
              <a:latin typeface="Arial"/>
              <a:cs typeface="Arial"/>
            </a:endParaRPr>
          </a:p>
          <a:p>
            <a:pPr marL="285750" indent="-285750">
              <a:buFont typeface="Arial"/>
              <a:buChar char="•"/>
            </a:pPr>
            <a:endParaRPr lang="en-US" dirty="0">
              <a:solidFill>
                <a:srgbClr val="57E1EB"/>
              </a:solidFill>
              <a:latin typeface="Arial"/>
              <a:cs typeface="Arial"/>
            </a:endParaRPr>
          </a:p>
          <a:p>
            <a:pPr marL="285750" indent="-285750">
              <a:buFont typeface="Arial"/>
              <a:buChar char="•"/>
            </a:pPr>
            <a:r>
              <a:rPr lang="en-US" dirty="0">
                <a:solidFill>
                  <a:srgbClr val="57E1EB"/>
                </a:solidFill>
                <a:latin typeface="Arial"/>
                <a:ea typeface="+mn-lt"/>
                <a:cs typeface="+mn-lt"/>
              </a:rPr>
              <a:t>The DevOps Ideal: Reducing deployment times to minutes.</a:t>
            </a:r>
            <a:endParaRPr lang="en-US" dirty="0">
              <a:solidFill>
                <a:srgbClr val="57E1EB"/>
              </a:solidFill>
              <a:latin typeface="Arial"/>
              <a:cs typeface="Arial"/>
            </a:endParaRPr>
          </a:p>
          <a:p>
            <a:pPr marL="285750" indent="-285750">
              <a:buFont typeface="Arial"/>
              <a:buChar char="•"/>
            </a:pPr>
            <a:endParaRPr lang="en-US" dirty="0">
              <a:solidFill>
                <a:srgbClr val="57E1EB"/>
              </a:solidFill>
              <a:latin typeface="Arial"/>
              <a:cs typeface="Arial"/>
            </a:endParaRPr>
          </a:p>
          <a:p>
            <a:pPr marL="285750" indent="-285750">
              <a:buFont typeface="Arial"/>
              <a:buChar char="•"/>
            </a:pPr>
            <a:r>
              <a:rPr lang="en-US" dirty="0">
                <a:solidFill>
                  <a:srgbClr val="57E1EB"/>
                </a:solidFill>
                <a:latin typeface="Arial"/>
                <a:ea typeface="+mn-lt"/>
                <a:cs typeface="+mn-lt"/>
              </a:rPr>
              <a:t>Understanding value streams is critical to improving efficiency and customer satisfaction.</a:t>
            </a:r>
            <a:endParaRPr lang="en-US" dirty="0">
              <a:solidFill>
                <a:srgbClr val="57E1EB"/>
              </a:solidFill>
              <a:latin typeface="Arial"/>
            </a:endParaRPr>
          </a:p>
        </p:txBody>
      </p:sp>
    </p:spTree>
    <p:extLst>
      <p:ext uri="{BB962C8B-B14F-4D97-AF65-F5344CB8AC3E}">
        <p14:creationId xmlns:p14="http://schemas.microsoft.com/office/powerpoint/2010/main" val="243339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4EEF8-65B2-C601-D56F-5FEA19E11AFB}"/>
              </a:ext>
            </a:extLst>
          </p:cNvPr>
          <p:cNvSpPr>
            <a:spLocks noGrp="1"/>
          </p:cNvSpPr>
          <p:nvPr>
            <p:ph type="title"/>
          </p:nvPr>
        </p:nvSpPr>
        <p:spPr>
          <a:xfrm>
            <a:off x="2118" y="160085"/>
            <a:ext cx="5632449" cy="826023"/>
          </a:xfrm>
        </p:spPr>
        <p:txBody>
          <a:bodyPr anchor="t">
            <a:noAutofit/>
          </a:bodyPr>
          <a:lstStyle/>
          <a:p>
            <a:pPr algn="ctr"/>
            <a:r>
              <a:rPr lang="en-US" sz="3200" i="1" dirty="0">
                <a:solidFill>
                  <a:srgbClr val="57E1EB">
                    <a:alpha val="80000"/>
                  </a:srgbClr>
                </a:solidFill>
                <a:latin typeface="Arial"/>
                <a:cs typeface="Arial"/>
              </a:rPr>
              <a:t>Defining Lead Time vs. Processing Time</a:t>
            </a:r>
            <a:endParaRPr lang="en-US" sz="3200" i="1" dirty="0">
              <a:solidFill>
                <a:srgbClr val="57E1EB">
                  <a:alpha val="80000"/>
                </a:srgbClr>
              </a:solidFill>
            </a:endParaRPr>
          </a:p>
        </p:txBody>
      </p:sp>
      <p:sp>
        <p:nvSpPr>
          <p:cNvPr id="7" name="Content Placeholder 6">
            <a:extLst>
              <a:ext uri="{FF2B5EF4-FFF2-40B4-BE49-F238E27FC236}">
                <a16:creationId xmlns:a16="http://schemas.microsoft.com/office/drawing/2014/main" id="{22F9D982-0678-020B-CC4B-8B26A460146C}"/>
              </a:ext>
            </a:extLst>
          </p:cNvPr>
          <p:cNvSpPr>
            <a:spLocks noGrp="1"/>
          </p:cNvSpPr>
          <p:nvPr>
            <p:ph idx="1"/>
          </p:nvPr>
        </p:nvSpPr>
        <p:spPr>
          <a:xfrm>
            <a:off x="203202" y="987401"/>
            <a:ext cx="5431365" cy="5586965"/>
          </a:xfrm>
        </p:spPr>
        <p:txBody>
          <a:bodyPr vert="horz" lIns="91440" tIns="45720" rIns="91440" bIns="45720" rtlCol="0" anchor="t">
            <a:noAutofit/>
          </a:bodyPr>
          <a:lstStyle/>
          <a:p>
            <a:pPr>
              <a:buNone/>
            </a:pPr>
            <a:endParaRPr lang="en-US" sz="1800" dirty="0">
              <a:solidFill>
                <a:srgbClr val="57E1EB">
                  <a:alpha val="80000"/>
                </a:srgbClr>
              </a:solidFill>
              <a:latin typeface="Arial"/>
              <a:cs typeface="Arial"/>
            </a:endParaRPr>
          </a:p>
          <a:p>
            <a:pPr algn="ctr">
              <a:buNone/>
            </a:pPr>
            <a:r>
              <a:rPr lang="en-US" sz="1800" b="1" i="1" u="sng" dirty="0">
                <a:solidFill>
                  <a:srgbClr val="57E1EB">
                    <a:alpha val="80000"/>
                  </a:srgbClr>
                </a:solidFill>
                <a:latin typeface="Arial"/>
                <a:ea typeface="+mn-lt"/>
                <a:cs typeface="+mn-lt"/>
              </a:rPr>
              <a:t>Lead Time:</a:t>
            </a:r>
            <a:endParaRPr lang="en-US" sz="1800" b="1" i="1" u="sng">
              <a:solidFill>
                <a:srgbClr val="57E1EB">
                  <a:alpha val="80000"/>
                </a:srgbClr>
              </a:solidFill>
              <a:latin typeface="Arial"/>
              <a:cs typeface="Arial"/>
            </a:endParaRPr>
          </a:p>
          <a:p>
            <a:pPr algn="ctr"/>
            <a:r>
              <a:rPr lang="en-US" sz="1800" dirty="0">
                <a:solidFill>
                  <a:srgbClr val="57E1EB">
                    <a:alpha val="80000"/>
                  </a:srgbClr>
                </a:solidFill>
                <a:latin typeface="Arial"/>
                <a:ea typeface="+mn-lt"/>
                <a:cs typeface="+mn-lt"/>
              </a:rPr>
              <a:t>The total time from when a customer request is made to when it is delivered, including waiting time.</a:t>
            </a:r>
            <a:endParaRPr lang="en-US" sz="1800" dirty="0">
              <a:solidFill>
                <a:srgbClr val="57E1EB">
                  <a:alpha val="80000"/>
                </a:srgbClr>
              </a:solidFill>
              <a:latin typeface="Arial"/>
              <a:cs typeface="Arial"/>
            </a:endParaRPr>
          </a:p>
          <a:p>
            <a:pPr algn="ctr">
              <a:buNone/>
            </a:pPr>
            <a:endParaRPr lang="en-US" sz="1800" dirty="0">
              <a:solidFill>
                <a:srgbClr val="57E1EB"/>
              </a:solidFill>
              <a:latin typeface="Arial"/>
              <a:cs typeface="Arial"/>
            </a:endParaRPr>
          </a:p>
          <a:p>
            <a:pPr algn="ctr">
              <a:buNone/>
            </a:pPr>
            <a:r>
              <a:rPr lang="en-US" sz="1800" b="1" i="1" u="sng" dirty="0">
                <a:solidFill>
                  <a:srgbClr val="57E1EB">
                    <a:alpha val="80000"/>
                  </a:srgbClr>
                </a:solidFill>
                <a:latin typeface="Arial"/>
                <a:ea typeface="+mn-lt"/>
                <a:cs typeface="+mn-lt"/>
              </a:rPr>
              <a:t>Processing Time:</a:t>
            </a:r>
            <a:endParaRPr lang="en-US" sz="1800" b="1" i="1" u="sng">
              <a:solidFill>
                <a:srgbClr val="57E1EB">
                  <a:alpha val="80000"/>
                </a:srgbClr>
              </a:solidFill>
              <a:latin typeface="Arial"/>
              <a:cs typeface="Arial"/>
            </a:endParaRPr>
          </a:p>
          <a:p>
            <a:pPr algn="ctr"/>
            <a:r>
              <a:rPr lang="en-US" sz="1800" dirty="0">
                <a:solidFill>
                  <a:srgbClr val="57E1EB">
                    <a:alpha val="80000"/>
                  </a:srgbClr>
                </a:solidFill>
                <a:latin typeface="Arial"/>
                <a:ea typeface="+mn-lt"/>
                <a:cs typeface="+mn-lt"/>
              </a:rPr>
              <a:t>The actual time spent working on the request, excluding any time in queues.</a:t>
            </a:r>
            <a:endParaRPr lang="en-US" sz="1800" dirty="0">
              <a:solidFill>
                <a:srgbClr val="57E1EB">
                  <a:alpha val="80000"/>
                </a:srgbClr>
              </a:solidFill>
              <a:latin typeface="Arial"/>
              <a:cs typeface="Arial"/>
            </a:endParaRPr>
          </a:p>
          <a:p>
            <a:pPr algn="ctr">
              <a:buNone/>
            </a:pPr>
            <a:endParaRPr lang="en-US" sz="1800" dirty="0">
              <a:solidFill>
                <a:srgbClr val="57E1EB"/>
              </a:solidFill>
              <a:latin typeface="Arial"/>
              <a:cs typeface="Arial"/>
            </a:endParaRPr>
          </a:p>
          <a:p>
            <a:pPr algn="ctr">
              <a:buNone/>
            </a:pPr>
            <a:r>
              <a:rPr lang="en-US" sz="1800" b="1" i="1" u="sng" dirty="0">
                <a:solidFill>
                  <a:srgbClr val="57E1EB">
                    <a:alpha val="80000"/>
                  </a:srgbClr>
                </a:solidFill>
                <a:latin typeface="Arial"/>
                <a:ea typeface="+mn-lt"/>
                <a:cs typeface="+mn-lt"/>
              </a:rPr>
              <a:t>Key Insight:</a:t>
            </a:r>
            <a:endParaRPr lang="en-US" sz="1800" b="1" i="1" u="sng">
              <a:solidFill>
                <a:srgbClr val="57E1EB">
                  <a:alpha val="80000"/>
                </a:srgbClr>
              </a:solidFill>
              <a:latin typeface="Arial"/>
              <a:cs typeface="Arial"/>
            </a:endParaRPr>
          </a:p>
          <a:p>
            <a:pPr algn="ctr"/>
            <a:r>
              <a:rPr lang="en-US" sz="1800" dirty="0">
                <a:solidFill>
                  <a:srgbClr val="57E1EB">
                    <a:alpha val="80000"/>
                  </a:srgbClr>
                </a:solidFill>
                <a:latin typeface="Arial"/>
                <a:ea typeface="+mn-lt"/>
                <a:cs typeface="+mn-lt"/>
              </a:rPr>
              <a:t>Lead time is the most critical metric because it reflects the customer experience.</a:t>
            </a:r>
            <a:endParaRPr lang="en-US" sz="1800" dirty="0">
              <a:solidFill>
                <a:srgbClr val="57E1EB">
                  <a:alpha val="80000"/>
                </a:srgbClr>
              </a:solidFill>
              <a:latin typeface="Arial"/>
              <a:cs typeface="Arial"/>
            </a:endParaRPr>
          </a:p>
          <a:p>
            <a:pPr algn="ctr"/>
            <a:endParaRPr lang="en-US" sz="1800" dirty="0">
              <a:solidFill>
                <a:srgbClr val="57E1EB">
                  <a:alpha val="80000"/>
                </a:srgbClr>
              </a:solidFill>
              <a:latin typeface="Arial"/>
              <a:ea typeface="+mn-lt"/>
              <a:cs typeface="+mn-lt"/>
            </a:endParaRPr>
          </a:p>
          <a:p>
            <a:pPr algn="ctr"/>
            <a:r>
              <a:rPr lang="en-US" sz="1800" dirty="0">
                <a:solidFill>
                  <a:srgbClr val="57E1EB">
                    <a:alpha val="80000"/>
                  </a:srgbClr>
                </a:solidFill>
                <a:latin typeface="Arial"/>
                <a:ea typeface="+mn-lt"/>
                <a:cs typeface="+mn-lt"/>
              </a:rPr>
              <a:t>Shorter lead times improve customer satisfaction and operational efficiency.</a:t>
            </a:r>
            <a:endParaRPr lang="en-US" sz="1800" dirty="0">
              <a:solidFill>
                <a:srgbClr val="57E1EB">
                  <a:alpha val="80000"/>
                </a:srgbClr>
              </a:solidFill>
              <a:latin typeface="Arial"/>
              <a:cs typeface="Arial"/>
            </a:endParaRPr>
          </a:p>
        </p:txBody>
      </p:sp>
      <p:pic>
        <p:nvPicPr>
          <p:cNvPr id="5" name="Picture 4" descr="DevOps | V Group Inc.">
            <a:extLst>
              <a:ext uri="{FF2B5EF4-FFF2-40B4-BE49-F238E27FC236}">
                <a16:creationId xmlns:a16="http://schemas.microsoft.com/office/drawing/2014/main" id="{95579F14-6ADC-9411-E1F3-D590033C882F}"/>
              </a:ext>
            </a:extLst>
          </p:cNvPr>
          <p:cNvPicPr>
            <a:picLocks noChangeAspect="1"/>
          </p:cNvPicPr>
          <p:nvPr/>
        </p:nvPicPr>
        <p:blipFill>
          <a:blip r:embed="rId2"/>
          <a:srcRect l="25814" r="27235"/>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8" name="Group 17">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5" name="Freeform: Shape 14">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0405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evOps | V Group Inc.">
            <a:extLst>
              <a:ext uri="{FF2B5EF4-FFF2-40B4-BE49-F238E27FC236}">
                <a16:creationId xmlns:a16="http://schemas.microsoft.com/office/drawing/2014/main" id="{6C1DD5A7-7F01-EDFF-9DF3-1B2025C57AC3}"/>
              </a:ext>
            </a:extLst>
          </p:cNvPr>
          <p:cNvPicPr>
            <a:picLocks noChangeAspect="1"/>
          </p:cNvPicPr>
          <p:nvPr/>
        </p:nvPicPr>
        <p:blipFill>
          <a:blip r:embed="rId2"/>
          <a:srcRect l="22483" t="9091" r="20062"/>
          <a:stretch/>
        </p:blipFill>
        <p:spPr>
          <a:xfrm>
            <a:off x="20" y="10"/>
            <a:ext cx="8668492" cy="6857990"/>
          </a:xfrm>
          <a:prstGeom prst="rect">
            <a:avLst/>
          </a:prstGeom>
        </p:spPr>
      </p:pic>
      <p:sp>
        <p:nvSpPr>
          <p:cNvPr id="24" name="Rectangle 23">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925F61-9954-3E8F-3184-693DF59B9412}"/>
              </a:ext>
            </a:extLst>
          </p:cNvPr>
          <p:cNvSpPr>
            <a:spLocks noGrp="1"/>
          </p:cNvSpPr>
          <p:nvPr>
            <p:ph type="title"/>
          </p:nvPr>
        </p:nvSpPr>
        <p:spPr>
          <a:xfrm>
            <a:off x="7046794" y="-416627"/>
            <a:ext cx="5147051" cy="7058567"/>
          </a:xfrm>
        </p:spPr>
        <p:txBody>
          <a:bodyPr vert="horz" lIns="91440" tIns="45720" rIns="91440" bIns="45720" rtlCol="0" anchor="b">
            <a:noAutofit/>
          </a:bodyPr>
          <a:lstStyle/>
          <a:p>
            <a:pPr algn="ctr"/>
            <a:r>
              <a:rPr lang="en-US" sz="3200" i="1" dirty="0">
                <a:solidFill>
                  <a:srgbClr val="57E1EB"/>
                </a:solidFill>
                <a:latin typeface="Arial"/>
                <a:ea typeface="+mj-lt"/>
                <a:cs typeface="+mj-lt"/>
              </a:rPr>
              <a:t>The Challenge: Long Deployment Lead Times</a:t>
            </a:r>
            <a:br>
              <a:rPr lang="en-US" sz="3200" dirty="0">
                <a:solidFill>
                  <a:srgbClr val="57E1EB"/>
                </a:solidFill>
                <a:latin typeface="Arial"/>
                <a:ea typeface="+mj-lt"/>
                <a:cs typeface="+mj-lt"/>
              </a:rPr>
            </a:br>
            <a:endParaRPr lang="en-US" sz="3200">
              <a:solidFill>
                <a:srgbClr val="57E1EB"/>
              </a:solidFill>
              <a:latin typeface="Arial"/>
              <a:cs typeface="Arial"/>
            </a:endParaRPr>
          </a:p>
          <a:p>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Many organizations face deployment lead times that can stretch to months.</a:t>
            </a:r>
            <a:endParaRPr lang="en-US" sz="1800" dirty="0">
              <a:solidFill>
                <a:srgbClr val="57E1EB"/>
              </a:solidFill>
              <a:latin typeface="Arial"/>
              <a:cs typeface="Arial"/>
            </a:endParaRPr>
          </a:p>
          <a:p>
            <a:pPr algn="ctr"/>
            <a:endParaRPr lang="en-US" sz="1800" dirty="0">
              <a:solidFill>
                <a:srgbClr val="57E1EB"/>
              </a:solidFill>
              <a:latin typeface="Arial"/>
              <a:cs typeface="Arial"/>
            </a:endParaRPr>
          </a:p>
          <a:p>
            <a:pPr algn="ctr"/>
            <a:r>
              <a:rPr lang="en-US" sz="1800" b="1" i="1" u="sng" dirty="0">
                <a:solidFill>
                  <a:srgbClr val="57E1EB"/>
                </a:solidFill>
                <a:latin typeface="Arial"/>
                <a:ea typeface="+mj-lt"/>
                <a:cs typeface="+mj-lt"/>
              </a:rPr>
              <a:t>Causes:</a:t>
            </a:r>
            <a:br>
              <a:rPr lang="en-US" sz="1800" b="1" i="1" u="sng" dirty="0">
                <a:solidFill>
                  <a:srgbClr val="57E1EB"/>
                </a:solidFill>
                <a:latin typeface="Arial"/>
                <a:ea typeface="+mj-lt"/>
                <a:cs typeface="+mj-lt"/>
              </a:rPr>
            </a:br>
            <a:endParaRPr lang="en-US" sz="1800" b="1" i="1" u="sng">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Tightly coupled, monolithic systems.</a:t>
            </a:r>
            <a:endParaRPr lang="en-US" sz="1800">
              <a:solidFill>
                <a:srgbClr val="57E1EB"/>
              </a:solidFill>
              <a:latin typeface="Arial"/>
              <a:cs typeface="Arial"/>
            </a:endParaRPr>
          </a:p>
          <a:p>
            <a:pPr marL="285750" indent="-285750" algn="ctr">
              <a:buFont typeface="Arial"/>
              <a:buChar char="•"/>
            </a:pP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Scarcity of test environments.</a:t>
            </a:r>
            <a:endParaRPr lang="en-US" sz="1800">
              <a:solidFill>
                <a:srgbClr val="57E1EB"/>
              </a:solidFill>
              <a:latin typeface="Arial"/>
              <a:cs typeface="Arial"/>
            </a:endParaRPr>
          </a:p>
          <a:p>
            <a:pPr marL="285750" indent="-285750" algn="ctr">
              <a:buFont typeface="Arial"/>
              <a:buChar char="•"/>
            </a:pP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Reliance on manual testing and lengthy approval processes.</a:t>
            </a:r>
            <a:endParaRPr lang="en-US" sz="1800">
              <a:solidFill>
                <a:srgbClr val="57E1EB"/>
              </a:solidFill>
              <a:latin typeface="Arial"/>
              <a:cs typeface="Arial"/>
            </a:endParaRPr>
          </a:p>
          <a:p>
            <a:pPr marL="285750" indent="-285750" algn="ctr">
              <a:buFont typeface="Arial"/>
              <a:buChar char="•"/>
            </a:pPr>
            <a:endParaRPr lang="en-US" sz="1800" dirty="0">
              <a:solidFill>
                <a:srgbClr val="57E1EB"/>
              </a:solidFill>
              <a:latin typeface="Arial"/>
              <a:cs typeface="Arial"/>
            </a:endParaRPr>
          </a:p>
          <a:p>
            <a:pPr algn="ctr"/>
            <a:r>
              <a:rPr lang="en-US" sz="1800" b="1" i="1" u="sng" dirty="0">
                <a:solidFill>
                  <a:srgbClr val="57E1EB"/>
                </a:solidFill>
                <a:latin typeface="Arial"/>
                <a:ea typeface="+mj-lt"/>
                <a:cs typeface="+mj-lt"/>
              </a:rPr>
              <a:t>Impact:</a:t>
            </a:r>
            <a:endParaRPr lang="en-US" sz="1800" b="1" i="1" u="sng">
              <a:solidFill>
                <a:srgbClr val="57E1EB"/>
              </a:solidFill>
              <a:latin typeface="Arial"/>
              <a:cs typeface="Arial"/>
            </a:endParaRPr>
          </a:p>
          <a:p>
            <a:pPr algn="ct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Feedback and errors are discovered too late.</a:t>
            </a:r>
            <a:endParaRPr lang="en-US" sz="1800">
              <a:solidFill>
                <a:srgbClr val="57E1EB"/>
              </a:solidFill>
              <a:latin typeface="Arial"/>
              <a:cs typeface="Arial"/>
            </a:endParaRPr>
          </a:p>
          <a:p>
            <a:pPr marL="285750" indent="-285750" algn="ctr">
              <a:buFont typeface="Arial"/>
              <a:buChar char="•"/>
            </a:pP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Fixing issues can take weeks or longer.</a:t>
            </a:r>
            <a:endParaRPr lang="en-US" sz="1800">
              <a:solidFill>
                <a:srgbClr val="57E1EB"/>
              </a:solidFill>
              <a:latin typeface="Arial"/>
              <a:cs typeface="Arial"/>
            </a:endParaRPr>
          </a:p>
          <a:p>
            <a:pPr marL="285750" indent="-285750" algn="ctr">
              <a:buFont typeface="Arial"/>
              <a:buChar char="•"/>
            </a:pP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Poor customer satisfaction and wasted resources.</a:t>
            </a:r>
            <a:endParaRPr lang="en-US" sz="1800" dirty="0">
              <a:solidFill>
                <a:srgbClr val="57E1EB"/>
              </a:solidFill>
              <a:latin typeface="Arial"/>
              <a:cs typeface="Arial"/>
            </a:endParaRPr>
          </a:p>
        </p:txBody>
      </p:sp>
    </p:spTree>
    <p:extLst>
      <p:ext uri="{BB962C8B-B14F-4D97-AF65-F5344CB8AC3E}">
        <p14:creationId xmlns:p14="http://schemas.microsoft.com/office/powerpoint/2010/main" val="259542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4EEF8-65B2-C601-D56F-5FEA19E11AFB}"/>
              </a:ext>
            </a:extLst>
          </p:cNvPr>
          <p:cNvSpPr>
            <a:spLocks noGrp="1"/>
          </p:cNvSpPr>
          <p:nvPr>
            <p:ph type="title"/>
          </p:nvPr>
        </p:nvSpPr>
        <p:spPr>
          <a:xfrm>
            <a:off x="327606" y="204016"/>
            <a:ext cx="4884627" cy="6410627"/>
          </a:xfrm>
        </p:spPr>
        <p:txBody>
          <a:bodyPr anchor="t">
            <a:normAutofit fontScale="90000"/>
          </a:bodyPr>
          <a:lstStyle/>
          <a:p>
            <a:pPr algn="ctr"/>
            <a:r>
              <a:rPr lang="en-US" sz="3600" i="1" dirty="0">
                <a:solidFill>
                  <a:srgbClr val="57E1EB"/>
                </a:solidFill>
                <a:latin typeface="Arial"/>
                <a:ea typeface="+mj-lt"/>
                <a:cs typeface="+mj-lt"/>
              </a:rPr>
              <a:t>The DevOps Ideal: Minutes, Not Months</a:t>
            </a:r>
            <a:endParaRPr lang="en-US" sz="3600" i="1" dirty="0">
              <a:solidFill>
                <a:srgbClr val="57E1EB"/>
              </a:solidFill>
              <a:latin typeface="Arial"/>
              <a:cs typeface="Arial"/>
            </a:endParaRPr>
          </a:p>
          <a:p>
            <a:endParaRPr lang="en-US" sz="1800" dirty="0">
              <a:solidFill>
                <a:srgbClr val="57E1EB"/>
              </a:solidFill>
              <a:latin typeface="Arial"/>
              <a:cs typeface="Arial"/>
            </a:endParaRPr>
          </a:p>
          <a:p>
            <a:endParaRPr lang="en-US" sz="1800" dirty="0">
              <a:solidFill>
                <a:srgbClr val="57E1EB"/>
              </a:solidFill>
              <a:latin typeface="Arial"/>
              <a:cs typeface="Arial"/>
            </a:endParaRPr>
          </a:p>
          <a:p>
            <a:pPr algn="ctr"/>
            <a:endParaRPr lang="en-US" sz="1800" dirty="0">
              <a:solidFill>
                <a:srgbClr val="57E1EB"/>
              </a:solidFill>
              <a:latin typeface="Arial"/>
              <a:cs typeface="Arial"/>
            </a:endParaRPr>
          </a:p>
          <a:p>
            <a:pPr algn="ctr"/>
            <a:r>
              <a:rPr lang="en-US" sz="1800" b="1" i="1" u="sng" dirty="0">
                <a:solidFill>
                  <a:srgbClr val="57E1EB"/>
                </a:solidFill>
                <a:latin typeface="Arial"/>
                <a:ea typeface="+mj-lt"/>
                <a:cs typeface="+mj-lt"/>
              </a:rPr>
              <a:t>Goal:</a:t>
            </a:r>
            <a:br>
              <a:rPr lang="en-US" sz="1800" b="1" i="1" u="sng" dirty="0">
                <a:solidFill>
                  <a:srgbClr val="57E1EB"/>
                </a:solidFill>
                <a:latin typeface="Arial"/>
                <a:ea typeface="+mj-lt"/>
                <a:cs typeface="+mj-lt"/>
              </a:rPr>
            </a:br>
            <a:br>
              <a:rPr lang="en-US" sz="1800" dirty="0">
                <a:latin typeface="Arial"/>
                <a:ea typeface="+mj-lt"/>
                <a:cs typeface="+mj-lt"/>
              </a:rPr>
            </a:br>
            <a:r>
              <a:rPr lang="en-US" sz="1800" dirty="0">
                <a:solidFill>
                  <a:srgbClr val="57E1EB"/>
                </a:solidFill>
                <a:latin typeface="Arial"/>
                <a:ea typeface="+mj-lt"/>
                <a:cs typeface="+mj-lt"/>
              </a:rPr>
              <a:t>Deployment lead times measured in minutes or hours, not months.</a:t>
            </a:r>
            <a:br>
              <a:rPr lang="en-US" sz="1800" dirty="0">
                <a:solidFill>
                  <a:srgbClr val="57E1EB"/>
                </a:solidFill>
                <a:latin typeface="Arial"/>
                <a:ea typeface="+mj-lt"/>
                <a:cs typeface="+mj-lt"/>
              </a:rPr>
            </a:br>
            <a:endParaRPr lang="en-US" sz="1800" dirty="0">
              <a:solidFill>
                <a:srgbClr val="57E1EB"/>
              </a:solidFill>
              <a:latin typeface="Arial"/>
              <a:cs typeface="Arial"/>
            </a:endParaRPr>
          </a:p>
          <a:p>
            <a:pPr algn="ctr"/>
            <a:endParaRPr lang="en-US" sz="1800" dirty="0">
              <a:solidFill>
                <a:srgbClr val="57E1EB"/>
              </a:solidFill>
              <a:latin typeface="Arial"/>
              <a:cs typeface="Arial"/>
            </a:endParaRPr>
          </a:p>
          <a:p>
            <a:pPr algn="ctr"/>
            <a:r>
              <a:rPr lang="en-US" sz="1800" b="1" i="1" u="sng" dirty="0">
                <a:solidFill>
                  <a:srgbClr val="57E1EB"/>
                </a:solidFill>
                <a:latin typeface="Arial"/>
                <a:ea typeface="+mj-lt"/>
                <a:cs typeface="+mj-lt"/>
              </a:rPr>
              <a:t>How It Works:</a:t>
            </a:r>
            <a:endParaRPr lang="en-US" sz="1800" b="1" dirty="0">
              <a:solidFill>
                <a:srgbClr val="57E1EB"/>
              </a:solidFill>
              <a:latin typeface="Arial"/>
              <a:cs typeface="Arial"/>
            </a:endParaRPr>
          </a:p>
          <a:p>
            <a:pPr algn="ct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Automated testing, approvals, and deployments.</a:t>
            </a:r>
            <a:endParaRPr lang="en-US" sz="1800" dirty="0">
              <a:solidFill>
                <a:srgbClr val="57E1EB"/>
              </a:solidFill>
              <a:latin typeface="Arial"/>
              <a:cs typeface="Arial"/>
            </a:endParaRPr>
          </a:p>
          <a:p>
            <a:pPr marL="285750" indent="-285750" algn="ctr">
              <a:buFont typeface="Arial"/>
              <a:buChar char="•"/>
            </a:pP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Frequent, small updates with quick feedback loops.</a:t>
            </a:r>
            <a:endParaRPr lang="en-US" sz="1800" dirty="0">
              <a:solidFill>
                <a:srgbClr val="57E1EB"/>
              </a:solidFill>
              <a:latin typeface="Arial"/>
              <a:cs typeface="Arial"/>
            </a:endParaRPr>
          </a:p>
          <a:p>
            <a:pPr algn="ctr"/>
            <a:endParaRPr lang="en-US" sz="1800" dirty="0">
              <a:solidFill>
                <a:srgbClr val="57E1EB"/>
              </a:solidFill>
              <a:latin typeface="Arial"/>
              <a:cs typeface="Arial"/>
            </a:endParaRPr>
          </a:p>
          <a:p>
            <a:pPr algn="ctr"/>
            <a:endParaRPr lang="en-US" sz="1800" dirty="0">
              <a:solidFill>
                <a:srgbClr val="57E1EB"/>
              </a:solidFill>
              <a:latin typeface="Arial"/>
              <a:cs typeface="Arial"/>
            </a:endParaRPr>
          </a:p>
          <a:p>
            <a:pPr algn="ctr"/>
            <a:r>
              <a:rPr lang="en-US" sz="1800" b="1" i="1" u="sng" dirty="0">
                <a:solidFill>
                  <a:srgbClr val="57E1EB"/>
                </a:solidFill>
                <a:latin typeface="Arial"/>
                <a:ea typeface="+mj-lt"/>
                <a:cs typeface="+mj-lt"/>
              </a:rPr>
              <a:t>Results:</a:t>
            </a:r>
            <a:endParaRPr lang="en-US" sz="1800" b="1" i="1" u="sng" dirty="0">
              <a:solidFill>
                <a:srgbClr val="57E1EB"/>
              </a:solidFill>
              <a:latin typeface="Arial"/>
              <a:cs typeface="Arial"/>
            </a:endParaRPr>
          </a:p>
          <a:p>
            <a:pPr algn="ct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Faster delivery of value.</a:t>
            </a:r>
            <a:endParaRPr lang="en-US" sz="1800" dirty="0">
              <a:solidFill>
                <a:srgbClr val="57E1EB"/>
              </a:solidFill>
              <a:latin typeface="Arial"/>
              <a:cs typeface="Arial"/>
            </a:endParaRPr>
          </a:p>
          <a:p>
            <a:pPr marL="285750" indent="-285750" algn="ctr">
              <a:buFont typeface="Arial"/>
              <a:buChar char="•"/>
            </a:pP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Fewer errors and reduced risks.</a:t>
            </a:r>
            <a:endParaRPr lang="en-US" sz="1800" dirty="0">
              <a:solidFill>
                <a:srgbClr val="57E1EB"/>
              </a:solidFill>
              <a:latin typeface="Arial"/>
              <a:cs typeface="Arial"/>
            </a:endParaRPr>
          </a:p>
          <a:p>
            <a:pPr marL="285750" indent="-285750" algn="ctr">
              <a:buFont typeface="Arial"/>
              <a:buChar char="•"/>
            </a:pP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Improved customer satisfaction.</a:t>
            </a:r>
            <a:endParaRPr lang="en-US" sz="1800" dirty="0">
              <a:solidFill>
                <a:srgbClr val="57E1EB"/>
              </a:solidFill>
              <a:latin typeface="Arial"/>
              <a:cs typeface="Arial"/>
            </a:endParaRPr>
          </a:p>
        </p:txBody>
      </p:sp>
      <p:pic>
        <p:nvPicPr>
          <p:cNvPr id="5" name="Picture 4" descr="DevOps | V Group Inc.">
            <a:extLst>
              <a:ext uri="{FF2B5EF4-FFF2-40B4-BE49-F238E27FC236}">
                <a16:creationId xmlns:a16="http://schemas.microsoft.com/office/drawing/2014/main" id="{95579F14-6ADC-9411-E1F3-D590033C882F}"/>
              </a:ext>
            </a:extLst>
          </p:cNvPr>
          <p:cNvPicPr>
            <a:picLocks noChangeAspect="1"/>
          </p:cNvPicPr>
          <p:nvPr/>
        </p:nvPicPr>
        <p:blipFill>
          <a:blip r:embed="rId2"/>
          <a:srcRect l="25814" r="27235"/>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8" name="Group 17">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5" name="Freeform: Shape 14">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5849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evOps | V Group Inc.">
            <a:extLst>
              <a:ext uri="{FF2B5EF4-FFF2-40B4-BE49-F238E27FC236}">
                <a16:creationId xmlns:a16="http://schemas.microsoft.com/office/drawing/2014/main" id="{6C1DD5A7-7F01-EDFF-9DF3-1B2025C57AC3}"/>
              </a:ext>
            </a:extLst>
          </p:cNvPr>
          <p:cNvPicPr>
            <a:picLocks noChangeAspect="1"/>
          </p:cNvPicPr>
          <p:nvPr/>
        </p:nvPicPr>
        <p:blipFill>
          <a:blip r:embed="rId2"/>
          <a:srcRect l="22483" t="9091" r="20062"/>
          <a:stretch/>
        </p:blipFill>
        <p:spPr>
          <a:xfrm>
            <a:off x="20" y="10"/>
            <a:ext cx="8668492" cy="6857990"/>
          </a:xfrm>
          <a:prstGeom prst="rect">
            <a:avLst/>
          </a:prstGeom>
        </p:spPr>
      </p:pic>
      <p:sp>
        <p:nvSpPr>
          <p:cNvPr id="24" name="Rectangle 23">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925F61-9954-3E8F-3184-693DF59B9412}"/>
              </a:ext>
            </a:extLst>
          </p:cNvPr>
          <p:cNvSpPr>
            <a:spLocks noGrp="1"/>
          </p:cNvSpPr>
          <p:nvPr>
            <p:ph type="title"/>
          </p:nvPr>
        </p:nvSpPr>
        <p:spPr>
          <a:xfrm>
            <a:off x="7104503" y="955613"/>
            <a:ext cx="4189159" cy="880496"/>
          </a:xfrm>
        </p:spPr>
        <p:txBody>
          <a:bodyPr anchor="b">
            <a:noAutofit/>
          </a:bodyPr>
          <a:lstStyle/>
          <a:p>
            <a:pPr algn="ctr"/>
            <a:r>
              <a:rPr lang="en-US" sz="3600" dirty="0">
                <a:solidFill>
                  <a:srgbClr val="57E1EB"/>
                </a:solidFill>
                <a:ea typeface="+mj-lt"/>
                <a:cs typeface="+mj-lt"/>
              </a:rPr>
              <a:t>Traditional vs. DevOps Deployment</a:t>
            </a:r>
            <a:endParaRPr lang="en-US" sz="3600" dirty="0">
              <a:solidFill>
                <a:srgbClr val="57E1EB"/>
              </a:solidFill>
            </a:endParaRPr>
          </a:p>
        </p:txBody>
      </p:sp>
      <p:graphicFrame>
        <p:nvGraphicFramePr>
          <p:cNvPr id="7" name="Table 6">
            <a:extLst>
              <a:ext uri="{FF2B5EF4-FFF2-40B4-BE49-F238E27FC236}">
                <a16:creationId xmlns:a16="http://schemas.microsoft.com/office/drawing/2014/main" id="{6AE3367A-827E-9D99-1ECB-4CA903605273}"/>
              </a:ext>
            </a:extLst>
          </p:cNvPr>
          <p:cNvGraphicFramePr>
            <a:graphicFrameLocks noGrp="1"/>
          </p:cNvGraphicFramePr>
          <p:nvPr>
            <p:extLst>
              <p:ext uri="{D42A27DB-BD31-4B8C-83A1-F6EECF244321}">
                <p14:modId xmlns:p14="http://schemas.microsoft.com/office/powerpoint/2010/main" val="3113126719"/>
              </p:ext>
            </p:extLst>
          </p:nvPr>
        </p:nvGraphicFramePr>
        <p:xfrm>
          <a:off x="6350000" y="2592916"/>
          <a:ext cx="5702634" cy="1483360"/>
        </p:xfrm>
        <a:graphic>
          <a:graphicData uri="http://schemas.openxmlformats.org/drawingml/2006/table">
            <a:tbl>
              <a:tblPr firstRow="1" bandRow="1">
                <a:tableStyleId>{5C22544A-7EE6-4342-B048-85BDC9FD1C3A}</a:tableStyleId>
              </a:tblPr>
              <a:tblGrid>
                <a:gridCol w="2851317">
                  <a:extLst>
                    <a:ext uri="{9D8B030D-6E8A-4147-A177-3AD203B41FA5}">
                      <a16:colId xmlns:a16="http://schemas.microsoft.com/office/drawing/2014/main" val="822581768"/>
                    </a:ext>
                  </a:extLst>
                </a:gridCol>
                <a:gridCol w="2851317">
                  <a:extLst>
                    <a:ext uri="{9D8B030D-6E8A-4147-A177-3AD203B41FA5}">
                      <a16:colId xmlns:a16="http://schemas.microsoft.com/office/drawing/2014/main" val="2110627097"/>
                    </a:ext>
                  </a:extLst>
                </a:gridCol>
              </a:tblGrid>
              <a:tr h="370840">
                <a:tc>
                  <a:txBody>
                    <a:bodyPr/>
                    <a:lstStyle/>
                    <a:p>
                      <a:pPr lvl="0">
                        <a:buNone/>
                      </a:pPr>
                      <a:r>
                        <a:rPr lang="en-US" sz="1800" b="0" i="0" u="none" strike="noStrike" noProof="0" dirty="0">
                          <a:solidFill>
                            <a:schemeClr val="tx2"/>
                          </a:solidFill>
                        </a:rPr>
                        <a:t>Traditional Deployment</a:t>
                      </a:r>
                      <a:endParaRPr lang="en-US">
                        <a:solidFill>
                          <a:schemeClr val="tx2"/>
                        </a:solidFill>
                      </a:endParaRPr>
                    </a:p>
                  </a:txBody>
                  <a:tcPr/>
                </a:tc>
                <a:tc>
                  <a:txBody>
                    <a:bodyPr/>
                    <a:lstStyle/>
                    <a:p>
                      <a:pPr lvl="0">
                        <a:buNone/>
                      </a:pPr>
                      <a:r>
                        <a:rPr lang="en-US" sz="1800" b="0" i="0" u="none" strike="noStrike" noProof="0" dirty="0">
                          <a:solidFill>
                            <a:schemeClr val="tx2"/>
                          </a:solidFill>
                          <a:latin typeface="Aptos"/>
                        </a:rPr>
                        <a:t>DevOps Deployment</a:t>
                      </a:r>
                      <a:endParaRPr lang="en-US">
                        <a:solidFill>
                          <a:schemeClr val="tx2"/>
                        </a:solidFill>
                      </a:endParaRPr>
                    </a:p>
                  </a:txBody>
                  <a:tcPr/>
                </a:tc>
                <a:extLst>
                  <a:ext uri="{0D108BD9-81ED-4DB2-BD59-A6C34878D82A}">
                    <a16:rowId xmlns:a16="http://schemas.microsoft.com/office/drawing/2014/main" val="1342249842"/>
                  </a:ext>
                </a:extLst>
              </a:tr>
              <a:tr h="370840">
                <a:tc>
                  <a:txBody>
                    <a:bodyPr/>
                    <a:lstStyle/>
                    <a:p>
                      <a:pPr lvl="0">
                        <a:buNone/>
                      </a:pPr>
                      <a:r>
                        <a:rPr lang="en-US" sz="1800" b="0" i="0" u="none" strike="noStrike" noProof="0" dirty="0">
                          <a:solidFill>
                            <a:schemeClr val="tx2"/>
                          </a:solidFill>
                          <a:latin typeface="Aptos"/>
                        </a:rPr>
                        <a:t>Lead times in months</a:t>
                      </a:r>
                      <a:endParaRPr lang="en-US">
                        <a:solidFill>
                          <a:schemeClr val="tx2"/>
                        </a:solidFill>
                      </a:endParaRPr>
                    </a:p>
                  </a:txBody>
                  <a:tcPr>
                    <a:solidFill>
                      <a:srgbClr val="57E1EB"/>
                    </a:solidFill>
                  </a:tcPr>
                </a:tc>
                <a:tc>
                  <a:txBody>
                    <a:bodyPr/>
                    <a:lstStyle/>
                    <a:p>
                      <a:pPr lvl="0" algn="l">
                        <a:lnSpc>
                          <a:spcPct val="100000"/>
                        </a:lnSpc>
                        <a:spcBef>
                          <a:spcPts val="0"/>
                        </a:spcBef>
                        <a:spcAft>
                          <a:spcPts val="0"/>
                        </a:spcAft>
                        <a:buNone/>
                      </a:pPr>
                      <a:r>
                        <a:rPr lang="en-US" sz="1800" b="0" i="0" u="none" strike="noStrike" noProof="0" dirty="0">
                          <a:solidFill>
                            <a:schemeClr val="tx2"/>
                          </a:solidFill>
                          <a:latin typeface="Aptos"/>
                        </a:rPr>
                        <a:t>Lead times in minutes</a:t>
                      </a:r>
                      <a:endParaRPr lang="en-US">
                        <a:solidFill>
                          <a:schemeClr val="tx2"/>
                        </a:solidFill>
                      </a:endParaRPr>
                    </a:p>
                  </a:txBody>
                  <a:tcPr>
                    <a:solidFill>
                      <a:srgbClr val="57E1EB"/>
                    </a:solidFill>
                  </a:tcPr>
                </a:tc>
                <a:extLst>
                  <a:ext uri="{0D108BD9-81ED-4DB2-BD59-A6C34878D82A}">
                    <a16:rowId xmlns:a16="http://schemas.microsoft.com/office/drawing/2014/main" val="62042516"/>
                  </a:ext>
                </a:extLst>
              </a:tr>
              <a:tr h="370840">
                <a:tc>
                  <a:txBody>
                    <a:bodyPr/>
                    <a:lstStyle/>
                    <a:p>
                      <a:pPr lvl="0">
                        <a:buNone/>
                      </a:pPr>
                      <a:r>
                        <a:rPr lang="en-US" sz="1800" b="0" i="0" u="none" strike="noStrike" noProof="0" dirty="0">
                          <a:solidFill>
                            <a:schemeClr val="tx2"/>
                          </a:solidFill>
                          <a:latin typeface="Aptos"/>
                        </a:rPr>
                        <a:t>Manual testing</a:t>
                      </a:r>
                      <a:endParaRPr lang="en-US">
                        <a:solidFill>
                          <a:schemeClr val="tx2"/>
                        </a:solidFill>
                      </a:endParaRPr>
                    </a:p>
                  </a:txBody>
                  <a:tcPr>
                    <a:solidFill>
                      <a:srgbClr val="2CBDC7"/>
                    </a:solidFill>
                  </a:tcPr>
                </a:tc>
                <a:tc>
                  <a:txBody>
                    <a:bodyPr/>
                    <a:lstStyle/>
                    <a:p>
                      <a:pPr lvl="0">
                        <a:buNone/>
                      </a:pPr>
                      <a:r>
                        <a:rPr lang="en-US" sz="1800" b="0" i="0" u="none" strike="noStrike" noProof="0" dirty="0">
                          <a:solidFill>
                            <a:schemeClr val="tx2"/>
                          </a:solidFill>
                          <a:latin typeface="Aptos"/>
                        </a:rPr>
                        <a:t>Automated testing</a:t>
                      </a:r>
                      <a:endParaRPr lang="en-US">
                        <a:solidFill>
                          <a:schemeClr val="tx2"/>
                        </a:solidFill>
                      </a:endParaRPr>
                    </a:p>
                  </a:txBody>
                  <a:tcPr>
                    <a:solidFill>
                      <a:srgbClr val="2CBDC7"/>
                    </a:solidFill>
                  </a:tcPr>
                </a:tc>
                <a:extLst>
                  <a:ext uri="{0D108BD9-81ED-4DB2-BD59-A6C34878D82A}">
                    <a16:rowId xmlns:a16="http://schemas.microsoft.com/office/drawing/2014/main" val="1703562835"/>
                  </a:ext>
                </a:extLst>
              </a:tr>
              <a:tr h="370840">
                <a:tc>
                  <a:txBody>
                    <a:bodyPr/>
                    <a:lstStyle/>
                    <a:p>
                      <a:pPr lvl="0">
                        <a:buNone/>
                      </a:pPr>
                      <a:r>
                        <a:rPr lang="en-US" sz="1800" b="0" i="0" u="none" strike="noStrike" noProof="0" dirty="0">
                          <a:solidFill>
                            <a:schemeClr val="tx2"/>
                          </a:solidFill>
                          <a:latin typeface="Aptos"/>
                        </a:rPr>
                        <a:t>Late error discovery</a:t>
                      </a:r>
                      <a:endParaRPr lang="en-US">
                        <a:solidFill>
                          <a:schemeClr val="tx2"/>
                        </a:solidFill>
                      </a:endParaRPr>
                    </a:p>
                  </a:txBody>
                  <a:tcPr>
                    <a:solidFill>
                      <a:srgbClr val="57E1EB"/>
                    </a:solidFill>
                  </a:tcPr>
                </a:tc>
                <a:tc>
                  <a:txBody>
                    <a:bodyPr/>
                    <a:lstStyle/>
                    <a:p>
                      <a:pPr lvl="0">
                        <a:buNone/>
                      </a:pPr>
                      <a:r>
                        <a:rPr lang="en-US" sz="1800" b="0" i="0" u="none" strike="noStrike" noProof="0" dirty="0">
                          <a:solidFill>
                            <a:schemeClr val="tx2"/>
                          </a:solidFill>
                          <a:latin typeface="Aptos"/>
                        </a:rPr>
                        <a:t>Early error detection</a:t>
                      </a:r>
                      <a:endParaRPr lang="en-US">
                        <a:solidFill>
                          <a:schemeClr val="tx2"/>
                        </a:solidFill>
                      </a:endParaRPr>
                    </a:p>
                  </a:txBody>
                  <a:tcPr>
                    <a:solidFill>
                      <a:srgbClr val="57E1EB"/>
                    </a:solidFill>
                  </a:tcPr>
                </a:tc>
                <a:extLst>
                  <a:ext uri="{0D108BD9-81ED-4DB2-BD59-A6C34878D82A}">
                    <a16:rowId xmlns:a16="http://schemas.microsoft.com/office/drawing/2014/main" val="3727064017"/>
                  </a:ext>
                </a:extLst>
              </a:tr>
            </a:tbl>
          </a:graphicData>
        </a:graphic>
      </p:graphicFrame>
    </p:spTree>
    <p:extLst>
      <p:ext uri="{BB962C8B-B14F-4D97-AF65-F5344CB8AC3E}">
        <p14:creationId xmlns:p14="http://schemas.microsoft.com/office/powerpoint/2010/main" val="501648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3D6EC93-F369-413E-AA67-5D4104161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4EEF8-65B2-C601-D56F-5FEA19E11AFB}"/>
              </a:ext>
            </a:extLst>
          </p:cNvPr>
          <p:cNvSpPr>
            <a:spLocks noGrp="1"/>
          </p:cNvSpPr>
          <p:nvPr>
            <p:ph type="title"/>
          </p:nvPr>
        </p:nvSpPr>
        <p:spPr>
          <a:xfrm>
            <a:off x="-81549" y="164079"/>
            <a:ext cx="5832532" cy="6452362"/>
          </a:xfrm>
        </p:spPr>
        <p:txBody>
          <a:bodyPr vert="horz" lIns="91440" tIns="45720" rIns="91440" bIns="45720" rtlCol="0" anchor="t">
            <a:noAutofit/>
          </a:bodyPr>
          <a:lstStyle/>
          <a:p>
            <a:pPr algn="ctr"/>
            <a:r>
              <a:rPr lang="en-US" sz="3200" i="1" dirty="0">
                <a:solidFill>
                  <a:srgbClr val="57E1EB"/>
                </a:solidFill>
                <a:latin typeface="Arial"/>
                <a:ea typeface="+mj-lt"/>
                <a:cs typeface="+mj-lt"/>
              </a:rPr>
              <a:t>Benefits of the DevOps Ideal</a:t>
            </a:r>
            <a:endParaRPr lang="en-US" sz="3200" i="1" dirty="0">
              <a:latin typeface="Arial"/>
              <a:ea typeface="+mj-lt"/>
              <a:cs typeface="+mj-lt"/>
            </a:endParaRPr>
          </a:p>
          <a:p>
            <a:pPr algn="ctr"/>
            <a:br>
              <a:rPr lang="en-US" sz="1800" dirty="0">
                <a:solidFill>
                  <a:srgbClr val="57E1EB"/>
                </a:solidFill>
                <a:latin typeface="Arial"/>
                <a:cs typeface="Arial"/>
              </a:rPr>
            </a:br>
            <a:endParaRPr lang="en-US" sz="1800" dirty="0">
              <a:solidFill>
                <a:srgbClr val="57E1EB"/>
              </a:solidFill>
              <a:latin typeface="Arial"/>
              <a:cs typeface="Arial"/>
            </a:endParaRPr>
          </a:p>
          <a:p>
            <a:pPr algn="ctr"/>
            <a:r>
              <a:rPr lang="en-US" sz="1800" b="1" i="1" u="sng" dirty="0">
                <a:solidFill>
                  <a:srgbClr val="57E1EB"/>
                </a:solidFill>
                <a:latin typeface="Arial"/>
                <a:ea typeface="+mj-lt"/>
                <a:cs typeface="+mj-lt"/>
              </a:rPr>
              <a:t>Faster Delivery</a:t>
            </a:r>
            <a:r>
              <a:rPr lang="en-US" sz="1800" dirty="0">
                <a:solidFill>
                  <a:srgbClr val="57E1EB"/>
                </a:solidFill>
                <a:latin typeface="Arial"/>
                <a:ea typeface="+mj-lt"/>
                <a:cs typeface="+mj-lt"/>
              </a:rPr>
              <a:t>:</a:t>
            </a:r>
            <a:endParaRPr lang="en-US" sz="1800">
              <a:solidFill>
                <a:srgbClr val="57E1EB"/>
              </a:solidFill>
              <a:latin typeface="Arial"/>
              <a:cs typeface="Arial"/>
            </a:endParaRPr>
          </a:p>
          <a:p>
            <a:pPr algn="ct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Quicker response to customer needs.</a:t>
            </a:r>
            <a:br>
              <a:rPr lang="en-US" sz="1800" dirty="0">
                <a:solidFill>
                  <a:srgbClr val="57E1EB"/>
                </a:solidFill>
                <a:latin typeface="Arial"/>
                <a:ea typeface="+mj-lt"/>
                <a:cs typeface="+mj-lt"/>
              </a:rPr>
            </a:br>
            <a:endParaRPr lang="en-US" sz="1800">
              <a:solidFill>
                <a:srgbClr val="57E1EB"/>
              </a:solidFill>
              <a:latin typeface="Arial"/>
              <a:cs typeface="Arial"/>
            </a:endParaRPr>
          </a:p>
          <a:p>
            <a:pPr algn="ctr"/>
            <a:endParaRPr lang="en-US" sz="1800" dirty="0">
              <a:solidFill>
                <a:srgbClr val="57E1EB"/>
              </a:solidFill>
              <a:latin typeface="Arial"/>
              <a:cs typeface="Arial"/>
            </a:endParaRPr>
          </a:p>
          <a:p>
            <a:pPr algn="ctr"/>
            <a:r>
              <a:rPr lang="en-US" sz="1800" b="1" i="1" u="sng" dirty="0">
                <a:solidFill>
                  <a:srgbClr val="57E1EB"/>
                </a:solidFill>
                <a:latin typeface="Arial"/>
                <a:ea typeface="+mj-lt"/>
                <a:cs typeface="+mj-lt"/>
              </a:rPr>
              <a:t>Higher Quality:</a:t>
            </a:r>
            <a:endParaRPr lang="en-US" sz="1800" b="1" i="1" u="sng">
              <a:solidFill>
                <a:srgbClr val="57E1EB"/>
              </a:solidFill>
              <a:latin typeface="Arial"/>
              <a:cs typeface="Arial"/>
            </a:endParaRPr>
          </a:p>
          <a:p>
            <a:pPr algn="ct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Automated testing reduces errors.</a:t>
            </a:r>
            <a:br>
              <a:rPr lang="en-US" sz="1800" dirty="0">
                <a:solidFill>
                  <a:srgbClr val="57E1EB"/>
                </a:solidFill>
                <a:latin typeface="Arial"/>
                <a:ea typeface="+mj-lt"/>
                <a:cs typeface="+mj-lt"/>
              </a:rPr>
            </a:br>
            <a:br>
              <a:rPr lang="en-US" sz="1800" dirty="0">
                <a:latin typeface="Arial"/>
                <a:ea typeface="+mj-lt"/>
                <a:cs typeface="+mj-lt"/>
              </a:rPr>
            </a:br>
            <a:endParaRPr lang="en-US" sz="1800">
              <a:solidFill>
                <a:srgbClr val="57E1EB"/>
              </a:solidFill>
              <a:latin typeface="Arial"/>
              <a:cs typeface="Arial"/>
            </a:endParaRPr>
          </a:p>
          <a:p>
            <a:pPr algn="ctr"/>
            <a:endParaRPr lang="en-US" sz="1800" dirty="0">
              <a:solidFill>
                <a:srgbClr val="57E1EB"/>
              </a:solidFill>
              <a:latin typeface="Arial"/>
              <a:cs typeface="Arial"/>
            </a:endParaRPr>
          </a:p>
          <a:p>
            <a:pPr algn="ctr"/>
            <a:r>
              <a:rPr lang="en-US" sz="1800" b="1" i="1" u="sng" dirty="0">
                <a:solidFill>
                  <a:srgbClr val="57E1EB"/>
                </a:solidFill>
                <a:latin typeface="Arial"/>
                <a:ea typeface="+mj-lt"/>
                <a:cs typeface="+mj-lt"/>
              </a:rPr>
              <a:t>Better Collaboration:</a:t>
            </a:r>
            <a:endParaRPr lang="en-US" sz="1800" b="1" i="1" u="sng">
              <a:solidFill>
                <a:srgbClr val="57E1EB"/>
              </a:solidFill>
              <a:latin typeface="Arial"/>
              <a:cs typeface="Arial"/>
            </a:endParaRPr>
          </a:p>
          <a:p>
            <a:pPr algn="ct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Teams work together seamlessly.</a:t>
            </a:r>
            <a:br>
              <a:rPr lang="en-US" sz="1800" dirty="0">
                <a:solidFill>
                  <a:srgbClr val="57E1EB"/>
                </a:solidFill>
                <a:latin typeface="Arial"/>
                <a:ea typeface="+mj-lt"/>
                <a:cs typeface="+mj-lt"/>
              </a:rPr>
            </a:br>
            <a:br>
              <a:rPr lang="en-US" sz="1800" dirty="0">
                <a:latin typeface="Arial"/>
                <a:ea typeface="+mj-lt"/>
                <a:cs typeface="+mj-lt"/>
              </a:rPr>
            </a:br>
            <a:endParaRPr lang="en-US" sz="1800">
              <a:solidFill>
                <a:srgbClr val="57E1EB"/>
              </a:solidFill>
              <a:latin typeface="Arial"/>
              <a:cs typeface="Arial"/>
            </a:endParaRPr>
          </a:p>
          <a:p>
            <a:pPr algn="ctr"/>
            <a:r>
              <a:rPr lang="en-US" sz="1800" b="1" i="1" u="sng" dirty="0">
                <a:solidFill>
                  <a:srgbClr val="57E1EB"/>
                </a:solidFill>
                <a:latin typeface="Arial"/>
                <a:ea typeface="+mj-lt"/>
                <a:cs typeface="+mj-lt"/>
              </a:rPr>
              <a:t>Flexibility:</a:t>
            </a:r>
            <a:endParaRPr lang="en-US" sz="1800" b="1" i="1" u="sng">
              <a:solidFill>
                <a:srgbClr val="57E1EB"/>
              </a:solidFill>
              <a:latin typeface="Arial"/>
              <a:cs typeface="Arial"/>
            </a:endParaRPr>
          </a:p>
          <a:p>
            <a:pPr algn="ct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Easily adapt to changing requirements.</a:t>
            </a:r>
            <a:endParaRPr lang="en-US" sz="1800">
              <a:solidFill>
                <a:srgbClr val="57E1EB"/>
              </a:solidFill>
              <a:latin typeface="Arial"/>
              <a:cs typeface="Arial"/>
            </a:endParaRPr>
          </a:p>
          <a:p>
            <a:pPr marL="285750" indent="-285750" algn="ctr">
              <a:buFont typeface="Arial"/>
              <a:buChar char="•"/>
            </a:pPr>
            <a:endParaRPr lang="en-US" sz="1800" dirty="0">
              <a:solidFill>
                <a:srgbClr val="57E1EB"/>
              </a:solidFill>
              <a:latin typeface="Arial"/>
              <a:cs typeface="Arial"/>
            </a:endParaRPr>
          </a:p>
          <a:p>
            <a:pPr marL="285750" indent="-285750" algn="ctr">
              <a:buFont typeface="Arial"/>
              <a:buChar char="•"/>
            </a:pPr>
            <a:r>
              <a:rPr lang="en-US" sz="1800" dirty="0">
                <a:solidFill>
                  <a:srgbClr val="57E1EB"/>
                </a:solidFill>
                <a:latin typeface="Arial"/>
                <a:ea typeface="+mj-lt"/>
                <a:cs typeface="+mj-lt"/>
              </a:rPr>
              <a:t>DevOps helps organizations innovate faster and more reliably.</a:t>
            </a:r>
            <a:endParaRPr lang="en-US" sz="1800" dirty="0">
              <a:solidFill>
                <a:srgbClr val="57E1EB"/>
              </a:solidFill>
              <a:latin typeface="Arial"/>
              <a:cs typeface="Arial"/>
            </a:endParaRPr>
          </a:p>
        </p:txBody>
      </p:sp>
      <p:pic>
        <p:nvPicPr>
          <p:cNvPr id="5" name="Picture 4" descr="DevOps | V Group Inc.">
            <a:extLst>
              <a:ext uri="{FF2B5EF4-FFF2-40B4-BE49-F238E27FC236}">
                <a16:creationId xmlns:a16="http://schemas.microsoft.com/office/drawing/2014/main" id="{95579F14-6ADC-9411-E1F3-D590033C882F}"/>
              </a:ext>
            </a:extLst>
          </p:cNvPr>
          <p:cNvPicPr>
            <a:picLocks noChangeAspect="1"/>
          </p:cNvPicPr>
          <p:nvPr/>
        </p:nvPicPr>
        <p:blipFill>
          <a:blip r:embed="rId2"/>
          <a:srcRect l="25814" r="27235"/>
          <a:stretch/>
        </p:blipFill>
        <p:spPr>
          <a:xfrm>
            <a:off x="5752193" y="-42323"/>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8" name="Group 17">
            <a:extLst>
              <a:ext uri="{FF2B5EF4-FFF2-40B4-BE49-F238E27FC236}">
                <a16:creationId xmlns:a16="http://schemas.microsoft.com/office/drawing/2014/main" id="{4EA04677-6B2C-40F4-975C-ED91965527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5" name="Freeform: Shape 14">
              <a:extLst>
                <a:ext uri="{FF2B5EF4-FFF2-40B4-BE49-F238E27FC236}">
                  <a16:creationId xmlns:a16="http://schemas.microsoft.com/office/drawing/2014/main" id="{3F1ABE2E-F19F-4BD3-B0FA-8A2D8885B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86D0F14-D449-4833-830D-A382829E2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2963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DE9BB-6FC8-127C-CE14-04EF8A53960D}"/>
              </a:ext>
            </a:extLst>
          </p:cNvPr>
          <p:cNvSpPr>
            <a:spLocks noGrp="1"/>
          </p:cNvSpPr>
          <p:nvPr>
            <p:ph type="title"/>
          </p:nvPr>
        </p:nvSpPr>
        <p:spPr>
          <a:xfrm>
            <a:off x="-3475" y="4525605"/>
            <a:ext cx="12009226" cy="2327283"/>
          </a:xfrm>
        </p:spPr>
        <p:txBody>
          <a:bodyPr anchor="t">
            <a:normAutofit fontScale="90000"/>
          </a:bodyPr>
          <a:lstStyle/>
          <a:p>
            <a:pPr marL="285750" indent="-285750" algn="ctr">
              <a:buFont typeface="Arial,Sans-Serif"/>
              <a:buChar char="•"/>
            </a:pPr>
            <a:r>
              <a:rPr lang="en-US" sz="2000" dirty="0">
                <a:solidFill>
                  <a:srgbClr val="57E1EB"/>
                </a:solidFill>
                <a:latin typeface="Arial"/>
                <a:ea typeface="+mj-lt"/>
                <a:cs typeface="Arial"/>
              </a:rPr>
              <a:t>Value streams are crucial for understanding and improving how value flows through an organization.</a:t>
            </a:r>
            <a:endParaRPr lang="en-US" dirty="0">
              <a:solidFill>
                <a:srgbClr val="57E1EB"/>
              </a:solidFill>
            </a:endParaRPr>
          </a:p>
          <a:p>
            <a:pPr marL="285750" indent="-285750" algn="ctr">
              <a:buFont typeface="Arial,Sans-Serif"/>
              <a:buChar char="•"/>
            </a:pPr>
            <a:endParaRPr lang="en-US" sz="2000" dirty="0">
              <a:solidFill>
                <a:srgbClr val="57E1EB"/>
              </a:solidFill>
              <a:latin typeface="Arial"/>
              <a:ea typeface="+mj-lt"/>
              <a:cs typeface="Arial"/>
            </a:endParaRPr>
          </a:p>
          <a:p>
            <a:pPr marL="285750" indent="-285750" algn="ctr">
              <a:buFont typeface="Arial,Sans-Serif"/>
              <a:buChar char="•"/>
            </a:pPr>
            <a:r>
              <a:rPr lang="en-US" sz="2000" dirty="0">
                <a:solidFill>
                  <a:srgbClr val="57E1EB"/>
                </a:solidFill>
                <a:latin typeface="Arial"/>
                <a:ea typeface="+mj-lt"/>
                <a:cs typeface="Arial"/>
              </a:rPr>
              <a:t>Long deployment lead times create inefficiencies and harm customer satisfaction.</a:t>
            </a:r>
          </a:p>
          <a:p>
            <a:pPr marL="285750" indent="-285750" algn="ctr">
              <a:buFont typeface="Arial,Sans-Serif"/>
              <a:buChar char="•"/>
            </a:pPr>
            <a:endParaRPr lang="en-US" sz="2000" dirty="0">
              <a:solidFill>
                <a:srgbClr val="57E1EB"/>
              </a:solidFill>
              <a:latin typeface="Arial"/>
              <a:ea typeface="+mj-lt"/>
              <a:cs typeface="Arial"/>
            </a:endParaRPr>
          </a:p>
          <a:p>
            <a:pPr marL="285750" indent="-285750" algn="ctr">
              <a:buFont typeface="Arial,Sans-Serif"/>
              <a:buChar char="•"/>
            </a:pPr>
            <a:r>
              <a:rPr lang="en-US" sz="2000" dirty="0">
                <a:solidFill>
                  <a:srgbClr val="57E1EB"/>
                </a:solidFill>
                <a:latin typeface="Arial"/>
                <a:ea typeface="+mj-lt"/>
                <a:cs typeface="Arial"/>
              </a:rPr>
              <a:t>The DevOps Ideal transforms these processes, enabling rapid deployments with fewer errors.</a:t>
            </a:r>
          </a:p>
          <a:p>
            <a:pPr marL="285750" indent="-285750" algn="ctr">
              <a:buFont typeface="Arial,Sans-Serif"/>
              <a:buChar char="•"/>
            </a:pPr>
            <a:endParaRPr lang="en-US" sz="2000" dirty="0">
              <a:solidFill>
                <a:srgbClr val="57E1EB"/>
              </a:solidFill>
              <a:latin typeface="Arial"/>
              <a:ea typeface="+mj-lt"/>
              <a:cs typeface="Arial"/>
            </a:endParaRPr>
          </a:p>
          <a:p>
            <a:pPr marL="285750" indent="-285750" algn="ctr">
              <a:buFont typeface="Arial,Sans-Serif"/>
              <a:buChar char="•"/>
            </a:pPr>
            <a:r>
              <a:rPr lang="en-US" sz="2000" dirty="0">
                <a:solidFill>
                  <a:srgbClr val="57E1EB"/>
                </a:solidFill>
                <a:latin typeface="Arial"/>
                <a:ea typeface="+mj-lt"/>
                <a:cs typeface="Arial"/>
              </a:rPr>
              <a:t>By automating workflows and fostering collaboration, DevOps helps organizations achieve </a:t>
            </a:r>
            <a:r>
              <a:rPr lang="en-US" sz="2000">
                <a:solidFill>
                  <a:srgbClr val="57E1EB"/>
                </a:solidFill>
                <a:latin typeface="Arial"/>
                <a:ea typeface="+mj-lt"/>
                <a:cs typeface="Arial"/>
              </a:rPr>
              <a:t>faster and </a:t>
            </a:r>
            <a:r>
              <a:rPr lang="en-US" sz="2000" dirty="0">
                <a:solidFill>
                  <a:srgbClr val="57E1EB"/>
                </a:solidFill>
                <a:latin typeface="Arial"/>
                <a:ea typeface="+mj-lt"/>
                <a:cs typeface="Arial"/>
              </a:rPr>
              <a:t>more reliable results.</a:t>
            </a:r>
            <a:endParaRPr lang="en-US" dirty="0">
              <a:solidFill>
                <a:srgbClr val="57E1EB"/>
              </a:solidFill>
            </a:endParaRPr>
          </a:p>
          <a:p>
            <a:br>
              <a:rPr lang="en-US" sz="4000" dirty="0">
                <a:solidFill>
                  <a:schemeClr val="bg1"/>
                </a:solidFill>
                <a:ea typeface="+mj-lt"/>
                <a:cs typeface="+mj-lt"/>
              </a:rPr>
            </a:br>
            <a:endParaRPr lang="en-US" dirty="0">
              <a:solidFill>
                <a:schemeClr val="bg1"/>
              </a:solidFill>
            </a:endParaRPr>
          </a:p>
        </p:txBody>
      </p:sp>
      <p:pic>
        <p:nvPicPr>
          <p:cNvPr id="4" name="Content Placeholder 3" descr="DevOps | V Group Inc.">
            <a:extLst>
              <a:ext uri="{FF2B5EF4-FFF2-40B4-BE49-F238E27FC236}">
                <a16:creationId xmlns:a16="http://schemas.microsoft.com/office/drawing/2014/main" id="{4E3C15F5-ABA5-302F-6A0C-19792976CD39}"/>
              </a:ext>
            </a:extLst>
          </p:cNvPr>
          <p:cNvPicPr>
            <a:picLocks noChangeAspect="1"/>
          </p:cNvPicPr>
          <p:nvPr/>
        </p:nvPicPr>
        <p:blipFill>
          <a:blip r:embed="rId2"/>
          <a:srcRect t="22185" b="12445"/>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3" name="Group 12">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4" name="Freeform: Shape 13">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C0A5A87B-3D32-0924-E3BC-D7D7589E5042}"/>
              </a:ext>
            </a:extLst>
          </p:cNvPr>
          <p:cNvSpPr txBox="1"/>
          <p:nvPr/>
        </p:nvSpPr>
        <p:spPr>
          <a:xfrm>
            <a:off x="4783667" y="3905250"/>
            <a:ext cx="34184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i="1" dirty="0">
                <a:solidFill>
                  <a:srgbClr val="57E1EB"/>
                </a:solidFill>
                <a:latin typeface="Arial"/>
                <a:cs typeface="Arial"/>
              </a:rPr>
              <a:t>Conclusion</a:t>
            </a:r>
          </a:p>
        </p:txBody>
      </p:sp>
    </p:spTree>
    <p:extLst>
      <p:ext uri="{BB962C8B-B14F-4D97-AF65-F5344CB8AC3E}">
        <p14:creationId xmlns:p14="http://schemas.microsoft.com/office/powerpoint/2010/main" val="2074833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434</Words>
  <Application>Microsoft Office PowerPoint</Application>
  <PresentationFormat>Widescreen</PresentationFormat>
  <Paragraphs>100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Arial,Sans-Serif</vt:lpstr>
      <vt:lpstr>Calibri</vt:lpstr>
      <vt:lpstr>office theme</vt:lpstr>
      <vt:lpstr>The Technology Value Stream     Optimizing Lead and Processing Times By: Shayna Solomon 01/12/2025   </vt:lpstr>
      <vt:lpstr> Introduction</vt:lpstr>
      <vt:lpstr>Defining Lead Time vs. Processing Time</vt:lpstr>
      <vt:lpstr>The Challenge: Long Deployment Lead Times   Many organizations face deployment lead times that can stretch to months.  Causes:  Tightly coupled, monolithic systems.  Scarcity of test environments.  Reliance on manual testing and lengthy approval processes.  Impact:  Feedback and errors are discovered too late.  Fixing issues can take weeks or longer.  Poor customer satisfaction and wasted resources.</vt:lpstr>
      <vt:lpstr>The DevOps Ideal: Minutes, Not Months    Goal:  Deployment lead times measured in minutes or hours, not months.   How It Works:  Automated testing, approvals, and deployments.  Frequent, small updates with quick feedback loops.   Results:  Faster delivery of value.  Fewer errors and reduced risks.  Improved customer satisfaction.</vt:lpstr>
      <vt:lpstr>Traditional vs. DevOps Deployment</vt:lpstr>
      <vt:lpstr>Benefits of the DevOps Ideal   Faster Delivery:  Quicker response to customer needs.   Higher Quality:  Automated testing reduces errors.    Better Collaboration:  Teams work together seamlessly.   Flexibility:  Easily adapt to changing requirements.  DevOps helps organizations innovate faster and more reliably.</vt:lpstr>
      <vt:lpstr>Value streams are crucial for understanding and improving how value flows through an organization.  Long deployment lead times create inefficiencies and harm customer satisfaction.  The DevOps Ideal transforms these processes, enabling rapid deployments with fewer errors.  By automating workflows and fostering collaboration, DevOps helps organizations achieve faster and more reliable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Moshe Weissman</dc:creator>
  <cp:lastModifiedBy>Moshe Weissman</cp:lastModifiedBy>
  <cp:revision>404</cp:revision>
  <cp:lastPrinted>2025-01-13T02:33:31Z</cp:lastPrinted>
  <dcterms:created xsi:type="dcterms:W3CDTF">2025-01-13T00:20:25Z</dcterms:created>
  <dcterms:modified xsi:type="dcterms:W3CDTF">2025-01-13T02:35:14Z</dcterms:modified>
</cp:coreProperties>
</file>