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B7A"/>
    <a:srgbClr val="F5F3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7B57B0-B5CA-B041-2FE7-35527CF79823}" v="506" dt="2025-02-16T20:56:56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6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71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5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7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6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0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976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7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97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gerduty.com/resources/learn/call-rotations-schedules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B4F3C9-ACC4-94AF-E430-E4CA1D7C17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t="36066" r="-7" b="-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385" y="812629"/>
            <a:ext cx="5055424" cy="301554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Aharoni"/>
                <a:ea typeface="+mj-lt"/>
                <a:cs typeface="+mj-lt"/>
              </a:rPr>
              <a:t>Pager Rotation Duties in DevOps</a:t>
            </a:r>
            <a:br>
              <a:rPr lang="en-US" sz="4400" dirty="0">
                <a:solidFill>
                  <a:srgbClr val="0070C0"/>
                </a:solidFill>
                <a:ea typeface="+mj-lt"/>
                <a:cs typeface="+mj-lt"/>
              </a:rPr>
            </a:br>
            <a:endParaRPr lang="en-US" sz="4400">
              <a:solidFill>
                <a:srgbClr val="0070C0"/>
              </a:solidFill>
            </a:endParaRPr>
          </a:p>
          <a:p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603" y="3148955"/>
            <a:ext cx="3392035" cy="34132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Aharoni"/>
                <a:cs typeface="Aharoni"/>
              </a:rPr>
              <a:t>Shayna Solomon </a:t>
            </a:r>
            <a:endParaRPr lang="en-US" b="1">
              <a:solidFill>
                <a:srgbClr val="FFC000"/>
              </a:solidFill>
              <a:latin typeface="Aharoni"/>
              <a:cs typeface="Aharoni"/>
            </a:endParaRPr>
          </a:p>
          <a:p>
            <a:r>
              <a:rPr lang="en-US" sz="2400" b="1" dirty="0">
                <a:solidFill>
                  <a:srgbClr val="FFC000"/>
                </a:solidFill>
                <a:latin typeface="Aharoni"/>
                <a:cs typeface="Aharoni"/>
              </a:rPr>
              <a:t>02/16/2025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959134-F4B2-0180-48F0-82C6CA7F4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3899C2E-AFB5-16C3-4C30-47C566343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4AB77E-4E86-B8EF-D297-D611A62B20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t="36066" r="-7" b="-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87A23B6-F3CD-B21C-C6B1-88BA905BA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89D19-D2A5-2295-4CE6-A74CDABFB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813" y="90898"/>
            <a:ext cx="4976953" cy="123393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200" dirty="0">
                <a:solidFill>
                  <a:srgbClr val="0070C0"/>
                </a:solidFill>
                <a:latin typeface="Aharoni"/>
                <a:ea typeface="+mj-lt"/>
                <a:cs typeface="+mj-lt"/>
              </a:rPr>
              <a:t>What is Pager Rotation?</a:t>
            </a:r>
            <a:br>
              <a:rPr lang="en-US" sz="3200" b="0" dirty="0">
                <a:solidFill>
                  <a:srgbClr val="0070C0"/>
                </a:solidFill>
                <a:ea typeface="+mj-lt"/>
                <a:cs typeface="+mj-lt"/>
              </a:rPr>
            </a:br>
            <a:endParaRPr lang="en-US" sz="3200" b="0" dirty="0"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19AC1-9DDF-CE14-1CD8-D6716393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9" y="1315974"/>
            <a:ext cx="5279996" cy="52462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l"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Pager rotation is an on-call system where IT and DevOps teams take turns responding to incidents.</a:t>
            </a:r>
            <a:endParaRPr lang="en-US" sz="2000" b="1">
              <a:solidFill>
                <a:srgbClr val="0070C0"/>
              </a:solidFill>
              <a:latin typeface="Aharoni"/>
              <a:cs typeface="Aharoni"/>
            </a:endParaRP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It ensures system reliability and minimizes downtime by allowing for fast response times.</a:t>
            </a:r>
            <a:endParaRPr lang="en-US" sz="2000" b="1">
              <a:solidFill>
                <a:srgbClr val="0070C0"/>
              </a:solidFill>
              <a:latin typeface="Aharoni"/>
              <a:cs typeface="Aharoni"/>
            </a:endParaRP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Well-structured on-call schedules help prevent burnout, improve work-life balance, and maintain 24/7 system coverage.</a:t>
            </a:r>
            <a:endParaRPr lang="en-US" sz="2000" b="1">
              <a:solidFill>
                <a:srgbClr val="0070C0"/>
              </a:solidFill>
              <a:latin typeface="Aharoni"/>
              <a:cs typeface="Aharoni"/>
            </a:endParaRPr>
          </a:p>
          <a:p>
            <a:pPr marL="342900" indent="-342900" algn="l">
              <a:buChar char="•"/>
            </a:pPr>
            <a:endParaRPr lang="en-US" sz="2000" b="1" dirty="0">
              <a:solidFill>
                <a:srgbClr val="612B7A"/>
              </a:solidFill>
              <a:latin typeface="Aharoni"/>
              <a:cs typeface="Aharoni"/>
            </a:endParaRPr>
          </a:p>
          <a:p>
            <a:pPr marL="342900" indent="-342900" algn="l">
              <a:lnSpc>
                <a:spcPct val="90000"/>
              </a:lnSpc>
              <a:spcBef>
                <a:spcPct val="0"/>
              </a:spcBef>
              <a:buChar char="•"/>
            </a:pPr>
            <a:r>
              <a:rPr lang="en-US" sz="2000" b="1" dirty="0">
                <a:solidFill>
                  <a:srgbClr val="612B7A"/>
                </a:solidFill>
                <a:latin typeface="Aharoni"/>
                <a:ea typeface="+mn-lt"/>
                <a:cs typeface="+mn-lt"/>
              </a:rPr>
              <a:t>"A well-structured on-call rotation is critical to ensuring teams remain alert and efficient." (</a:t>
            </a:r>
            <a:r>
              <a:rPr lang="en-US" sz="2000" b="1" dirty="0" err="1">
                <a:solidFill>
                  <a:srgbClr val="612B7A"/>
                </a:solidFill>
                <a:latin typeface="Aharoni"/>
                <a:ea typeface="+mn-lt"/>
                <a:cs typeface="+mn-lt"/>
              </a:rPr>
              <a:t>AlertOps</a:t>
            </a:r>
            <a:r>
              <a:rPr lang="en-US" sz="2000" b="1" dirty="0">
                <a:solidFill>
                  <a:srgbClr val="612B7A"/>
                </a:solidFill>
                <a:latin typeface="Aharoni"/>
                <a:ea typeface="+mn-lt"/>
                <a:cs typeface="+mn-lt"/>
              </a:rPr>
              <a:t>, 2025).</a:t>
            </a:r>
            <a:endParaRPr lang="en-US" sz="2000" b="1" dirty="0">
              <a:solidFill>
                <a:srgbClr val="612B7A"/>
              </a:solidFill>
              <a:latin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501067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CCD71A-851D-74FB-37E3-311AF803A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645283-4572-1FAB-9717-D56693D05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AEF64-E3F6-B065-1821-3EE33E3912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t="36066" r="-7" b="-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2DFDB11-DC01-4FC5-E7F3-010A1BB67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6ECAE-0B19-D1D7-8E3E-CDA233D30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006" y="-210083"/>
            <a:ext cx="4424296" cy="19233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haroni"/>
                <a:ea typeface="+mj-lt"/>
                <a:cs typeface="+mj-lt"/>
              </a:rPr>
              <a:t>Why On-Call Rotation is Important</a:t>
            </a:r>
            <a:endParaRPr lang="en-US">
              <a:latin typeface="Aharon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3B11A-601D-082C-1133-6FD645371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756" y="1821650"/>
            <a:ext cx="5556713" cy="4740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endParaRPr lang="en-US" sz="2000" b="1" dirty="0">
              <a:solidFill>
                <a:srgbClr val="0070C0"/>
              </a:solidFill>
              <a:latin typeface="Aharoni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Prevents burnout by fairly distributing workload.</a:t>
            </a:r>
            <a:endParaRPr lang="en-US" sz="2000" b="1" dirty="0">
              <a:solidFill>
                <a:srgbClr val="0070C0"/>
              </a:solidFill>
              <a:latin typeface="Aharoni"/>
            </a:endParaRPr>
          </a:p>
          <a:p>
            <a:pPr marL="342900" indent="-342900" algn="l">
              <a:buChar char="•"/>
            </a:pPr>
            <a:endParaRPr lang="en-US" sz="2000" b="1" dirty="0">
              <a:solidFill>
                <a:srgbClr val="0070C0"/>
              </a:solidFill>
              <a:latin typeface="Aharoni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Improves incident response to keep systems running smoothly.</a:t>
            </a:r>
          </a:p>
          <a:p>
            <a:pPr marL="342900" indent="-342900" algn="l">
              <a:buChar char="•"/>
            </a:pPr>
            <a:endParaRPr lang="en-US" sz="2000" b="1" dirty="0">
              <a:solidFill>
                <a:srgbClr val="0070C0"/>
              </a:solidFill>
              <a:latin typeface="Aharoni"/>
              <a:cs typeface="Aharoni"/>
            </a:endParaRPr>
          </a:p>
          <a:p>
            <a:pPr marL="342900" indent="-342900" algn="l">
              <a:buChar char="•"/>
            </a:pPr>
            <a:r>
              <a:rPr lang="en-US" sz="2000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Ensures team members take responsibility for incident handling.</a:t>
            </a:r>
            <a:endParaRPr lang="en-US" sz="2000" dirty="0">
              <a:solidFill>
                <a:srgbClr val="0070C0"/>
              </a:solidFill>
              <a:latin typeface="Aharoni"/>
              <a:cs typeface="Aharoni"/>
            </a:endParaRPr>
          </a:p>
          <a:p>
            <a:pPr algn="l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8451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C9A55-F2CB-DF8A-A032-BF666A212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E01E51-736B-8092-3493-3956A172D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D63660-FBAA-4087-9E42-9AE27A6A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t="36066" r="-7" b="-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2F3B8D-D4BD-8DDA-2901-97D79F1B6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85EEC7-E408-21E4-14DA-1CBAE43CD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173" y="1584"/>
            <a:ext cx="4710046" cy="133073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haroni"/>
                <a:ea typeface="+mj-lt"/>
                <a:cs typeface="+mj-lt"/>
              </a:rPr>
              <a:t>Best Practices for On-Call Scheduling</a:t>
            </a:r>
            <a:endParaRPr lang="en-US" sz="3200" dirty="0">
              <a:solidFill>
                <a:srgbClr val="FFFFFF"/>
              </a:solidFill>
              <a:latin typeface="Aharon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AE9A0-FA63-B615-44D2-7F05D617A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8173" y="1715816"/>
            <a:ext cx="4710046" cy="48463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Plan schedules in advance to avoid last-minute conflicts.</a:t>
            </a:r>
            <a:endParaRPr lang="en-US" sz="2000" b="1">
              <a:solidFill>
                <a:srgbClr val="0070C0"/>
              </a:solidFill>
              <a:latin typeface="Aharoni"/>
              <a:cs typeface="Aharoni"/>
            </a:endParaRPr>
          </a:p>
          <a:p>
            <a:pPr marL="342900" indent="-342900" algn="l">
              <a:buChar char="•"/>
            </a:pPr>
            <a:endParaRPr lang="en-US" sz="2000" b="1" dirty="0">
              <a:solidFill>
                <a:srgbClr val="0070C0"/>
              </a:solidFill>
              <a:latin typeface="Aharoni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Use automation tools to manage shifts and reduce human error.</a:t>
            </a:r>
            <a:endParaRPr lang="en-US" sz="2000" b="1" dirty="0">
              <a:solidFill>
                <a:srgbClr val="0070C0"/>
              </a:solidFill>
              <a:latin typeface="Aharoni"/>
            </a:endParaRPr>
          </a:p>
          <a:p>
            <a:pPr marL="342900" indent="-342900" algn="l">
              <a:buChar char="•"/>
            </a:pPr>
            <a:endParaRPr lang="en-US" sz="2000" b="1" dirty="0">
              <a:solidFill>
                <a:srgbClr val="0070C0"/>
              </a:solidFill>
              <a:latin typeface="Aharoni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Set escalation policies to ensure backup responders are available.</a:t>
            </a:r>
            <a:endParaRPr lang="en-US" sz="2000" b="1" dirty="0">
              <a:solidFill>
                <a:srgbClr val="0070C0"/>
              </a:solidFill>
              <a:latin typeface="Aharoni"/>
            </a:endParaRPr>
          </a:p>
          <a:p>
            <a:pPr marL="342900" indent="-342900" algn="l">
              <a:buChar char="•"/>
            </a:pPr>
            <a:endParaRPr lang="en-US" sz="2000" b="1" dirty="0">
              <a:solidFill>
                <a:srgbClr val="0070C0"/>
              </a:solidFill>
              <a:latin typeface="Aharoni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Ensure fairness in shift distribution.</a:t>
            </a:r>
            <a:endParaRPr lang="en-US" sz="2000" b="1" dirty="0">
              <a:solidFill>
                <a:srgbClr val="FFFFFF"/>
              </a:solidFill>
              <a:latin typeface="Aharoni"/>
            </a:endParaRPr>
          </a:p>
          <a:p>
            <a:pPr algn="l"/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797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2D6AF0-CFB0-0FBA-6C2D-5126EC1F3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950CE3-9D12-001A-CE57-74A2D9B9C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2288F-6C78-848B-1448-2BBAE37E19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t="36066" r="-7" b="-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48408E-6BA5-BDE9-091B-B1D9369B2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C72C3B-A0CC-A645-6F7A-D7D77BC82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756" y="297917"/>
            <a:ext cx="4837046" cy="104498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haroni"/>
                <a:ea typeface="+mj-lt"/>
                <a:cs typeface="+mj-lt"/>
              </a:rPr>
              <a:t>Different Rotation Models</a:t>
            </a:r>
            <a:endParaRPr lang="en-US" sz="3200" dirty="0">
              <a:solidFill>
                <a:srgbClr val="0070C0"/>
              </a:solidFill>
              <a:latin typeface="Aharon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EE393-C186-A6C9-D5D9-4744756C1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756" y="1430067"/>
            <a:ext cx="4837046" cy="51321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      </a:t>
            </a:r>
            <a:r>
              <a:rPr lang="en-US" sz="2000" b="1" dirty="0">
                <a:solidFill>
                  <a:srgbClr val="FFC000"/>
                </a:solidFill>
                <a:latin typeface="Aharoni"/>
                <a:ea typeface="+mn-lt"/>
                <a:cs typeface="+mn-lt"/>
              </a:rPr>
              <a:t> Types of On-Call Rotations:</a:t>
            </a:r>
            <a:endParaRPr lang="en-US" sz="2000" b="1">
              <a:solidFill>
                <a:srgbClr val="FFC000"/>
              </a:solidFill>
              <a:latin typeface="Aharoni"/>
              <a:cs typeface="Aharoni"/>
            </a:endParaRP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Daily or Weekly Rotations – Team members rotate shifts on a fixed schedule. </a:t>
            </a:r>
            <a:endParaRPr lang="en-US" sz="2000" b="1">
              <a:solidFill>
                <a:srgbClr val="0070C0"/>
              </a:solidFill>
              <a:latin typeface="Aharoni"/>
              <a:ea typeface="+mn-lt"/>
              <a:cs typeface="+mn-lt"/>
            </a:endParaRPr>
          </a:p>
          <a:p>
            <a:pPr marL="342900" indent="-342900" algn="l">
              <a:buChar char="•"/>
            </a:pPr>
            <a:endParaRPr lang="en-US" sz="2000" b="1" dirty="0">
              <a:solidFill>
                <a:srgbClr val="0070C0"/>
              </a:solidFill>
              <a:latin typeface="Aharoni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Follow-the-Sun Model – Global teams cover different time zones.</a:t>
            </a:r>
            <a:endParaRPr lang="en-US" sz="2000" b="1">
              <a:solidFill>
                <a:srgbClr val="0070C0"/>
              </a:solidFill>
              <a:latin typeface="Aharoni"/>
              <a:cs typeface="Aharoni"/>
            </a:endParaRPr>
          </a:p>
          <a:p>
            <a:pPr marL="342900" indent="-342900" algn="l">
              <a:buChar char="•"/>
            </a:pPr>
            <a:endParaRPr lang="en-US" sz="2000" b="1" dirty="0">
              <a:solidFill>
                <a:srgbClr val="0070C0"/>
              </a:solidFill>
              <a:latin typeface="Aharoni"/>
              <a:ea typeface="+mn-lt"/>
              <a:cs typeface="+mn-lt"/>
            </a:endParaRPr>
          </a:p>
          <a:p>
            <a:pPr marL="342900" indent="-342900" algn="l"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Backup Support – Secondary responders handle overflow incidents.</a:t>
            </a:r>
            <a:endParaRPr lang="en-US" sz="2000" b="1" dirty="0">
              <a:solidFill>
                <a:srgbClr val="0070C0"/>
              </a:solidFill>
              <a:latin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502044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C03697-0023-70B2-D2C6-E7F3E6D7E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66FCB2-B414-4ECA-670B-D92BAEFEC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CEE61-3335-EAD7-1E5A-8075C654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t="36066" r="-7" b="-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E52646-7C8C-711E-D1D5-19B95767C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88F62-89B1-D208-8294-2EC3C54E6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23" y="128584"/>
            <a:ext cx="4985213" cy="99206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haroni"/>
                <a:ea typeface="+mj-lt"/>
                <a:cs typeface="+mj-lt"/>
              </a:rPr>
              <a:t>Common Challenges &amp; Solutions</a:t>
            </a:r>
            <a:endParaRPr lang="en-US" sz="3200" dirty="0">
              <a:solidFill>
                <a:srgbClr val="0070C0"/>
              </a:solidFill>
              <a:latin typeface="Aharon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AB1D6-051C-64ED-0019-F6726FFC1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423" y="996150"/>
            <a:ext cx="6615044" cy="560837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b="1" dirty="0">
                <a:solidFill>
                  <a:srgbClr val="FFC000"/>
                </a:solidFill>
                <a:latin typeface="Aharoni"/>
                <a:ea typeface="+mn-lt"/>
                <a:cs typeface="+mn-lt"/>
              </a:rPr>
              <a:t>Challenges in On-Call Rotations:</a:t>
            </a:r>
            <a:endParaRPr lang="en-US" b="1">
              <a:solidFill>
                <a:srgbClr val="FFC000"/>
              </a:solidFill>
              <a:latin typeface="Aharoni"/>
              <a:cs typeface="Aharoni"/>
            </a:endParaRPr>
          </a:p>
          <a:p>
            <a:pPr marL="285750" indent="-285750" algn="l">
              <a:buChar char="•"/>
            </a:pPr>
            <a:r>
              <a:rPr lang="en-US" b="1" dirty="0">
                <a:solidFill>
                  <a:srgbClr val="7030A0"/>
                </a:solidFill>
                <a:latin typeface="Neue Haas Grotesk Text Pro"/>
                <a:ea typeface="+mn-lt"/>
                <a:cs typeface="+mn-lt"/>
              </a:rPr>
              <a:t>Burnout</a:t>
            </a:r>
            <a:r>
              <a:rPr lang="en-US" b="1" dirty="0">
                <a:solidFill>
                  <a:srgbClr val="0070C0"/>
                </a:solidFill>
                <a:latin typeface="Neue Haas Grotesk Text Pro"/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– Can lead to decreased productivity.</a:t>
            </a:r>
            <a:endParaRPr lang="en-US" b="1">
              <a:solidFill>
                <a:srgbClr val="0070C0"/>
              </a:solidFill>
              <a:latin typeface="Aharoni"/>
              <a:cs typeface="Aharoni"/>
            </a:endParaRPr>
          </a:p>
          <a:p>
            <a:pPr marL="285750" indent="-285750" algn="l">
              <a:buChar char="•"/>
            </a:pPr>
            <a:r>
              <a:rPr lang="en-US" b="1" dirty="0">
                <a:solidFill>
                  <a:srgbClr val="7030A0"/>
                </a:solidFill>
                <a:latin typeface="Aharoni"/>
                <a:ea typeface="+mn-lt"/>
                <a:cs typeface="+mn-lt"/>
              </a:rPr>
              <a:t>Slow Response Time</a:t>
            </a:r>
            <a:r>
              <a:rPr lang="en-US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 – Unclear roles cause delays.</a:t>
            </a:r>
            <a:endParaRPr lang="en-US" b="1">
              <a:solidFill>
                <a:srgbClr val="0070C0"/>
              </a:solidFill>
              <a:latin typeface="Aharoni"/>
              <a:cs typeface="Aharoni"/>
            </a:endParaRPr>
          </a:p>
          <a:p>
            <a:pPr marL="285750" indent="-285750" algn="l">
              <a:buChar char="•"/>
            </a:pPr>
            <a:r>
              <a:rPr lang="en-US" b="1" dirty="0">
                <a:solidFill>
                  <a:srgbClr val="7030A0"/>
                </a:solidFill>
                <a:latin typeface="Aharoni"/>
                <a:ea typeface="+mn-lt"/>
                <a:cs typeface="+mn-lt"/>
              </a:rPr>
              <a:t>Lack of Accountability</a:t>
            </a:r>
            <a:r>
              <a:rPr lang="en-US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 – Poor communication leads to confusion.</a:t>
            </a:r>
            <a:endParaRPr lang="en-US" b="1">
              <a:solidFill>
                <a:srgbClr val="0070C0"/>
              </a:solidFill>
              <a:latin typeface="Aharoni"/>
              <a:cs typeface="Aharoni"/>
            </a:endParaRPr>
          </a:p>
          <a:p>
            <a:pPr algn="l"/>
            <a:r>
              <a:rPr lang="en-US" b="1" dirty="0">
                <a:solidFill>
                  <a:srgbClr val="FFC000"/>
                </a:solidFill>
                <a:latin typeface="Aharoni"/>
                <a:ea typeface="+mn-lt"/>
                <a:cs typeface="+mn-lt"/>
              </a:rPr>
              <a:t>Solutions:</a:t>
            </a:r>
            <a:endParaRPr lang="en-US" b="1">
              <a:solidFill>
                <a:srgbClr val="FFC000"/>
              </a:solidFill>
              <a:latin typeface="Aharoni"/>
              <a:cs typeface="Aharoni"/>
            </a:endParaRPr>
          </a:p>
          <a:p>
            <a:pPr marL="285750" indent="-285750" algn="l">
              <a:buChar char="•"/>
            </a:pPr>
            <a:r>
              <a:rPr lang="en-US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Fairly distribute on-call duties</a:t>
            </a:r>
            <a:endParaRPr lang="en-US" b="1">
              <a:solidFill>
                <a:srgbClr val="0070C0"/>
              </a:solidFill>
              <a:latin typeface="Aharoni"/>
              <a:cs typeface="Aharoni"/>
            </a:endParaRPr>
          </a:p>
          <a:p>
            <a:pPr marL="285750" indent="-285750" algn="l">
              <a:buChar char="•"/>
            </a:pPr>
            <a:r>
              <a:rPr lang="en-US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Use automated alerts to notify responders</a:t>
            </a:r>
            <a:endParaRPr lang="en-US" b="1">
              <a:solidFill>
                <a:srgbClr val="0070C0"/>
              </a:solidFill>
              <a:latin typeface="Aharoni"/>
              <a:cs typeface="Aharoni"/>
            </a:endParaRPr>
          </a:p>
          <a:p>
            <a:pPr marL="285750" indent="-285750" algn="l">
              <a:buChar char="•"/>
            </a:pPr>
            <a:r>
              <a:rPr lang="en-US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Conduct post-incident reviews for continuous improvement</a:t>
            </a:r>
            <a:endParaRPr lang="en-US" b="1">
              <a:solidFill>
                <a:srgbClr val="0070C0"/>
              </a:solidFill>
              <a:latin typeface="Aharoni"/>
              <a:cs typeface="Aharoni"/>
            </a:endParaRPr>
          </a:p>
          <a:p>
            <a:pPr algn="l"/>
            <a:endParaRPr lang="en-US" b="1" dirty="0">
              <a:solidFill>
                <a:srgbClr val="0070C0"/>
              </a:solidFill>
              <a:latin typeface="Aharoni"/>
              <a:ea typeface="+mn-lt"/>
              <a:cs typeface="+mn-lt"/>
            </a:endParaRPr>
          </a:p>
          <a:p>
            <a:pPr algn="l"/>
            <a:r>
              <a:rPr lang="en-US" b="1" dirty="0">
                <a:solidFill>
                  <a:srgbClr val="7030A0"/>
                </a:solidFill>
                <a:latin typeface="Aharoni"/>
                <a:ea typeface="+mn-lt"/>
                <a:cs typeface="+mn-lt"/>
              </a:rPr>
              <a:t>"On-call rotation software tools have in-built scheduling features that make the process a lot easier." (</a:t>
            </a:r>
            <a:r>
              <a:rPr lang="en-US" b="1" err="1">
                <a:solidFill>
                  <a:srgbClr val="7030A0"/>
                </a:solidFill>
                <a:latin typeface="Aharoni"/>
                <a:ea typeface="+mn-lt"/>
                <a:cs typeface="+mn-lt"/>
              </a:rPr>
              <a:t>AlertOps</a:t>
            </a:r>
            <a:r>
              <a:rPr lang="en-US" b="1" dirty="0">
                <a:solidFill>
                  <a:srgbClr val="7030A0"/>
                </a:solidFill>
                <a:latin typeface="Aharoni"/>
                <a:ea typeface="+mn-lt"/>
                <a:cs typeface="+mn-lt"/>
              </a:rPr>
              <a:t>, 2025)</a:t>
            </a:r>
            <a:endParaRPr lang="en-US" b="1" dirty="0">
              <a:solidFill>
                <a:srgbClr val="7030A0"/>
              </a:solidFill>
              <a:latin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711638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77CA72-4259-AAF8-A1EF-D7AF93A63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EA48017-3A38-277B-B576-7653EF90E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D4E97E-9497-AE22-6889-C8FC7DD1D3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t="36066" r="-7" b="-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61FB615-ED71-241A-49C1-3C1618037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FF259-A92C-6367-E2F3-D690BEFFA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5089" y="149750"/>
            <a:ext cx="3757546" cy="104498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haroni"/>
                <a:ea typeface="+mj-lt"/>
                <a:cs typeface="+mj-lt"/>
              </a:rPr>
              <a:t>Leveraging Automation Tools</a:t>
            </a:r>
            <a:endParaRPr lang="en-US" sz="3200" dirty="0">
              <a:solidFill>
                <a:srgbClr val="0070C0"/>
              </a:solidFill>
              <a:latin typeface="Aharon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82C06-CC47-6053-FCCF-E82128BF9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673" y="1366568"/>
            <a:ext cx="4985212" cy="519562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Char char="•"/>
            </a:pPr>
            <a:r>
              <a:rPr lang="en-US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Tools like PagerDuty &amp; </a:t>
            </a:r>
            <a:r>
              <a:rPr lang="en-US" b="1" dirty="0" err="1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AlertOps</a:t>
            </a:r>
            <a:r>
              <a:rPr lang="en-US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 automate scheduling and ensure the right responders are available.</a:t>
            </a:r>
            <a:endParaRPr lang="en-US" b="1">
              <a:solidFill>
                <a:srgbClr val="0070C0"/>
              </a:solidFill>
              <a:latin typeface="Aharoni"/>
              <a:cs typeface="Arial"/>
            </a:endParaRPr>
          </a:p>
          <a:p>
            <a:pPr marL="285750" indent="-285750" algn="l">
              <a:buChar char="•"/>
            </a:pPr>
            <a:r>
              <a:rPr lang="en-US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Automated alerts reduce the risk of human error in scheduling.</a:t>
            </a:r>
            <a:endParaRPr lang="en-US" b="1">
              <a:solidFill>
                <a:srgbClr val="0070C0"/>
              </a:solidFill>
              <a:latin typeface="Aharoni"/>
              <a:cs typeface="Arial"/>
            </a:endParaRPr>
          </a:p>
          <a:p>
            <a:pPr marL="285750" indent="-285750" algn="l">
              <a:buChar char="•"/>
            </a:pPr>
            <a:r>
              <a:rPr lang="en-US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Allows easy shift swaps when necessary.</a:t>
            </a:r>
            <a:endParaRPr lang="en-US" b="1">
              <a:solidFill>
                <a:srgbClr val="0070C0"/>
              </a:solidFill>
              <a:latin typeface="Aharoni"/>
              <a:cs typeface="Arial"/>
            </a:endParaRPr>
          </a:p>
          <a:p>
            <a:pPr marL="285750" indent="-285750" algn="l">
              <a:buChar char="•"/>
            </a:pPr>
            <a:endParaRPr lang="en-US" b="1" dirty="0">
              <a:solidFill>
                <a:srgbClr val="0070C0"/>
              </a:solidFill>
              <a:latin typeface="Aharoni"/>
              <a:cs typeface="Arial"/>
            </a:endParaRPr>
          </a:p>
          <a:p>
            <a:pPr algn="l"/>
            <a:r>
              <a:rPr lang="en-US" b="1" dirty="0">
                <a:solidFill>
                  <a:srgbClr val="7030A0"/>
                </a:solidFill>
                <a:latin typeface="Aharoni"/>
                <a:ea typeface="+mn-lt"/>
                <a:cs typeface="+mn-lt"/>
              </a:rPr>
              <a:t>"As users join and leave your on-call rotations, you will need to edit your schedules so that the right people are on-call and notified at the right times." (PagerDuty, 2025)</a:t>
            </a:r>
            <a:endParaRPr lang="en-US" b="1" dirty="0">
              <a:solidFill>
                <a:srgbClr val="FFFFFF"/>
              </a:solidFill>
              <a:latin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3913707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C58A18-003D-1472-99F1-C89C5C050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2BA55-6B3F-1795-F927-2DC744D60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BA1F6-5846-C832-4A6A-326C1214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t="36066" r="-7" b="-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C9FDD94-A42D-7BD6-BC31-1EFD7AA18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0F2CA-00CE-B48C-42A7-4A18DA0BB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340" y="202667"/>
            <a:ext cx="4498379" cy="115081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haroni"/>
                <a:ea typeface="+mj-lt"/>
                <a:cs typeface="+mj-lt"/>
              </a:rPr>
              <a:t>Conclusion &amp; Key Takeaways</a:t>
            </a:r>
            <a:endParaRPr lang="en-US" sz="3200" dirty="0">
              <a:solidFill>
                <a:srgbClr val="0070C0"/>
              </a:solidFill>
              <a:latin typeface="Aharon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12D47-F7A0-8C8E-3EB8-BC33FC78E4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257" y="1715816"/>
            <a:ext cx="5334462" cy="45288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 algn="just"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On-call rotation helps teams respond faster to incidents.</a:t>
            </a:r>
            <a:endParaRPr lang="en-US" sz="2000" b="1">
              <a:solidFill>
                <a:srgbClr val="0070C0"/>
              </a:solidFill>
              <a:latin typeface="Aharoni"/>
              <a:cs typeface="Arial"/>
            </a:endParaRPr>
          </a:p>
          <a:p>
            <a:pPr marL="342900" indent="-342900" algn="just"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Fair scheduling prevents burnout and improves morale.</a:t>
            </a:r>
            <a:endParaRPr lang="en-US" sz="2000" b="1">
              <a:solidFill>
                <a:srgbClr val="0070C0"/>
              </a:solidFill>
              <a:latin typeface="Aharoni"/>
              <a:cs typeface="Arial"/>
            </a:endParaRPr>
          </a:p>
          <a:p>
            <a:pPr marL="342900" indent="-342900" algn="just">
              <a:buChar char="•"/>
            </a:pPr>
            <a:r>
              <a:rPr lang="en-US" sz="2000" b="1" dirty="0">
                <a:solidFill>
                  <a:srgbClr val="0070C0"/>
                </a:solidFill>
                <a:latin typeface="Aharoni"/>
                <a:ea typeface="+mn-lt"/>
                <a:cs typeface="+mn-lt"/>
              </a:rPr>
              <a:t>Automation tools reduce errors and improve efficiency.</a:t>
            </a:r>
            <a:endParaRPr lang="en-US" sz="2000" b="1">
              <a:solidFill>
                <a:srgbClr val="0070C0"/>
              </a:solidFill>
              <a:latin typeface="Aharoni"/>
              <a:cs typeface="Arial"/>
            </a:endParaRPr>
          </a:p>
          <a:p>
            <a:pPr marL="342900" indent="-342900" algn="just">
              <a:buChar char="•"/>
            </a:pPr>
            <a:endParaRPr lang="en-US" sz="2000" b="1" dirty="0">
              <a:solidFill>
                <a:srgbClr val="0070C0"/>
              </a:solidFill>
              <a:latin typeface="Aharoni"/>
              <a:ea typeface="+mn-lt"/>
              <a:cs typeface="+mn-lt"/>
            </a:endParaRPr>
          </a:p>
          <a:p>
            <a:pPr algn="just"/>
            <a:r>
              <a:rPr lang="en-US" sz="2000" b="1" dirty="0">
                <a:solidFill>
                  <a:srgbClr val="7030A0"/>
                </a:solidFill>
                <a:latin typeface="Aharoni"/>
                <a:ea typeface="+mn-lt"/>
                <a:cs typeface="+mn-lt"/>
              </a:rPr>
              <a:t> "Select a Handoff time to determine specifically when responsibilities should rotate." (PagerDuty, 2025)</a:t>
            </a:r>
            <a:endParaRPr lang="en-US" sz="2000" b="1" dirty="0">
              <a:solidFill>
                <a:srgbClr val="7030A0"/>
              </a:solidFill>
              <a:latin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663345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90A7B-84F5-5BD9-E609-DF64706DA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5E8ADC-A174-00A3-ED72-EB7257C04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394CAD-6C07-04EC-2479-1D776B9225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t="36066" r="-7" b="-7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73E903-71A6-26C5-0634-B2801EC96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44172-4FE9-B014-F564-060B2A04C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006" y="149750"/>
            <a:ext cx="4456047" cy="10026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70C0"/>
                </a:solidFill>
                <a:latin typeface="Aharoni"/>
                <a:ea typeface="+mj-lt"/>
                <a:cs typeface="+mj-lt"/>
              </a:rPr>
              <a:t>References</a:t>
            </a:r>
            <a:r>
              <a:rPr lang="en-US" sz="6000" b="0" dirty="0">
                <a:solidFill>
                  <a:srgbClr val="0070C0"/>
                </a:solidFill>
                <a:latin typeface="Arial"/>
                <a:ea typeface="+mj-lt"/>
                <a:cs typeface="+mj-lt"/>
              </a:rPr>
              <a:t> </a:t>
            </a:r>
            <a:endParaRPr lang="en-US" dirty="0">
              <a:solidFill>
                <a:srgbClr val="0070C0"/>
              </a:solidFill>
              <a:latin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44FA3-191E-3136-F56D-BDD67493F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06" y="1334816"/>
            <a:ext cx="5196880" cy="478287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 algn="l">
              <a:buChar char="•"/>
            </a:pPr>
            <a:r>
              <a:rPr lang="en-US" sz="2400" b="1" dirty="0">
                <a:solidFill>
                  <a:srgbClr val="7030A0"/>
                </a:solidFill>
                <a:latin typeface="Aharoni"/>
                <a:ea typeface="+mn-lt"/>
                <a:cs typeface="+mn-lt"/>
              </a:rPr>
              <a:t>PagerDuty. (2025). On-Call Rotations and Schedules. Retrieved from </a:t>
            </a:r>
            <a:r>
              <a:rPr lang="en-US" sz="2400" b="1" dirty="0">
                <a:solidFill>
                  <a:srgbClr val="7030A0"/>
                </a:solidFill>
                <a:latin typeface="Aharoni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https://www.pagerduty.com/resources/learn/call-rotations-schedules/</a:t>
            </a:r>
            <a:endParaRPr lang="en-US" b="1">
              <a:solidFill>
                <a:srgbClr val="7030A0"/>
              </a:solidFill>
              <a:latin typeface="Aharoni"/>
              <a:cs typeface="Arial"/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 algn="l">
              <a:buChar char="•"/>
            </a:pPr>
            <a:endParaRPr lang="en-US" b="1" dirty="0">
              <a:solidFill>
                <a:srgbClr val="7030A0"/>
              </a:solidFill>
              <a:latin typeface="Aharoni"/>
              <a:cs typeface="Arial"/>
            </a:endParaRPr>
          </a:p>
          <a:p>
            <a:pPr marL="342900" indent="-342900" algn="l">
              <a:buChar char="•"/>
            </a:pPr>
            <a:r>
              <a:rPr lang="en-US" sz="2400" b="1" err="1">
                <a:solidFill>
                  <a:srgbClr val="7030A0"/>
                </a:solidFill>
                <a:latin typeface="Aharoni"/>
                <a:ea typeface="+mn-lt"/>
                <a:cs typeface="+mn-lt"/>
              </a:rPr>
              <a:t>AlertOps</a:t>
            </a:r>
            <a:r>
              <a:rPr lang="en-US" sz="2400" b="1" dirty="0">
                <a:solidFill>
                  <a:srgbClr val="7030A0"/>
                </a:solidFill>
                <a:latin typeface="Aharoni"/>
                <a:ea typeface="+mn-lt"/>
                <a:cs typeface="+mn-lt"/>
              </a:rPr>
              <a:t>. (2025). On-Call Rotation Best Practices. Retrieved from https://alertops.com/on-call-rotation/</a:t>
            </a:r>
            <a:endParaRPr lang="en-US" b="1" dirty="0">
              <a:solidFill>
                <a:srgbClr val="7030A0"/>
              </a:solidFill>
              <a:latin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889076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nilla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8E7"/>
      </a:lt2>
      <a:accent1>
        <a:srgbClr val="E17C8A"/>
      </a:accent1>
      <a:accent2>
        <a:srgbClr val="DA805F"/>
      </a:accent2>
      <a:accent3>
        <a:srgbClr val="C29E50"/>
      </a:accent3>
      <a:accent4>
        <a:srgbClr val="9FA949"/>
      </a:accent4>
      <a:accent5>
        <a:srgbClr val="86AF60"/>
      </a:accent5>
      <a:accent6>
        <a:srgbClr val="56B74F"/>
      </a:accent6>
      <a:hlink>
        <a:srgbClr val="568E86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VanillaVTI</vt:lpstr>
      <vt:lpstr>Pager Rotation Duties in DevOps  </vt:lpstr>
      <vt:lpstr>What is Pager Rotation? </vt:lpstr>
      <vt:lpstr>Why On-Call Rotation is Important</vt:lpstr>
      <vt:lpstr>Best Practices for On-Call Scheduling</vt:lpstr>
      <vt:lpstr>Different Rotation Models</vt:lpstr>
      <vt:lpstr>Common Challenges &amp; Solutions</vt:lpstr>
      <vt:lpstr>Leveraging Automation Tools</vt:lpstr>
      <vt:lpstr>Conclusion &amp; Key Takeaways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251</cp:revision>
  <dcterms:created xsi:type="dcterms:W3CDTF">2025-02-16T19:58:08Z</dcterms:created>
  <dcterms:modified xsi:type="dcterms:W3CDTF">2025-02-16T20:57:48Z</dcterms:modified>
</cp:coreProperties>
</file>