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4"/>
    <p:sldMasterId id="2147483665" r:id="rId5"/>
  </p:sldMasterIdLst>
  <p:notesMasterIdLst>
    <p:notesMasterId r:id="rId40"/>
  </p:notesMasterIdLst>
  <p:sldIdLst>
    <p:sldId id="256" r:id="rId6"/>
    <p:sldId id="257" r:id="rId7"/>
    <p:sldId id="258" r:id="rId8"/>
    <p:sldId id="259" r:id="rId9"/>
    <p:sldId id="260" r:id="rId10"/>
    <p:sldId id="261" r:id="rId11"/>
    <p:sldId id="262" r:id="rId12"/>
    <p:sldId id="263" r:id="rId13"/>
    <p:sldId id="290" r:id="rId14"/>
    <p:sldId id="289" r:id="rId15"/>
    <p:sldId id="288" r:id="rId16"/>
    <p:sldId id="287" r:id="rId17"/>
    <p:sldId id="286"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7" r:id="rId31"/>
    <p:sldId id="278" r:id="rId32"/>
    <p:sldId id="285" r:id="rId33"/>
    <p:sldId id="279" r:id="rId34"/>
    <p:sldId id="280" r:id="rId35"/>
    <p:sldId id="281" r:id="rId36"/>
    <p:sldId id="282" r:id="rId37"/>
    <p:sldId id="283" r:id="rId38"/>
    <p:sldId id="284"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Cambria Math" panose="02040503050406030204" pitchFamily="18"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6F0A2-4576-4B72-863A-8B60385D1BCB}" v="2" dt="2020-05-03T20:28:49.569"/>
    <p1510:client id="{D23E4A8E-F94C-BAD3-ED48-13CB3A9EEE4B}" v="8" dt="2020-05-03T19:36:51.318"/>
    <p1510:client id="{DE3DA5AF-4A0F-41E3-AB2B-FD244BCD56FA}" v="81" dt="2020-05-03T18:21:08.723"/>
  </p1510:revLst>
</p1510:revInfo>
</file>

<file path=ppt/tableStyles.xml><?xml version="1.0" encoding="utf-8"?>
<a:tblStyleLst xmlns:a="http://schemas.openxmlformats.org/drawingml/2006/main" def="{52671440-7B4D-403F-96BF-A429EB9C4F79}">
  <a:tblStyle styleId="{52671440-7B4D-403F-96BF-A429EB9C4F79}" styleName="Table_0">
    <a:wholeTbl>
      <a:tcTxStyle b="off" i="off">
        <a:font>
          <a:latin typeface="Calibri"/>
          <a:ea typeface="Calibri"/>
          <a:cs typeface="Calibri"/>
        </a:font>
        <a:schemeClr val="dk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40000"/>
            </a:schemeClr>
          </a:solidFill>
        </a:fill>
      </a:tcStyle>
    </a:band1H>
    <a:band2H>
      <a:tcTxStyle/>
      <a:tcStyle>
        <a:tcBdr/>
      </a:tcStyle>
    </a:band2H>
    <a:band1V>
      <a:tcTxStyle/>
      <a:tcStyle>
        <a:tcBdr>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tcBdr>
        <a:fill>
          <a:solidFill>
            <a:schemeClr val="accent3">
              <a:alpha val="40000"/>
            </a:schemeClr>
          </a:solidFill>
        </a:fill>
      </a:tcStyle>
    </a:band1V>
    <a:band2V>
      <a:tcTxStyle/>
      <a:tcStyle>
        <a:tcBdr/>
      </a:tcStyle>
    </a:band2V>
    <a:la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2.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3.fntdata"/><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Harsh B" userId="S::hpatel4@albany.edu::8688b8f3-6d68-45cc-bdda-c2549ec325df" providerId="AD" clId="Web-{D1E6F0A2-4576-4B72-863A-8B60385D1BCB}"/>
    <pc:docChg chg="modSld">
      <pc:chgData name="Patel, Harsh B" userId="S::hpatel4@albany.edu::8688b8f3-6d68-45cc-bdda-c2549ec325df" providerId="AD" clId="Web-{D1E6F0A2-4576-4B72-863A-8B60385D1BCB}" dt="2020-05-03T20:28:49.569" v="1" actId="20577"/>
      <pc:docMkLst>
        <pc:docMk/>
      </pc:docMkLst>
      <pc:sldChg chg="modSp">
        <pc:chgData name="Patel, Harsh B" userId="S::hpatel4@albany.edu::8688b8f3-6d68-45cc-bdda-c2549ec325df" providerId="AD" clId="Web-{D1E6F0A2-4576-4B72-863A-8B60385D1BCB}" dt="2020-05-03T20:28:49.569" v="1" actId="20577"/>
        <pc:sldMkLst>
          <pc:docMk/>
          <pc:sldMk cId="0" sldId="256"/>
        </pc:sldMkLst>
        <pc:spChg chg="mod">
          <ac:chgData name="Patel, Harsh B" userId="S::hpatel4@albany.edu::8688b8f3-6d68-45cc-bdda-c2549ec325df" providerId="AD" clId="Web-{D1E6F0A2-4576-4B72-863A-8B60385D1BCB}" dt="2020-05-03T20:28:49.569" v="1" actId="20577"/>
          <ac:spMkLst>
            <pc:docMk/>
            <pc:sldMk cId="0" sldId="256"/>
            <ac:spMk id="131" creationId="{00000000-0000-0000-0000-000000000000}"/>
          </ac:spMkLst>
        </pc:spChg>
      </pc:sldChg>
    </pc:docChg>
  </pc:docChgLst>
  <pc:docChgLst>
    <pc:chgData name="Sun, John" userId="S::jsun20@albany.edu::547c3db0-da33-4319-ad69-94ebe41c677b" providerId="AD" clId="Web-{DE3DA5AF-4A0F-41E3-AB2B-FD244BCD56FA}"/>
    <pc:docChg chg="addSld modSld">
      <pc:chgData name="Sun, John" userId="S::jsun20@albany.edu::547c3db0-da33-4319-ad69-94ebe41c677b" providerId="AD" clId="Web-{DE3DA5AF-4A0F-41E3-AB2B-FD244BCD56FA}" dt="2020-05-03T18:21:08.723" v="76" actId="1076"/>
      <pc:docMkLst>
        <pc:docMk/>
      </pc:docMkLst>
      <pc:sldChg chg="addSp delSp modSp new">
        <pc:chgData name="Sun, John" userId="S::jsun20@albany.edu::547c3db0-da33-4319-ad69-94ebe41c677b" providerId="AD" clId="Web-{DE3DA5AF-4A0F-41E3-AB2B-FD244BCD56FA}" dt="2020-05-03T18:21:08.723" v="76" actId="1076"/>
        <pc:sldMkLst>
          <pc:docMk/>
          <pc:sldMk cId="2079236944" sldId="285"/>
        </pc:sldMkLst>
        <pc:spChg chg="del">
          <ac:chgData name="Sun, John" userId="S::jsun20@albany.edu::547c3db0-da33-4319-ad69-94ebe41c677b" providerId="AD" clId="Web-{DE3DA5AF-4A0F-41E3-AB2B-FD244BCD56FA}" dt="2020-05-03T18:06:50.463" v="10"/>
          <ac:spMkLst>
            <pc:docMk/>
            <pc:sldMk cId="2079236944" sldId="285"/>
            <ac:spMk id="2" creationId="{1A4DDB4E-0738-4B48-88C8-B16D41E46422}"/>
          </ac:spMkLst>
        </pc:spChg>
        <pc:spChg chg="del mod">
          <ac:chgData name="Sun, John" userId="S::jsun20@albany.edu::547c3db0-da33-4319-ad69-94ebe41c677b" providerId="AD" clId="Web-{DE3DA5AF-4A0F-41E3-AB2B-FD244BCD56FA}" dt="2020-05-03T18:06:51.957" v="11"/>
          <ac:spMkLst>
            <pc:docMk/>
            <pc:sldMk cId="2079236944" sldId="285"/>
            <ac:spMk id="3" creationId="{7CE170BA-D6A6-4C0E-B3EE-FBD1C04FC562}"/>
          </ac:spMkLst>
        </pc:spChg>
        <pc:spChg chg="add del">
          <ac:chgData name="Sun, John" userId="S::jsun20@albany.edu::547c3db0-da33-4319-ad69-94ebe41c677b" providerId="AD" clId="Web-{DE3DA5AF-4A0F-41E3-AB2B-FD244BCD56FA}" dt="2020-05-03T18:07:02.067" v="16"/>
          <ac:spMkLst>
            <pc:docMk/>
            <pc:sldMk cId="2079236944" sldId="285"/>
            <ac:spMk id="6" creationId="{0152947A-DD9A-4833-8D4D-A672809AB48C}"/>
          </ac:spMkLst>
        </pc:spChg>
        <pc:spChg chg="add del">
          <ac:chgData name="Sun, John" userId="S::jsun20@albany.edu::547c3db0-da33-4319-ad69-94ebe41c677b" providerId="AD" clId="Web-{DE3DA5AF-4A0F-41E3-AB2B-FD244BCD56FA}" dt="2020-05-03T18:06:59.723" v="15"/>
          <ac:spMkLst>
            <pc:docMk/>
            <pc:sldMk cId="2079236944" sldId="285"/>
            <ac:spMk id="7" creationId="{A699F53D-2FE6-490E-99E5-AB18C3944F7C}"/>
          </ac:spMkLst>
        </pc:spChg>
        <pc:spChg chg="add del mod">
          <ac:chgData name="Sun, John" userId="S::jsun20@albany.edu::547c3db0-da33-4319-ad69-94ebe41c677b" providerId="AD" clId="Web-{DE3DA5AF-4A0F-41E3-AB2B-FD244BCD56FA}" dt="2020-05-03T18:07:05.676" v="21"/>
          <ac:spMkLst>
            <pc:docMk/>
            <pc:sldMk cId="2079236944" sldId="285"/>
            <ac:spMk id="8" creationId="{D457CE5C-0887-4FF9-9438-5816499E3BE0}"/>
          </ac:spMkLst>
        </pc:spChg>
        <pc:spChg chg="add del">
          <ac:chgData name="Sun, John" userId="S::jsun20@albany.edu::547c3db0-da33-4319-ad69-94ebe41c677b" providerId="AD" clId="Web-{DE3DA5AF-4A0F-41E3-AB2B-FD244BCD56FA}" dt="2020-05-03T18:07:04.426" v="17"/>
          <ac:spMkLst>
            <pc:docMk/>
            <pc:sldMk cId="2079236944" sldId="285"/>
            <ac:spMk id="9" creationId="{891EB15F-29A9-409C-A7BD-2007FAF2AA30}"/>
          </ac:spMkLst>
        </pc:spChg>
        <pc:spChg chg="add mod">
          <ac:chgData name="Sun, John" userId="S::jsun20@albany.edu::547c3db0-da33-4319-ad69-94ebe41c677b" providerId="AD" clId="Web-{DE3DA5AF-4A0F-41E3-AB2B-FD244BCD56FA}" dt="2020-05-03T18:07:14.692" v="29" actId="1076"/>
          <ac:spMkLst>
            <pc:docMk/>
            <pc:sldMk cId="2079236944" sldId="285"/>
            <ac:spMk id="10" creationId="{A6D65B56-F1B4-4231-A5B4-36D774305D8E}"/>
          </ac:spMkLst>
        </pc:spChg>
        <pc:spChg chg="add mod">
          <ac:chgData name="Sun, John" userId="S::jsun20@albany.edu::547c3db0-da33-4319-ad69-94ebe41c677b" providerId="AD" clId="Web-{DE3DA5AF-4A0F-41E3-AB2B-FD244BCD56FA}" dt="2020-05-03T18:21:08.723" v="76" actId="1076"/>
          <ac:spMkLst>
            <pc:docMk/>
            <pc:sldMk cId="2079236944" sldId="285"/>
            <ac:spMk id="11" creationId="{08C11C8B-D7B1-4732-A324-F0DA70A5DC33}"/>
          </ac:spMkLst>
        </pc:spChg>
        <pc:picChg chg="add mod">
          <ac:chgData name="Sun, John" userId="S::jsun20@albany.edu::547c3db0-da33-4319-ad69-94ebe41c677b" providerId="AD" clId="Web-{DE3DA5AF-4A0F-41E3-AB2B-FD244BCD56FA}" dt="2020-05-03T18:07:29.521" v="31" actId="1076"/>
          <ac:picMkLst>
            <pc:docMk/>
            <pc:sldMk cId="2079236944" sldId="285"/>
            <ac:picMk id="4" creationId="{58BFC8B2-8713-4681-A999-1AF73ACE9A28}"/>
          </ac:picMkLst>
        </pc:picChg>
      </pc:sldChg>
    </pc:docChg>
  </pc:docChgLst>
  <pc:docChgLst>
    <pc:chgData name="Sharma, Sonam" userId="S::ssharma7@albany.edu::faccc39f-8b99-456c-8503-7e5e2c97c18f" providerId="AD" clId="Web-{D23E4A8E-F94C-BAD3-ED48-13CB3A9EEE4B}"/>
    <pc:docChg chg="addSld delSld sldOrd">
      <pc:chgData name="Sharma, Sonam" userId="S::ssharma7@albany.edu::faccc39f-8b99-456c-8503-7e5e2c97c18f" providerId="AD" clId="Web-{D23E4A8E-F94C-BAD3-ED48-13CB3A9EEE4B}" dt="2020-05-03T19:36:51.318" v="7"/>
      <pc:docMkLst>
        <pc:docMk/>
      </pc:docMkLst>
      <pc:sldChg chg="del ord">
        <pc:chgData name="Sharma, Sonam" userId="S::ssharma7@albany.edu::faccc39f-8b99-456c-8503-7e5e2c97c18f" providerId="AD" clId="Web-{D23E4A8E-F94C-BAD3-ED48-13CB3A9EEE4B}" dt="2020-05-03T19:36:51.318" v="7"/>
        <pc:sldMkLst>
          <pc:docMk/>
          <pc:sldMk cId="0" sldId="276"/>
        </pc:sldMkLst>
      </pc:sldChg>
      <pc:sldChg chg="add replId">
        <pc:chgData name="Sharma, Sonam" userId="S::ssharma7@albany.edu::faccc39f-8b99-456c-8503-7e5e2c97c18f" providerId="AD" clId="Web-{D23E4A8E-F94C-BAD3-ED48-13CB3A9EEE4B}" dt="2020-05-03T19:36:44.708" v="2"/>
        <pc:sldMkLst>
          <pc:docMk/>
          <pc:sldMk cId="3518250002" sldId="286"/>
        </pc:sldMkLst>
      </pc:sldChg>
      <pc:sldChg chg="add replId">
        <pc:chgData name="Sharma, Sonam" userId="S::ssharma7@albany.edu::faccc39f-8b99-456c-8503-7e5e2c97c18f" providerId="AD" clId="Web-{D23E4A8E-F94C-BAD3-ED48-13CB3A9EEE4B}" dt="2020-05-03T19:36:44.864" v="3"/>
        <pc:sldMkLst>
          <pc:docMk/>
          <pc:sldMk cId="205858466" sldId="287"/>
        </pc:sldMkLst>
      </pc:sldChg>
      <pc:sldChg chg="add replId">
        <pc:chgData name="Sharma, Sonam" userId="S::ssharma7@albany.edu::faccc39f-8b99-456c-8503-7e5e2c97c18f" providerId="AD" clId="Web-{D23E4A8E-F94C-BAD3-ED48-13CB3A9EEE4B}" dt="2020-05-03T19:36:45.161" v="4"/>
        <pc:sldMkLst>
          <pc:docMk/>
          <pc:sldMk cId="2011159475" sldId="288"/>
        </pc:sldMkLst>
      </pc:sldChg>
      <pc:sldChg chg="add replId">
        <pc:chgData name="Sharma, Sonam" userId="S::ssharma7@albany.edu::faccc39f-8b99-456c-8503-7e5e2c97c18f" providerId="AD" clId="Web-{D23E4A8E-F94C-BAD3-ED48-13CB3A9EEE4B}" dt="2020-05-03T19:36:45.318" v="5"/>
        <pc:sldMkLst>
          <pc:docMk/>
          <pc:sldMk cId="1099154755" sldId="289"/>
        </pc:sldMkLst>
      </pc:sldChg>
      <pc:sldChg chg="add replId">
        <pc:chgData name="Sharma, Sonam" userId="S::ssharma7@albany.edu::faccc39f-8b99-456c-8503-7e5e2c97c18f" providerId="AD" clId="Web-{D23E4A8E-F94C-BAD3-ED48-13CB3A9EEE4B}" dt="2020-05-03T19:36:45.396" v="6"/>
        <pc:sldMkLst>
          <pc:docMk/>
          <pc:sldMk cId="1279320198"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640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917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427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2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2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77072678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g77072678c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53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1_Picture with Caption">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83" name="Google Shape;8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84" name="Google Shape;8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8" name="Google Shape;8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4" name="Google Shape;94;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6" name="Google Shape;96;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7" name="Google Shape;10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8" name="Google Shape;10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30" name="Google Shape;30;p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p:cSld name="1_Picture with Caption">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Calibri"/>
              <a:buNone/>
              <a:defRPr/>
            </a:lvl1pPr>
            <a:lvl2pPr lvl="1" algn="l">
              <a:spcBef>
                <a:spcPts val="0"/>
              </a:spcBef>
              <a:spcAft>
                <a:spcPts val="0"/>
              </a:spcAft>
              <a:buClr>
                <a:schemeClr val="lt1"/>
              </a:buClr>
              <a:buSzPts val="1400"/>
              <a:buFont typeface="Calibri"/>
              <a:buNone/>
              <a:defRPr/>
            </a:lvl2pPr>
            <a:lvl3pPr lvl="2" algn="l">
              <a:spcBef>
                <a:spcPts val="0"/>
              </a:spcBef>
              <a:spcAft>
                <a:spcPts val="0"/>
              </a:spcAft>
              <a:buClr>
                <a:schemeClr val="lt1"/>
              </a:buClr>
              <a:buSzPts val="1400"/>
              <a:buFont typeface="Calibri"/>
              <a:buNone/>
              <a:defRPr/>
            </a:lvl3pPr>
            <a:lvl4pPr lvl="3" algn="l">
              <a:spcBef>
                <a:spcPts val="0"/>
              </a:spcBef>
              <a:spcAft>
                <a:spcPts val="0"/>
              </a:spcAft>
              <a:buClr>
                <a:schemeClr val="lt1"/>
              </a:buClr>
              <a:buSzPts val="1400"/>
              <a:buFont typeface="Calibri"/>
              <a:buNone/>
              <a:defRPr/>
            </a:lvl4pPr>
            <a:lvl5pPr lvl="4" algn="l">
              <a:spcBef>
                <a:spcPts val="0"/>
              </a:spcBef>
              <a:spcAft>
                <a:spcPts val="0"/>
              </a:spcAft>
              <a:buClr>
                <a:schemeClr val="lt1"/>
              </a:buClr>
              <a:buSzPts val="1400"/>
              <a:buFont typeface="Calibri"/>
              <a:buNone/>
              <a:defRPr/>
            </a:lvl5pPr>
            <a:lvl6pPr lvl="5" algn="l">
              <a:spcBef>
                <a:spcPts val="0"/>
              </a:spcBef>
              <a:spcAft>
                <a:spcPts val="0"/>
              </a:spcAft>
              <a:buClr>
                <a:schemeClr val="lt1"/>
              </a:buClr>
              <a:buSzPts val="1400"/>
              <a:buFont typeface="Calibri"/>
              <a:buNone/>
              <a:defRPr/>
            </a:lvl6pPr>
            <a:lvl7pPr lvl="6" algn="l">
              <a:spcBef>
                <a:spcPts val="0"/>
              </a:spcBef>
              <a:spcAft>
                <a:spcPts val="0"/>
              </a:spcAft>
              <a:buClr>
                <a:schemeClr val="lt1"/>
              </a:buClr>
              <a:buSzPts val="1400"/>
              <a:buFont typeface="Calibri"/>
              <a:buNone/>
              <a:defRPr/>
            </a:lvl7pPr>
            <a:lvl8pPr lvl="7" algn="l">
              <a:spcBef>
                <a:spcPts val="0"/>
              </a:spcBef>
              <a:spcAft>
                <a:spcPts val="0"/>
              </a:spcAft>
              <a:buClr>
                <a:schemeClr val="lt1"/>
              </a:buClr>
              <a:buSzPts val="1400"/>
              <a:buFont typeface="Calibri"/>
              <a:buNone/>
              <a:defRPr/>
            </a:lvl8pPr>
            <a:lvl9pPr lvl="8" algn="l">
              <a:spcBef>
                <a:spcPts val="0"/>
              </a:spcBef>
              <a:spcAft>
                <a:spcPts val="0"/>
              </a:spcAft>
              <a:buClr>
                <a:schemeClr val="lt1"/>
              </a:buClr>
              <a:buSzPts val="1400"/>
              <a:buFont typeface="Calibri"/>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1400"/>
              <a:buFont typeface="Calibri"/>
              <a:buNone/>
              <a:defRPr/>
            </a:lvl1pPr>
            <a:lvl2pPr lvl="1" algn="l">
              <a:spcBef>
                <a:spcPts val="0"/>
              </a:spcBef>
              <a:spcAft>
                <a:spcPts val="0"/>
              </a:spcAft>
              <a:buClr>
                <a:schemeClr val="lt1"/>
              </a:buClr>
              <a:buSzPts val="1400"/>
              <a:buFont typeface="Calibri"/>
              <a:buNone/>
              <a:defRPr/>
            </a:lvl2pPr>
            <a:lvl3pPr lvl="2" algn="l">
              <a:spcBef>
                <a:spcPts val="0"/>
              </a:spcBef>
              <a:spcAft>
                <a:spcPts val="0"/>
              </a:spcAft>
              <a:buClr>
                <a:schemeClr val="lt1"/>
              </a:buClr>
              <a:buSzPts val="1400"/>
              <a:buFont typeface="Calibri"/>
              <a:buNone/>
              <a:defRPr/>
            </a:lvl3pPr>
            <a:lvl4pPr lvl="3" algn="l">
              <a:spcBef>
                <a:spcPts val="0"/>
              </a:spcBef>
              <a:spcAft>
                <a:spcPts val="0"/>
              </a:spcAft>
              <a:buClr>
                <a:schemeClr val="lt1"/>
              </a:buClr>
              <a:buSzPts val="1400"/>
              <a:buFont typeface="Calibri"/>
              <a:buNone/>
              <a:defRPr/>
            </a:lvl4pPr>
            <a:lvl5pPr lvl="4" algn="l">
              <a:spcBef>
                <a:spcPts val="0"/>
              </a:spcBef>
              <a:spcAft>
                <a:spcPts val="0"/>
              </a:spcAft>
              <a:buClr>
                <a:schemeClr val="lt1"/>
              </a:buClr>
              <a:buSzPts val="1400"/>
              <a:buFont typeface="Calibri"/>
              <a:buNone/>
              <a:defRPr/>
            </a:lvl5pPr>
            <a:lvl6pPr lvl="5" algn="l">
              <a:spcBef>
                <a:spcPts val="0"/>
              </a:spcBef>
              <a:spcAft>
                <a:spcPts val="0"/>
              </a:spcAft>
              <a:buClr>
                <a:schemeClr val="lt1"/>
              </a:buClr>
              <a:buSzPts val="1400"/>
              <a:buFont typeface="Calibri"/>
              <a:buNone/>
              <a:defRPr/>
            </a:lvl6pPr>
            <a:lvl7pPr lvl="6" algn="l">
              <a:spcBef>
                <a:spcPts val="0"/>
              </a:spcBef>
              <a:spcAft>
                <a:spcPts val="0"/>
              </a:spcAft>
              <a:buClr>
                <a:schemeClr val="lt1"/>
              </a:buClr>
              <a:buSzPts val="1400"/>
              <a:buFont typeface="Calibri"/>
              <a:buNone/>
              <a:defRPr/>
            </a:lvl7pPr>
            <a:lvl8pPr lvl="7" algn="l">
              <a:spcBef>
                <a:spcPts val="0"/>
              </a:spcBef>
              <a:spcAft>
                <a:spcPts val="0"/>
              </a:spcAft>
              <a:buClr>
                <a:schemeClr val="lt1"/>
              </a:buClr>
              <a:buSzPts val="1400"/>
              <a:buFont typeface="Calibri"/>
              <a:buNone/>
              <a:defRPr/>
            </a:lvl8pPr>
            <a:lvl9pPr lvl="8" algn="l">
              <a:spcBef>
                <a:spcPts val="0"/>
              </a:spcBef>
              <a:spcAft>
                <a:spcPts val="0"/>
              </a:spcAft>
              <a:buClr>
                <a:schemeClr val="lt1"/>
              </a:buClr>
              <a:buSzPts val="1400"/>
              <a:buFont typeface="Calibri"/>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200"/>
              <a:buFont typeface="Calibri"/>
              <a:buNone/>
              <a:defRPr sz="1200">
                <a:solidFill>
                  <a:schemeClr val="lt1"/>
                </a:solidFill>
                <a:latin typeface="Calibri"/>
                <a:ea typeface="Calibri"/>
                <a:cs typeface="Calibri"/>
                <a:sym typeface="Calibri"/>
              </a:defRPr>
            </a:lvl1pPr>
            <a:lvl2pPr marL="0" marR="0" lvl="1" indent="0" algn="r">
              <a:spcBef>
                <a:spcPts val="0"/>
              </a:spcBef>
              <a:spcAft>
                <a:spcPts val="0"/>
              </a:spcAft>
              <a:buClr>
                <a:schemeClr val="lt1"/>
              </a:buClr>
              <a:buSzPts val="1200"/>
              <a:buFont typeface="Calibri"/>
              <a:buNone/>
              <a:defRPr sz="1200">
                <a:solidFill>
                  <a:schemeClr val="lt1"/>
                </a:solidFill>
                <a:latin typeface="Calibri"/>
                <a:ea typeface="Calibri"/>
                <a:cs typeface="Calibri"/>
                <a:sym typeface="Calibri"/>
              </a:defRPr>
            </a:lvl2pPr>
            <a:lvl3pPr marL="0" marR="0" lvl="2" indent="0" algn="r">
              <a:spcBef>
                <a:spcPts val="0"/>
              </a:spcBef>
              <a:spcAft>
                <a:spcPts val="0"/>
              </a:spcAft>
              <a:buClr>
                <a:schemeClr val="lt1"/>
              </a:buClr>
              <a:buSzPts val="1200"/>
              <a:buFont typeface="Calibri"/>
              <a:buNone/>
              <a:defRPr sz="1200">
                <a:solidFill>
                  <a:schemeClr val="lt1"/>
                </a:solidFill>
                <a:latin typeface="Calibri"/>
                <a:ea typeface="Calibri"/>
                <a:cs typeface="Calibri"/>
                <a:sym typeface="Calibri"/>
              </a:defRPr>
            </a:lvl3pPr>
            <a:lvl4pPr marL="0" marR="0" lvl="3" indent="0" algn="r">
              <a:spcBef>
                <a:spcPts val="0"/>
              </a:spcBef>
              <a:spcAft>
                <a:spcPts val="0"/>
              </a:spcAft>
              <a:buClr>
                <a:schemeClr val="lt1"/>
              </a:buClr>
              <a:buSzPts val="1200"/>
              <a:buFont typeface="Calibri"/>
              <a:buNone/>
              <a:defRPr sz="1200">
                <a:solidFill>
                  <a:schemeClr val="lt1"/>
                </a:solidFill>
                <a:latin typeface="Calibri"/>
                <a:ea typeface="Calibri"/>
                <a:cs typeface="Calibri"/>
                <a:sym typeface="Calibri"/>
              </a:defRPr>
            </a:lvl4pPr>
            <a:lvl5pPr marL="0" marR="0" lvl="4" indent="0" algn="r">
              <a:spcBef>
                <a:spcPts val="0"/>
              </a:spcBef>
              <a:spcAft>
                <a:spcPts val="0"/>
              </a:spcAft>
              <a:buClr>
                <a:schemeClr val="lt1"/>
              </a:buClr>
              <a:buSzPts val="1200"/>
              <a:buFont typeface="Calibri"/>
              <a:buNone/>
              <a:defRPr sz="1200">
                <a:solidFill>
                  <a:schemeClr val="lt1"/>
                </a:solidFill>
                <a:latin typeface="Calibri"/>
                <a:ea typeface="Calibri"/>
                <a:cs typeface="Calibri"/>
                <a:sym typeface="Calibri"/>
              </a:defRPr>
            </a:lvl5pPr>
            <a:lvl6pPr marL="0" marR="0" lvl="5" indent="0" algn="r">
              <a:spcBef>
                <a:spcPts val="0"/>
              </a:spcBef>
              <a:spcAft>
                <a:spcPts val="0"/>
              </a:spcAft>
              <a:buClr>
                <a:schemeClr val="lt1"/>
              </a:buClr>
              <a:buSzPts val="1200"/>
              <a:buFont typeface="Calibri"/>
              <a:buNone/>
              <a:defRPr sz="1200">
                <a:solidFill>
                  <a:schemeClr val="lt1"/>
                </a:solidFill>
                <a:latin typeface="Calibri"/>
                <a:ea typeface="Calibri"/>
                <a:cs typeface="Calibri"/>
                <a:sym typeface="Calibri"/>
              </a:defRPr>
            </a:lvl6pPr>
            <a:lvl7pPr marL="0" marR="0" lvl="6" indent="0" algn="r">
              <a:spcBef>
                <a:spcPts val="0"/>
              </a:spcBef>
              <a:spcAft>
                <a:spcPts val="0"/>
              </a:spcAft>
              <a:buClr>
                <a:schemeClr val="lt1"/>
              </a:buClr>
              <a:buSzPts val="1200"/>
              <a:buFont typeface="Calibri"/>
              <a:buNone/>
              <a:defRPr sz="1200">
                <a:solidFill>
                  <a:schemeClr val="lt1"/>
                </a:solidFill>
                <a:latin typeface="Calibri"/>
                <a:ea typeface="Calibri"/>
                <a:cs typeface="Calibri"/>
                <a:sym typeface="Calibri"/>
              </a:defRPr>
            </a:lvl7pPr>
            <a:lvl8pPr marL="0" marR="0" lvl="7" indent="0" algn="r">
              <a:spcBef>
                <a:spcPts val="0"/>
              </a:spcBef>
              <a:spcAft>
                <a:spcPts val="0"/>
              </a:spcAft>
              <a:buClr>
                <a:schemeClr val="lt1"/>
              </a:buClr>
              <a:buSzPts val="1200"/>
              <a:buFont typeface="Calibri"/>
              <a:buNone/>
              <a:defRPr sz="1200">
                <a:solidFill>
                  <a:schemeClr val="lt1"/>
                </a:solidFill>
                <a:latin typeface="Calibri"/>
                <a:ea typeface="Calibri"/>
                <a:cs typeface="Calibri"/>
                <a:sym typeface="Calibri"/>
              </a:defRPr>
            </a:lvl8pPr>
            <a:lvl9pPr marL="0" marR="0" lvl="8" indent="0" algn="r">
              <a:spcBef>
                <a:spcPts val="0"/>
              </a:spcBef>
              <a:spcAft>
                <a:spcPts val="0"/>
              </a:spcAft>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9"/>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9"/>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19"/>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800"/>
              <a:buFont typeface="Calibri"/>
              <a:buNone/>
            </a:pPr>
            <a:r>
              <a:rPr lang="en-US" sz="5800"/>
              <a:t>Analysis on Cereal Dataset</a:t>
            </a:r>
            <a:endParaRPr/>
          </a:p>
        </p:txBody>
      </p:sp>
      <p:cxnSp>
        <p:nvCxnSpPr>
          <p:cNvPr id="130" name="Google Shape;130;p19"/>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sp>
        <p:nvSpPr>
          <p:cNvPr id="131" name="Google Shape;131;p19"/>
          <p:cNvSpPr txBox="1"/>
          <p:nvPr/>
        </p:nvSpPr>
        <p:spPr>
          <a:xfrm>
            <a:off x="1591235" y="5688106"/>
            <a:ext cx="9569824" cy="400110"/>
          </a:xfrm>
          <a:prstGeom prst="rect">
            <a:avLst/>
          </a:prstGeom>
          <a:noFill/>
          <a:ln>
            <a:noFill/>
          </a:ln>
        </p:spPr>
        <p:txBody>
          <a:bodyPr spcFirstLastPara="1" wrap="square" lIns="91425" tIns="45700" rIns="91425" bIns="45700" anchor="t" anchorCtr="0">
            <a:noAutofit/>
          </a:bodyPr>
          <a:lstStyle/>
          <a:p>
            <a:r>
              <a:rPr lang="en-US" sz="2000" b="0" i="0" u="none" strike="noStrike" cap="none" dirty="0">
                <a:solidFill>
                  <a:schemeClr val="lt1"/>
                </a:solidFill>
                <a:latin typeface="Calibri"/>
                <a:ea typeface="Calibri"/>
                <a:cs typeface="Calibri"/>
                <a:sym typeface="Calibri"/>
              </a:rPr>
              <a:t>Project by: Gabe-Kass Johnson, Harsh Patel, John Sun, </a:t>
            </a:r>
            <a:r>
              <a:rPr lang="en-US" sz="2000" b="0" i="0" u="none" strike="noStrike" cap="none" dirty="0" err="1">
                <a:solidFill>
                  <a:schemeClr val="lt1"/>
                </a:solidFill>
                <a:latin typeface="Calibri"/>
                <a:ea typeface="Calibri"/>
                <a:cs typeface="Calibri"/>
                <a:sym typeface="Calibri"/>
              </a:rPr>
              <a:t>Manasa</a:t>
            </a:r>
            <a:r>
              <a:rPr lang="en-US" sz="2000" dirty="0">
                <a:solidFill>
                  <a:schemeClr val="lt1"/>
                </a:solidFill>
                <a:latin typeface="Calibri"/>
                <a:ea typeface="Calibri"/>
                <a:cs typeface="Calibri"/>
                <a:sym typeface="Calibri"/>
              </a:rPr>
              <a:t> </a:t>
            </a:r>
            <a:r>
              <a:rPr lang="en-US" sz="2000" b="0" i="0" u="none" strike="noStrike" cap="none" dirty="0" err="1">
                <a:solidFill>
                  <a:schemeClr val="lt1"/>
                </a:solidFill>
                <a:latin typeface="Calibri"/>
                <a:ea typeface="Calibri"/>
                <a:cs typeface="Calibri"/>
                <a:sym typeface="Calibri"/>
              </a:rPr>
              <a:t>Bathina</a:t>
            </a:r>
            <a:r>
              <a:rPr lang="en-US" sz="2000" b="0" i="0" u="none" strike="noStrike" cap="none" dirty="0">
                <a:solidFill>
                  <a:schemeClr val="lt1"/>
                </a:solidFill>
                <a:latin typeface="Calibri"/>
                <a:ea typeface="Calibri"/>
                <a:cs typeface="Calibri"/>
                <a:sym typeface="Calibri"/>
              </a:rPr>
              <a:t>, Sonam Sharma</a:t>
            </a:r>
            <a:r>
              <a:rPr lang="en-US" sz="2000" dirty="0">
                <a:solidFill>
                  <a:schemeClr val="lt1"/>
                </a:solidFill>
                <a:latin typeface="Calibri"/>
                <a:ea typeface="Calibri"/>
                <a:cs typeface="Calibri"/>
                <a:sym typeface="Calibri"/>
              </a:rPr>
              <a:t>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40"/>
          <p:cNvSpPr/>
          <p:nvPr/>
        </p:nvSpPr>
        <p:spPr>
          <a:xfrm>
            <a:off x="336884" y="311449"/>
            <a:ext cx="4332307" cy="6179552"/>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40"/>
          <p:cNvSpPr txBox="1">
            <a:spLocks noGrp="1"/>
          </p:cNvSpPr>
          <p:nvPr>
            <p:ph type="title"/>
          </p:nvPr>
        </p:nvSpPr>
        <p:spPr>
          <a:xfrm>
            <a:off x="742950" y="742951"/>
            <a:ext cx="3476625" cy="496252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rPr>
              <a:t>K-means on PCA scores</a:t>
            </a:r>
            <a:endParaRPr/>
          </a:p>
        </p:txBody>
      </p:sp>
      <p:pic>
        <p:nvPicPr>
          <p:cNvPr id="447" name="Google Shape;447;p40"/>
          <p:cNvPicPr preferRelativeResize="0"/>
          <p:nvPr/>
        </p:nvPicPr>
        <p:blipFill rotWithShape="1">
          <a:blip r:embed="rId3">
            <a:alphaModFix/>
          </a:blip>
          <a:srcRect/>
          <a:stretch/>
        </p:blipFill>
        <p:spPr>
          <a:xfrm>
            <a:off x="4821810" y="1908929"/>
            <a:ext cx="7370190" cy="2931735"/>
          </a:xfrm>
          <a:prstGeom prst="rect">
            <a:avLst/>
          </a:prstGeom>
          <a:noFill/>
          <a:ln>
            <a:noFill/>
          </a:ln>
        </p:spPr>
      </p:pic>
    </p:spTree>
    <p:extLst>
      <p:ext uri="{BB962C8B-B14F-4D97-AF65-F5344CB8AC3E}">
        <p14:creationId xmlns:p14="http://schemas.microsoft.com/office/powerpoint/2010/main" val="109915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1"/>
        <p:cNvGrpSpPr/>
        <p:nvPr/>
      </p:nvGrpSpPr>
      <p:grpSpPr>
        <a:xfrm>
          <a:off x="0" y="0"/>
          <a:ext cx="0" cy="0"/>
          <a:chOff x="0" y="0"/>
          <a:chExt cx="0" cy="0"/>
        </a:xfrm>
      </p:grpSpPr>
      <p:sp>
        <p:nvSpPr>
          <p:cNvPr id="452" name="Google Shape;452;p41"/>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3" name="Google Shape;453;p41"/>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Multiple linear regression</a:t>
            </a:r>
            <a:endParaRPr/>
          </a:p>
        </p:txBody>
      </p:sp>
      <p:pic>
        <p:nvPicPr>
          <p:cNvPr id="454" name="Google Shape;454;p41"/>
          <p:cNvPicPr preferRelativeResize="0">
            <a:picLocks noGrp="1"/>
          </p:cNvPicPr>
          <p:nvPr>
            <p:ph type="body" idx="1"/>
          </p:nvPr>
        </p:nvPicPr>
        <p:blipFill rotWithShape="1">
          <a:blip r:embed="rId3">
            <a:alphaModFix/>
          </a:blip>
          <a:srcRect r="3031" b="5"/>
          <a:stretch/>
        </p:blipFill>
        <p:spPr>
          <a:xfrm>
            <a:off x="684213" y="1725613"/>
            <a:ext cx="4360863" cy="4294188"/>
          </a:xfrm>
          <a:prstGeom prst="rect">
            <a:avLst/>
          </a:prstGeom>
          <a:noFill/>
          <a:ln>
            <a:noFill/>
          </a:ln>
        </p:spPr>
      </p:pic>
      <p:pic>
        <p:nvPicPr>
          <p:cNvPr id="455" name="Google Shape;455;p41"/>
          <p:cNvPicPr preferRelativeResize="0"/>
          <p:nvPr/>
        </p:nvPicPr>
        <p:blipFill rotWithShape="1">
          <a:blip r:embed="rId4">
            <a:alphaModFix/>
          </a:blip>
          <a:srcRect/>
          <a:stretch/>
        </p:blipFill>
        <p:spPr>
          <a:xfrm>
            <a:off x="5127625" y="1725613"/>
            <a:ext cx="6380163" cy="4294188"/>
          </a:xfrm>
          <a:prstGeom prst="rect">
            <a:avLst/>
          </a:prstGeom>
          <a:noFill/>
          <a:ln>
            <a:noFill/>
          </a:ln>
        </p:spPr>
      </p:pic>
    </p:spTree>
    <p:extLst>
      <p:ext uri="{BB962C8B-B14F-4D97-AF65-F5344CB8AC3E}">
        <p14:creationId xmlns:p14="http://schemas.microsoft.com/office/powerpoint/2010/main" val="201115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58BFC8B2-8713-4681-A999-1AF73ACE9A28}"/>
              </a:ext>
            </a:extLst>
          </p:cNvPr>
          <p:cNvPicPr>
            <a:picLocks noChangeAspect="1"/>
          </p:cNvPicPr>
          <p:nvPr/>
        </p:nvPicPr>
        <p:blipFill>
          <a:blip r:embed="rId2"/>
          <a:stretch>
            <a:fillRect/>
          </a:stretch>
        </p:blipFill>
        <p:spPr>
          <a:xfrm>
            <a:off x="3646099" y="903108"/>
            <a:ext cx="4914180" cy="5048808"/>
          </a:xfrm>
          <a:prstGeom prst="rect">
            <a:avLst/>
          </a:prstGeom>
        </p:spPr>
      </p:pic>
      <p:sp>
        <p:nvSpPr>
          <p:cNvPr id="10" name="TextBox 9">
            <a:extLst>
              <a:ext uri="{FF2B5EF4-FFF2-40B4-BE49-F238E27FC236}">
                <a16:creationId xmlns:a16="http://schemas.microsoft.com/office/drawing/2014/main" id="{A6D65B56-F1B4-4231-A5B4-36D774305D8E}"/>
              </a:ext>
            </a:extLst>
          </p:cNvPr>
          <p:cNvSpPr txBox="1"/>
          <p:nvPr/>
        </p:nvSpPr>
        <p:spPr>
          <a:xfrm>
            <a:off x="4720806" y="6187296"/>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https://towardsdatascience.com/knn-visualization-in-just-13-lines-of-code-32820d72c6b6</a:t>
            </a:r>
          </a:p>
        </p:txBody>
      </p:sp>
      <p:sp>
        <p:nvSpPr>
          <p:cNvPr id="11" name="TextBox 10">
            <a:extLst>
              <a:ext uri="{FF2B5EF4-FFF2-40B4-BE49-F238E27FC236}">
                <a16:creationId xmlns:a16="http://schemas.microsoft.com/office/drawing/2014/main" id="{08C11C8B-D7B1-4732-A324-F0DA70A5DC33}"/>
              </a:ext>
            </a:extLst>
          </p:cNvPr>
          <p:cNvSpPr txBox="1"/>
          <p:nvPr/>
        </p:nvSpPr>
        <p:spPr>
          <a:xfrm>
            <a:off x="4174761" y="264826"/>
            <a:ext cx="55413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How does K-Nearest Neighbors Work? </a:t>
            </a:r>
          </a:p>
        </p:txBody>
      </p:sp>
    </p:spTree>
    <p:extLst>
      <p:ext uri="{BB962C8B-B14F-4D97-AF65-F5344CB8AC3E}">
        <p14:creationId xmlns:p14="http://schemas.microsoft.com/office/powerpoint/2010/main" val="20585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9"/>
        <p:cNvGrpSpPr/>
        <p:nvPr/>
      </p:nvGrpSpPr>
      <p:grpSpPr>
        <a:xfrm>
          <a:off x="0" y="0"/>
          <a:ext cx="0" cy="0"/>
          <a:chOff x="0" y="0"/>
          <a:chExt cx="0" cy="0"/>
        </a:xfrm>
      </p:grpSpPr>
      <p:sp>
        <p:nvSpPr>
          <p:cNvPr id="460" name="Google Shape;460;p42"/>
          <p:cNvSpPr/>
          <p:nvPr/>
        </p:nvSpPr>
        <p:spPr>
          <a:xfrm>
            <a:off x="548639" y="347471"/>
            <a:ext cx="11100816" cy="1801368"/>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1" name="Google Shape;461;p42"/>
          <p:cNvSpPr txBox="1">
            <a:spLocks noGrp="1"/>
          </p:cNvSpPr>
          <p:nvPr>
            <p:ph type="title"/>
          </p:nvPr>
        </p:nvSpPr>
        <p:spPr>
          <a:xfrm>
            <a:off x="838200" y="585216"/>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NAIVEBAYES VS KNN VS SVM VS Logistic Regression</a:t>
            </a:r>
            <a:endParaRPr/>
          </a:p>
        </p:txBody>
      </p:sp>
      <p:pic>
        <p:nvPicPr>
          <p:cNvPr id="462" name="Google Shape;462;p42"/>
          <p:cNvPicPr preferRelativeResize="0"/>
          <p:nvPr/>
        </p:nvPicPr>
        <p:blipFill rotWithShape="1">
          <a:blip r:embed="rId3">
            <a:alphaModFix/>
          </a:blip>
          <a:srcRect/>
          <a:stretch/>
        </p:blipFill>
        <p:spPr>
          <a:xfrm>
            <a:off x="0" y="2079128"/>
            <a:ext cx="12192000" cy="4778872"/>
          </a:xfrm>
          <a:prstGeom prst="rect">
            <a:avLst/>
          </a:prstGeom>
          <a:noFill/>
          <a:ln>
            <a:noFill/>
          </a:ln>
        </p:spPr>
      </p:pic>
    </p:spTree>
    <p:extLst>
      <p:ext uri="{BB962C8B-B14F-4D97-AF65-F5344CB8AC3E}">
        <p14:creationId xmlns:p14="http://schemas.microsoft.com/office/powerpoint/2010/main" val="351825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1"/>
        <p:cNvGrpSpPr/>
        <p:nvPr/>
      </p:nvGrpSpPr>
      <p:grpSpPr>
        <a:xfrm>
          <a:off x="0" y="0"/>
          <a:ext cx="0" cy="0"/>
          <a:chOff x="0" y="0"/>
          <a:chExt cx="0" cy="0"/>
        </a:xfrm>
      </p:grpSpPr>
      <p:sp>
        <p:nvSpPr>
          <p:cNvPr id="312" name="Google Shape;312;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27"/>
          <p:cNvSpPr/>
          <p:nvPr/>
        </p:nvSpPr>
        <p:spPr>
          <a:xfrm>
            <a:off x="0" y="0"/>
            <a:ext cx="7539505" cy="6857542"/>
          </a:xfrm>
          <a:custGeom>
            <a:avLst/>
            <a:gdLst/>
            <a:ahLst/>
            <a:cxnLst/>
            <a:rect l="l" t="t" r="r" b="b"/>
            <a:pathLst>
              <a:path w="7539505" h="6857542"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14" name="Google Shape;314;p27"/>
          <p:cNvGrpSpPr/>
          <p:nvPr/>
        </p:nvGrpSpPr>
        <p:grpSpPr>
          <a:xfrm>
            <a:off x="7293178" y="681628"/>
            <a:ext cx="1562267" cy="1172973"/>
            <a:chOff x="7493121" y="1000124"/>
            <a:chExt cx="1562267" cy="1172973"/>
          </a:xfrm>
        </p:grpSpPr>
        <p:sp>
          <p:nvSpPr>
            <p:cNvPr id="315" name="Google Shape;315;p27"/>
            <p:cNvSpPr/>
            <p:nvPr/>
          </p:nvSpPr>
          <p:spPr>
            <a:xfrm>
              <a:off x="7493121"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27"/>
            <p:cNvSpPr/>
            <p:nvPr/>
          </p:nvSpPr>
          <p:spPr>
            <a:xfrm>
              <a:off x="8293221"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7" name="Google Shape;317;p27"/>
          <p:cNvSpPr txBox="1">
            <a:spLocks noGrp="1"/>
          </p:cNvSpPr>
          <p:nvPr>
            <p:ph type="ctrTitle"/>
          </p:nvPr>
        </p:nvSpPr>
        <p:spPr>
          <a:xfrm>
            <a:off x="539414" y="1270007"/>
            <a:ext cx="5845097" cy="4317987"/>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7200"/>
              <a:buFont typeface="Calibri"/>
              <a:buNone/>
            </a:pPr>
            <a:r>
              <a:rPr lang="en-US" sz="7200">
                <a:solidFill>
                  <a:schemeClr val="lt1"/>
                </a:solidFill>
              </a:rPr>
              <a:t>Random forest Classifier</a:t>
            </a:r>
            <a:endParaRPr/>
          </a:p>
        </p:txBody>
      </p:sp>
      <p:sp>
        <p:nvSpPr>
          <p:cNvPr id="318" name="Google Shape;318;p27"/>
          <p:cNvSpPr txBox="1">
            <a:spLocks noGrp="1"/>
          </p:cNvSpPr>
          <p:nvPr>
            <p:ph type="subTitle" idx="1"/>
          </p:nvPr>
        </p:nvSpPr>
        <p:spPr>
          <a:xfrm>
            <a:off x="7792278" y="2251872"/>
            <a:ext cx="3681454" cy="3503191"/>
          </a:xfrm>
          <a:prstGeom prst="rect">
            <a:avLst/>
          </a:prstGeom>
          <a:noFill/>
          <a:ln>
            <a:noFill/>
          </a:ln>
        </p:spPr>
        <p:txBody>
          <a:bodyPr spcFirstLastPara="1" wrap="square" lIns="91425" tIns="45700" rIns="91425" bIns="45700" anchor="ctr" anchorCtr="0">
            <a:noAutofit/>
          </a:bodyPr>
          <a:lstStyle/>
          <a:p>
            <a:pPr marL="342900" lvl="0" indent="-342900" algn="l" rtl="0">
              <a:lnSpc>
                <a:spcPct val="90000"/>
              </a:lnSpc>
              <a:spcBef>
                <a:spcPts val="0"/>
              </a:spcBef>
              <a:spcAft>
                <a:spcPts val="0"/>
              </a:spcAft>
              <a:buClr>
                <a:schemeClr val="dk1"/>
              </a:buClr>
              <a:buSzPts val="1300"/>
              <a:buFont typeface="Arial"/>
              <a:buChar char="•"/>
            </a:pPr>
            <a:r>
              <a:rPr lang="en-US" sz="1300"/>
              <a:t>It is a supervised learning method consisting of a large number of individual decision trees that work as a ensemble.</a:t>
            </a:r>
            <a:endParaRPr/>
          </a:p>
          <a:p>
            <a:pPr marL="342900" lvl="0" indent="-342900" algn="l" rtl="0">
              <a:lnSpc>
                <a:spcPct val="90000"/>
              </a:lnSpc>
              <a:spcBef>
                <a:spcPts val="1000"/>
              </a:spcBef>
              <a:spcAft>
                <a:spcPts val="0"/>
              </a:spcAft>
              <a:buClr>
                <a:schemeClr val="dk1"/>
              </a:buClr>
              <a:buSzPts val="1300"/>
              <a:buFont typeface="Arial"/>
              <a:buChar char="•"/>
            </a:pPr>
            <a:r>
              <a:rPr lang="en-US" sz="1300"/>
              <a:t>Each individual tree in the forest splits out a class prediction and the one with most votes becomes the model's prediction.</a:t>
            </a:r>
            <a:endParaRPr/>
          </a:p>
          <a:p>
            <a:pPr marL="342900" lvl="0" indent="-342900" algn="l" rtl="0">
              <a:lnSpc>
                <a:spcPct val="90000"/>
              </a:lnSpc>
              <a:spcBef>
                <a:spcPts val="1000"/>
              </a:spcBef>
              <a:spcAft>
                <a:spcPts val="0"/>
              </a:spcAft>
              <a:buClr>
                <a:schemeClr val="dk1"/>
              </a:buClr>
              <a:buSzPts val="1300"/>
              <a:buFont typeface="Arial"/>
              <a:buChar char="•"/>
            </a:pPr>
            <a:r>
              <a:rPr lang="en-US" sz="1300"/>
              <a:t>In general, randomness gives great diversity to get more accurate and stable predictions.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28"/>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28"/>
          <p:cNvSpPr txBox="1">
            <a:spLocks noGrp="1"/>
          </p:cNvSpPr>
          <p:nvPr>
            <p:ph type="title"/>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Working of Random Forest</a:t>
            </a:r>
            <a:endParaRPr/>
          </a:p>
        </p:txBody>
      </p:sp>
      <p:sp>
        <p:nvSpPr>
          <p:cNvPr id="325" name="Google Shape;325;p28"/>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000"/>
              <a:buFont typeface="Arial"/>
              <a:buChar char="•"/>
            </a:pPr>
            <a:r>
              <a:rPr lang="en-US" sz="2000" b="1" i="1"/>
              <a:t>A large number of relatively uncorrelated models (trees) operating as a committee will outperform any of the individual constituent models</a:t>
            </a:r>
            <a:endParaRPr sz="2000"/>
          </a:p>
        </p:txBody>
      </p:sp>
      <p:pic>
        <p:nvPicPr>
          <p:cNvPr id="326" name="Google Shape;326;p28"/>
          <p:cNvPicPr preferRelativeResize="0">
            <a:picLocks noGrp="1"/>
          </p:cNvPicPr>
          <p:nvPr>
            <p:ph type="pic" idx="2"/>
          </p:nvPr>
        </p:nvPicPr>
        <p:blipFill rotWithShape="1">
          <a:blip r:embed="rId3">
            <a:alphaModFix/>
          </a:blip>
          <a:srcRect t="1755" r="3" b="6181"/>
          <a:stretch/>
        </p:blipFill>
        <p:spPr>
          <a:xfrm>
            <a:off x="5297763" y="1514217"/>
            <a:ext cx="6250769" cy="36686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Multinomial Naïve Bayes and TF-IDF</a:t>
            </a:r>
            <a:endParaRPr/>
          </a:p>
        </p:txBody>
      </p:sp>
      <p:sp>
        <p:nvSpPr>
          <p:cNvPr id="332" name="Google Shape;332;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342900" lvl="0" indent="-228600" algn="l" rtl="0">
              <a:lnSpc>
                <a:spcPct val="70000"/>
              </a:lnSpc>
              <a:spcBef>
                <a:spcPts val="0"/>
              </a:spcBef>
              <a:spcAft>
                <a:spcPts val="0"/>
              </a:spcAft>
              <a:buClr>
                <a:schemeClr val="dk1"/>
              </a:buClr>
              <a:buSzPts val="1710"/>
              <a:buChar char="•"/>
            </a:pPr>
            <a:r>
              <a:rPr lang="en-US" sz="1710"/>
              <a:t>It is a supervised learning method that uses Bayes theorem. Multinomial NB is the most popular method for the analysis of categorical data, specifically text data rather than numerical data.</a:t>
            </a:r>
            <a:endParaRPr/>
          </a:p>
          <a:p>
            <a:pPr marL="342900" lvl="0" indent="-228600" algn="l" rtl="0">
              <a:lnSpc>
                <a:spcPct val="70000"/>
              </a:lnSpc>
              <a:spcBef>
                <a:spcPts val="1000"/>
              </a:spcBef>
              <a:spcAft>
                <a:spcPts val="0"/>
              </a:spcAft>
              <a:buClr>
                <a:schemeClr val="dk1"/>
              </a:buClr>
              <a:buSzPts val="1710"/>
              <a:buChar char="•"/>
            </a:pPr>
            <a:r>
              <a:rPr lang="en-US" sz="1710"/>
              <a:t>As described by Manning et al (2008), estimates the conditional probability of a particular word/term/token given a class as the relative frequency of term t in documents belonging to class C</a:t>
            </a:r>
            <a:endParaRPr/>
          </a:p>
          <a:p>
            <a:pPr marL="342900" lvl="0" indent="-120015" algn="l" rtl="0">
              <a:lnSpc>
                <a:spcPct val="70000"/>
              </a:lnSpc>
              <a:spcBef>
                <a:spcPts val="1000"/>
              </a:spcBef>
              <a:spcAft>
                <a:spcPts val="0"/>
              </a:spcAft>
              <a:buClr>
                <a:schemeClr val="dk1"/>
              </a:buClr>
              <a:buSzPts val="1710"/>
              <a:buNone/>
            </a:pPr>
            <a:endParaRPr sz="1710"/>
          </a:p>
          <a:p>
            <a:pPr marL="342900" lvl="0" indent="-120015" algn="l" rtl="0">
              <a:lnSpc>
                <a:spcPct val="70000"/>
              </a:lnSpc>
              <a:spcBef>
                <a:spcPts val="1000"/>
              </a:spcBef>
              <a:spcAft>
                <a:spcPts val="0"/>
              </a:spcAft>
              <a:buClr>
                <a:schemeClr val="dk1"/>
              </a:buClr>
              <a:buSzPts val="1710"/>
              <a:buNone/>
            </a:pPr>
            <a:endParaRPr sz="1710"/>
          </a:p>
          <a:p>
            <a:pPr marL="342900" lvl="0" indent="-120015" algn="l" rtl="0">
              <a:lnSpc>
                <a:spcPct val="70000"/>
              </a:lnSpc>
              <a:spcBef>
                <a:spcPts val="1000"/>
              </a:spcBef>
              <a:spcAft>
                <a:spcPts val="0"/>
              </a:spcAft>
              <a:buClr>
                <a:schemeClr val="dk1"/>
              </a:buClr>
              <a:buSzPts val="1710"/>
              <a:buNone/>
            </a:pPr>
            <a:endParaRPr sz="1710"/>
          </a:p>
          <a:p>
            <a:pPr marL="342900" lvl="0" indent="-228600" algn="l" rtl="0">
              <a:lnSpc>
                <a:spcPct val="70000"/>
              </a:lnSpc>
              <a:spcBef>
                <a:spcPts val="1000"/>
              </a:spcBef>
              <a:spcAft>
                <a:spcPts val="0"/>
              </a:spcAft>
              <a:buClr>
                <a:schemeClr val="dk1"/>
              </a:buClr>
              <a:buSzPts val="1710"/>
              <a:buChar char="•"/>
            </a:pPr>
            <a:r>
              <a:rPr lang="en-US" sz="1710"/>
              <a:t>Thus this variation takes into account the number of occurrences of term t in training documents from class c, including multiple occurrences.</a:t>
            </a:r>
            <a:br>
              <a:rPr lang="en-US" sz="1710"/>
            </a:br>
            <a:endParaRPr sz="1710"/>
          </a:p>
          <a:p>
            <a:pPr marL="228600" lvl="0" indent="-144145" algn="l" rtl="0">
              <a:lnSpc>
                <a:spcPct val="70000"/>
              </a:lnSpc>
              <a:spcBef>
                <a:spcPts val="1000"/>
              </a:spcBef>
              <a:spcAft>
                <a:spcPts val="0"/>
              </a:spcAft>
              <a:buClr>
                <a:schemeClr val="dk1"/>
              </a:buClr>
              <a:buSzPts val="1330"/>
              <a:buNone/>
            </a:pPr>
            <a:endParaRPr sz="1330"/>
          </a:p>
        </p:txBody>
      </p:sp>
      <p:sp>
        <p:nvSpPr>
          <p:cNvPr id="333" name="Google Shape;333;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p>
            <a:pPr marL="342900" lvl="0" indent="-228600" algn="l" rtl="0">
              <a:lnSpc>
                <a:spcPct val="70000"/>
              </a:lnSpc>
              <a:spcBef>
                <a:spcPts val="0"/>
              </a:spcBef>
              <a:spcAft>
                <a:spcPts val="0"/>
              </a:spcAft>
              <a:buClr>
                <a:schemeClr val="dk1"/>
              </a:buClr>
              <a:buSzPts val="1710"/>
              <a:buChar char="•"/>
            </a:pPr>
            <a:r>
              <a:rPr lang="en-US" sz="1710"/>
              <a:t>In our project, we used a pipeline to connect the Multinomial NB and TF-IDF vectorizer. acronym that stands for “Term Frequency – Inverse Document” Frequency which are the components of the resulting scores assigned to each word.</a:t>
            </a:r>
            <a:endParaRPr/>
          </a:p>
          <a:p>
            <a:pPr marL="342900" lvl="0" indent="-228600" algn="l" rtl="0">
              <a:lnSpc>
                <a:spcPct val="70000"/>
              </a:lnSpc>
              <a:spcBef>
                <a:spcPts val="2200"/>
              </a:spcBef>
              <a:spcAft>
                <a:spcPts val="0"/>
              </a:spcAft>
              <a:buClr>
                <a:schemeClr val="dk1"/>
              </a:buClr>
              <a:buSzPts val="1710"/>
              <a:buChar char="•"/>
            </a:pPr>
            <a:r>
              <a:rPr lang="en-US" sz="1710"/>
              <a:t> Without going into the math, TF-IDF is word frequency scores that try to highlight words that are more interesting, e.g. frequent in a document but not across documents.</a:t>
            </a:r>
            <a:endParaRPr/>
          </a:p>
          <a:p>
            <a:pPr marL="228600" lvl="0" indent="-144145" algn="l" rtl="0">
              <a:lnSpc>
                <a:spcPct val="70000"/>
              </a:lnSpc>
              <a:spcBef>
                <a:spcPts val="2200"/>
              </a:spcBef>
              <a:spcAft>
                <a:spcPts val="0"/>
              </a:spcAft>
              <a:buClr>
                <a:schemeClr val="dk1"/>
              </a:buClr>
              <a:buSzPts val="1330"/>
              <a:buNone/>
            </a:pPr>
            <a:endParaRPr sz="1330"/>
          </a:p>
        </p:txBody>
      </p:sp>
      <p:pic>
        <p:nvPicPr>
          <p:cNvPr id="334" name="Google Shape;334;p29"/>
          <p:cNvPicPr preferRelativeResize="0"/>
          <p:nvPr/>
        </p:nvPicPr>
        <p:blipFill rotWithShape="1">
          <a:blip r:embed="rId3">
            <a:alphaModFix/>
          </a:blip>
          <a:srcRect/>
          <a:stretch/>
        </p:blipFill>
        <p:spPr>
          <a:xfrm>
            <a:off x="1661151" y="3815922"/>
            <a:ext cx="1462088" cy="7438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0" name="Google Shape;340;p30"/>
          <p:cNvSpPr/>
          <p:nvPr/>
        </p:nvSpPr>
        <p:spPr>
          <a:xfrm>
            <a:off x="0" y="0"/>
            <a:ext cx="469454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1" name="Google Shape;341;p30"/>
          <p:cNvGrpSpPr/>
          <p:nvPr/>
        </p:nvGrpSpPr>
        <p:grpSpPr>
          <a:xfrm>
            <a:off x="767290" y="681628"/>
            <a:ext cx="1128382" cy="847206"/>
            <a:chOff x="668003" y="1684057"/>
            <a:chExt cx="1128382" cy="847206"/>
          </a:xfrm>
        </p:grpSpPr>
        <p:sp>
          <p:nvSpPr>
            <p:cNvPr id="342" name="Google Shape;342;p30"/>
            <p:cNvSpPr/>
            <p:nvPr/>
          </p:nvSpPr>
          <p:spPr>
            <a:xfrm>
              <a:off x="668003" y="1935883"/>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30"/>
            <p:cNvSpPr/>
            <p:nvPr/>
          </p:nvSpPr>
          <p:spPr>
            <a:xfrm>
              <a:off x="1245893" y="1684057"/>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4" name="Google Shape;344;p30"/>
          <p:cNvSpPr txBox="1"/>
          <p:nvPr/>
        </p:nvSpPr>
        <p:spPr>
          <a:xfrm>
            <a:off x="767290" y="1166932"/>
            <a:ext cx="3582073" cy="427970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800">
                <a:solidFill>
                  <a:schemeClr val="lt1"/>
                </a:solidFill>
                <a:latin typeface="Calibri"/>
                <a:ea typeface="Calibri"/>
                <a:cs typeface="Calibri"/>
                <a:sym typeface="Calibri"/>
              </a:rPr>
              <a:t>Summary</a:t>
            </a:r>
            <a:endParaRPr/>
          </a:p>
        </p:txBody>
      </p:sp>
      <p:sp>
        <p:nvSpPr>
          <p:cNvPr id="345" name="Google Shape;345;p30"/>
          <p:cNvSpPr txBox="1">
            <a:spLocks noGrp="1"/>
          </p:cNvSpPr>
          <p:nvPr>
            <p:ph type="subTitle" idx="1"/>
          </p:nvPr>
        </p:nvSpPr>
        <p:spPr>
          <a:xfrm>
            <a:off x="5573864" y="1166933"/>
            <a:ext cx="5716988" cy="427970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200"/>
              <a:buFont typeface="Arial"/>
              <a:buChar char="•"/>
            </a:pPr>
            <a:r>
              <a:rPr lang="en-US" sz="2200"/>
              <a:t>After comparing both models , whichever does better to predict the three categorical variables Mfr, Type of cereal and Healthiness Rating, we get the following results:</a:t>
            </a:r>
            <a:endParaRPr/>
          </a:p>
          <a:p>
            <a:pPr marL="571500" lvl="0" indent="-457200" algn="l" rtl="0">
              <a:lnSpc>
                <a:spcPct val="90000"/>
              </a:lnSpc>
              <a:spcBef>
                <a:spcPts val="1000"/>
              </a:spcBef>
              <a:spcAft>
                <a:spcPts val="0"/>
              </a:spcAft>
              <a:buClr>
                <a:schemeClr val="dk1"/>
              </a:buClr>
              <a:buSzPts val="2200"/>
              <a:buFont typeface="Calibri"/>
              <a:buAutoNum type="arabicPeriod"/>
            </a:pPr>
            <a:r>
              <a:rPr lang="en-US" sz="2200"/>
              <a:t>To predict the Mfr and type of cereal both methods showed similar results and the accuracy came to 27% and 96% respectively.</a:t>
            </a:r>
            <a:endParaRPr/>
          </a:p>
          <a:p>
            <a:pPr marL="571500" lvl="0" indent="-457200" algn="l" rtl="0">
              <a:lnSpc>
                <a:spcPct val="90000"/>
              </a:lnSpc>
              <a:spcBef>
                <a:spcPts val="1000"/>
              </a:spcBef>
              <a:spcAft>
                <a:spcPts val="0"/>
              </a:spcAft>
              <a:buClr>
                <a:schemeClr val="dk1"/>
              </a:buClr>
              <a:buSzPts val="2200"/>
              <a:buFont typeface="Calibri"/>
              <a:buAutoNum type="arabicPeriod"/>
            </a:pPr>
            <a:r>
              <a:rPr lang="en-US" sz="2200"/>
              <a:t>While predicting the healthiness rating NB showed 67% accuracy while Random forest showed 70% accuracy </a:t>
            </a:r>
            <a:br>
              <a:rPr lang="en-US" sz="2200"/>
            </a:b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Confusion Matrix is shown as Heatmap</a:t>
            </a:r>
            <a:endParaRPr/>
          </a:p>
        </p:txBody>
      </p:sp>
      <p:pic>
        <p:nvPicPr>
          <p:cNvPr id="351" name="Google Shape;351;p31"/>
          <p:cNvPicPr preferRelativeResize="0">
            <a:picLocks noGrp="1"/>
          </p:cNvPicPr>
          <p:nvPr>
            <p:ph type="body" idx="1"/>
          </p:nvPr>
        </p:nvPicPr>
        <p:blipFill rotWithShape="1">
          <a:blip r:embed="rId3">
            <a:alphaModFix/>
          </a:blip>
          <a:srcRect/>
          <a:stretch/>
        </p:blipFill>
        <p:spPr>
          <a:xfrm>
            <a:off x="838200" y="2693607"/>
            <a:ext cx="10515600" cy="27362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32"/>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32"/>
          <p:cNvSpPr txBox="1">
            <a:spLocks noGrp="1"/>
          </p:cNvSpPr>
          <p:nvPr>
            <p:ph type="title"/>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Calibri"/>
              <a:buNone/>
            </a:pPr>
            <a:r>
              <a:rPr lang="en-US" sz="2800"/>
              <a:t>Clustering</a:t>
            </a:r>
            <a:endParaRPr/>
          </a:p>
        </p:txBody>
      </p:sp>
      <p:sp>
        <p:nvSpPr>
          <p:cNvPr id="358" name="Google Shape;358;p32"/>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700"/>
              <a:buNone/>
            </a:pPr>
            <a:r>
              <a:rPr lang="en-US" sz="1700"/>
              <a:t>Clustering is the classification of objects into different groups, or more precisely, the partitioning of Data set into subsets (clusters), so that the data in each subset(ideally) share some common trait – often according to some defined distance measure.</a:t>
            </a:r>
            <a:endParaRPr/>
          </a:p>
          <a:p>
            <a:pPr marL="228600" lvl="0" indent="-228600" algn="l" rtl="0">
              <a:lnSpc>
                <a:spcPct val="90000"/>
              </a:lnSpc>
              <a:spcBef>
                <a:spcPts val="1000"/>
              </a:spcBef>
              <a:spcAft>
                <a:spcPts val="0"/>
              </a:spcAft>
              <a:buClr>
                <a:schemeClr val="lt1"/>
              </a:buClr>
              <a:buSzPts val="1700"/>
              <a:buFont typeface="Noto Sans Symbols"/>
              <a:buChar char="⮚"/>
            </a:pPr>
            <a:r>
              <a:rPr lang="en-US" sz="1700"/>
              <a:t>Types of clustering-</a:t>
            </a:r>
            <a:endParaRPr/>
          </a:p>
          <a:p>
            <a:pPr marL="228600" lvl="0" indent="-228600" algn="l" rtl="0">
              <a:lnSpc>
                <a:spcPct val="90000"/>
              </a:lnSpc>
              <a:spcBef>
                <a:spcPts val="1000"/>
              </a:spcBef>
              <a:spcAft>
                <a:spcPts val="0"/>
              </a:spcAft>
              <a:buClr>
                <a:schemeClr val="lt1"/>
              </a:buClr>
              <a:buSzPts val="1700"/>
              <a:buFont typeface="Noto Sans Symbols"/>
              <a:buChar char="❑"/>
            </a:pPr>
            <a:r>
              <a:rPr lang="en-US" sz="1700"/>
              <a:t>Hierarchical Clustering </a:t>
            </a:r>
            <a:endParaRPr/>
          </a:p>
          <a:p>
            <a:pPr marL="228600" lvl="0" indent="-228600" algn="l" rtl="0">
              <a:lnSpc>
                <a:spcPct val="90000"/>
              </a:lnSpc>
              <a:spcBef>
                <a:spcPts val="1000"/>
              </a:spcBef>
              <a:spcAft>
                <a:spcPts val="0"/>
              </a:spcAft>
              <a:buClr>
                <a:schemeClr val="lt1"/>
              </a:buClr>
              <a:buSzPts val="1700"/>
              <a:buFont typeface="Noto Sans Symbols"/>
              <a:buChar char="❑"/>
            </a:pPr>
            <a:r>
              <a:rPr lang="en-US" sz="1700"/>
              <a:t>Partitional Clustering</a:t>
            </a:r>
            <a:endParaRPr/>
          </a:p>
        </p:txBody>
      </p:sp>
      <p:pic>
        <p:nvPicPr>
          <p:cNvPr id="359" name="Google Shape;359;p32" descr="Machine Learning Clustering Algorithm - Tutorial And Example"/>
          <p:cNvPicPr preferRelativeResize="0"/>
          <p:nvPr/>
        </p:nvPicPr>
        <p:blipFill rotWithShape="1">
          <a:blip r:embed="rId3">
            <a:alphaModFix/>
          </a:blip>
          <a:srcRect/>
          <a:stretch/>
        </p:blipFill>
        <p:spPr>
          <a:xfrm>
            <a:off x="5743977" y="518474"/>
            <a:ext cx="5715000" cy="2755878"/>
          </a:xfrm>
          <a:prstGeom prst="rect">
            <a:avLst/>
          </a:prstGeom>
          <a:noFill/>
          <a:ln>
            <a:noFill/>
          </a:ln>
        </p:spPr>
      </p:pic>
      <p:pic>
        <p:nvPicPr>
          <p:cNvPr id="360" name="Google Shape;360;p32" descr="HierarPartClustering"/>
          <p:cNvPicPr preferRelativeResize="0"/>
          <p:nvPr/>
        </p:nvPicPr>
        <p:blipFill rotWithShape="1">
          <a:blip r:embed="rId4">
            <a:alphaModFix/>
          </a:blip>
          <a:srcRect/>
          <a:stretch/>
        </p:blipFill>
        <p:spPr>
          <a:xfrm>
            <a:off x="5450940" y="3814615"/>
            <a:ext cx="6601073" cy="2524911"/>
          </a:xfrm>
          <a:prstGeom prst="rect">
            <a:avLst/>
          </a:prstGeom>
          <a:noFill/>
          <a:ln>
            <a:noFill/>
          </a:ln>
        </p:spPr>
      </p:pic>
      <p:sp>
        <p:nvSpPr>
          <p:cNvPr id="361" name="Google Shape;361;p32"/>
          <p:cNvSpPr txBox="1"/>
          <p:nvPr/>
        </p:nvSpPr>
        <p:spPr>
          <a:xfrm>
            <a:off x="10208925" y="6457951"/>
            <a:ext cx="1843088"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Image credit: QuantDare.com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20"/>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20"/>
          <p:cNvSpPr txBox="1">
            <a:spLocks noGrp="1"/>
          </p:cNvSpPr>
          <p:nvPr>
            <p:ph type="title"/>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Calibri"/>
              <a:buNone/>
            </a:pPr>
            <a:r>
              <a:rPr lang="en-US" sz="2800"/>
              <a:t>Data Science</a:t>
            </a:r>
            <a:endParaRPr/>
          </a:p>
        </p:txBody>
      </p:sp>
      <p:sp>
        <p:nvSpPr>
          <p:cNvPr id="138" name="Google Shape;138;p20"/>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0"/>
              </a:spcBef>
              <a:spcAft>
                <a:spcPts val="0"/>
              </a:spcAft>
              <a:buClr>
                <a:schemeClr val="lt1"/>
              </a:buClr>
              <a:buSzPts val="2000"/>
              <a:buNone/>
            </a:pPr>
            <a:endParaRPr sz="2000"/>
          </a:p>
        </p:txBody>
      </p:sp>
      <p:pic>
        <p:nvPicPr>
          <p:cNvPr id="139" name="Google Shape;139;p20" descr="What is Data Science? – Dataquest"/>
          <p:cNvPicPr preferRelativeResize="0"/>
          <p:nvPr/>
        </p:nvPicPr>
        <p:blipFill rotWithShape="1">
          <a:blip r:embed="rId3">
            <a:alphaModFix/>
          </a:blip>
          <a:srcRect/>
          <a:stretch/>
        </p:blipFill>
        <p:spPr>
          <a:xfrm>
            <a:off x="499620" y="2638043"/>
            <a:ext cx="3799699" cy="3516057"/>
          </a:xfrm>
          <a:prstGeom prst="rect">
            <a:avLst/>
          </a:prstGeom>
          <a:noFill/>
          <a:ln>
            <a:noFill/>
          </a:ln>
        </p:spPr>
      </p:pic>
      <p:sp>
        <p:nvSpPr>
          <p:cNvPr id="140" name="Google Shape;140;p20"/>
          <p:cNvSpPr/>
          <p:nvPr/>
        </p:nvSpPr>
        <p:spPr>
          <a:xfrm>
            <a:off x="5530300" y="2091499"/>
            <a:ext cx="6096000"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It is the study of where information comes from, what it represented, and how it can be turned into a valuable resource in the creation of business and IT strategies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5"/>
        <p:cNvGrpSpPr/>
        <p:nvPr/>
      </p:nvGrpSpPr>
      <p:grpSpPr>
        <a:xfrm>
          <a:off x="0" y="0"/>
          <a:ext cx="0" cy="0"/>
          <a:chOff x="0" y="0"/>
          <a:chExt cx="0" cy="0"/>
        </a:xfrm>
      </p:grpSpPr>
      <p:sp>
        <p:nvSpPr>
          <p:cNvPr id="366" name="Google Shape;366;p33"/>
          <p:cNvSpPr/>
          <p:nvPr/>
        </p:nvSpPr>
        <p:spPr>
          <a:xfrm>
            <a:off x="336884" y="311449"/>
            <a:ext cx="4332307" cy="6179552"/>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7" name="Google Shape;367;p33"/>
          <p:cNvSpPr txBox="1"/>
          <p:nvPr/>
        </p:nvSpPr>
        <p:spPr>
          <a:xfrm>
            <a:off x="742950" y="742952"/>
            <a:ext cx="3476625" cy="87374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800">
                <a:solidFill>
                  <a:srgbClr val="FFFFFF"/>
                </a:solidFill>
                <a:latin typeface="Calibri"/>
                <a:ea typeface="Calibri"/>
                <a:cs typeface="Calibri"/>
                <a:sym typeface="Calibri"/>
              </a:rPr>
              <a:t>K-means clustering</a:t>
            </a:r>
            <a:endParaRPr/>
          </a:p>
        </p:txBody>
      </p:sp>
      <p:pic>
        <p:nvPicPr>
          <p:cNvPr id="368" name="Google Shape;368;p33" descr="Understanding K-means Clustering with Examples"/>
          <p:cNvPicPr preferRelativeResize="0"/>
          <p:nvPr/>
        </p:nvPicPr>
        <p:blipFill rotWithShape="1">
          <a:blip r:embed="rId3">
            <a:alphaModFix/>
          </a:blip>
          <a:srcRect/>
          <a:stretch/>
        </p:blipFill>
        <p:spPr>
          <a:xfrm>
            <a:off x="5176773" y="1489886"/>
            <a:ext cx="6553545" cy="3523976"/>
          </a:xfrm>
          <a:prstGeom prst="rect">
            <a:avLst/>
          </a:prstGeom>
          <a:noFill/>
          <a:ln>
            <a:noFill/>
          </a:ln>
        </p:spPr>
      </p:pic>
      <p:sp>
        <p:nvSpPr>
          <p:cNvPr id="369" name="Google Shape;369;p33"/>
          <p:cNvSpPr txBox="1"/>
          <p:nvPr/>
        </p:nvSpPr>
        <p:spPr>
          <a:xfrm>
            <a:off x="461682" y="1767526"/>
            <a:ext cx="3995331" cy="166199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The k-means algorithm is an algorithm to cluster n objects based on attributes into k partitions ,where k &lt; n </a:t>
            </a:r>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Each cluster is represented by the center of the cluster and the algorithm converges to stable centroids of clusters.</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33"/>
          <p:cNvSpPr txBox="1"/>
          <p:nvPr/>
        </p:nvSpPr>
        <p:spPr>
          <a:xfrm>
            <a:off x="483596" y="3580347"/>
            <a:ext cx="3995331" cy="7386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lt1"/>
                </a:solidFill>
                <a:latin typeface="Calibri"/>
                <a:ea typeface="Calibri"/>
                <a:cs typeface="Calibri"/>
                <a:sym typeface="Calibri"/>
              </a:rPr>
              <a:t>Objective of Algorithm for clustering </a:t>
            </a:r>
            <a:endParaRPr/>
          </a:p>
          <a:p>
            <a:pPr marL="0" marR="0" lvl="0" indent="0" algn="ctr" rtl="0">
              <a:spcBef>
                <a:spcPts val="0"/>
              </a:spcBef>
              <a:spcAft>
                <a:spcPts val="0"/>
              </a:spcAft>
              <a:buNone/>
            </a:pPr>
            <a:endParaRPr sz="14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 </a:t>
            </a:r>
            <a:r>
              <a:rPr lang="en-US" sz="1400" i="1">
                <a:solidFill>
                  <a:schemeClr val="lt1"/>
                </a:solidFill>
                <a:latin typeface="Calibri"/>
                <a:ea typeface="Calibri"/>
                <a:cs typeface="Calibri"/>
                <a:sym typeface="Calibri"/>
              </a:rPr>
              <a:t>Minimize the sum of squares criterion. </a:t>
            </a:r>
            <a:endParaRPr/>
          </a:p>
        </p:txBody>
      </p:sp>
      <p:pic>
        <p:nvPicPr>
          <p:cNvPr id="371" name="Google Shape;371;p33" descr="Practical Guide to Clustering Algorithms and Evaluation in R ..."/>
          <p:cNvPicPr preferRelativeResize="0"/>
          <p:nvPr/>
        </p:nvPicPr>
        <p:blipFill rotWithShape="1">
          <a:blip r:embed="rId4">
            <a:alphaModFix/>
          </a:blip>
          <a:srcRect/>
          <a:stretch/>
        </p:blipFill>
        <p:spPr>
          <a:xfrm>
            <a:off x="575281" y="4360185"/>
            <a:ext cx="3943350" cy="1200150"/>
          </a:xfrm>
          <a:prstGeom prst="rect">
            <a:avLst/>
          </a:prstGeom>
          <a:noFill/>
          <a:ln>
            <a:noFill/>
          </a:ln>
        </p:spPr>
      </p:pic>
      <p:sp>
        <p:nvSpPr>
          <p:cNvPr id="372" name="Google Shape;372;p33"/>
          <p:cNvSpPr txBox="1"/>
          <p:nvPr/>
        </p:nvSpPr>
        <p:spPr>
          <a:xfrm>
            <a:off x="575282" y="5665434"/>
            <a:ext cx="380846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lt1"/>
                </a:solidFill>
                <a:latin typeface="Calibri"/>
                <a:ea typeface="Calibri"/>
                <a:cs typeface="Calibri"/>
                <a:sym typeface="Calibri"/>
              </a:rPr>
              <a:t>x</a:t>
            </a:r>
            <a:r>
              <a:rPr lang="en-US" sz="1400" baseline="-25000">
                <a:solidFill>
                  <a:schemeClr val="lt1"/>
                </a:solidFill>
                <a:latin typeface="Calibri"/>
                <a:ea typeface="Calibri"/>
                <a:cs typeface="Calibri"/>
                <a:sym typeface="Calibri"/>
              </a:rPr>
              <a:t>i </a:t>
            </a:r>
            <a:r>
              <a:rPr lang="en-US" sz="1400">
                <a:solidFill>
                  <a:schemeClr val="lt1"/>
                </a:solidFill>
                <a:latin typeface="Calibri"/>
                <a:ea typeface="Calibri"/>
                <a:cs typeface="Calibri"/>
                <a:sym typeface="Calibri"/>
              </a:rPr>
              <a:t>is vector representing the i</a:t>
            </a:r>
            <a:r>
              <a:rPr lang="en-US" sz="1400" baseline="30000">
                <a:solidFill>
                  <a:schemeClr val="lt1"/>
                </a:solidFill>
                <a:latin typeface="Calibri"/>
                <a:ea typeface="Calibri"/>
                <a:cs typeface="Calibri"/>
                <a:sym typeface="Calibri"/>
              </a:rPr>
              <a:t>th  </a:t>
            </a:r>
            <a:r>
              <a:rPr lang="en-US" sz="1400">
                <a:solidFill>
                  <a:schemeClr val="lt1"/>
                </a:solidFill>
                <a:latin typeface="Calibri"/>
                <a:ea typeface="Calibri"/>
                <a:cs typeface="Calibri"/>
                <a:sym typeface="Calibri"/>
              </a:rPr>
              <a:t>data point  and </a:t>
            </a:r>
            <a:r>
              <a:rPr lang="en-US" sz="1400">
                <a:solidFill>
                  <a:schemeClr val="lt1"/>
                </a:solidFill>
                <a:latin typeface="Cambria Math"/>
                <a:ea typeface="Cambria Math"/>
                <a:cs typeface="Cambria Math"/>
                <a:sym typeface="Cambria Math"/>
              </a:rPr>
              <a:t>μ</a:t>
            </a:r>
            <a:r>
              <a:rPr lang="en-US" sz="1400" baseline="-25000">
                <a:solidFill>
                  <a:schemeClr val="lt1"/>
                </a:solidFill>
                <a:latin typeface="Cambria Math"/>
                <a:ea typeface="Cambria Math"/>
                <a:cs typeface="Cambria Math"/>
                <a:sym typeface="Cambria Math"/>
              </a:rPr>
              <a:t>k </a:t>
            </a:r>
            <a:r>
              <a:rPr lang="en-US" sz="1400">
                <a:solidFill>
                  <a:schemeClr val="lt1"/>
                </a:solidFill>
                <a:latin typeface="Cambria Math"/>
                <a:ea typeface="Cambria Math"/>
                <a:cs typeface="Cambria Math"/>
                <a:sym typeface="Cambria Math"/>
              </a:rPr>
              <a:t>is the centroid of the data points in C</a:t>
            </a:r>
            <a:r>
              <a:rPr lang="en-US" sz="1400" baseline="-25000">
                <a:solidFill>
                  <a:schemeClr val="lt1"/>
                </a:solidFill>
                <a:latin typeface="Cambria Math"/>
                <a:ea typeface="Cambria Math"/>
                <a:cs typeface="Cambria Math"/>
                <a:sym typeface="Cambria Math"/>
              </a:rPr>
              <a:t>k </a:t>
            </a:r>
            <a:endParaRPr sz="1400" baseline="-25000">
              <a:solidFill>
                <a:schemeClr val="lt1"/>
              </a:solidFill>
              <a:latin typeface="Calibri"/>
              <a:ea typeface="Calibri"/>
              <a:cs typeface="Calibri"/>
              <a:sym typeface="Calibri"/>
            </a:endParaRPr>
          </a:p>
        </p:txBody>
      </p:sp>
      <p:sp>
        <p:nvSpPr>
          <p:cNvPr id="373" name="Google Shape;373;p33"/>
          <p:cNvSpPr txBox="1"/>
          <p:nvPr/>
        </p:nvSpPr>
        <p:spPr>
          <a:xfrm>
            <a:off x="10208925" y="6457951"/>
            <a:ext cx="1843088"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Image credit: Edureka.com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7"/>
        <p:cNvGrpSpPr/>
        <p:nvPr/>
      </p:nvGrpSpPr>
      <p:grpSpPr>
        <a:xfrm>
          <a:off x="0" y="0"/>
          <a:ext cx="0" cy="0"/>
          <a:chOff x="0" y="0"/>
          <a:chExt cx="0" cy="0"/>
        </a:xfrm>
      </p:grpSpPr>
      <p:sp>
        <p:nvSpPr>
          <p:cNvPr id="378" name="Google Shape;378;p34"/>
          <p:cNvSpPr/>
          <p:nvPr/>
        </p:nvSpPr>
        <p:spPr>
          <a:xfrm>
            <a:off x="9320213" y="4624387"/>
            <a:ext cx="509587" cy="895351"/>
          </a:xfrm>
          <a:prstGeom prst="rect">
            <a:avLst/>
          </a:prstGeom>
          <a:solidFill>
            <a:srgbClr val="8DA9DB"/>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9" name="Google Shape;379;p34"/>
          <p:cNvSpPr/>
          <p:nvPr/>
        </p:nvSpPr>
        <p:spPr>
          <a:xfrm>
            <a:off x="3471867" y="4624387"/>
            <a:ext cx="271463" cy="509587"/>
          </a:xfrm>
          <a:prstGeom prst="rect">
            <a:avLst/>
          </a:prstGeom>
          <a:solidFill>
            <a:srgbClr val="FFC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34"/>
          <p:cNvSpPr/>
          <p:nvPr/>
        </p:nvSpPr>
        <p:spPr>
          <a:xfrm>
            <a:off x="5219700" y="4624388"/>
            <a:ext cx="271463" cy="1014412"/>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1" name="Google Shape;381;p34"/>
          <p:cNvSpPr/>
          <p:nvPr/>
        </p:nvSpPr>
        <p:spPr>
          <a:xfrm>
            <a:off x="6215063" y="4624388"/>
            <a:ext cx="328612" cy="757237"/>
          </a:xfrm>
          <a:prstGeom prst="rect">
            <a:avLst/>
          </a:prstGeom>
          <a:solidFill>
            <a:srgbClr val="92D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82" name="Google Shape;382;p34"/>
          <p:cNvPicPr preferRelativeResize="0">
            <a:picLocks noGrp="1"/>
          </p:cNvPicPr>
          <p:nvPr>
            <p:ph type="body" idx="1"/>
          </p:nvPr>
        </p:nvPicPr>
        <p:blipFill rotWithShape="1">
          <a:blip r:embed="rId3">
            <a:alphaModFix/>
          </a:blip>
          <a:srcRect/>
          <a:stretch/>
        </p:blipFill>
        <p:spPr>
          <a:xfrm>
            <a:off x="674407" y="785967"/>
            <a:ext cx="10843186" cy="5072966"/>
          </a:xfrm>
          <a:prstGeom prst="rect">
            <a:avLst/>
          </a:prstGeom>
          <a:noFill/>
          <a:ln>
            <a:noFill/>
          </a:ln>
        </p:spPr>
      </p:pic>
      <p:sp>
        <p:nvSpPr>
          <p:cNvPr id="383" name="Google Shape;383;p34"/>
          <p:cNvSpPr/>
          <p:nvPr/>
        </p:nvSpPr>
        <p:spPr>
          <a:xfrm>
            <a:off x="4333890" y="6419850"/>
            <a:ext cx="828670" cy="45719"/>
          </a:xfrm>
          <a:prstGeom prst="rect">
            <a:avLst/>
          </a:prstGeom>
          <a:solidFill>
            <a:srgbClr val="FFC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34"/>
          <p:cNvSpPr/>
          <p:nvPr/>
        </p:nvSpPr>
        <p:spPr>
          <a:xfrm>
            <a:off x="5303055" y="6413713"/>
            <a:ext cx="828670" cy="45719"/>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5" name="Google Shape;385;p34"/>
          <p:cNvSpPr/>
          <p:nvPr/>
        </p:nvSpPr>
        <p:spPr>
          <a:xfrm>
            <a:off x="6305565" y="6413712"/>
            <a:ext cx="828670" cy="45719"/>
          </a:xfrm>
          <a:prstGeom prst="rect">
            <a:avLst/>
          </a:prstGeom>
          <a:solidFill>
            <a:srgbClr val="92D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34"/>
          <p:cNvSpPr txBox="1"/>
          <p:nvPr/>
        </p:nvSpPr>
        <p:spPr>
          <a:xfrm>
            <a:off x="4416043" y="6459431"/>
            <a:ext cx="828670"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Sweet</a:t>
            </a:r>
            <a:endParaRPr/>
          </a:p>
        </p:txBody>
      </p:sp>
      <p:sp>
        <p:nvSpPr>
          <p:cNvPr id="387" name="Google Shape;387;p34"/>
          <p:cNvSpPr txBox="1"/>
          <p:nvPr/>
        </p:nvSpPr>
        <p:spPr>
          <a:xfrm>
            <a:off x="5398296" y="6465674"/>
            <a:ext cx="828670"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Energy</a:t>
            </a:r>
            <a:endParaRPr/>
          </a:p>
        </p:txBody>
      </p:sp>
      <p:sp>
        <p:nvSpPr>
          <p:cNvPr id="388" name="Google Shape;388;p34"/>
          <p:cNvSpPr txBox="1"/>
          <p:nvPr/>
        </p:nvSpPr>
        <p:spPr>
          <a:xfrm>
            <a:off x="6377010" y="6436571"/>
            <a:ext cx="828670"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Fibrous</a:t>
            </a:r>
            <a:endParaRPr/>
          </a:p>
        </p:txBody>
      </p:sp>
      <p:sp>
        <p:nvSpPr>
          <p:cNvPr id="389" name="Google Shape;389;p34"/>
          <p:cNvSpPr txBox="1"/>
          <p:nvPr/>
        </p:nvSpPr>
        <p:spPr>
          <a:xfrm>
            <a:off x="957263" y="185738"/>
            <a:ext cx="9986962"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Hierarchical Clustering</a:t>
            </a:r>
            <a:endParaRPr/>
          </a:p>
        </p:txBody>
      </p:sp>
      <p:sp>
        <p:nvSpPr>
          <p:cNvPr id="390" name="Google Shape;390;p34"/>
          <p:cNvSpPr/>
          <p:nvPr/>
        </p:nvSpPr>
        <p:spPr>
          <a:xfrm>
            <a:off x="7346209" y="6407574"/>
            <a:ext cx="828670" cy="45719"/>
          </a:xfrm>
          <a:prstGeom prst="rect">
            <a:avLst/>
          </a:prstGeom>
          <a:solidFill>
            <a:srgbClr val="8DA9D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1" name="Google Shape;391;p34"/>
          <p:cNvSpPr txBox="1"/>
          <p:nvPr/>
        </p:nvSpPr>
        <p:spPr>
          <a:xfrm>
            <a:off x="7301010" y="6426624"/>
            <a:ext cx="1031029"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High Vitamins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5"/>
        <p:cNvGrpSpPr/>
        <p:nvPr/>
      </p:nvGrpSpPr>
      <p:grpSpPr>
        <a:xfrm>
          <a:off x="0" y="0"/>
          <a:ext cx="0" cy="0"/>
          <a:chOff x="0" y="0"/>
          <a:chExt cx="0" cy="0"/>
        </a:xfrm>
      </p:grpSpPr>
      <p:sp>
        <p:nvSpPr>
          <p:cNvPr id="396" name="Google Shape;396;p35"/>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35"/>
          <p:cNvSpPr txBox="1"/>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800">
                <a:solidFill>
                  <a:schemeClr val="lt1"/>
                </a:solidFill>
                <a:latin typeface="Calibri"/>
                <a:ea typeface="Calibri"/>
                <a:cs typeface="Calibri"/>
                <a:sym typeface="Calibri"/>
              </a:rPr>
              <a:t>Heatmap</a:t>
            </a:r>
            <a:endParaRPr/>
          </a:p>
        </p:txBody>
      </p:sp>
      <p:sp>
        <p:nvSpPr>
          <p:cNvPr id="398" name="Google Shape;398;p35"/>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000"/>
              <a:buChar char="•"/>
            </a:pPr>
            <a:r>
              <a:rPr lang="en-US" sz="2000"/>
              <a:t>There is a strong co-relation between dietary fiber and Potassium.</a:t>
            </a:r>
            <a:endParaRPr/>
          </a:p>
          <a:p>
            <a:pPr marL="228600" lvl="0" indent="-228600" algn="l" rtl="0">
              <a:lnSpc>
                <a:spcPct val="90000"/>
              </a:lnSpc>
              <a:spcBef>
                <a:spcPts val="1000"/>
              </a:spcBef>
              <a:spcAft>
                <a:spcPts val="0"/>
              </a:spcAft>
              <a:buClr>
                <a:schemeClr val="lt1"/>
              </a:buClr>
              <a:buSzPts val="2000"/>
              <a:buChar char="•"/>
            </a:pPr>
            <a:r>
              <a:rPr lang="en-US" sz="2000"/>
              <a:t>Rating is pretty much negatively correlated to Sugars and Calories.</a:t>
            </a:r>
            <a:endParaRPr/>
          </a:p>
          <a:p>
            <a:pPr marL="228600" lvl="0" indent="-101600" algn="l" rtl="0">
              <a:lnSpc>
                <a:spcPct val="90000"/>
              </a:lnSpc>
              <a:spcBef>
                <a:spcPts val="1000"/>
              </a:spcBef>
              <a:spcAft>
                <a:spcPts val="0"/>
              </a:spcAft>
              <a:buClr>
                <a:schemeClr val="lt1"/>
              </a:buClr>
              <a:buSzPts val="2000"/>
              <a:buNone/>
            </a:pPr>
            <a:endParaRPr sz="2000"/>
          </a:p>
          <a:p>
            <a:pPr marL="228600" lvl="0" indent="-101600" algn="l" rtl="0">
              <a:lnSpc>
                <a:spcPct val="90000"/>
              </a:lnSpc>
              <a:spcBef>
                <a:spcPts val="1000"/>
              </a:spcBef>
              <a:spcAft>
                <a:spcPts val="0"/>
              </a:spcAft>
              <a:buClr>
                <a:schemeClr val="lt1"/>
              </a:buClr>
              <a:buSzPts val="2000"/>
              <a:buNone/>
            </a:pPr>
            <a:endParaRPr sz="2000"/>
          </a:p>
        </p:txBody>
      </p:sp>
      <p:pic>
        <p:nvPicPr>
          <p:cNvPr id="399" name="Google Shape;399;p35" descr="A close up of a sign&#10;&#10;Description automatically generated"/>
          <p:cNvPicPr preferRelativeResize="0"/>
          <p:nvPr/>
        </p:nvPicPr>
        <p:blipFill rotWithShape="1">
          <a:blip r:embed="rId3">
            <a:alphaModFix/>
          </a:blip>
          <a:srcRect r="12379"/>
          <a:stretch/>
        </p:blipFill>
        <p:spPr>
          <a:xfrm>
            <a:off x="5297763" y="905216"/>
            <a:ext cx="6250769" cy="4886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3"/>
        <p:cNvGrpSpPr/>
        <p:nvPr/>
      </p:nvGrpSpPr>
      <p:grpSpPr>
        <a:xfrm>
          <a:off x="0" y="0"/>
          <a:ext cx="0" cy="0"/>
          <a:chOff x="0" y="0"/>
          <a:chExt cx="0" cy="0"/>
        </a:xfrm>
      </p:grpSpPr>
      <p:sp>
        <p:nvSpPr>
          <p:cNvPr id="404" name="Google Shape;404;p36"/>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36"/>
          <p:cNvSpPr txBox="1"/>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800">
                <a:solidFill>
                  <a:schemeClr val="lt1"/>
                </a:solidFill>
                <a:latin typeface="Calibri"/>
                <a:ea typeface="Calibri"/>
                <a:cs typeface="Calibri"/>
                <a:sym typeface="Calibri"/>
              </a:rPr>
              <a:t>Elbow Method</a:t>
            </a:r>
            <a:endParaRPr/>
          </a:p>
        </p:txBody>
      </p:sp>
      <p:sp>
        <p:nvSpPr>
          <p:cNvPr id="406" name="Google Shape;406;p36"/>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000"/>
              <a:buChar char="•"/>
            </a:pPr>
            <a:r>
              <a:rPr lang="en-US" sz="2000"/>
              <a:t>There was no clear elbow while considering all the features in the dataset.</a:t>
            </a:r>
            <a:endParaRPr/>
          </a:p>
          <a:p>
            <a:pPr marL="228600" lvl="0" indent="-228600" algn="l" rtl="0">
              <a:lnSpc>
                <a:spcPct val="90000"/>
              </a:lnSpc>
              <a:spcBef>
                <a:spcPts val="1000"/>
              </a:spcBef>
              <a:spcAft>
                <a:spcPts val="0"/>
              </a:spcAft>
              <a:buClr>
                <a:schemeClr val="lt1"/>
              </a:buClr>
              <a:buSzPts val="2000"/>
              <a:buChar char="•"/>
            </a:pPr>
            <a:r>
              <a:rPr lang="en-US" sz="2000"/>
              <a:t>Better Elbow point with four features: 'fiber’ ,'sugars’ ,'fat' ,'protein’.</a:t>
            </a:r>
            <a:endParaRPr/>
          </a:p>
          <a:p>
            <a:pPr marL="228600" lvl="0" indent="-228600" algn="l" rtl="0">
              <a:lnSpc>
                <a:spcPct val="90000"/>
              </a:lnSpc>
              <a:spcBef>
                <a:spcPts val="1000"/>
              </a:spcBef>
              <a:spcAft>
                <a:spcPts val="0"/>
              </a:spcAft>
              <a:buClr>
                <a:schemeClr val="lt1"/>
              </a:buClr>
              <a:buSzPts val="2000"/>
              <a:buChar char="•"/>
            </a:pPr>
            <a:r>
              <a:rPr lang="en-US" sz="2000"/>
              <a:t>Better insight with 5 clusters.</a:t>
            </a:r>
            <a:endParaRPr/>
          </a:p>
        </p:txBody>
      </p:sp>
      <p:pic>
        <p:nvPicPr>
          <p:cNvPr id="407" name="Google Shape;407;p36" descr="A close up of a logo&#10;&#10;Description automatically generated"/>
          <p:cNvPicPr preferRelativeResize="0"/>
          <p:nvPr/>
        </p:nvPicPr>
        <p:blipFill rotWithShape="1">
          <a:blip r:embed="rId3">
            <a:alphaModFix/>
          </a:blip>
          <a:srcRect/>
          <a:stretch/>
        </p:blipFill>
        <p:spPr>
          <a:xfrm>
            <a:off x="5297763" y="1762434"/>
            <a:ext cx="6250769" cy="31722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1"/>
        <p:cNvGrpSpPr/>
        <p:nvPr/>
      </p:nvGrpSpPr>
      <p:grpSpPr>
        <a:xfrm>
          <a:off x="0" y="0"/>
          <a:ext cx="0" cy="0"/>
          <a:chOff x="0" y="0"/>
          <a:chExt cx="0" cy="0"/>
        </a:xfrm>
      </p:grpSpPr>
      <p:sp>
        <p:nvSpPr>
          <p:cNvPr id="412" name="Google Shape;412;p37"/>
          <p:cNvSpPr/>
          <p:nvPr/>
        </p:nvSpPr>
        <p:spPr>
          <a:xfrm>
            <a:off x="413962" y="310895"/>
            <a:ext cx="4539199" cy="5943398"/>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3" name="Google Shape;413;p37"/>
          <p:cNvSpPr txBox="1"/>
          <p:nvPr/>
        </p:nvSpPr>
        <p:spPr>
          <a:xfrm>
            <a:off x="714221" y="706653"/>
            <a:ext cx="3990660" cy="703048"/>
          </a:xfrm>
          <a:prstGeom prst="rect">
            <a:avLst/>
          </a:prstGeom>
          <a:noFill/>
          <a:ln>
            <a:noFill/>
          </a:ln>
        </p:spPr>
        <p:txBody>
          <a:bodyPr spcFirstLastPara="1" wrap="square" lIns="91425" tIns="45700" rIns="91425" bIns="45700" anchor="b" anchorCtr="0">
            <a:noAutofit/>
          </a:bodyPr>
          <a:lstStyle/>
          <a:p>
            <a:pPr marL="0" marR="0" lvl="0" indent="0" algn="l" rtl="0">
              <a:lnSpc>
                <a:spcPct val="70000"/>
              </a:lnSpc>
              <a:spcBef>
                <a:spcPts val="0"/>
              </a:spcBef>
              <a:spcAft>
                <a:spcPts val="0"/>
              </a:spcAft>
              <a:buNone/>
            </a:pPr>
            <a:r>
              <a:rPr lang="en-US" sz="4995">
                <a:solidFill>
                  <a:schemeClr val="lt1"/>
                </a:solidFill>
                <a:latin typeface="Calibri"/>
                <a:ea typeface="Calibri"/>
                <a:cs typeface="Calibri"/>
                <a:sym typeface="Calibri"/>
              </a:rPr>
              <a:t>Scatter Plots</a:t>
            </a:r>
            <a:endParaRPr/>
          </a:p>
        </p:txBody>
      </p:sp>
      <p:pic>
        <p:nvPicPr>
          <p:cNvPr id="414" name="Google Shape;414;p37"/>
          <p:cNvPicPr preferRelativeResize="0"/>
          <p:nvPr/>
        </p:nvPicPr>
        <p:blipFill rotWithShape="1">
          <a:blip r:embed="rId3">
            <a:alphaModFix/>
          </a:blip>
          <a:srcRect/>
          <a:stretch/>
        </p:blipFill>
        <p:spPr>
          <a:xfrm>
            <a:off x="4910137" y="466725"/>
            <a:ext cx="3676650" cy="2647950"/>
          </a:xfrm>
          <a:prstGeom prst="rect">
            <a:avLst/>
          </a:prstGeom>
          <a:noFill/>
          <a:ln>
            <a:noFill/>
          </a:ln>
        </p:spPr>
      </p:pic>
      <p:pic>
        <p:nvPicPr>
          <p:cNvPr id="415" name="Google Shape;415;p37"/>
          <p:cNvPicPr preferRelativeResize="0"/>
          <p:nvPr/>
        </p:nvPicPr>
        <p:blipFill rotWithShape="1">
          <a:blip r:embed="rId4">
            <a:alphaModFix/>
          </a:blip>
          <a:srcRect/>
          <a:stretch/>
        </p:blipFill>
        <p:spPr>
          <a:xfrm>
            <a:off x="8515350" y="466725"/>
            <a:ext cx="3676650" cy="2647950"/>
          </a:xfrm>
          <a:prstGeom prst="rect">
            <a:avLst/>
          </a:prstGeom>
          <a:noFill/>
          <a:ln>
            <a:noFill/>
          </a:ln>
        </p:spPr>
      </p:pic>
      <p:pic>
        <p:nvPicPr>
          <p:cNvPr id="416" name="Google Shape;416;p37"/>
          <p:cNvPicPr preferRelativeResize="0"/>
          <p:nvPr/>
        </p:nvPicPr>
        <p:blipFill rotWithShape="1">
          <a:blip r:embed="rId5">
            <a:alphaModFix/>
          </a:blip>
          <a:srcRect/>
          <a:stretch/>
        </p:blipFill>
        <p:spPr>
          <a:xfrm>
            <a:off x="4931649" y="3360509"/>
            <a:ext cx="3676650" cy="2647950"/>
          </a:xfrm>
          <a:prstGeom prst="rect">
            <a:avLst/>
          </a:prstGeom>
          <a:noFill/>
          <a:ln>
            <a:noFill/>
          </a:ln>
        </p:spPr>
      </p:pic>
      <p:pic>
        <p:nvPicPr>
          <p:cNvPr id="417" name="Google Shape;417;p37"/>
          <p:cNvPicPr preferRelativeResize="0"/>
          <p:nvPr/>
        </p:nvPicPr>
        <p:blipFill rotWithShape="1">
          <a:blip r:embed="rId6">
            <a:alphaModFix/>
          </a:blip>
          <a:srcRect/>
          <a:stretch/>
        </p:blipFill>
        <p:spPr>
          <a:xfrm>
            <a:off x="8515350" y="3360509"/>
            <a:ext cx="3676650" cy="2647950"/>
          </a:xfrm>
          <a:prstGeom prst="rect">
            <a:avLst/>
          </a:prstGeom>
          <a:noFill/>
          <a:ln>
            <a:noFill/>
          </a:ln>
        </p:spPr>
      </p:pic>
      <p:graphicFrame>
        <p:nvGraphicFramePr>
          <p:cNvPr id="418" name="Google Shape;418;p37"/>
          <p:cNvGraphicFramePr/>
          <p:nvPr/>
        </p:nvGraphicFramePr>
        <p:xfrm>
          <a:off x="1333666" y="2746066"/>
          <a:ext cx="2045400" cy="1554540"/>
        </p:xfrm>
        <a:graphic>
          <a:graphicData uri="http://schemas.openxmlformats.org/drawingml/2006/table">
            <a:tbl>
              <a:tblPr firstRow="1" bandRow="1">
                <a:gradFill>
                  <a:gsLst>
                    <a:gs pos="0">
                      <a:srgbClr val="D1D1D1"/>
                    </a:gs>
                    <a:gs pos="50000">
                      <a:srgbClr val="C7C7C7"/>
                    </a:gs>
                    <a:gs pos="100000">
                      <a:srgbClr val="C0C0C0"/>
                    </a:gs>
                  </a:gsLst>
                  <a:lin ang="5400000" scaled="0"/>
                </a:gradFill>
                <a:tableStyleId>{52671440-7B4D-403F-96BF-A429EB9C4F79}</a:tableStyleId>
              </a:tblPr>
              <a:tblGrid>
                <a:gridCol w="1022700">
                  <a:extLst>
                    <a:ext uri="{9D8B030D-6E8A-4147-A177-3AD203B41FA5}">
                      <a16:colId xmlns:a16="http://schemas.microsoft.com/office/drawing/2014/main" val="20000"/>
                    </a:ext>
                  </a:extLst>
                </a:gridCol>
                <a:gridCol w="1022700">
                  <a:extLst>
                    <a:ext uri="{9D8B030D-6E8A-4147-A177-3AD203B41FA5}">
                      <a16:colId xmlns:a16="http://schemas.microsoft.com/office/drawing/2014/main" val="20001"/>
                    </a:ext>
                  </a:extLst>
                </a:gridCol>
              </a:tblGrid>
              <a:tr h="219000">
                <a:tc>
                  <a:txBody>
                    <a:bodyPr/>
                    <a:lstStyle/>
                    <a:p>
                      <a:pPr marL="0" marR="0" lvl="0" indent="0" algn="ctr" rtl="0">
                        <a:spcBef>
                          <a:spcPts val="0"/>
                        </a:spcBef>
                        <a:spcAft>
                          <a:spcPts val="0"/>
                        </a:spcAft>
                        <a:buNone/>
                      </a:pPr>
                      <a:r>
                        <a:rPr lang="en-US" sz="1100" u="none" strike="noStrike" cap="none"/>
                        <a:t>Cluster#</a:t>
                      </a:r>
                      <a:endParaRPr sz="1100" u="none" strike="noStrike" cap="none">
                        <a:solidFill>
                          <a:schemeClr val="lt1"/>
                        </a:solidFill>
                      </a:endParaRPr>
                    </a:p>
                  </a:txBody>
                  <a:tcPr marL="91450" marR="91450" marT="45725" marB="45725"/>
                </a:tc>
                <a:tc>
                  <a:txBody>
                    <a:bodyPr/>
                    <a:lstStyle/>
                    <a:p>
                      <a:pPr marL="0" marR="0" lvl="0" indent="0" algn="ctr" rtl="0">
                        <a:spcBef>
                          <a:spcPts val="0"/>
                        </a:spcBef>
                        <a:spcAft>
                          <a:spcPts val="0"/>
                        </a:spcAft>
                        <a:buNone/>
                      </a:pPr>
                      <a:r>
                        <a:rPr lang="en-US" sz="1100" u="none" strike="noStrike" cap="none"/>
                        <a:t>Counts</a:t>
                      </a:r>
                      <a:endParaRPr sz="1100" u="none" strike="noStrike" cap="none">
                        <a:solidFill>
                          <a:schemeClr val="lt1"/>
                        </a:solidFill>
                      </a:endParaRPr>
                    </a:p>
                  </a:txBody>
                  <a:tcPr marL="91450" marR="91450" marT="45725" marB="45725"/>
                </a:tc>
                <a:extLst>
                  <a:ext uri="{0D108BD9-81ED-4DB2-BD59-A6C34878D82A}">
                    <a16:rowId xmlns:a16="http://schemas.microsoft.com/office/drawing/2014/main" val="10000"/>
                  </a:ext>
                </a:extLst>
              </a:tr>
              <a:tr h="219000">
                <a:tc>
                  <a:txBody>
                    <a:bodyPr/>
                    <a:lstStyle/>
                    <a:p>
                      <a:pPr marL="0" marR="0" lvl="0" indent="0" algn="ctr" rtl="0">
                        <a:spcBef>
                          <a:spcPts val="0"/>
                        </a:spcBef>
                        <a:spcAft>
                          <a:spcPts val="0"/>
                        </a:spcAft>
                        <a:buNone/>
                      </a:pPr>
                      <a:r>
                        <a:rPr lang="en-US" sz="1100" u="none" strike="noStrike" cap="none"/>
                        <a:t>0</a:t>
                      </a:r>
                      <a:endParaRPr sz="1100" u="none" strike="noStrike" cap="none">
                        <a:solidFill>
                          <a:schemeClr val="lt1"/>
                        </a:solidFill>
                      </a:endParaRPr>
                    </a:p>
                  </a:txBody>
                  <a:tcPr marL="91450" marR="91450" marT="45725" marB="45725"/>
                </a:tc>
                <a:tc>
                  <a:txBody>
                    <a:bodyPr/>
                    <a:lstStyle/>
                    <a:p>
                      <a:pPr marL="0" marR="0" lvl="0" indent="0" algn="ctr" rtl="0">
                        <a:spcBef>
                          <a:spcPts val="0"/>
                        </a:spcBef>
                        <a:spcAft>
                          <a:spcPts val="0"/>
                        </a:spcAft>
                        <a:buNone/>
                      </a:pPr>
                      <a:r>
                        <a:rPr lang="en-US" sz="1100" u="none" strike="noStrike" cap="none"/>
                        <a:t>27</a:t>
                      </a:r>
                      <a:endParaRPr sz="1100" u="none" strike="noStrike" cap="none">
                        <a:solidFill>
                          <a:schemeClr val="lt1"/>
                        </a:solidFill>
                      </a:endParaRPr>
                    </a:p>
                  </a:txBody>
                  <a:tcPr marL="91450" marR="91450" marT="45725" marB="45725"/>
                </a:tc>
                <a:extLst>
                  <a:ext uri="{0D108BD9-81ED-4DB2-BD59-A6C34878D82A}">
                    <a16:rowId xmlns:a16="http://schemas.microsoft.com/office/drawing/2014/main" val="10001"/>
                  </a:ext>
                </a:extLst>
              </a:tr>
              <a:tr h="219000">
                <a:tc>
                  <a:txBody>
                    <a:bodyPr/>
                    <a:lstStyle/>
                    <a:p>
                      <a:pPr marL="0" marR="0" lvl="0" indent="0" algn="ctr" rtl="0">
                        <a:spcBef>
                          <a:spcPts val="0"/>
                        </a:spcBef>
                        <a:spcAft>
                          <a:spcPts val="0"/>
                        </a:spcAft>
                        <a:buNone/>
                      </a:pPr>
                      <a:r>
                        <a:rPr lang="en-US" sz="1100" u="none" strike="noStrike" cap="none"/>
                        <a:t>1</a:t>
                      </a:r>
                      <a:endParaRPr sz="1100" u="none" strike="noStrike" cap="none">
                        <a:solidFill>
                          <a:schemeClr val="lt1"/>
                        </a:solidFill>
                      </a:endParaRPr>
                    </a:p>
                  </a:txBody>
                  <a:tcPr marL="91450" marR="91450" marT="45725" marB="45725"/>
                </a:tc>
                <a:tc>
                  <a:txBody>
                    <a:bodyPr/>
                    <a:lstStyle/>
                    <a:p>
                      <a:pPr marL="0" marR="0" lvl="0" indent="0" algn="ctr" rtl="0">
                        <a:spcBef>
                          <a:spcPts val="0"/>
                        </a:spcBef>
                        <a:spcAft>
                          <a:spcPts val="0"/>
                        </a:spcAft>
                        <a:buNone/>
                      </a:pPr>
                      <a:r>
                        <a:rPr lang="en-US" sz="1100" u="none" strike="noStrike" cap="none"/>
                        <a:t>3</a:t>
                      </a:r>
                      <a:endParaRPr sz="1100" u="none" strike="noStrike" cap="none">
                        <a:solidFill>
                          <a:schemeClr val="lt1"/>
                        </a:solidFill>
                      </a:endParaRPr>
                    </a:p>
                  </a:txBody>
                  <a:tcPr marL="91450" marR="91450" marT="45725" marB="45725"/>
                </a:tc>
                <a:extLst>
                  <a:ext uri="{0D108BD9-81ED-4DB2-BD59-A6C34878D82A}">
                    <a16:rowId xmlns:a16="http://schemas.microsoft.com/office/drawing/2014/main" val="10002"/>
                  </a:ext>
                </a:extLst>
              </a:tr>
              <a:tr h="219000">
                <a:tc>
                  <a:txBody>
                    <a:bodyPr/>
                    <a:lstStyle/>
                    <a:p>
                      <a:pPr marL="0" marR="0" lvl="0" indent="0" algn="ctr" rtl="0">
                        <a:spcBef>
                          <a:spcPts val="0"/>
                        </a:spcBef>
                        <a:spcAft>
                          <a:spcPts val="0"/>
                        </a:spcAft>
                        <a:buNone/>
                      </a:pPr>
                      <a:r>
                        <a:rPr lang="en-US" sz="1100" u="none" strike="noStrike" cap="none"/>
                        <a:t>2</a:t>
                      </a:r>
                      <a:endParaRPr sz="1100" u="none" strike="noStrike" cap="none">
                        <a:solidFill>
                          <a:schemeClr val="lt1"/>
                        </a:solidFill>
                      </a:endParaRPr>
                    </a:p>
                  </a:txBody>
                  <a:tcPr marL="91450" marR="91450" marT="45725" marB="45725"/>
                </a:tc>
                <a:tc>
                  <a:txBody>
                    <a:bodyPr/>
                    <a:lstStyle/>
                    <a:p>
                      <a:pPr marL="0" marR="0" lvl="0" indent="0" algn="ctr" rtl="0">
                        <a:spcBef>
                          <a:spcPts val="0"/>
                        </a:spcBef>
                        <a:spcAft>
                          <a:spcPts val="0"/>
                        </a:spcAft>
                        <a:buNone/>
                      </a:pPr>
                      <a:r>
                        <a:rPr lang="en-US" sz="1100" u="none" strike="noStrike" cap="none"/>
                        <a:t>8</a:t>
                      </a:r>
                      <a:endParaRPr sz="1100" u="none" strike="noStrike" cap="none">
                        <a:solidFill>
                          <a:schemeClr val="lt1"/>
                        </a:solidFill>
                      </a:endParaRPr>
                    </a:p>
                  </a:txBody>
                  <a:tcPr marL="91450" marR="91450" marT="45725" marB="45725"/>
                </a:tc>
                <a:extLst>
                  <a:ext uri="{0D108BD9-81ED-4DB2-BD59-A6C34878D82A}">
                    <a16:rowId xmlns:a16="http://schemas.microsoft.com/office/drawing/2014/main" val="10003"/>
                  </a:ext>
                </a:extLst>
              </a:tr>
              <a:tr h="219000">
                <a:tc>
                  <a:txBody>
                    <a:bodyPr/>
                    <a:lstStyle/>
                    <a:p>
                      <a:pPr marL="0" marR="0" lvl="0" indent="0" algn="ctr" rtl="0">
                        <a:spcBef>
                          <a:spcPts val="0"/>
                        </a:spcBef>
                        <a:spcAft>
                          <a:spcPts val="0"/>
                        </a:spcAft>
                        <a:buNone/>
                      </a:pPr>
                      <a:r>
                        <a:rPr lang="en-US" sz="1100" u="none" strike="noStrike" cap="none"/>
                        <a:t>3</a:t>
                      </a:r>
                      <a:endParaRPr sz="1100" u="none" strike="noStrike" cap="none">
                        <a:solidFill>
                          <a:schemeClr val="lt1"/>
                        </a:solidFill>
                      </a:endParaRPr>
                    </a:p>
                  </a:txBody>
                  <a:tcPr marL="91450" marR="91450" marT="45725" marB="45725"/>
                </a:tc>
                <a:tc>
                  <a:txBody>
                    <a:bodyPr/>
                    <a:lstStyle/>
                    <a:p>
                      <a:pPr marL="0" marR="0" lvl="0" indent="0" algn="ctr" rtl="0">
                        <a:spcBef>
                          <a:spcPts val="0"/>
                        </a:spcBef>
                        <a:spcAft>
                          <a:spcPts val="0"/>
                        </a:spcAft>
                        <a:buNone/>
                      </a:pPr>
                      <a:r>
                        <a:rPr lang="en-US" sz="1100" u="none" strike="noStrike" cap="none"/>
                        <a:t>14</a:t>
                      </a:r>
                      <a:endParaRPr sz="1100" u="none" strike="noStrike" cap="none">
                        <a:solidFill>
                          <a:schemeClr val="lt1"/>
                        </a:solidFill>
                      </a:endParaRPr>
                    </a:p>
                  </a:txBody>
                  <a:tcPr marL="91450" marR="91450" marT="45725" marB="45725"/>
                </a:tc>
                <a:extLst>
                  <a:ext uri="{0D108BD9-81ED-4DB2-BD59-A6C34878D82A}">
                    <a16:rowId xmlns:a16="http://schemas.microsoft.com/office/drawing/2014/main" val="10004"/>
                  </a:ext>
                </a:extLst>
              </a:tr>
              <a:tr h="219000">
                <a:tc>
                  <a:txBody>
                    <a:bodyPr/>
                    <a:lstStyle/>
                    <a:p>
                      <a:pPr marL="0" marR="0" lvl="0" indent="0" algn="ctr" rtl="0">
                        <a:spcBef>
                          <a:spcPts val="0"/>
                        </a:spcBef>
                        <a:spcAft>
                          <a:spcPts val="0"/>
                        </a:spcAft>
                        <a:buNone/>
                      </a:pPr>
                      <a:r>
                        <a:rPr lang="en-US" sz="1100" u="none" strike="noStrike" cap="none"/>
                        <a:t>4</a:t>
                      </a:r>
                      <a:endParaRPr sz="1100" u="none" strike="noStrike" cap="none">
                        <a:solidFill>
                          <a:schemeClr val="lt1"/>
                        </a:solidFill>
                      </a:endParaRPr>
                    </a:p>
                  </a:txBody>
                  <a:tcPr marL="91450" marR="91450" marT="45725" marB="45725"/>
                </a:tc>
                <a:tc>
                  <a:txBody>
                    <a:bodyPr/>
                    <a:lstStyle/>
                    <a:p>
                      <a:pPr marL="0" marR="0" lvl="0" indent="0" algn="ctr" rtl="0">
                        <a:spcBef>
                          <a:spcPts val="0"/>
                        </a:spcBef>
                        <a:spcAft>
                          <a:spcPts val="0"/>
                        </a:spcAft>
                        <a:buNone/>
                      </a:pPr>
                      <a:r>
                        <a:rPr lang="en-US" sz="1100" u="none" strike="noStrike" cap="none"/>
                        <a:t>25</a:t>
                      </a:r>
                      <a:endParaRPr sz="1100" u="none" strike="noStrike" cap="none">
                        <a:solidFill>
                          <a:schemeClr val="lt1"/>
                        </a:solidFil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8"/>
          <p:cNvSpPr/>
          <p:nvPr/>
        </p:nvSpPr>
        <p:spPr>
          <a:xfrm>
            <a:off x="238133" y="4176707"/>
            <a:ext cx="2014537" cy="1109662"/>
          </a:xfrm>
          <a:prstGeom prst="rect">
            <a:avLst/>
          </a:prstGeom>
          <a:solidFill>
            <a:schemeClr val="lt1"/>
          </a:solidFill>
          <a:ln w="2857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p38"/>
          <p:cNvSpPr/>
          <p:nvPr/>
        </p:nvSpPr>
        <p:spPr>
          <a:xfrm>
            <a:off x="228607" y="2214086"/>
            <a:ext cx="2014537" cy="781516"/>
          </a:xfrm>
          <a:prstGeom prst="rect">
            <a:avLst/>
          </a:prstGeom>
          <a:solidFill>
            <a:schemeClr val="lt1"/>
          </a:solidFill>
          <a:ln w="2857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38"/>
          <p:cNvSpPr/>
          <p:nvPr/>
        </p:nvSpPr>
        <p:spPr>
          <a:xfrm>
            <a:off x="238133" y="474697"/>
            <a:ext cx="2014537" cy="906427"/>
          </a:xfrm>
          <a:prstGeom prst="rect">
            <a:avLst/>
          </a:prstGeom>
          <a:solidFill>
            <a:schemeClr val="lt1"/>
          </a:solidFill>
          <a:ln w="2857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26" name="Google Shape;426;p38"/>
          <p:cNvPicPr preferRelativeResize="0"/>
          <p:nvPr/>
        </p:nvPicPr>
        <p:blipFill rotWithShape="1">
          <a:blip r:embed="rId3">
            <a:alphaModFix/>
          </a:blip>
          <a:srcRect/>
          <a:stretch/>
        </p:blipFill>
        <p:spPr>
          <a:xfrm>
            <a:off x="2809886" y="1655980"/>
            <a:ext cx="8126438" cy="1371600"/>
          </a:xfrm>
          <a:prstGeom prst="rect">
            <a:avLst/>
          </a:prstGeom>
          <a:noFill/>
          <a:ln>
            <a:noFill/>
          </a:ln>
        </p:spPr>
      </p:pic>
      <p:sp>
        <p:nvSpPr>
          <p:cNvPr id="427" name="Google Shape;427;p38"/>
          <p:cNvSpPr txBox="1"/>
          <p:nvPr/>
        </p:nvSpPr>
        <p:spPr>
          <a:xfrm>
            <a:off x="361958" y="589295"/>
            <a:ext cx="218122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Mean values of all features in Cluster</a:t>
            </a:r>
            <a:endParaRPr/>
          </a:p>
        </p:txBody>
      </p:sp>
      <p:sp>
        <p:nvSpPr>
          <p:cNvPr id="428" name="Google Shape;428;p38"/>
          <p:cNvSpPr txBox="1"/>
          <p:nvPr/>
        </p:nvSpPr>
        <p:spPr>
          <a:xfrm>
            <a:off x="404819" y="2401371"/>
            <a:ext cx="21812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Healthy Cluster </a:t>
            </a:r>
            <a:endParaRPr/>
          </a:p>
        </p:txBody>
      </p:sp>
      <p:sp>
        <p:nvSpPr>
          <p:cNvPr id="429" name="Google Shape;429;p38"/>
          <p:cNvSpPr txBox="1"/>
          <p:nvPr/>
        </p:nvSpPr>
        <p:spPr>
          <a:xfrm>
            <a:off x="404820" y="4512705"/>
            <a:ext cx="21812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Unhealthy Cluster</a:t>
            </a:r>
            <a:endParaRPr/>
          </a:p>
        </p:txBody>
      </p:sp>
      <p:pic>
        <p:nvPicPr>
          <p:cNvPr id="430" name="Google Shape;430;p38"/>
          <p:cNvPicPr preferRelativeResize="0"/>
          <p:nvPr/>
        </p:nvPicPr>
        <p:blipFill rotWithShape="1">
          <a:blip r:embed="rId4">
            <a:alphaModFix/>
          </a:blip>
          <a:srcRect/>
          <a:stretch/>
        </p:blipFill>
        <p:spPr>
          <a:xfrm>
            <a:off x="2809886" y="3145457"/>
            <a:ext cx="8220064" cy="3474720"/>
          </a:xfrm>
          <a:prstGeom prst="rect">
            <a:avLst/>
          </a:prstGeom>
          <a:noFill/>
          <a:ln>
            <a:noFill/>
          </a:ln>
        </p:spPr>
      </p:pic>
      <p:pic>
        <p:nvPicPr>
          <p:cNvPr id="431" name="Google Shape;431;p38"/>
          <p:cNvPicPr preferRelativeResize="0"/>
          <p:nvPr/>
        </p:nvPicPr>
        <p:blipFill rotWithShape="1">
          <a:blip r:embed="rId5">
            <a:alphaModFix/>
          </a:blip>
          <a:srcRect/>
          <a:stretch/>
        </p:blipFill>
        <p:spPr>
          <a:xfrm>
            <a:off x="4202154" y="89457"/>
            <a:ext cx="5435528" cy="1463040"/>
          </a:xfrm>
          <a:prstGeom prst="rect">
            <a:avLst/>
          </a:prstGeom>
          <a:noFill/>
          <a:ln>
            <a:noFill/>
          </a:ln>
        </p:spPr>
      </p:pic>
      <p:cxnSp>
        <p:nvCxnSpPr>
          <p:cNvPr id="432" name="Google Shape;432;p38"/>
          <p:cNvCxnSpPr/>
          <p:nvPr/>
        </p:nvCxnSpPr>
        <p:spPr>
          <a:xfrm>
            <a:off x="52388" y="1655980"/>
            <a:ext cx="12139612" cy="0"/>
          </a:xfrm>
          <a:prstGeom prst="straightConnector1">
            <a:avLst/>
          </a:prstGeom>
          <a:noFill/>
          <a:ln w="19050" cap="flat" cmpd="sng">
            <a:solidFill>
              <a:schemeClr val="dk1"/>
            </a:solidFill>
            <a:prstDash val="solid"/>
            <a:miter lim="800000"/>
            <a:headEnd type="none" w="sm" len="sm"/>
            <a:tailEnd type="none" w="sm" len="sm"/>
          </a:ln>
        </p:spPr>
      </p:cxnSp>
      <p:cxnSp>
        <p:nvCxnSpPr>
          <p:cNvPr id="433" name="Google Shape;433;p38"/>
          <p:cNvCxnSpPr/>
          <p:nvPr/>
        </p:nvCxnSpPr>
        <p:spPr>
          <a:xfrm>
            <a:off x="52388" y="3062290"/>
            <a:ext cx="12139612" cy="0"/>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40"/>
          <p:cNvSpPr/>
          <p:nvPr/>
        </p:nvSpPr>
        <p:spPr>
          <a:xfrm>
            <a:off x="336884" y="311449"/>
            <a:ext cx="4332307" cy="6179552"/>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40"/>
          <p:cNvSpPr txBox="1">
            <a:spLocks noGrp="1"/>
          </p:cNvSpPr>
          <p:nvPr>
            <p:ph type="title"/>
          </p:nvPr>
        </p:nvSpPr>
        <p:spPr>
          <a:xfrm>
            <a:off x="742950" y="742951"/>
            <a:ext cx="3476625" cy="496252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rPr>
              <a:t>K-means on PCA scores</a:t>
            </a:r>
            <a:endParaRPr/>
          </a:p>
        </p:txBody>
      </p:sp>
      <p:pic>
        <p:nvPicPr>
          <p:cNvPr id="447" name="Google Shape;447;p40"/>
          <p:cNvPicPr preferRelativeResize="0"/>
          <p:nvPr/>
        </p:nvPicPr>
        <p:blipFill rotWithShape="1">
          <a:blip r:embed="rId3">
            <a:alphaModFix/>
          </a:blip>
          <a:srcRect/>
          <a:stretch/>
        </p:blipFill>
        <p:spPr>
          <a:xfrm>
            <a:off x="4821810" y="1908929"/>
            <a:ext cx="7370190" cy="29317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1"/>
        <p:cNvGrpSpPr/>
        <p:nvPr/>
      </p:nvGrpSpPr>
      <p:grpSpPr>
        <a:xfrm>
          <a:off x="0" y="0"/>
          <a:ext cx="0" cy="0"/>
          <a:chOff x="0" y="0"/>
          <a:chExt cx="0" cy="0"/>
        </a:xfrm>
      </p:grpSpPr>
      <p:sp>
        <p:nvSpPr>
          <p:cNvPr id="452" name="Google Shape;452;p41"/>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3" name="Google Shape;453;p41"/>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Multiple linear regression</a:t>
            </a:r>
            <a:endParaRPr/>
          </a:p>
        </p:txBody>
      </p:sp>
      <p:pic>
        <p:nvPicPr>
          <p:cNvPr id="454" name="Google Shape;454;p41"/>
          <p:cNvPicPr preferRelativeResize="0">
            <a:picLocks noGrp="1"/>
          </p:cNvPicPr>
          <p:nvPr>
            <p:ph type="body" idx="1"/>
          </p:nvPr>
        </p:nvPicPr>
        <p:blipFill rotWithShape="1">
          <a:blip r:embed="rId3">
            <a:alphaModFix/>
          </a:blip>
          <a:srcRect r="3031" b="5"/>
          <a:stretch/>
        </p:blipFill>
        <p:spPr>
          <a:xfrm>
            <a:off x="684213" y="1725613"/>
            <a:ext cx="4360863" cy="4294188"/>
          </a:xfrm>
          <a:prstGeom prst="rect">
            <a:avLst/>
          </a:prstGeom>
          <a:noFill/>
          <a:ln>
            <a:noFill/>
          </a:ln>
        </p:spPr>
      </p:pic>
      <p:pic>
        <p:nvPicPr>
          <p:cNvPr id="455" name="Google Shape;455;p41"/>
          <p:cNvPicPr preferRelativeResize="0"/>
          <p:nvPr/>
        </p:nvPicPr>
        <p:blipFill rotWithShape="1">
          <a:blip r:embed="rId4">
            <a:alphaModFix/>
          </a:blip>
          <a:srcRect/>
          <a:stretch/>
        </p:blipFill>
        <p:spPr>
          <a:xfrm>
            <a:off x="5127625" y="1725613"/>
            <a:ext cx="6380163" cy="42941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58BFC8B2-8713-4681-A999-1AF73ACE9A28}"/>
              </a:ext>
            </a:extLst>
          </p:cNvPr>
          <p:cNvPicPr>
            <a:picLocks noChangeAspect="1"/>
          </p:cNvPicPr>
          <p:nvPr/>
        </p:nvPicPr>
        <p:blipFill>
          <a:blip r:embed="rId2"/>
          <a:stretch>
            <a:fillRect/>
          </a:stretch>
        </p:blipFill>
        <p:spPr>
          <a:xfrm>
            <a:off x="3646099" y="903108"/>
            <a:ext cx="4914180" cy="5048808"/>
          </a:xfrm>
          <a:prstGeom prst="rect">
            <a:avLst/>
          </a:prstGeom>
        </p:spPr>
      </p:pic>
      <p:sp>
        <p:nvSpPr>
          <p:cNvPr id="10" name="TextBox 9">
            <a:extLst>
              <a:ext uri="{FF2B5EF4-FFF2-40B4-BE49-F238E27FC236}">
                <a16:creationId xmlns:a16="http://schemas.microsoft.com/office/drawing/2014/main" id="{A6D65B56-F1B4-4231-A5B4-36D774305D8E}"/>
              </a:ext>
            </a:extLst>
          </p:cNvPr>
          <p:cNvSpPr txBox="1"/>
          <p:nvPr/>
        </p:nvSpPr>
        <p:spPr>
          <a:xfrm>
            <a:off x="4720806" y="6187296"/>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https://towardsdatascience.com/knn-visualization-in-just-13-lines-of-code-32820d72c6b6</a:t>
            </a:r>
          </a:p>
        </p:txBody>
      </p:sp>
      <p:sp>
        <p:nvSpPr>
          <p:cNvPr id="11" name="TextBox 10">
            <a:extLst>
              <a:ext uri="{FF2B5EF4-FFF2-40B4-BE49-F238E27FC236}">
                <a16:creationId xmlns:a16="http://schemas.microsoft.com/office/drawing/2014/main" id="{08C11C8B-D7B1-4732-A324-F0DA70A5DC33}"/>
              </a:ext>
            </a:extLst>
          </p:cNvPr>
          <p:cNvSpPr txBox="1"/>
          <p:nvPr/>
        </p:nvSpPr>
        <p:spPr>
          <a:xfrm>
            <a:off x="4174761" y="264826"/>
            <a:ext cx="55413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How does K-Nearest Neighbors Work? </a:t>
            </a:r>
          </a:p>
        </p:txBody>
      </p:sp>
    </p:spTree>
    <p:extLst>
      <p:ext uri="{BB962C8B-B14F-4D97-AF65-F5344CB8AC3E}">
        <p14:creationId xmlns:p14="http://schemas.microsoft.com/office/powerpoint/2010/main" val="2079236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9"/>
        <p:cNvGrpSpPr/>
        <p:nvPr/>
      </p:nvGrpSpPr>
      <p:grpSpPr>
        <a:xfrm>
          <a:off x="0" y="0"/>
          <a:ext cx="0" cy="0"/>
          <a:chOff x="0" y="0"/>
          <a:chExt cx="0" cy="0"/>
        </a:xfrm>
      </p:grpSpPr>
      <p:sp>
        <p:nvSpPr>
          <p:cNvPr id="460" name="Google Shape;460;p42"/>
          <p:cNvSpPr/>
          <p:nvPr/>
        </p:nvSpPr>
        <p:spPr>
          <a:xfrm>
            <a:off x="548639" y="347471"/>
            <a:ext cx="11100816" cy="1801368"/>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1" name="Google Shape;461;p42"/>
          <p:cNvSpPr txBox="1">
            <a:spLocks noGrp="1"/>
          </p:cNvSpPr>
          <p:nvPr>
            <p:ph type="title"/>
          </p:nvPr>
        </p:nvSpPr>
        <p:spPr>
          <a:xfrm>
            <a:off x="838200" y="585216"/>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NAIVEBAYES VS KNN VS SVM VS Logistic Regression</a:t>
            </a:r>
            <a:endParaRPr/>
          </a:p>
        </p:txBody>
      </p:sp>
      <p:pic>
        <p:nvPicPr>
          <p:cNvPr id="462" name="Google Shape;462;p42"/>
          <p:cNvPicPr preferRelativeResize="0"/>
          <p:nvPr/>
        </p:nvPicPr>
        <p:blipFill rotWithShape="1">
          <a:blip r:embed="rId3">
            <a:alphaModFix/>
          </a:blip>
          <a:srcRect/>
          <a:stretch/>
        </p:blipFill>
        <p:spPr>
          <a:xfrm>
            <a:off x="0" y="2079128"/>
            <a:ext cx="12192000" cy="47788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21"/>
          <p:cNvSpPr/>
          <p:nvPr/>
        </p:nvSpPr>
        <p:spPr>
          <a:xfrm>
            <a:off x="0" y="0"/>
            <a:ext cx="12192000" cy="6858000"/>
          </a:xfrm>
          <a:prstGeom prst="rect">
            <a:avLst/>
          </a:prstGeom>
          <a:gradFill>
            <a:gsLst>
              <a:gs pos="0">
                <a:srgbClr val="0C0C0C"/>
              </a:gs>
              <a:gs pos="45000">
                <a:srgbClr val="0C0C0C">
                  <a:alpha val="0"/>
                </a:srgbClr>
              </a:gs>
              <a:gs pos="100000">
                <a:srgbClr val="0C0C0C">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6" name="Google Shape;146;p21"/>
          <p:cNvGrpSpPr/>
          <p:nvPr/>
        </p:nvGrpSpPr>
        <p:grpSpPr>
          <a:xfrm>
            <a:off x="1145366" y="871632"/>
            <a:ext cx="9736914" cy="5034051"/>
            <a:chOff x="5354" y="192307"/>
            <a:chExt cx="9736914" cy="5034051"/>
          </a:xfrm>
        </p:grpSpPr>
        <p:sp>
          <p:nvSpPr>
            <p:cNvPr id="147" name="Google Shape;147;p21"/>
            <p:cNvSpPr/>
            <p:nvPr/>
          </p:nvSpPr>
          <p:spPr>
            <a:xfrm>
              <a:off x="3880249" y="192307"/>
              <a:ext cx="1987125" cy="13247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txBox="1"/>
            <p:nvPr/>
          </p:nvSpPr>
          <p:spPr>
            <a:xfrm>
              <a:off x="3919050" y="231108"/>
              <a:ext cx="1909523" cy="1247148"/>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Machine Learning</a:t>
              </a:r>
              <a:endParaRPr/>
            </a:p>
          </p:txBody>
        </p:sp>
        <p:sp>
          <p:nvSpPr>
            <p:cNvPr id="149" name="Google Shape;149;p21"/>
            <p:cNvSpPr/>
            <p:nvPr/>
          </p:nvSpPr>
          <p:spPr>
            <a:xfrm>
              <a:off x="2290548" y="1517058"/>
              <a:ext cx="2583263" cy="529900"/>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345A99"/>
              </a:solidFill>
              <a:prstDash val="solid"/>
              <a:miter lim="800000"/>
              <a:headEnd type="none" w="sm" len="sm"/>
              <a:tailEnd type="none" w="sm" len="sm"/>
            </a:ln>
          </p:spPr>
        </p:sp>
        <p:sp>
          <p:nvSpPr>
            <p:cNvPr id="150" name="Google Shape;150;p21"/>
            <p:cNvSpPr/>
            <p:nvPr/>
          </p:nvSpPr>
          <p:spPr>
            <a:xfrm>
              <a:off x="1296986" y="2046958"/>
              <a:ext cx="1987125" cy="13247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txBox="1"/>
            <p:nvPr/>
          </p:nvSpPr>
          <p:spPr>
            <a:xfrm>
              <a:off x="1335787" y="2085759"/>
              <a:ext cx="1909523" cy="1247148"/>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Supervised Learning</a:t>
              </a:r>
              <a:endParaRPr/>
            </a:p>
          </p:txBody>
        </p:sp>
        <p:sp>
          <p:nvSpPr>
            <p:cNvPr id="152" name="Google Shape;152;p21"/>
            <p:cNvSpPr/>
            <p:nvPr/>
          </p:nvSpPr>
          <p:spPr>
            <a:xfrm>
              <a:off x="998917" y="3371708"/>
              <a:ext cx="1291631" cy="529900"/>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3A66B1"/>
              </a:solidFill>
              <a:prstDash val="solid"/>
              <a:miter lim="800000"/>
              <a:headEnd type="none" w="sm" len="sm"/>
              <a:tailEnd type="none" w="sm" len="sm"/>
            </a:ln>
          </p:spPr>
        </p:sp>
        <p:sp>
          <p:nvSpPr>
            <p:cNvPr id="153" name="Google Shape;153;p21"/>
            <p:cNvSpPr/>
            <p:nvPr/>
          </p:nvSpPr>
          <p:spPr>
            <a:xfrm>
              <a:off x="5354" y="3901608"/>
              <a:ext cx="1987125" cy="13247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txBox="1"/>
            <p:nvPr/>
          </p:nvSpPr>
          <p:spPr>
            <a:xfrm>
              <a:off x="44155" y="3940409"/>
              <a:ext cx="1909523" cy="1247148"/>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Regression</a:t>
              </a:r>
              <a:endParaRPr/>
            </a:p>
          </p:txBody>
        </p:sp>
        <p:sp>
          <p:nvSpPr>
            <p:cNvPr id="155" name="Google Shape;155;p21"/>
            <p:cNvSpPr/>
            <p:nvPr/>
          </p:nvSpPr>
          <p:spPr>
            <a:xfrm>
              <a:off x="2290548" y="3371708"/>
              <a:ext cx="1291631" cy="52990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3A66B1"/>
              </a:solidFill>
              <a:prstDash val="solid"/>
              <a:miter lim="800000"/>
              <a:headEnd type="none" w="sm" len="sm"/>
              <a:tailEnd type="none" w="sm" len="sm"/>
            </a:ln>
          </p:spPr>
        </p:sp>
        <p:sp>
          <p:nvSpPr>
            <p:cNvPr id="156" name="Google Shape;156;p21"/>
            <p:cNvSpPr/>
            <p:nvPr/>
          </p:nvSpPr>
          <p:spPr>
            <a:xfrm>
              <a:off x="2588617" y="3901608"/>
              <a:ext cx="1987125" cy="13247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txBox="1"/>
            <p:nvPr/>
          </p:nvSpPr>
          <p:spPr>
            <a:xfrm>
              <a:off x="2627418" y="3940409"/>
              <a:ext cx="1909523" cy="1247148"/>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Classification</a:t>
              </a:r>
              <a:endParaRPr/>
            </a:p>
          </p:txBody>
        </p:sp>
        <p:sp>
          <p:nvSpPr>
            <p:cNvPr id="158" name="Google Shape;158;p21"/>
            <p:cNvSpPr/>
            <p:nvPr/>
          </p:nvSpPr>
          <p:spPr>
            <a:xfrm>
              <a:off x="4873811" y="1517058"/>
              <a:ext cx="2583263" cy="52990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345A99"/>
              </a:solidFill>
              <a:prstDash val="solid"/>
              <a:miter lim="800000"/>
              <a:headEnd type="none" w="sm" len="sm"/>
              <a:tailEnd type="none" w="sm" len="sm"/>
            </a:ln>
          </p:spPr>
        </p:sp>
        <p:sp>
          <p:nvSpPr>
            <p:cNvPr id="159" name="Google Shape;159;p21"/>
            <p:cNvSpPr/>
            <p:nvPr/>
          </p:nvSpPr>
          <p:spPr>
            <a:xfrm>
              <a:off x="6463512" y="2046958"/>
              <a:ext cx="1987125" cy="13247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txBox="1"/>
            <p:nvPr/>
          </p:nvSpPr>
          <p:spPr>
            <a:xfrm>
              <a:off x="6502313" y="2085759"/>
              <a:ext cx="1909523" cy="1247148"/>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Unsupervised Learning</a:t>
              </a:r>
              <a:endParaRPr/>
            </a:p>
          </p:txBody>
        </p:sp>
        <p:sp>
          <p:nvSpPr>
            <p:cNvPr id="161" name="Google Shape;161;p21"/>
            <p:cNvSpPr/>
            <p:nvPr/>
          </p:nvSpPr>
          <p:spPr>
            <a:xfrm>
              <a:off x="6165443" y="3371708"/>
              <a:ext cx="1291631" cy="529900"/>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3A66B1"/>
              </a:solidFill>
              <a:prstDash val="solid"/>
              <a:miter lim="800000"/>
              <a:headEnd type="none" w="sm" len="sm"/>
              <a:tailEnd type="none" w="sm" len="sm"/>
            </a:ln>
          </p:spPr>
        </p:sp>
        <p:sp>
          <p:nvSpPr>
            <p:cNvPr id="162" name="Google Shape;162;p21"/>
            <p:cNvSpPr/>
            <p:nvPr/>
          </p:nvSpPr>
          <p:spPr>
            <a:xfrm>
              <a:off x="5171880" y="3901608"/>
              <a:ext cx="1987125" cy="13247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txBox="1"/>
            <p:nvPr/>
          </p:nvSpPr>
          <p:spPr>
            <a:xfrm>
              <a:off x="5210681" y="3940409"/>
              <a:ext cx="1909523" cy="1247148"/>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Clustering</a:t>
              </a:r>
              <a:endParaRPr/>
            </a:p>
          </p:txBody>
        </p:sp>
        <p:sp>
          <p:nvSpPr>
            <p:cNvPr id="164" name="Google Shape;164;p21"/>
            <p:cNvSpPr/>
            <p:nvPr/>
          </p:nvSpPr>
          <p:spPr>
            <a:xfrm>
              <a:off x="7457075" y="3371708"/>
              <a:ext cx="1291631" cy="52990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3A66B1"/>
              </a:solidFill>
              <a:prstDash val="solid"/>
              <a:miter lim="800000"/>
              <a:headEnd type="none" w="sm" len="sm"/>
              <a:tailEnd type="none" w="sm" len="sm"/>
            </a:ln>
          </p:spPr>
        </p:sp>
        <p:sp>
          <p:nvSpPr>
            <p:cNvPr id="165" name="Google Shape;165;p21"/>
            <p:cNvSpPr/>
            <p:nvPr/>
          </p:nvSpPr>
          <p:spPr>
            <a:xfrm>
              <a:off x="7755143" y="3901608"/>
              <a:ext cx="1987125" cy="13247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txBox="1"/>
            <p:nvPr/>
          </p:nvSpPr>
          <p:spPr>
            <a:xfrm>
              <a:off x="7793944" y="3940409"/>
              <a:ext cx="1909523" cy="1247148"/>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Dimensionality Reduction</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43"/>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8" name="Google Shape;468;p43"/>
          <p:cNvSpPr txBox="1">
            <a:spLocks noGrp="1"/>
          </p:cNvSpPr>
          <p:nvPr>
            <p:ph type="title"/>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Calibri"/>
              <a:buNone/>
            </a:pPr>
            <a:r>
              <a:rPr lang="en-US" sz="2800"/>
              <a:t>Multi-Layer Perceptron and Neural Networks</a:t>
            </a:r>
            <a:endParaRPr/>
          </a:p>
        </p:txBody>
      </p:sp>
      <p:sp>
        <p:nvSpPr>
          <p:cNvPr id="469" name="Google Shape;469;p43"/>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r>
              <a:rPr lang="en-US" sz="2000"/>
              <a:t>Diagram from scikit-learn.org</a:t>
            </a:r>
            <a:endParaRPr/>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a:p>
            <a:pPr marL="0" lvl="0" indent="0" algn="l" rtl="0">
              <a:lnSpc>
                <a:spcPct val="90000"/>
              </a:lnSpc>
              <a:spcBef>
                <a:spcPts val="1000"/>
              </a:spcBef>
              <a:spcAft>
                <a:spcPts val="0"/>
              </a:spcAft>
              <a:buClr>
                <a:schemeClr val="lt1"/>
              </a:buClr>
              <a:buSzPts val="2000"/>
              <a:buNone/>
            </a:pPr>
            <a:endParaRPr sz="2000"/>
          </a:p>
        </p:txBody>
      </p:sp>
      <p:pic>
        <p:nvPicPr>
          <p:cNvPr id="470" name="Google Shape;470;p43"/>
          <p:cNvPicPr preferRelativeResize="0"/>
          <p:nvPr/>
        </p:nvPicPr>
        <p:blipFill rotWithShape="1">
          <a:blip r:embed="rId3">
            <a:alphaModFix/>
          </a:blip>
          <a:srcRect/>
          <a:stretch/>
        </p:blipFill>
        <p:spPr>
          <a:xfrm>
            <a:off x="5934456" y="643467"/>
            <a:ext cx="4977382" cy="5410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4"/>
        <p:cNvGrpSpPr/>
        <p:nvPr/>
      </p:nvGrpSpPr>
      <p:grpSpPr>
        <a:xfrm>
          <a:off x="0" y="0"/>
          <a:ext cx="0" cy="0"/>
          <a:chOff x="0" y="0"/>
          <a:chExt cx="0" cy="0"/>
        </a:xfrm>
      </p:grpSpPr>
      <p:sp>
        <p:nvSpPr>
          <p:cNvPr id="475" name="Google Shape;475;p44"/>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6" name="Google Shape;476;p44"/>
          <p:cNvSpPr txBox="1">
            <a:spLocks noGrp="1"/>
          </p:cNvSpPr>
          <p:nvPr>
            <p:ph type="title"/>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3200"/>
              <a:buNone/>
            </a:pPr>
            <a:r>
              <a:rPr lang="en-US" sz="2800">
                <a:solidFill>
                  <a:schemeClr val="lt1"/>
                </a:solidFill>
                <a:latin typeface="Calibri"/>
                <a:ea typeface="Calibri"/>
                <a:cs typeface="Calibri"/>
                <a:sym typeface="Calibri"/>
              </a:rPr>
              <a:t>Plotting Normalized Features</a:t>
            </a:r>
            <a:endParaRPr/>
          </a:p>
        </p:txBody>
      </p:sp>
      <p:sp>
        <p:nvSpPr>
          <p:cNvPr id="477" name="Google Shape;477;p44"/>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Autofit/>
          </a:bodyPr>
          <a:lstStyle/>
          <a:p>
            <a:pPr marL="0" lvl="0" indent="101600" algn="l" rtl="0">
              <a:lnSpc>
                <a:spcPct val="90000"/>
              </a:lnSpc>
              <a:spcBef>
                <a:spcPts val="1000"/>
              </a:spcBef>
              <a:spcAft>
                <a:spcPts val="0"/>
              </a:spcAft>
              <a:buSzPts val="1600"/>
              <a:buFont typeface="Arial"/>
              <a:buNone/>
            </a:pPr>
            <a:endParaRPr sz="2000"/>
          </a:p>
          <a:p>
            <a:pPr marL="0" lvl="0" indent="0" algn="l" rtl="0">
              <a:lnSpc>
                <a:spcPct val="90000"/>
              </a:lnSpc>
              <a:spcBef>
                <a:spcPts val="1000"/>
              </a:spcBef>
              <a:spcAft>
                <a:spcPts val="0"/>
              </a:spcAft>
              <a:buSzPts val="1600"/>
              <a:buFont typeface="Arial"/>
              <a:buChar char="•"/>
            </a:pPr>
            <a:r>
              <a:rPr lang="en-US" sz="2000"/>
              <a:t>When sugar and fiber are plotted against an ascending rating, the trends are clear, if noisy.</a:t>
            </a:r>
            <a:endParaRPr/>
          </a:p>
        </p:txBody>
      </p:sp>
      <p:pic>
        <p:nvPicPr>
          <p:cNvPr id="478" name="Google Shape;478;p44"/>
          <p:cNvPicPr preferRelativeResize="0"/>
          <p:nvPr/>
        </p:nvPicPr>
        <p:blipFill rotWithShape="1">
          <a:blip r:embed="rId3">
            <a:alphaModFix/>
          </a:blip>
          <a:srcRect/>
          <a:stretch/>
        </p:blipFill>
        <p:spPr>
          <a:xfrm>
            <a:off x="5297763" y="1151514"/>
            <a:ext cx="6250769" cy="43941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2"/>
        <p:cNvGrpSpPr/>
        <p:nvPr/>
      </p:nvGrpSpPr>
      <p:grpSpPr>
        <a:xfrm>
          <a:off x="0" y="0"/>
          <a:ext cx="0" cy="0"/>
          <a:chOff x="0" y="0"/>
          <a:chExt cx="0" cy="0"/>
        </a:xfrm>
      </p:grpSpPr>
      <p:sp>
        <p:nvSpPr>
          <p:cNvPr id="483" name="Google Shape;483;p45"/>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4" name="Google Shape;484;p45"/>
          <p:cNvSpPr txBox="1">
            <a:spLocks noGrp="1"/>
          </p:cNvSpPr>
          <p:nvPr>
            <p:ph type="title"/>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3200"/>
              <a:buNone/>
            </a:pPr>
            <a:r>
              <a:rPr lang="en-US" sz="2800">
                <a:solidFill>
                  <a:schemeClr val="lt1"/>
                </a:solidFill>
                <a:latin typeface="Calibri"/>
                <a:ea typeface="Calibri"/>
                <a:cs typeface="Calibri"/>
                <a:sym typeface="Calibri"/>
              </a:rPr>
              <a:t>Plotting the Model’s Predictions</a:t>
            </a:r>
            <a:endParaRPr/>
          </a:p>
        </p:txBody>
      </p:sp>
      <p:sp>
        <p:nvSpPr>
          <p:cNvPr id="485" name="Google Shape;485;p45"/>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600"/>
              <a:buFont typeface="Arial"/>
              <a:buChar char="•"/>
            </a:pPr>
            <a:r>
              <a:rPr lang="en-US" sz="2000"/>
              <a:t>This plot shows the curve of the prediction given by the MLPRegressor model, overlayed with the real curve of the ratings.</a:t>
            </a:r>
            <a:endParaRPr/>
          </a:p>
        </p:txBody>
      </p:sp>
      <p:pic>
        <p:nvPicPr>
          <p:cNvPr id="486" name="Google Shape;486;p45"/>
          <p:cNvPicPr preferRelativeResize="0"/>
          <p:nvPr/>
        </p:nvPicPr>
        <p:blipFill rotWithShape="1">
          <a:blip r:embed="rId3">
            <a:alphaModFix/>
          </a:blip>
          <a:srcRect/>
          <a:stretch/>
        </p:blipFill>
        <p:spPr>
          <a:xfrm>
            <a:off x="5297763" y="1090019"/>
            <a:ext cx="6250769" cy="45170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0"/>
        <p:cNvGrpSpPr/>
        <p:nvPr/>
      </p:nvGrpSpPr>
      <p:grpSpPr>
        <a:xfrm>
          <a:off x="0" y="0"/>
          <a:ext cx="0" cy="0"/>
          <a:chOff x="0" y="0"/>
          <a:chExt cx="0" cy="0"/>
        </a:xfrm>
      </p:grpSpPr>
      <p:sp>
        <p:nvSpPr>
          <p:cNvPr id="491" name="Google Shape;491;p46"/>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2" name="Google Shape;492;p46"/>
          <p:cNvSpPr txBox="1">
            <a:spLocks noGrp="1"/>
          </p:cNvSpPr>
          <p:nvPr>
            <p:ph type="title"/>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3200"/>
              <a:buNone/>
            </a:pPr>
            <a:r>
              <a:rPr lang="en-US" sz="2800">
                <a:solidFill>
                  <a:schemeClr val="lt1"/>
                </a:solidFill>
                <a:latin typeface="Calibri"/>
                <a:ea typeface="Calibri"/>
                <a:cs typeface="Calibri"/>
                <a:sym typeface="Calibri"/>
              </a:rPr>
              <a:t>Dependence Diagrams</a:t>
            </a:r>
            <a:endParaRPr/>
          </a:p>
        </p:txBody>
      </p:sp>
      <p:sp>
        <p:nvSpPr>
          <p:cNvPr id="493" name="Google Shape;493;p46"/>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Autofit/>
          </a:bodyPr>
          <a:lstStyle/>
          <a:p>
            <a:pPr marL="0" lvl="0" indent="101600" algn="l" rtl="0">
              <a:lnSpc>
                <a:spcPct val="90000"/>
              </a:lnSpc>
              <a:spcBef>
                <a:spcPts val="1000"/>
              </a:spcBef>
              <a:spcAft>
                <a:spcPts val="0"/>
              </a:spcAft>
              <a:buSzPts val="1600"/>
              <a:buFont typeface="Arial"/>
              <a:buNone/>
            </a:pPr>
            <a:endParaRPr sz="2000"/>
          </a:p>
          <a:p>
            <a:pPr marL="0" lvl="0" indent="0" algn="l" rtl="0">
              <a:lnSpc>
                <a:spcPct val="90000"/>
              </a:lnSpc>
              <a:spcBef>
                <a:spcPts val="1000"/>
              </a:spcBef>
              <a:spcAft>
                <a:spcPts val="0"/>
              </a:spcAft>
              <a:buSzPts val="1600"/>
              <a:buFont typeface="Arial"/>
              <a:buChar char="•"/>
            </a:pPr>
            <a:r>
              <a:rPr lang="en-US" sz="2000"/>
              <a:t>These figures show the strength of effect of each feature upon the target feature, the rating. Fiber is a strong predictor of a high rating, and sugar is a strong predictor of a low rating.</a:t>
            </a:r>
            <a:endParaRPr/>
          </a:p>
        </p:txBody>
      </p:sp>
      <p:pic>
        <p:nvPicPr>
          <p:cNvPr id="494" name="Google Shape;494;p46"/>
          <p:cNvPicPr preferRelativeResize="0"/>
          <p:nvPr/>
        </p:nvPicPr>
        <p:blipFill rotWithShape="1">
          <a:blip r:embed="rId3">
            <a:alphaModFix/>
          </a:blip>
          <a:srcRect/>
          <a:stretch/>
        </p:blipFill>
        <p:spPr>
          <a:xfrm>
            <a:off x="5297763" y="1807988"/>
            <a:ext cx="6250769" cy="308115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8"/>
        <p:cNvGrpSpPr/>
        <p:nvPr/>
      </p:nvGrpSpPr>
      <p:grpSpPr>
        <a:xfrm>
          <a:off x="0" y="0"/>
          <a:ext cx="0" cy="0"/>
          <a:chOff x="0" y="0"/>
          <a:chExt cx="0" cy="0"/>
        </a:xfrm>
      </p:grpSpPr>
      <p:sp>
        <p:nvSpPr>
          <p:cNvPr id="499" name="Google Shape;499;p47"/>
          <p:cNvSpPr/>
          <p:nvPr/>
        </p:nvSpPr>
        <p:spPr>
          <a:xfrm>
            <a:off x="0" y="0"/>
            <a:ext cx="46542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0" name="Google Shape;500;p47"/>
          <p:cNvSpPr txBox="1">
            <a:spLocks noGrp="1"/>
          </p:cNvSpPr>
          <p:nvPr>
            <p:ph type="title"/>
          </p:nvPr>
        </p:nvSpPr>
        <p:spPr>
          <a:xfrm>
            <a:off x="643468" y="623392"/>
            <a:ext cx="3363900" cy="16071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3200"/>
              <a:buNone/>
            </a:pPr>
            <a:r>
              <a:rPr lang="en-US" sz="2800"/>
              <a:t>Conclusion</a:t>
            </a:r>
            <a:endParaRPr/>
          </a:p>
        </p:txBody>
      </p:sp>
      <p:sp>
        <p:nvSpPr>
          <p:cNvPr id="501" name="Google Shape;501;p47"/>
          <p:cNvSpPr txBox="1">
            <a:spLocks noGrp="1"/>
          </p:cNvSpPr>
          <p:nvPr>
            <p:ph type="body" idx="1"/>
          </p:nvPr>
        </p:nvSpPr>
        <p:spPr>
          <a:xfrm>
            <a:off x="643468" y="2638043"/>
            <a:ext cx="3363900" cy="3415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600"/>
              <a:buFont typeface="Arial"/>
              <a:buChar char="•"/>
            </a:pPr>
            <a:r>
              <a:rPr lang="en-US" sz="2000"/>
              <a:t>Interpreting the results of the models.</a:t>
            </a:r>
            <a:endParaRPr sz="2000"/>
          </a:p>
          <a:p>
            <a:pPr marL="0" lvl="0" indent="-25400" algn="l" rtl="0">
              <a:lnSpc>
                <a:spcPct val="90000"/>
              </a:lnSpc>
              <a:spcBef>
                <a:spcPts val="1000"/>
              </a:spcBef>
              <a:spcAft>
                <a:spcPts val="0"/>
              </a:spcAft>
              <a:buSzPts val="2000"/>
              <a:buChar char="•"/>
            </a:pPr>
            <a:r>
              <a:rPr lang="en-US" sz="2000"/>
              <a:t>Making hypotheses about the data.</a:t>
            </a:r>
            <a:endParaRPr sz="2000"/>
          </a:p>
        </p:txBody>
      </p:sp>
      <p:sp>
        <p:nvSpPr>
          <p:cNvPr id="502" name="Google Shape;502;p47"/>
          <p:cNvSpPr txBox="1"/>
          <p:nvPr/>
        </p:nvSpPr>
        <p:spPr>
          <a:xfrm>
            <a:off x="4967325" y="786150"/>
            <a:ext cx="7101900" cy="5285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US" sz="3200">
                <a:solidFill>
                  <a:schemeClr val="dk1"/>
                </a:solidFill>
                <a:latin typeface="Calibri"/>
                <a:ea typeface="Calibri"/>
                <a:cs typeface="Calibri"/>
                <a:sym typeface="Calibri"/>
              </a:rPr>
              <a:t>Lingering Questions:</a:t>
            </a:r>
            <a:endParaRPr sz="32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600"/>
              <a:buFont typeface="Arial"/>
              <a:buNone/>
            </a:pPr>
            <a:r>
              <a:rPr lang="en-US" sz="3200">
                <a:solidFill>
                  <a:schemeClr val="dk1"/>
                </a:solidFill>
                <a:latin typeface="Calibri"/>
                <a:ea typeface="Calibri"/>
                <a:cs typeface="Calibri"/>
                <a:sym typeface="Calibri"/>
              </a:rPr>
              <a:t>How do we make sense of the models?</a:t>
            </a:r>
            <a:endParaRPr sz="3200">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r>
              <a:rPr lang="en-US" sz="3200">
                <a:solidFill>
                  <a:schemeClr val="dk1"/>
                </a:solidFill>
                <a:latin typeface="Calibri"/>
                <a:ea typeface="Calibri"/>
                <a:cs typeface="Calibri"/>
                <a:sym typeface="Calibri"/>
              </a:rPr>
              <a:t>The neural net is approximating a simpler function that looks a lot like a polynomial curve.</a:t>
            </a:r>
            <a:endParaRPr sz="3200">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r>
              <a:rPr lang="en-US" sz="3200">
                <a:solidFill>
                  <a:schemeClr val="dk1"/>
                </a:solidFill>
                <a:latin typeface="Calibri"/>
                <a:ea typeface="Calibri"/>
                <a:cs typeface="Calibri"/>
                <a:sym typeface="Calibri"/>
              </a:rPr>
              <a:t>How do we make sense of this data?</a:t>
            </a:r>
            <a:endParaRPr sz="32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600"/>
              <a:buFont typeface="Arial"/>
              <a:buNone/>
            </a:pPr>
            <a:r>
              <a:rPr lang="en-US" sz="3200">
                <a:solidFill>
                  <a:schemeClr val="dk1"/>
                </a:solidFill>
                <a:latin typeface="Calibri"/>
                <a:ea typeface="Calibri"/>
                <a:cs typeface="Calibri"/>
                <a:sym typeface="Calibri"/>
              </a:rPr>
              <a:t>Is this data set authentic or fabricated in some way?</a:t>
            </a:r>
            <a:endParaRPr sz="32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2"/>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22"/>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22"/>
          <p:cNvSpPr txBox="1">
            <a:spLocks noGrp="1"/>
          </p:cNvSpPr>
          <p:nvPr>
            <p:ph type="ctrTitle"/>
          </p:nvPr>
        </p:nvSpPr>
        <p:spPr>
          <a:xfrm>
            <a:off x="1524000" y="1678543"/>
            <a:ext cx="9144000" cy="284003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100"/>
              <a:buFont typeface="Calibri"/>
              <a:buNone/>
            </a:pPr>
            <a:r>
              <a:rPr lang="en-US" sz="4100"/>
              <a:t>Running clustering algorithms on “Cereal Dataset” to understand the evolving level of health consciousness of consumers</a:t>
            </a:r>
            <a:br>
              <a:rPr lang="en-US" sz="4100"/>
            </a:br>
            <a:endParaRPr sz="4100"/>
          </a:p>
        </p:txBody>
      </p:sp>
      <p:cxnSp>
        <p:nvCxnSpPr>
          <p:cNvPr id="174" name="Google Shape;174;p22"/>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23"/>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80" name="Google Shape;180;p23"/>
          <p:cNvGrpSpPr/>
          <p:nvPr/>
        </p:nvGrpSpPr>
        <p:grpSpPr>
          <a:xfrm>
            <a:off x="3315292" y="0"/>
            <a:ext cx="2436813" cy="6858001"/>
            <a:chOff x="1320800" y="0"/>
            <a:chExt cx="2436813" cy="6858001"/>
          </a:xfrm>
        </p:grpSpPr>
        <p:sp>
          <p:nvSpPr>
            <p:cNvPr id="181" name="Google Shape;181;p23"/>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82" name="Google Shape;182;p23"/>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83" name="Google Shape;183;p23"/>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84" name="Google Shape;184;p23"/>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85" name="Google Shape;185;p23"/>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86" name="Google Shape;186;p23"/>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87" name="Google Shape;187;p23"/>
          <p:cNvSpPr txBox="1">
            <a:spLocks noGrp="1"/>
          </p:cNvSpPr>
          <p:nvPr>
            <p:ph type="ctrTitle"/>
          </p:nvPr>
        </p:nvSpPr>
        <p:spPr>
          <a:xfrm>
            <a:off x="535020" y="685800"/>
            <a:ext cx="2780271" cy="510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Fields in Data set</a:t>
            </a:r>
            <a:endParaRPr/>
          </a:p>
        </p:txBody>
      </p:sp>
      <p:grpSp>
        <p:nvGrpSpPr>
          <p:cNvPr id="188" name="Google Shape;188;p23"/>
          <p:cNvGrpSpPr/>
          <p:nvPr/>
        </p:nvGrpSpPr>
        <p:grpSpPr>
          <a:xfrm>
            <a:off x="5010150" y="685800"/>
            <a:ext cx="6492875" cy="5105399"/>
            <a:chOff x="0" y="0"/>
            <a:chExt cx="6492875" cy="5105399"/>
          </a:xfrm>
        </p:grpSpPr>
        <p:cxnSp>
          <p:nvCxnSpPr>
            <p:cNvPr id="189" name="Google Shape;189;p23"/>
            <p:cNvCxnSpPr/>
            <p:nvPr/>
          </p:nvCxnSpPr>
          <p:spPr>
            <a:xfrm>
              <a:off x="0" y="0"/>
              <a:ext cx="6492875"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90" name="Google Shape;190;p23"/>
            <p:cNvSpPr/>
            <p:nvPr/>
          </p:nvSpPr>
          <p:spPr>
            <a:xfrm>
              <a:off x="0" y="0"/>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txBox="1"/>
            <p:nvPr/>
          </p:nvSpPr>
          <p:spPr>
            <a:xfrm>
              <a:off x="0" y="0"/>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Name</a:t>
              </a:r>
              <a:endParaRPr/>
            </a:p>
          </p:txBody>
        </p:sp>
        <p:cxnSp>
          <p:nvCxnSpPr>
            <p:cNvPr id="192" name="Google Shape;192;p23"/>
            <p:cNvCxnSpPr/>
            <p:nvPr/>
          </p:nvCxnSpPr>
          <p:spPr>
            <a:xfrm>
              <a:off x="0" y="319087"/>
              <a:ext cx="6492875" cy="0"/>
            </a:xfrm>
            <a:prstGeom prst="straightConnector1">
              <a:avLst/>
            </a:prstGeom>
            <a:solidFill>
              <a:srgbClr val="E67939"/>
            </a:solidFill>
            <a:ln w="12700" cap="flat" cmpd="sng">
              <a:solidFill>
                <a:srgbClr val="E67939"/>
              </a:solidFill>
              <a:prstDash val="solid"/>
              <a:miter lim="800000"/>
              <a:headEnd type="none" w="sm" len="sm"/>
              <a:tailEnd type="none" w="sm" len="sm"/>
            </a:ln>
          </p:spPr>
        </p:cxnSp>
        <p:sp>
          <p:nvSpPr>
            <p:cNvPr id="193" name="Google Shape;193;p23"/>
            <p:cNvSpPr/>
            <p:nvPr/>
          </p:nvSpPr>
          <p:spPr>
            <a:xfrm>
              <a:off x="0" y="319087"/>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txBox="1"/>
            <p:nvPr/>
          </p:nvSpPr>
          <p:spPr>
            <a:xfrm>
              <a:off x="0" y="319087"/>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Mfr: Amerian home food Products, General mills, Kellogs,Nabisco,Post,Quaker Oats,Ralston Purina</a:t>
              </a:r>
              <a:endParaRPr/>
            </a:p>
          </p:txBody>
        </p:sp>
        <p:cxnSp>
          <p:nvCxnSpPr>
            <p:cNvPr id="195" name="Google Shape;195;p23"/>
            <p:cNvCxnSpPr/>
            <p:nvPr/>
          </p:nvCxnSpPr>
          <p:spPr>
            <a:xfrm>
              <a:off x="0" y="638174"/>
              <a:ext cx="6492875" cy="0"/>
            </a:xfrm>
            <a:prstGeom prst="straightConnector1">
              <a:avLst/>
            </a:prstGeom>
            <a:solidFill>
              <a:srgbClr val="E07842"/>
            </a:solidFill>
            <a:ln w="12700" cap="flat" cmpd="sng">
              <a:solidFill>
                <a:srgbClr val="E07842"/>
              </a:solidFill>
              <a:prstDash val="solid"/>
              <a:miter lim="800000"/>
              <a:headEnd type="none" w="sm" len="sm"/>
              <a:tailEnd type="none" w="sm" len="sm"/>
            </a:ln>
          </p:spPr>
        </p:cxnSp>
        <p:sp>
          <p:nvSpPr>
            <p:cNvPr id="196" name="Google Shape;196;p23"/>
            <p:cNvSpPr/>
            <p:nvPr/>
          </p:nvSpPr>
          <p:spPr>
            <a:xfrm>
              <a:off x="0" y="638175"/>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txBox="1"/>
            <p:nvPr/>
          </p:nvSpPr>
          <p:spPr>
            <a:xfrm>
              <a:off x="0" y="638175"/>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Type: Hot ,Cold</a:t>
              </a:r>
              <a:endParaRPr/>
            </a:p>
          </p:txBody>
        </p:sp>
        <p:cxnSp>
          <p:nvCxnSpPr>
            <p:cNvPr id="198" name="Google Shape;198;p23"/>
            <p:cNvCxnSpPr/>
            <p:nvPr/>
          </p:nvCxnSpPr>
          <p:spPr>
            <a:xfrm>
              <a:off x="0" y="957262"/>
              <a:ext cx="6492875" cy="0"/>
            </a:xfrm>
            <a:prstGeom prst="straightConnector1">
              <a:avLst/>
            </a:prstGeom>
            <a:solidFill>
              <a:srgbClr val="DB784A"/>
            </a:solidFill>
            <a:ln w="12700" cap="flat" cmpd="sng">
              <a:solidFill>
                <a:srgbClr val="DB784A"/>
              </a:solidFill>
              <a:prstDash val="solid"/>
              <a:miter lim="800000"/>
              <a:headEnd type="none" w="sm" len="sm"/>
              <a:tailEnd type="none" w="sm" len="sm"/>
            </a:ln>
          </p:spPr>
        </p:cxnSp>
        <p:sp>
          <p:nvSpPr>
            <p:cNvPr id="199" name="Google Shape;199;p23"/>
            <p:cNvSpPr/>
            <p:nvPr/>
          </p:nvSpPr>
          <p:spPr>
            <a:xfrm>
              <a:off x="0" y="957262"/>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txBox="1"/>
            <p:nvPr/>
          </p:nvSpPr>
          <p:spPr>
            <a:xfrm>
              <a:off x="0" y="957262"/>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Calories/Per serving</a:t>
              </a:r>
              <a:endParaRPr/>
            </a:p>
          </p:txBody>
        </p:sp>
        <p:cxnSp>
          <p:nvCxnSpPr>
            <p:cNvPr id="201" name="Google Shape;201;p23"/>
            <p:cNvCxnSpPr/>
            <p:nvPr/>
          </p:nvCxnSpPr>
          <p:spPr>
            <a:xfrm>
              <a:off x="0" y="1276349"/>
              <a:ext cx="6492875" cy="0"/>
            </a:xfrm>
            <a:prstGeom prst="straightConnector1">
              <a:avLst/>
            </a:prstGeom>
            <a:solidFill>
              <a:srgbClr val="D57953"/>
            </a:solidFill>
            <a:ln w="12700" cap="flat" cmpd="sng">
              <a:solidFill>
                <a:srgbClr val="D57953"/>
              </a:solidFill>
              <a:prstDash val="solid"/>
              <a:miter lim="800000"/>
              <a:headEnd type="none" w="sm" len="sm"/>
              <a:tailEnd type="none" w="sm" len="sm"/>
            </a:ln>
          </p:spPr>
        </p:cxnSp>
        <p:sp>
          <p:nvSpPr>
            <p:cNvPr id="202" name="Google Shape;202;p23"/>
            <p:cNvSpPr/>
            <p:nvPr/>
          </p:nvSpPr>
          <p:spPr>
            <a:xfrm>
              <a:off x="0" y="1276350"/>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txBox="1"/>
            <p:nvPr/>
          </p:nvSpPr>
          <p:spPr>
            <a:xfrm>
              <a:off x="0" y="1276350"/>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Protein/gm</a:t>
              </a:r>
              <a:endParaRPr/>
            </a:p>
          </p:txBody>
        </p:sp>
        <p:cxnSp>
          <p:nvCxnSpPr>
            <p:cNvPr id="204" name="Google Shape;204;p23"/>
            <p:cNvCxnSpPr/>
            <p:nvPr/>
          </p:nvCxnSpPr>
          <p:spPr>
            <a:xfrm>
              <a:off x="0" y="1595437"/>
              <a:ext cx="6492875" cy="0"/>
            </a:xfrm>
            <a:prstGeom prst="straightConnector1">
              <a:avLst/>
            </a:prstGeom>
            <a:solidFill>
              <a:srgbClr val="D07A5B"/>
            </a:solidFill>
            <a:ln w="12700" cap="flat" cmpd="sng">
              <a:solidFill>
                <a:srgbClr val="D07A5B"/>
              </a:solidFill>
              <a:prstDash val="solid"/>
              <a:miter lim="800000"/>
              <a:headEnd type="none" w="sm" len="sm"/>
              <a:tailEnd type="none" w="sm" len="sm"/>
            </a:ln>
          </p:spPr>
        </p:cxnSp>
        <p:sp>
          <p:nvSpPr>
            <p:cNvPr id="205" name="Google Shape;205;p23"/>
            <p:cNvSpPr/>
            <p:nvPr/>
          </p:nvSpPr>
          <p:spPr>
            <a:xfrm>
              <a:off x="0" y="1595437"/>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txBox="1"/>
            <p:nvPr/>
          </p:nvSpPr>
          <p:spPr>
            <a:xfrm>
              <a:off x="0" y="1595437"/>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Fat/gm</a:t>
              </a:r>
              <a:endParaRPr/>
            </a:p>
          </p:txBody>
        </p:sp>
        <p:cxnSp>
          <p:nvCxnSpPr>
            <p:cNvPr id="207" name="Google Shape;207;p23"/>
            <p:cNvCxnSpPr/>
            <p:nvPr/>
          </p:nvCxnSpPr>
          <p:spPr>
            <a:xfrm>
              <a:off x="0" y="1914524"/>
              <a:ext cx="6492875" cy="0"/>
            </a:xfrm>
            <a:prstGeom prst="straightConnector1">
              <a:avLst/>
            </a:prstGeom>
            <a:solidFill>
              <a:srgbClr val="CB7C63"/>
            </a:solidFill>
            <a:ln w="12700" cap="flat" cmpd="sng">
              <a:solidFill>
                <a:srgbClr val="CB7C63"/>
              </a:solidFill>
              <a:prstDash val="solid"/>
              <a:miter lim="800000"/>
              <a:headEnd type="none" w="sm" len="sm"/>
              <a:tailEnd type="none" w="sm" len="sm"/>
            </a:ln>
          </p:spPr>
        </p:cxnSp>
        <p:sp>
          <p:nvSpPr>
            <p:cNvPr id="208" name="Google Shape;208;p23"/>
            <p:cNvSpPr/>
            <p:nvPr/>
          </p:nvSpPr>
          <p:spPr>
            <a:xfrm>
              <a:off x="0" y="1914525"/>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txBox="1"/>
            <p:nvPr/>
          </p:nvSpPr>
          <p:spPr>
            <a:xfrm>
              <a:off x="0" y="1914525"/>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Sodium/mg</a:t>
              </a:r>
              <a:endParaRPr/>
            </a:p>
          </p:txBody>
        </p:sp>
        <p:cxnSp>
          <p:nvCxnSpPr>
            <p:cNvPr id="210" name="Google Shape;210;p23"/>
            <p:cNvCxnSpPr/>
            <p:nvPr/>
          </p:nvCxnSpPr>
          <p:spPr>
            <a:xfrm>
              <a:off x="0" y="2233612"/>
              <a:ext cx="6492875" cy="0"/>
            </a:xfrm>
            <a:prstGeom prst="straightConnector1">
              <a:avLst/>
            </a:prstGeom>
            <a:solidFill>
              <a:srgbClr val="C67E6A"/>
            </a:solidFill>
            <a:ln w="12700" cap="flat" cmpd="sng">
              <a:solidFill>
                <a:srgbClr val="C67E6A"/>
              </a:solidFill>
              <a:prstDash val="solid"/>
              <a:miter lim="800000"/>
              <a:headEnd type="none" w="sm" len="sm"/>
              <a:tailEnd type="none" w="sm" len="sm"/>
            </a:ln>
          </p:spPr>
        </p:cxnSp>
        <p:sp>
          <p:nvSpPr>
            <p:cNvPr id="211" name="Google Shape;211;p23"/>
            <p:cNvSpPr/>
            <p:nvPr/>
          </p:nvSpPr>
          <p:spPr>
            <a:xfrm>
              <a:off x="0" y="2233612"/>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txBox="1"/>
            <p:nvPr/>
          </p:nvSpPr>
          <p:spPr>
            <a:xfrm>
              <a:off x="0" y="2233612"/>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Fiber/gm</a:t>
              </a:r>
              <a:endParaRPr/>
            </a:p>
          </p:txBody>
        </p:sp>
        <p:cxnSp>
          <p:nvCxnSpPr>
            <p:cNvPr id="213" name="Google Shape;213;p23"/>
            <p:cNvCxnSpPr/>
            <p:nvPr/>
          </p:nvCxnSpPr>
          <p:spPr>
            <a:xfrm>
              <a:off x="0" y="2552699"/>
              <a:ext cx="6492875" cy="0"/>
            </a:xfrm>
            <a:prstGeom prst="straightConnector1">
              <a:avLst/>
            </a:prstGeom>
            <a:solidFill>
              <a:srgbClr val="C18173"/>
            </a:solidFill>
            <a:ln w="12700" cap="flat" cmpd="sng">
              <a:solidFill>
                <a:srgbClr val="C18173"/>
              </a:solidFill>
              <a:prstDash val="solid"/>
              <a:miter lim="800000"/>
              <a:headEnd type="none" w="sm" len="sm"/>
              <a:tailEnd type="none" w="sm" len="sm"/>
            </a:ln>
          </p:spPr>
        </p:cxnSp>
        <p:sp>
          <p:nvSpPr>
            <p:cNvPr id="214" name="Google Shape;214;p23"/>
            <p:cNvSpPr/>
            <p:nvPr/>
          </p:nvSpPr>
          <p:spPr>
            <a:xfrm>
              <a:off x="0" y="2552700"/>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txBox="1"/>
            <p:nvPr/>
          </p:nvSpPr>
          <p:spPr>
            <a:xfrm>
              <a:off x="0" y="2552700"/>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Carbo/gm</a:t>
              </a:r>
              <a:endParaRPr/>
            </a:p>
          </p:txBody>
        </p:sp>
        <p:cxnSp>
          <p:nvCxnSpPr>
            <p:cNvPr id="216" name="Google Shape;216;p23"/>
            <p:cNvCxnSpPr/>
            <p:nvPr/>
          </p:nvCxnSpPr>
          <p:spPr>
            <a:xfrm>
              <a:off x="0" y="2871787"/>
              <a:ext cx="6492875" cy="0"/>
            </a:xfrm>
            <a:prstGeom prst="straightConnector1">
              <a:avLst/>
            </a:prstGeom>
            <a:solidFill>
              <a:srgbClr val="BC857A"/>
            </a:solidFill>
            <a:ln w="12700" cap="flat" cmpd="sng">
              <a:solidFill>
                <a:srgbClr val="BC857A"/>
              </a:solidFill>
              <a:prstDash val="solid"/>
              <a:miter lim="800000"/>
              <a:headEnd type="none" w="sm" len="sm"/>
              <a:tailEnd type="none" w="sm" len="sm"/>
            </a:ln>
          </p:spPr>
        </p:cxnSp>
        <p:sp>
          <p:nvSpPr>
            <p:cNvPr id="217" name="Google Shape;217;p23"/>
            <p:cNvSpPr/>
            <p:nvPr/>
          </p:nvSpPr>
          <p:spPr>
            <a:xfrm>
              <a:off x="0" y="2871787"/>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txBox="1"/>
            <p:nvPr/>
          </p:nvSpPr>
          <p:spPr>
            <a:xfrm>
              <a:off x="0" y="2871787"/>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Sugars/gm</a:t>
              </a:r>
              <a:endParaRPr/>
            </a:p>
          </p:txBody>
        </p:sp>
        <p:cxnSp>
          <p:nvCxnSpPr>
            <p:cNvPr id="219" name="Google Shape;219;p23"/>
            <p:cNvCxnSpPr/>
            <p:nvPr/>
          </p:nvCxnSpPr>
          <p:spPr>
            <a:xfrm>
              <a:off x="0" y="3190875"/>
              <a:ext cx="6492875" cy="0"/>
            </a:xfrm>
            <a:prstGeom prst="straightConnector1">
              <a:avLst/>
            </a:prstGeom>
            <a:solidFill>
              <a:srgbClr val="B88881"/>
            </a:solidFill>
            <a:ln w="12700" cap="flat" cmpd="sng">
              <a:solidFill>
                <a:srgbClr val="B88881"/>
              </a:solidFill>
              <a:prstDash val="solid"/>
              <a:miter lim="800000"/>
              <a:headEnd type="none" w="sm" len="sm"/>
              <a:tailEnd type="none" w="sm" len="sm"/>
            </a:ln>
          </p:spPr>
        </p:cxnSp>
        <p:sp>
          <p:nvSpPr>
            <p:cNvPr id="220" name="Google Shape;220;p23"/>
            <p:cNvSpPr/>
            <p:nvPr/>
          </p:nvSpPr>
          <p:spPr>
            <a:xfrm>
              <a:off x="0" y="3190875"/>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txBox="1"/>
            <p:nvPr/>
          </p:nvSpPr>
          <p:spPr>
            <a:xfrm>
              <a:off x="0" y="3190875"/>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Potass/mg</a:t>
              </a:r>
              <a:endParaRPr/>
            </a:p>
          </p:txBody>
        </p:sp>
        <p:cxnSp>
          <p:nvCxnSpPr>
            <p:cNvPr id="222" name="Google Shape;222;p23"/>
            <p:cNvCxnSpPr/>
            <p:nvPr/>
          </p:nvCxnSpPr>
          <p:spPr>
            <a:xfrm>
              <a:off x="0" y="3509962"/>
              <a:ext cx="6492875" cy="0"/>
            </a:xfrm>
            <a:prstGeom prst="straightConnector1">
              <a:avLst/>
            </a:prstGeom>
            <a:solidFill>
              <a:srgbClr val="B48D88"/>
            </a:solidFill>
            <a:ln w="12700" cap="flat" cmpd="sng">
              <a:solidFill>
                <a:srgbClr val="B48D88"/>
              </a:solidFill>
              <a:prstDash val="solid"/>
              <a:miter lim="800000"/>
              <a:headEnd type="none" w="sm" len="sm"/>
              <a:tailEnd type="none" w="sm" len="sm"/>
            </a:ln>
          </p:spPr>
        </p:cxnSp>
        <p:sp>
          <p:nvSpPr>
            <p:cNvPr id="223" name="Google Shape;223;p23"/>
            <p:cNvSpPr/>
            <p:nvPr/>
          </p:nvSpPr>
          <p:spPr>
            <a:xfrm>
              <a:off x="0" y="3509962"/>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txBox="1"/>
            <p:nvPr/>
          </p:nvSpPr>
          <p:spPr>
            <a:xfrm>
              <a:off x="0" y="3509962"/>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Vitamins/% of FDA approved</a:t>
              </a:r>
              <a:endParaRPr/>
            </a:p>
          </p:txBody>
        </p:sp>
        <p:cxnSp>
          <p:nvCxnSpPr>
            <p:cNvPr id="225" name="Google Shape;225;p23"/>
            <p:cNvCxnSpPr/>
            <p:nvPr/>
          </p:nvCxnSpPr>
          <p:spPr>
            <a:xfrm>
              <a:off x="0" y="3829049"/>
              <a:ext cx="6492875" cy="0"/>
            </a:xfrm>
            <a:prstGeom prst="straightConnector1">
              <a:avLst/>
            </a:prstGeom>
            <a:solidFill>
              <a:srgbClr val="AF9390"/>
            </a:solidFill>
            <a:ln w="12700" cap="flat" cmpd="sng">
              <a:solidFill>
                <a:srgbClr val="AF9390"/>
              </a:solidFill>
              <a:prstDash val="solid"/>
              <a:miter lim="800000"/>
              <a:headEnd type="none" w="sm" len="sm"/>
              <a:tailEnd type="none" w="sm" len="sm"/>
            </a:ln>
          </p:spPr>
        </p:cxnSp>
        <p:sp>
          <p:nvSpPr>
            <p:cNvPr id="226" name="Google Shape;226;p23"/>
            <p:cNvSpPr/>
            <p:nvPr/>
          </p:nvSpPr>
          <p:spPr>
            <a:xfrm>
              <a:off x="0" y="3829050"/>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txBox="1"/>
            <p:nvPr/>
          </p:nvSpPr>
          <p:spPr>
            <a:xfrm>
              <a:off x="0" y="3829050"/>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Shelf/display</a:t>
              </a:r>
              <a:endParaRPr/>
            </a:p>
          </p:txBody>
        </p:sp>
        <p:cxnSp>
          <p:nvCxnSpPr>
            <p:cNvPr id="228" name="Google Shape;228;p23"/>
            <p:cNvCxnSpPr/>
            <p:nvPr/>
          </p:nvCxnSpPr>
          <p:spPr>
            <a:xfrm>
              <a:off x="0" y="4148137"/>
              <a:ext cx="6492875" cy="0"/>
            </a:xfrm>
            <a:prstGeom prst="straightConnector1">
              <a:avLst/>
            </a:prstGeom>
            <a:solidFill>
              <a:srgbClr val="AB9897"/>
            </a:solidFill>
            <a:ln w="12700" cap="flat" cmpd="sng">
              <a:solidFill>
                <a:srgbClr val="AB9897"/>
              </a:solidFill>
              <a:prstDash val="solid"/>
              <a:miter lim="800000"/>
              <a:headEnd type="none" w="sm" len="sm"/>
              <a:tailEnd type="none" w="sm" len="sm"/>
            </a:ln>
          </p:spPr>
        </p:cxnSp>
        <p:sp>
          <p:nvSpPr>
            <p:cNvPr id="229" name="Google Shape;229;p23"/>
            <p:cNvSpPr/>
            <p:nvPr/>
          </p:nvSpPr>
          <p:spPr>
            <a:xfrm>
              <a:off x="0" y="4148137"/>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txBox="1"/>
            <p:nvPr/>
          </p:nvSpPr>
          <p:spPr>
            <a:xfrm>
              <a:off x="0" y="4148137"/>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Weight/oz</a:t>
              </a:r>
              <a:endParaRPr/>
            </a:p>
          </p:txBody>
        </p:sp>
        <p:cxnSp>
          <p:nvCxnSpPr>
            <p:cNvPr id="231" name="Google Shape;231;p23"/>
            <p:cNvCxnSpPr/>
            <p:nvPr/>
          </p:nvCxnSpPr>
          <p:spPr>
            <a:xfrm>
              <a:off x="0" y="4467225"/>
              <a:ext cx="6492875" cy="0"/>
            </a:xfrm>
            <a:prstGeom prst="straightConnector1">
              <a:avLst/>
            </a:prstGeom>
            <a:solidFill>
              <a:srgbClr val="A89E9D"/>
            </a:solidFill>
            <a:ln w="12700" cap="flat" cmpd="sng">
              <a:solidFill>
                <a:srgbClr val="A89E9D"/>
              </a:solidFill>
              <a:prstDash val="solid"/>
              <a:miter lim="800000"/>
              <a:headEnd type="none" w="sm" len="sm"/>
              <a:tailEnd type="none" w="sm" len="sm"/>
            </a:ln>
          </p:spPr>
        </p:cxnSp>
        <p:sp>
          <p:nvSpPr>
            <p:cNvPr id="232" name="Google Shape;232;p23"/>
            <p:cNvSpPr/>
            <p:nvPr/>
          </p:nvSpPr>
          <p:spPr>
            <a:xfrm>
              <a:off x="0" y="4467224"/>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txBox="1"/>
            <p:nvPr/>
          </p:nvSpPr>
          <p:spPr>
            <a:xfrm>
              <a:off x="0" y="4467224"/>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Cups/Number of cups</a:t>
              </a:r>
              <a:endParaRPr/>
            </a:p>
          </p:txBody>
        </p:sp>
        <p:cxnSp>
          <p:nvCxnSpPr>
            <p:cNvPr id="234" name="Google Shape;234;p23"/>
            <p:cNvCxnSpPr/>
            <p:nvPr/>
          </p:nvCxnSpPr>
          <p:spPr>
            <a:xfrm>
              <a:off x="0" y="4786312"/>
              <a:ext cx="6492875"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sp>
          <p:nvSpPr>
            <p:cNvPr id="235" name="Google Shape;235;p23"/>
            <p:cNvSpPr/>
            <p:nvPr/>
          </p:nvSpPr>
          <p:spPr>
            <a:xfrm>
              <a:off x="0" y="4786312"/>
              <a:ext cx="6492875" cy="3190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txBox="1"/>
            <p:nvPr/>
          </p:nvSpPr>
          <p:spPr>
            <a:xfrm>
              <a:off x="0" y="4786312"/>
              <a:ext cx="6492875" cy="319087"/>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Rating/Consumer reports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0"/>
        <p:cNvGrpSpPr/>
        <p:nvPr/>
      </p:nvGrpSpPr>
      <p:grpSpPr>
        <a:xfrm>
          <a:off x="0" y="0"/>
          <a:ext cx="0" cy="0"/>
          <a:chOff x="0" y="0"/>
          <a:chExt cx="0" cy="0"/>
        </a:xfrm>
      </p:grpSpPr>
      <p:sp>
        <p:nvSpPr>
          <p:cNvPr id="241" name="Google Shape;241;p24"/>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24"/>
          <p:cNvSpPr txBox="1"/>
          <p:nvPr/>
        </p:nvSpPr>
        <p:spPr>
          <a:xfrm>
            <a:off x="490537" y="651752"/>
            <a:ext cx="11210925" cy="74483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3200">
                <a:solidFill>
                  <a:schemeClr val="lt1"/>
                </a:solidFill>
                <a:latin typeface="Calibri"/>
                <a:ea typeface="Calibri"/>
                <a:cs typeface="Calibri"/>
                <a:sym typeface="Calibri"/>
              </a:rPr>
              <a:t>Description of Data Set</a:t>
            </a:r>
            <a:endParaRPr/>
          </a:p>
        </p:txBody>
      </p:sp>
      <p:pic>
        <p:nvPicPr>
          <p:cNvPr id="243" name="Google Shape;243;p24"/>
          <p:cNvPicPr preferRelativeResize="0"/>
          <p:nvPr/>
        </p:nvPicPr>
        <p:blipFill rotWithShape="1">
          <a:blip r:embed="rId3">
            <a:alphaModFix/>
          </a:blip>
          <a:srcRect/>
          <a:stretch/>
        </p:blipFill>
        <p:spPr>
          <a:xfrm>
            <a:off x="193360" y="1568939"/>
            <a:ext cx="1347788" cy="1162934"/>
          </a:xfrm>
          <a:prstGeom prst="rect">
            <a:avLst/>
          </a:prstGeom>
          <a:noFill/>
          <a:ln>
            <a:noFill/>
          </a:ln>
        </p:spPr>
      </p:pic>
      <p:sp>
        <p:nvSpPr>
          <p:cNvPr id="244" name="Google Shape;244;p24"/>
          <p:cNvSpPr txBox="1"/>
          <p:nvPr/>
        </p:nvSpPr>
        <p:spPr>
          <a:xfrm>
            <a:off x="1541148" y="1754726"/>
            <a:ext cx="7548282" cy="1283428"/>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data set contains 80 different cereals, their manufacturer, type(Hot/Cold), ingredients and rating </a:t>
            </a:r>
            <a:endParaRPr/>
          </a:p>
          <a:p>
            <a:pPr marL="0" marR="0" lvl="0" indent="0" algn="l" rtl="0">
              <a:lnSpc>
                <a:spcPct val="90000"/>
              </a:lnSpc>
              <a:spcBef>
                <a:spcPts val="630"/>
              </a:spcBef>
              <a:spcAft>
                <a:spcPts val="0"/>
              </a:spcAft>
              <a:buNone/>
            </a:pPr>
            <a:endParaRPr sz="1800">
              <a:solidFill>
                <a:schemeClr val="dk1"/>
              </a:solidFill>
              <a:latin typeface="Calibri"/>
              <a:ea typeface="Calibri"/>
              <a:cs typeface="Calibri"/>
              <a:sym typeface="Calibri"/>
            </a:endParaRPr>
          </a:p>
          <a:p>
            <a:pPr marL="285750" marR="0" lvl="0" indent="-171450" algn="l" rtl="0">
              <a:lnSpc>
                <a:spcPct val="90000"/>
              </a:lnSpc>
              <a:spcBef>
                <a:spcPts val="63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grpSp>
        <p:nvGrpSpPr>
          <p:cNvPr id="245" name="Google Shape;245;p24"/>
          <p:cNvGrpSpPr/>
          <p:nvPr/>
        </p:nvGrpSpPr>
        <p:grpSpPr>
          <a:xfrm>
            <a:off x="5199091" y="2488004"/>
            <a:ext cx="2283251" cy="4184237"/>
            <a:chOff x="1919323" y="631"/>
            <a:chExt cx="2283251" cy="4184237"/>
          </a:xfrm>
        </p:grpSpPr>
        <p:sp>
          <p:nvSpPr>
            <p:cNvPr id="246" name="Google Shape;246;p24"/>
            <p:cNvSpPr/>
            <p:nvPr/>
          </p:nvSpPr>
          <p:spPr>
            <a:xfrm>
              <a:off x="3060949" y="517204"/>
              <a:ext cx="428755" cy="2510542"/>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3"/>
              </a:solidFill>
              <a:prstDash val="solid"/>
              <a:miter lim="800000"/>
              <a:headEnd type="none" w="sm" len="sm"/>
              <a:tailEnd type="none" w="sm" len="sm"/>
            </a:ln>
          </p:spPr>
        </p:sp>
        <p:sp>
          <p:nvSpPr>
            <p:cNvPr id="247" name="Google Shape;247;p24"/>
            <p:cNvSpPr/>
            <p:nvPr/>
          </p:nvSpPr>
          <p:spPr>
            <a:xfrm>
              <a:off x="2632193" y="517204"/>
              <a:ext cx="428755" cy="2510542"/>
            </a:xfrm>
            <a:custGeom>
              <a:avLst/>
              <a:gdLst/>
              <a:ahLst/>
              <a:cxnLst/>
              <a:rect l="l" t="t" r="r" b="b"/>
              <a:pathLst>
                <a:path w="120000" h="120000" extrusionOk="0">
                  <a:moveTo>
                    <a:pt x="120000" y="0"/>
                  </a:moveTo>
                  <a:lnTo>
                    <a:pt x="120000" y="120000"/>
                  </a:lnTo>
                  <a:lnTo>
                    <a:pt x="0" y="120000"/>
                  </a:lnTo>
                </a:path>
              </a:pathLst>
            </a:custGeom>
            <a:noFill/>
            <a:ln w="12700" cap="flat" cmpd="sng">
              <a:solidFill>
                <a:schemeClr val="accent3"/>
              </a:solidFill>
              <a:prstDash val="solid"/>
              <a:miter lim="800000"/>
              <a:headEnd type="none" w="sm" len="sm"/>
              <a:tailEnd type="none" w="sm" len="sm"/>
            </a:ln>
          </p:spPr>
        </p:sp>
        <p:sp>
          <p:nvSpPr>
            <p:cNvPr id="248" name="Google Shape;248;p24"/>
            <p:cNvSpPr/>
            <p:nvPr/>
          </p:nvSpPr>
          <p:spPr>
            <a:xfrm>
              <a:off x="3060949" y="517204"/>
              <a:ext cx="428755" cy="1777009"/>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3"/>
              </a:solidFill>
              <a:prstDash val="solid"/>
              <a:miter lim="800000"/>
              <a:headEnd type="none" w="sm" len="sm"/>
              <a:tailEnd type="none" w="sm" len="sm"/>
            </a:ln>
          </p:spPr>
        </p:sp>
        <p:sp>
          <p:nvSpPr>
            <p:cNvPr id="249" name="Google Shape;249;p24"/>
            <p:cNvSpPr/>
            <p:nvPr/>
          </p:nvSpPr>
          <p:spPr>
            <a:xfrm>
              <a:off x="2632193" y="517204"/>
              <a:ext cx="428755" cy="1777009"/>
            </a:xfrm>
            <a:custGeom>
              <a:avLst/>
              <a:gdLst/>
              <a:ahLst/>
              <a:cxnLst/>
              <a:rect l="l" t="t" r="r" b="b"/>
              <a:pathLst>
                <a:path w="120000" h="120000" extrusionOk="0">
                  <a:moveTo>
                    <a:pt x="120000" y="0"/>
                  </a:moveTo>
                  <a:lnTo>
                    <a:pt x="120000" y="120000"/>
                  </a:lnTo>
                  <a:lnTo>
                    <a:pt x="0" y="120000"/>
                  </a:lnTo>
                </a:path>
              </a:pathLst>
            </a:custGeom>
            <a:noFill/>
            <a:ln w="12700" cap="flat" cmpd="sng">
              <a:solidFill>
                <a:schemeClr val="accent3"/>
              </a:solidFill>
              <a:prstDash val="solid"/>
              <a:miter lim="800000"/>
              <a:headEnd type="none" w="sm" len="sm"/>
              <a:tailEnd type="none" w="sm" len="sm"/>
            </a:ln>
          </p:spPr>
        </p:sp>
        <p:sp>
          <p:nvSpPr>
            <p:cNvPr id="250" name="Google Shape;250;p24"/>
            <p:cNvSpPr/>
            <p:nvPr/>
          </p:nvSpPr>
          <p:spPr>
            <a:xfrm>
              <a:off x="3060949" y="517204"/>
              <a:ext cx="428755" cy="1043476"/>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3"/>
              </a:solidFill>
              <a:prstDash val="solid"/>
              <a:miter lim="800000"/>
              <a:headEnd type="none" w="sm" len="sm"/>
              <a:tailEnd type="none" w="sm" len="sm"/>
            </a:ln>
          </p:spPr>
        </p:sp>
        <p:sp>
          <p:nvSpPr>
            <p:cNvPr id="251" name="Google Shape;251;p24"/>
            <p:cNvSpPr/>
            <p:nvPr/>
          </p:nvSpPr>
          <p:spPr>
            <a:xfrm>
              <a:off x="2632193" y="517204"/>
              <a:ext cx="428755" cy="1043476"/>
            </a:xfrm>
            <a:custGeom>
              <a:avLst/>
              <a:gdLst/>
              <a:ahLst/>
              <a:cxnLst/>
              <a:rect l="l" t="t" r="r" b="b"/>
              <a:pathLst>
                <a:path w="120000" h="120000" extrusionOk="0">
                  <a:moveTo>
                    <a:pt x="120000" y="0"/>
                  </a:moveTo>
                  <a:lnTo>
                    <a:pt x="120000" y="120000"/>
                  </a:lnTo>
                  <a:lnTo>
                    <a:pt x="0" y="120000"/>
                  </a:lnTo>
                </a:path>
              </a:pathLst>
            </a:custGeom>
            <a:noFill/>
            <a:ln w="12700" cap="flat" cmpd="sng">
              <a:solidFill>
                <a:schemeClr val="accent3"/>
              </a:solidFill>
              <a:prstDash val="solid"/>
              <a:miter lim="800000"/>
              <a:headEnd type="none" w="sm" len="sm"/>
              <a:tailEnd type="none" w="sm" len="sm"/>
            </a:ln>
          </p:spPr>
        </p:sp>
        <p:sp>
          <p:nvSpPr>
            <p:cNvPr id="252" name="Google Shape;252;p24"/>
            <p:cNvSpPr/>
            <p:nvPr/>
          </p:nvSpPr>
          <p:spPr>
            <a:xfrm>
              <a:off x="3060949" y="517204"/>
              <a:ext cx="428755" cy="309943"/>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3"/>
              </a:solidFill>
              <a:prstDash val="solid"/>
              <a:miter lim="800000"/>
              <a:headEnd type="none" w="sm" len="sm"/>
              <a:tailEnd type="none" w="sm" len="sm"/>
            </a:ln>
          </p:spPr>
        </p:sp>
        <p:sp>
          <p:nvSpPr>
            <p:cNvPr id="253" name="Google Shape;253;p24"/>
            <p:cNvSpPr/>
            <p:nvPr/>
          </p:nvSpPr>
          <p:spPr>
            <a:xfrm>
              <a:off x="2632193" y="517204"/>
              <a:ext cx="428755" cy="309943"/>
            </a:xfrm>
            <a:custGeom>
              <a:avLst/>
              <a:gdLst/>
              <a:ahLst/>
              <a:cxnLst/>
              <a:rect l="l" t="t" r="r" b="b"/>
              <a:pathLst>
                <a:path w="120000" h="120000" extrusionOk="0">
                  <a:moveTo>
                    <a:pt x="120000" y="0"/>
                  </a:moveTo>
                  <a:lnTo>
                    <a:pt x="120000" y="120000"/>
                  </a:lnTo>
                  <a:lnTo>
                    <a:pt x="0" y="120000"/>
                  </a:lnTo>
                </a:path>
              </a:pathLst>
            </a:custGeom>
            <a:noFill/>
            <a:ln w="12700" cap="flat" cmpd="sng">
              <a:solidFill>
                <a:schemeClr val="accent3"/>
              </a:solidFill>
              <a:prstDash val="solid"/>
              <a:miter lim="800000"/>
              <a:headEnd type="none" w="sm" len="sm"/>
              <a:tailEnd type="none" w="sm" len="sm"/>
            </a:ln>
          </p:spPr>
        </p:sp>
        <p:sp>
          <p:nvSpPr>
            <p:cNvPr id="254" name="Google Shape;254;p24"/>
            <p:cNvSpPr/>
            <p:nvPr/>
          </p:nvSpPr>
          <p:spPr>
            <a:xfrm>
              <a:off x="3015229" y="517204"/>
              <a:ext cx="91440" cy="3151092"/>
            </a:xfrm>
            <a:custGeom>
              <a:avLst/>
              <a:gdLst/>
              <a:ahLst/>
              <a:cxnLst/>
              <a:rect l="l" t="t" r="r" b="b"/>
              <a:pathLst>
                <a:path w="120000" h="120000" extrusionOk="0">
                  <a:moveTo>
                    <a:pt x="60000" y="0"/>
                  </a:moveTo>
                  <a:lnTo>
                    <a:pt x="60000" y="120000"/>
                  </a:lnTo>
                </a:path>
              </a:pathLst>
            </a:custGeom>
            <a:noFill/>
            <a:ln w="12700" cap="flat" cmpd="sng">
              <a:solidFill>
                <a:schemeClr val="accent3"/>
              </a:solidFill>
              <a:prstDash val="solid"/>
              <a:miter lim="800000"/>
              <a:headEnd type="none" w="sm" len="sm"/>
              <a:tailEnd type="none" w="sm" len="sm"/>
            </a:ln>
          </p:spPr>
        </p:sp>
        <p:sp>
          <p:nvSpPr>
            <p:cNvPr id="255" name="Google Shape;255;p24"/>
            <p:cNvSpPr/>
            <p:nvPr/>
          </p:nvSpPr>
          <p:spPr>
            <a:xfrm>
              <a:off x="2802662" y="631"/>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2802662" y="631"/>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2544376" y="93614"/>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txBox="1"/>
            <p:nvPr/>
          </p:nvSpPr>
          <p:spPr>
            <a:xfrm>
              <a:off x="2544376" y="93614"/>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Cereals Dataset</a:t>
              </a:r>
              <a:endParaRPr sz="1000">
                <a:solidFill>
                  <a:schemeClr val="dk1"/>
                </a:solidFill>
                <a:latin typeface="Calibri"/>
                <a:ea typeface="Calibri"/>
                <a:cs typeface="Calibri"/>
                <a:sym typeface="Calibri"/>
              </a:endParaRPr>
            </a:p>
          </p:txBody>
        </p:sp>
        <p:sp>
          <p:nvSpPr>
            <p:cNvPr id="259" name="Google Shape;259;p24"/>
            <p:cNvSpPr/>
            <p:nvPr/>
          </p:nvSpPr>
          <p:spPr>
            <a:xfrm>
              <a:off x="2802662" y="3668296"/>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2802662" y="3668296"/>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2544376" y="3761279"/>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txBox="1"/>
            <p:nvPr/>
          </p:nvSpPr>
          <p:spPr>
            <a:xfrm>
              <a:off x="2544376" y="3761279"/>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PCA</a:t>
              </a:r>
              <a:endParaRPr/>
            </a:p>
          </p:txBody>
        </p:sp>
        <p:sp>
          <p:nvSpPr>
            <p:cNvPr id="263" name="Google Shape;263;p24"/>
            <p:cNvSpPr/>
            <p:nvPr/>
          </p:nvSpPr>
          <p:spPr>
            <a:xfrm>
              <a:off x="2177610" y="734164"/>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2177610" y="734164"/>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1919323" y="827147"/>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txBox="1"/>
            <p:nvPr/>
          </p:nvSpPr>
          <p:spPr>
            <a:xfrm>
              <a:off x="1919323" y="827147"/>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Linear and Multiple Regression</a:t>
              </a:r>
              <a:endParaRPr/>
            </a:p>
          </p:txBody>
        </p:sp>
        <p:sp>
          <p:nvSpPr>
            <p:cNvPr id="267" name="Google Shape;267;p24"/>
            <p:cNvSpPr/>
            <p:nvPr/>
          </p:nvSpPr>
          <p:spPr>
            <a:xfrm>
              <a:off x="3427715" y="734164"/>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3427715" y="734164"/>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3169429" y="827147"/>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txBox="1"/>
            <p:nvPr/>
          </p:nvSpPr>
          <p:spPr>
            <a:xfrm>
              <a:off x="3169429" y="827147"/>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Random forest </a:t>
              </a:r>
              <a:endParaRPr/>
            </a:p>
          </p:txBody>
        </p:sp>
        <p:sp>
          <p:nvSpPr>
            <p:cNvPr id="271" name="Google Shape;271;p24"/>
            <p:cNvSpPr/>
            <p:nvPr/>
          </p:nvSpPr>
          <p:spPr>
            <a:xfrm>
              <a:off x="2177610" y="1467697"/>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2177610" y="1467697"/>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1919323" y="1560680"/>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txBox="1"/>
            <p:nvPr/>
          </p:nvSpPr>
          <p:spPr>
            <a:xfrm>
              <a:off x="1919323" y="1560680"/>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Naïve Bayes</a:t>
              </a:r>
              <a:endParaRPr/>
            </a:p>
          </p:txBody>
        </p:sp>
        <p:sp>
          <p:nvSpPr>
            <p:cNvPr id="275" name="Google Shape;275;p24"/>
            <p:cNvSpPr/>
            <p:nvPr/>
          </p:nvSpPr>
          <p:spPr>
            <a:xfrm>
              <a:off x="3427715" y="1467697"/>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3427715" y="1467697"/>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3169429" y="1560680"/>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txBox="1"/>
            <p:nvPr/>
          </p:nvSpPr>
          <p:spPr>
            <a:xfrm>
              <a:off x="3169429" y="1560680"/>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K-means </a:t>
              </a:r>
              <a:endParaRPr/>
            </a:p>
          </p:txBody>
        </p:sp>
        <p:sp>
          <p:nvSpPr>
            <p:cNvPr id="279" name="Google Shape;279;p24"/>
            <p:cNvSpPr/>
            <p:nvPr/>
          </p:nvSpPr>
          <p:spPr>
            <a:xfrm>
              <a:off x="2177610" y="2201230"/>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2177610" y="2201230"/>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1919323" y="2294213"/>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txBox="1"/>
            <p:nvPr/>
          </p:nvSpPr>
          <p:spPr>
            <a:xfrm>
              <a:off x="1919323" y="2294213"/>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K-nearest neighbor</a:t>
              </a:r>
              <a:endParaRPr/>
            </a:p>
          </p:txBody>
        </p:sp>
        <p:sp>
          <p:nvSpPr>
            <p:cNvPr id="283" name="Google Shape;283;p24"/>
            <p:cNvSpPr/>
            <p:nvPr/>
          </p:nvSpPr>
          <p:spPr>
            <a:xfrm>
              <a:off x="3427715" y="2201230"/>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3427715" y="2201230"/>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3169429" y="2294213"/>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txBox="1"/>
            <p:nvPr/>
          </p:nvSpPr>
          <p:spPr>
            <a:xfrm>
              <a:off x="3169429" y="2294213"/>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SVM</a:t>
              </a:r>
              <a:endParaRPr/>
            </a:p>
          </p:txBody>
        </p:sp>
        <p:sp>
          <p:nvSpPr>
            <p:cNvPr id="287" name="Google Shape;287;p24"/>
            <p:cNvSpPr/>
            <p:nvPr/>
          </p:nvSpPr>
          <p:spPr>
            <a:xfrm>
              <a:off x="2177610" y="2934763"/>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2177610" y="2934763"/>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1919323" y="3027746"/>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txBox="1"/>
            <p:nvPr/>
          </p:nvSpPr>
          <p:spPr>
            <a:xfrm>
              <a:off x="1919323" y="3027746"/>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Logistic Regression Classifier</a:t>
              </a:r>
              <a:endParaRPr/>
            </a:p>
          </p:txBody>
        </p:sp>
        <p:sp>
          <p:nvSpPr>
            <p:cNvPr id="291" name="Google Shape;291;p24"/>
            <p:cNvSpPr/>
            <p:nvPr/>
          </p:nvSpPr>
          <p:spPr>
            <a:xfrm>
              <a:off x="3427715" y="2934763"/>
              <a:ext cx="516572" cy="516572"/>
            </a:xfrm>
            <a:prstGeom prst="arc">
              <a:avLst>
                <a:gd name="adj1" fmla="val 13200000"/>
                <a:gd name="adj2" fmla="val 192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3427715" y="2934763"/>
              <a:ext cx="516572" cy="516572"/>
            </a:xfrm>
            <a:prstGeom prst="arc">
              <a:avLst>
                <a:gd name="adj1" fmla="val 2400000"/>
                <a:gd name="adj2" fmla="val 8400000"/>
              </a:avLst>
            </a:prstGeom>
            <a:no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3169429" y="3027746"/>
              <a:ext cx="1033145" cy="3306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txBox="1"/>
            <p:nvPr/>
          </p:nvSpPr>
          <p:spPr>
            <a:xfrm>
              <a:off x="3169429" y="3027746"/>
              <a:ext cx="1033145" cy="330606"/>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MLPRegressor</a:t>
              </a:r>
              <a:endParaRPr sz="10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25"/>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0" name="Google Shape;300;p25" descr="A screenshot of a cell phone&#10;&#10;Description automatically generated"/>
          <p:cNvPicPr preferRelativeResize="0"/>
          <p:nvPr/>
        </p:nvPicPr>
        <p:blipFill rotWithShape="1">
          <a:blip r:embed="rId3">
            <a:alphaModFix/>
          </a:blip>
          <a:srcRect t="19293"/>
          <a:stretch/>
        </p:blipFill>
        <p:spPr>
          <a:xfrm>
            <a:off x="2911798" y="2124075"/>
            <a:ext cx="6368404" cy="3526251"/>
          </a:xfrm>
          <a:prstGeom prst="rect">
            <a:avLst/>
          </a:prstGeom>
          <a:noFill/>
          <a:ln>
            <a:noFill/>
          </a:ln>
        </p:spPr>
      </p:pic>
      <p:sp>
        <p:nvSpPr>
          <p:cNvPr id="301" name="Google Shape;301;p25"/>
          <p:cNvSpPr txBox="1"/>
          <p:nvPr/>
        </p:nvSpPr>
        <p:spPr>
          <a:xfrm>
            <a:off x="4110039" y="765089"/>
            <a:ext cx="48768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lt1"/>
                </a:solidFill>
                <a:latin typeface="Calibri"/>
                <a:ea typeface="Calibri"/>
                <a:cs typeface="Calibri"/>
                <a:sym typeface="Calibri"/>
              </a:rPr>
              <a:t>Types of Regression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Linear Regression plots</a:t>
            </a:r>
            <a:endParaRPr/>
          </a:p>
        </p:txBody>
      </p:sp>
      <p:pic>
        <p:nvPicPr>
          <p:cNvPr id="307" name="Google Shape;307;p26"/>
          <p:cNvPicPr preferRelativeResize="0">
            <a:picLocks noGrp="1"/>
          </p:cNvPicPr>
          <p:nvPr>
            <p:ph type="body" idx="1"/>
          </p:nvPr>
        </p:nvPicPr>
        <p:blipFill rotWithShape="1">
          <a:blip r:embed="rId3">
            <a:alphaModFix/>
          </a:blip>
          <a:srcRect/>
          <a:stretch/>
        </p:blipFill>
        <p:spPr>
          <a:xfrm>
            <a:off x="1744662" y="1531856"/>
            <a:ext cx="8702676" cy="49207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7"/>
        <p:cNvGrpSpPr/>
        <p:nvPr/>
      </p:nvGrpSpPr>
      <p:grpSpPr>
        <a:xfrm>
          <a:off x="0" y="0"/>
          <a:ext cx="0" cy="0"/>
          <a:chOff x="0" y="0"/>
          <a:chExt cx="0" cy="0"/>
        </a:xfrm>
      </p:grpSpPr>
      <p:sp>
        <p:nvSpPr>
          <p:cNvPr id="438" name="Google Shape;438;p39"/>
          <p:cNvSpPr/>
          <p:nvPr/>
        </p:nvSpPr>
        <p:spPr>
          <a:xfrm>
            <a:off x="0" y="0"/>
            <a:ext cx="601345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39"/>
          <p:cNvSpPr txBox="1">
            <a:spLocks noGrp="1"/>
          </p:cNvSpPr>
          <p:nvPr>
            <p:ph type="title"/>
          </p:nvPr>
        </p:nvSpPr>
        <p:spPr>
          <a:xfrm>
            <a:off x="838200" y="621792"/>
            <a:ext cx="4795157" cy="54132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200"/>
              <a:buFont typeface="Calibri"/>
              <a:buNone/>
            </a:pPr>
            <a:r>
              <a:rPr lang="en-US" sz="5200">
                <a:solidFill>
                  <a:schemeClr val="lt1"/>
                </a:solidFill>
              </a:rPr>
              <a:t>KNN &amp; SVM</a:t>
            </a:r>
            <a:endParaRPr/>
          </a:p>
        </p:txBody>
      </p:sp>
      <p:sp>
        <p:nvSpPr>
          <p:cNvPr id="440" name="Google Shape;440;p39"/>
          <p:cNvSpPr txBox="1">
            <a:spLocks noGrp="1"/>
          </p:cNvSpPr>
          <p:nvPr>
            <p:ph type="body" idx="1"/>
          </p:nvPr>
        </p:nvSpPr>
        <p:spPr>
          <a:xfrm>
            <a:off x="6521450" y="621792"/>
            <a:ext cx="4832349" cy="541324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Char char="•"/>
            </a:pPr>
            <a:r>
              <a:rPr lang="en-US" sz="2400"/>
              <a:t>Predicted the binary k-means grade of rating using four different methods..</a:t>
            </a:r>
            <a:endParaRPr/>
          </a:p>
          <a:p>
            <a:pPr marL="228600" lvl="0" indent="-228600" algn="l" rtl="0">
              <a:lnSpc>
                <a:spcPct val="90000"/>
              </a:lnSpc>
              <a:spcBef>
                <a:spcPts val="1000"/>
              </a:spcBef>
              <a:spcAft>
                <a:spcPts val="0"/>
              </a:spcAft>
              <a:buClr>
                <a:schemeClr val="dk1"/>
              </a:buClr>
              <a:buSzPts val="2400"/>
              <a:buChar char="•"/>
            </a:pPr>
            <a:r>
              <a:rPr lang="en-US" sz="2400"/>
              <a:t>The highest accuracy was 98% from KNN, SVM that tied.</a:t>
            </a:r>
            <a:endParaRPr/>
          </a:p>
          <a:p>
            <a:pPr marL="228600" lvl="0" indent="-228600" algn="l" rtl="0">
              <a:lnSpc>
                <a:spcPct val="90000"/>
              </a:lnSpc>
              <a:spcBef>
                <a:spcPts val="1000"/>
              </a:spcBef>
              <a:spcAft>
                <a:spcPts val="0"/>
              </a:spcAft>
              <a:buClr>
                <a:schemeClr val="dk1"/>
              </a:buClr>
              <a:buSzPts val="2400"/>
              <a:buChar char="•"/>
            </a:pPr>
            <a:r>
              <a:rPr lang="en-US" sz="2400"/>
              <a:t>Multiple linear regression to explain why some cereals were rated higher.</a:t>
            </a:r>
            <a:endParaRPr/>
          </a:p>
          <a:p>
            <a:pPr marL="228600" lvl="0" indent="-228600" algn="l" rtl="0">
              <a:lnSpc>
                <a:spcPct val="90000"/>
              </a:lnSpc>
              <a:spcBef>
                <a:spcPts val="1000"/>
              </a:spcBef>
              <a:spcAft>
                <a:spcPts val="0"/>
              </a:spcAft>
              <a:buClr>
                <a:schemeClr val="dk1"/>
              </a:buClr>
              <a:buSzPts val="2400"/>
              <a:buChar char="•"/>
            </a:pPr>
            <a:r>
              <a:rPr lang="en-US" sz="2400"/>
              <a:t>99.2% of the variance was explainable by MLR</a:t>
            </a:r>
            <a:endParaRPr/>
          </a:p>
        </p:txBody>
      </p:sp>
    </p:spTree>
    <p:extLst>
      <p:ext uri="{BB962C8B-B14F-4D97-AF65-F5344CB8AC3E}">
        <p14:creationId xmlns:p14="http://schemas.microsoft.com/office/powerpoint/2010/main" val="127932019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9299E835EAD444A1D0FDAD34E40A97" ma:contentTypeVersion="2" ma:contentTypeDescription="Create a new document." ma:contentTypeScope="" ma:versionID="802524ee0e82fce0a9923401f6c364c5">
  <xsd:schema xmlns:xsd="http://www.w3.org/2001/XMLSchema" xmlns:xs="http://www.w3.org/2001/XMLSchema" xmlns:p="http://schemas.microsoft.com/office/2006/metadata/properties" xmlns:ns2="d337d604-f42b-4583-a4fc-1044f6933066" targetNamespace="http://schemas.microsoft.com/office/2006/metadata/properties" ma:root="true" ma:fieldsID="2ccad31725095065b0cb9c0934bf5277" ns2:_="">
    <xsd:import namespace="d337d604-f42b-4583-a4fc-1044f693306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37d604-f42b-4583-a4fc-1044f69330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2E3280-BD4D-4260-8889-5694578A7F89}">
  <ds:schemaRefs>
    <ds:schemaRef ds:uri="http://schemas.microsoft.com/sharepoint/v3/contenttype/forms"/>
  </ds:schemaRefs>
</ds:datastoreItem>
</file>

<file path=customXml/itemProps2.xml><?xml version="1.0" encoding="utf-8"?>
<ds:datastoreItem xmlns:ds="http://schemas.openxmlformats.org/officeDocument/2006/customXml" ds:itemID="{0F43F210-809D-4582-B21E-C8ABB8356D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2085C13-984E-4BF7-9262-5499FB9557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37d604-f42b-4583-a4fc-1044f69330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32</Notes>
  <HiddenSlides>0</HiddenSlide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Office Theme</vt:lpstr>
      <vt:lpstr>Analysis on Cereal Dataset</vt:lpstr>
      <vt:lpstr>Data Science</vt:lpstr>
      <vt:lpstr>PowerPoint Presentation</vt:lpstr>
      <vt:lpstr>Running clustering algorithms on “Cereal Dataset” to understand the evolving level of health consciousness of consumers </vt:lpstr>
      <vt:lpstr>Fields in Data set</vt:lpstr>
      <vt:lpstr>PowerPoint Presentation</vt:lpstr>
      <vt:lpstr>PowerPoint Presentation</vt:lpstr>
      <vt:lpstr>Linear Regression plots</vt:lpstr>
      <vt:lpstr>KNN &amp; SVM</vt:lpstr>
      <vt:lpstr>K-means on PCA scores</vt:lpstr>
      <vt:lpstr>Multiple linear regression</vt:lpstr>
      <vt:lpstr>PowerPoint Presentation</vt:lpstr>
      <vt:lpstr>NAIVEBAYES VS KNN VS SVM VS Logistic Regression</vt:lpstr>
      <vt:lpstr>Random forest Classifier</vt:lpstr>
      <vt:lpstr>Working of Random Forest</vt:lpstr>
      <vt:lpstr>Multinomial Naïve Bayes and TF-IDF</vt:lpstr>
      <vt:lpstr>PowerPoint Presentation</vt:lpstr>
      <vt:lpstr>Confusion Matrix is shown as Heatmap</vt:lpstr>
      <vt:lpstr>Clustering</vt:lpstr>
      <vt:lpstr>PowerPoint Presentation</vt:lpstr>
      <vt:lpstr>PowerPoint Presentation</vt:lpstr>
      <vt:lpstr>PowerPoint Presentation</vt:lpstr>
      <vt:lpstr>PowerPoint Presentation</vt:lpstr>
      <vt:lpstr>PowerPoint Presentation</vt:lpstr>
      <vt:lpstr>PowerPoint Presentation</vt:lpstr>
      <vt:lpstr>K-means on PCA scores</vt:lpstr>
      <vt:lpstr>Multiple linear regression</vt:lpstr>
      <vt:lpstr>PowerPoint Presentation</vt:lpstr>
      <vt:lpstr>NAIVEBAYES VS KNN VS SVM VS Logistic Regression</vt:lpstr>
      <vt:lpstr>Multi-Layer Perceptron and Neural Networks</vt:lpstr>
      <vt:lpstr>Plotting Normalized Features</vt:lpstr>
      <vt:lpstr>Plotting the Model’s Predictions</vt:lpstr>
      <vt:lpstr>Dependence Diagrams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Cereal Dataset</dc:title>
  <cp:revision>35</cp:revision>
  <dcterms:modified xsi:type="dcterms:W3CDTF">2020-05-03T20:28:52Z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0x010100A09299E835EAD444A1D0FDAD34E40A97</vt:lpwstr>
  </property>
</Properties>
</file>