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0" r:id="rId3"/>
    <p:sldId id="658" r:id="rId4"/>
    <p:sldId id="567" r:id="rId5"/>
    <p:sldId id="657" r:id="rId6"/>
    <p:sldId id="619" r:id="rId7"/>
    <p:sldId id="622" r:id="rId8"/>
    <p:sldId id="623" r:id="rId9"/>
    <p:sldId id="624" r:id="rId10"/>
    <p:sldId id="625" r:id="rId11"/>
    <p:sldId id="626" r:id="rId12"/>
    <p:sldId id="659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61" r:id="rId22"/>
    <p:sldId id="660" r:id="rId23"/>
    <p:sldId id="635" r:id="rId24"/>
    <p:sldId id="636" r:id="rId25"/>
    <p:sldId id="637" r:id="rId26"/>
    <p:sldId id="639" r:id="rId27"/>
    <p:sldId id="638" r:id="rId28"/>
    <p:sldId id="640" r:id="rId29"/>
    <p:sldId id="641" r:id="rId30"/>
    <p:sldId id="642" r:id="rId31"/>
    <p:sldId id="643" r:id="rId32"/>
    <p:sldId id="644" r:id="rId33"/>
    <p:sldId id="646" r:id="rId34"/>
    <p:sldId id="645" r:id="rId35"/>
    <p:sldId id="647" r:id="rId36"/>
    <p:sldId id="648" r:id="rId37"/>
    <p:sldId id="649" r:id="rId38"/>
    <p:sldId id="650" r:id="rId39"/>
    <p:sldId id="651" r:id="rId40"/>
    <p:sldId id="654" r:id="rId41"/>
    <p:sldId id="655" r:id="rId42"/>
    <p:sldId id="656" r:id="rId43"/>
    <p:sldId id="275" r:id="rId44"/>
  </p:sldIdLst>
  <p:sldSz cx="9144000" cy="6858000" type="screen4x3"/>
  <p:notesSz cx="6797675" cy="9874250"/>
  <p:embeddedFontLst>
    <p:embeddedFont>
      <p:font typeface="D2Coding ligature" panose="020B0609020101020101" pitchFamily="49" charset="-127"/>
      <p:regular r:id="rId47"/>
      <p:bold r:id="rId48"/>
    </p:embeddedFont>
    <p:embeddedFont>
      <p:font typeface="HY견고딕" panose="02030600000101010101" pitchFamily="18" charset="-127"/>
      <p:regular r:id="rId49"/>
    </p:embeddedFont>
    <p:embeddedFont>
      <p:font typeface="HY헤드라인M" panose="02030600000101010101" pitchFamily="18" charset="-127"/>
      <p:regular r:id="rId50"/>
    </p:embeddedFont>
    <p:embeddedFont>
      <p:font typeface="Microsoft Himalaya" panose="01010100010101010101" pitchFamily="2" charset="0"/>
      <p:regular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1938" y="6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670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86226BB-FFF6-44FE-9A00-523A52A517EC}" type="datetimeFigureOut">
              <a:rPr lang="ko-KR" altLang="en-US"/>
              <a:pPr>
                <a:defRPr/>
              </a:pPr>
              <a:t>2024-05-01</a:t>
            </a:fld>
            <a:endParaRPr lang="en-US" altLang="ko-KR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89452054-C210-4D7C-ACEC-47AE9AE2347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840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F78FE1D-76C2-4D64-8917-A42DA7E58C51}" type="datetimeFigureOut">
              <a:rPr lang="ko-KR" altLang="en-US"/>
              <a:pPr>
                <a:defRPr/>
              </a:pPr>
              <a:t>2024-05-01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2C82FD88-7167-4FA2-991F-18171D04BCE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176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9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2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dirty="0"/>
          </a:p>
        </p:txBody>
      </p:sp>
      <p:sp>
        <p:nvSpPr>
          <p:cNvPr id="7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800" dirty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Bootstrap 5</a:t>
            </a:r>
            <a:endParaRPr lang="ko-KR" altLang="en-US" sz="1200" dirty="0">
              <a:solidFill>
                <a:prstClr val="white"/>
              </a:solidFill>
              <a:latin typeface="Microsoft Himalaya" panose="01010100010101010101" pitchFamily="2" charset="0"/>
              <a:ea typeface="D2Coding ligature" panose="020B0609020101020101" pitchFamily="49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210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470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챕터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  <p:sp>
        <p:nvSpPr>
          <p:cNvPr id="4" name="제목 8">
            <a:extLst>
              <a:ext uri="{FF2B5EF4-FFF2-40B4-BE49-F238E27FC236}">
                <a16:creationId xmlns:a16="http://schemas.microsoft.com/office/drawing/2014/main" id="{23F1C079-C7C0-DDB7-E586-680D9B5BE4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840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0596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800" dirty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Bootstrap 5</a:t>
            </a:r>
            <a:endParaRPr lang="ko-KR" altLang="en-US" sz="1200" dirty="0">
              <a:solidFill>
                <a:prstClr val="white"/>
              </a:solidFill>
              <a:latin typeface="Microsoft Himalaya" panose="01010100010101010101" pitchFamily="2" charset="0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35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dirty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>
              <a:defRPr/>
            </a:pPr>
            <a:fld id="{576DFE4A-440F-42F6-8E2A-CB24E57B30E8}" type="slidenum">
              <a:rPr lang="ko-KR" altLang="en-US" sz="1100" smtClean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/22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9" r:id="rId3"/>
    <p:sldLayoutId id="2147484525" r:id="rId4"/>
    <p:sldLayoutId id="2147484528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ko-KR" altLang="en-US"/>
              <a:t>부트스트랩 사용하기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4800601" y="918250"/>
            <a:ext cx="4038599" cy="5715000"/>
          </a:xfrm>
        </p:spPr>
        <p:txBody>
          <a:bodyPr/>
          <a:lstStyle/>
          <a:p>
            <a:pPr lvl="1"/>
            <a:r>
              <a:rPr lang="en-US" altLang="ko-KR" sz="2000" dirty="0"/>
              <a:t>CDN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bootstrap</a:t>
            </a:r>
            <a:r>
              <a:rPr lang="ko-KR" altLang="en-US" sz="2000" dirty="0"/>
              <a:t>를 포함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을 사용하려는 파일에 복사한 </a:t>
            </a:r>
            <a:r>
              <a:rPr lang="en-US" altLang="ko-KR" sz="1800" dirty="0"/>
              <a:t>CDN </a:t>
            </a:r>
            <a:r>
              <a:rPr lang="ko-KR" altLang="en-US" sz="1800" dirty="0"/>
              <a:t>주소를 </a:t>
            </a:r>
            <a:r>
              <a:rPr lang="ko-KR" altLang="en-US" sz="1800" dirty="0" err="1"/>
              <a:t>붙여넣기하여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4495801" cy="2153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3399" y="1491760"/>
            <a:ext cx="4267201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2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/>
              <a:t>주의사항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반응형</a:t>
            </a:r>
            <a:r>
              <a:rPr lang="ko-KR" altLang="en-US" sz="2000" dirty="0"/>
              <a:t> 웹을 위해서는 </a:t>
            </a:r>
            <a:r>
              <a:rPr lang="en-US" altLang="ko-KR" sz="2000" dirty="0"/>
              <a:t>meta </a:t>
            </a:r>
            <a:r>
              <a:rPr lang="ko-KR" altLang="en-US" sz="2000" dirty="0"/>
              <a:t>태그에 </a:t>
            </a:r>
            <a:r>
              <a:rPr lang="en-US" altLang="ko-KR" sz="2000" dirty="0"/>
              <a:t>viewport</a:t>
            </a:r>
            <a:r>
              <a:rPr lang="ko-KR" altLang="en-US" sz="2000" dirty="0"/>
              <a:t>를 추가해야 정상적으로 </a:t>
            </a:r>
            <a:r>
              <a:rPr lang="ko-KR" altLang="en-US" sz="2000" dirty="0" err="1"/>
              <a:t>반응형</a:t>
            </a:r>
            <a:r>
              <a:rPr lang="ko-KR" altLang="en-US" sz="2000" dirty="0"/>
              <a:t> 웹이 동작함</a:t>
            </a:r>
            <a:endParaRPr lang="en-US" altLang="ko-KR" sz="2000" dirty="0"/>
          </a:p>
          <a:p>
            <a:pPr lvl="1"/>
            <a:r>
              <a:rPr lang="en-US" altLang="ko-KR" dirty="0"/>
              <a:t>&lt;meta name="viewport" content="width=device-width, initial-scale=1"&gt;</a:t>
            </a:r>
          </a:p>
          <a:p>
            <a:pPr marL="357187" lvl="1" indent="0">
              <a:buNone/>
            </a:pP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95600"/>
            <a:ext cx="8305800" cy="35633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3429000"/>
            <a:ext cx="694848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r>
              <a:rPr lang="en-US" altLang="ko-KR" sz="2400" dirty="0"/>
              <a:t>2</a:t>
            </a:r>
            <a:r>
              <a:rPr lang="ko-KR" altLang="en-US" sz="2400" dirty="0"/>
              <a:t>장</a:t>
            </a:r>
            <a:r>
              <a:rPr lang="en-US" altLang="ko-KR" sz="2400" dirty="0"/>
              <a:t>. </a:t>
            </a:r>
            <a:r>
              <a:rPr lang="en-US" altLang="ko-KR" dirty="0"/>
              <a:t>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38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/>
              <a:t>컨테이너</a:t>
            </a:r>
            <a:endParaRPr lang="en-US" altLang="ko-KR" sz="2400" dirty="0"/>
          </a:p>
          <a:p>
            <a:pPr lvl="1"/>
            <a:r>
              <a:rPr lang="en-US" altLang="ko-KR" sz="2000" dirty="0"/>
              <a:t>Bootstrap</a:t>
            </a:r>
            <a:r>
              <a:rPr lang="ko-KR" altLang="en-US" sz="2000" dirty="0"/>
              <a:t>의 기본적인 </a:t>
            </a:r>
            <a:r>
              <a:rPr lang="en-US" altLang="ko-KR" sz="2000" dirty="0"/>
              <a:t>layout </a:t>
            </a:r>
            <a:r>
              <a:rPr lang="ko-KR" altLang="en-US" sz="2000" dirty="0"/>
              <a:t>요소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Bootstrap</a:t>
            </a:r>
            <a:r>
              <a:rPr lang="ko-KR" altLang="en-US" sz="2000" dirty="0"/>
              <a:t>에서 </a:t>
            </a:r>
            <a:r>
              <a:rPr lang="en-US" altLang="ko-KR" sz="2000" dirty="0"/>
              <a:t>CSS</a:t>
            </a:r>
            <a:r>
              <a:rPr lang="ko-KR" altLang="en-US" sz="2000" dirty="0"/>
              <a:t>의 </a:t>
            </a:r>
            <a:r>
              <a:rPr lang="en-US" altLang="ko-KR" sz="2000" dirty="0"/>
              <a:t>Grid System</a:t>
            </a:r>
            <a:r>
              <a:rPr lang="ko-KR" altLang="en-US" sz="2000" dirty="0"/>
              <a:t>을 활용하기 위해서 필요함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컨테이너는 중첩하여 사용할 수 있지만 일반적으로는 중첩 컨테이너가 필요 없음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Bootstrap 5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컨테이너를 제공함</a:t>
            </a:r>
            <a:endParaRPr lang="en-US" altLang="ko-KR" sz="2000" dirty="0"/>
          </a:p>
          <a:p>
            <a:pPr lvl="2"/>
            <a:r>
              <a:rPr lang="en-US" altLang="ko-KR" sz="1800" dirty="0"/>
              <a:t> container : </a:t>
            </a:r>
            <a:r>
              <a:rPr lang="ko-KR" altLang="en-US" sz="1800" dirty="0"/>
              <a:t>반응형 고정 너비 컨테이너 </a:t>
            </a:r>
            <a:r>
              <a:rPr lang="en-US" altLang="ko-KR" sz="1800" dirty="0"/>
              <a:t>(</a:t>
            </a:r>
            <a:r>
              <a:rPr lang="ko-KR" altLang="en-US" sz="1800" dirty="0"/>
              <a:t>기본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 container-fluid : </a:t>
            </a:r>
            <a:r>
              <a:rPr lang="ko-KR" altLang="en-US" sz="1800" dirty="0"/>
              <a:t>전체 너비 컨테이너</a:t>
            </a:r>
            <a:endParaRPr lang="en-US" altLang="ko-KR" sz="1800" dirty="0"/>
          </a:p>
          <a:p>
            <a:pPr lvl="2"/>
            <a:r>
              <a:rPr lang="en-US" altLang="ko-KR" sz="1800" dirty="0"/>
              <a:t> container-{</a:t>
            </a:r>
            <a:r>
              <a:rPr lang="ko-KR" altLang="en-US" sz="1800" dirty="0"/>
              <a:t>크기</a:t>
            </a:r>
            <a:r>
              <a:rPr lang="en-US" altLang="ko-KR" sz="1800" dirty="0"/>
              <a:t>} : </a:t>
            </a:r>
            <a:r>
              <a:rPr lang="ko-KR" altLang="en-US" sz="1800" dirty="0"/>
              <a:t>너비의 크기를 지정할 수 있는 </a:t>
            </a:r>
            <a:r>
              <a:rPr lang="ko-KR" altLang="en-US" sz="1800" dirty="0" err="1"/>
              <a:t>반응형</a:t>
            </a:r>
            <a:r>
              <a:rPr lang="ko-KR" altLang="en-US" sz="1800" dirty="0"/>
              <a:t> 고정 너비 컨테이너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</p:spTree>
    <p:extLst>
      <p:ext uri="{BB962C8B-B14F-4D97-AF65-F5344CB8AC3E}">
        <p14:creationId xmlns:p14="http://schemas.microsoft.com/office/powerpoint/2010/main" val="250819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2"/>
            <a:r>
              <a:rPr lang="en-US" altLang="ko-KR" sz="1600" dirty="0"/>
              <a:t> container</a:t>
            </a:r>
          </a:p>
          <a:p>
            <a:pPr lvl="3"/>
            <a:r>
              <a:rPr lang="ko-KR" altLang="en-US" sz="1600" dirty="0" err="1"/>
              <a:t>반응형</a:t>
            </a:r>
            <a:r>
              <a:rPr lang="ko-KR" altLang="en-US" sz="1600" dirty="0"/>
              <a:t> 고정 너비 컨테이너</a:t>
            </a:r>
            <a:endParaRPr lang="en-US" altLang="ko-KR" sz="1600" dirty="0"/>
          </a:p>
          <a:p>
            <a:pPr lvl="3"/>
            <a:r>
              <a:rPr lang="ko-KR" altLang="en-US" sz="1600" dirty="0"/>
              <a:t>컨텐츠가 출력되는 패널 좌우에 여백이 존재함</a:t>
            </a:r>
            <a:endParaRPr lang="en-US" altLang="ko-KR" sz="1600" dirty="0"/>
          </a:p>
          <a:p>
            <a:pPr lvl="3"/>
            <a:r>
              <a:rPr lang="ko-KR" altLang="en-US" sz="1600" dirty="0"/>
              <a:t>화면의 크기에 따라서 컨텐츠가 출력되는 패널의 크기가 변경됨</a:t>
            </a:r>
            <a:endParaRPr lang="en-US" altLang="ko-KR" sz="1600" dirty="0"/>
          </a:p>
          <a:p>
            <a:pPr lvl="3"/>
            <a:r>
              <a:rPr lang="ko-KR" altLang="en-US" sz="1600" dirty="0"/>
              <a:t>화면의 크기가 </a:t>
            </a:r>
            <a:r>
              <a:rPr lang="en-US" altLang="ko-KR" sz="1600" dirty="0"/>
              <a:t>576px </a:t>
            </a:r>
            <a:r>
              <a:rPr lang="ko-KR" altLang="en-US" sz="1600" dirty="0"/>
              <a:t>미만일 경우 컨텐츠 패널 좌우의 여백이 없어지고 컨텐츠 패널이 화면 전체를 사용함</a:t>
            </a:r>
            <a:endParaRPr lang="en-US" altLang="ko-KR" sz="1600" dirty="0"/>
          </a:p>
          <a:p>
            <a:pPr lvl="3"/>
            <a:endParaRPr lang="ko-KR" altLang="en-US" sz="1600" dirty="0"/>
          </a:p>
          <a:p>
            <a:pPr lvl="3"/>
            <a:endParaRPr lang="ko-KR" altLang="en-US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44011"/>
              </p:ext>
            </p:extLst>
          </p:nvPr>
        </p:nvGraphicFramePr>
        <p:xfrm>
          <a:off x="237395" y="2819400"/>
          <a:ext cx="8678005" cy="1722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39715">
                  <a:extLst>
                    <a:ext uri="{9D8B030D-6E8A-4147-A177-3AD203B41FA5}">
                      <a16:colId xmlns:a16="http://schemas.microsoft.com/office/drawing/2014/main" val="1220749855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1412602585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1691812748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698595010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2169191917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332908950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87449467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Extra</a:t>
                      </a:r>
                      <a:r>
                        <a:rPr lang="en-US" altLang="ko-KR" sz="1600" baseline="0" dirty="0"/>
                        <a:t> small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Small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sm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Medium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Large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lg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Extra large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(xl)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XXL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xxl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45924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576px</a:t>
                      </a:r>
                      <a:r>
                        <a:rPr lang="ko-KR" altLang="en-US" sz="1400" dirty="0"/>
                        <a:t>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576px</a:t>
                      </a:r>
                      <a:r>
                        <a:rPr lang="ko-KR" altLang="en-US" sz="1400" baseline="0" dirty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768px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992px</a:t>
                      </a:r>
                      <a:r>
                        <a:rPr lang="ko-KR" altLang="en-US" sz="1400" baseline="0" dirty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1200px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1400px</a:t>
                      </a:r>
                      <a:r>
                        <a:rPr lang="ko-KR" altLang="en-US" sz="1400" baseline="0" dirty="0"/>
                        <a:t>이상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842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Max-width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01101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6" y="4665296"/>
            <a:ext cx="4111484" cy="18956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88583"/>
            <a:ext cx="3724988" cy="19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1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2"/>
            <a:r>
              <a:rPr lang="en-US" altLang="ko-KR" sz="1600" dirty="0"/>
              <a:t> container-fluid</a:t>
            </a:r>
          </a:p>
          <a:p>
            <a:pPr lvl="3"/>
            <a:r>
              <a:rPr lang="ko-KR" altLang="en-US" sz="1600" dirty="0"/>
              <a:t>전체 너비 컨테이너</a:t>
            </a:r>
            <a:endParaRPr lang="en-US" altLang="ko-KR" sz="1600" dirty="0"/>
          </a:p>
          <a:p>
            <a:pPr lvl="3"/>
            <a:r>
              <a:rPr lang="ko-KR" altLang="en-US" sz="1600" dirty="0"/>
              <a:t>컨텐츠 영역이 좌우의 여백없이 전체 너비를 사용함</a:t>
            </a:r>
            <a:endParaRPr lang="en-US" altLang="ko-KR" sz="1600" dirty="0"/>
          </a:p>
          <a:p>
            <a:pPr lvl="3"/>
            <a:r>
              <a:rPr lang="ko-KR" altLang="en-US" sz="1600" dirty="0"/>
              <a:t>화면의 크기에 상관없이 언제나 전체 너비를 사용함</a:t>
            </a:r>
          </a:p>
          <a:p>
            <a:pPr lvl="3"/>
            <a:endParaRPr lang="ko-KR" altLang="en-US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3451087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533509"/>
            <a:ext cx="6172200" cy="1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2"/>
            <a:r>
              <a:rPr lang="en-US" altLang="ko-KR" sz="1600" dirty="0"/>
              <a:t> container-{</a:t>
            </a:r>
            <a:r>
              <a:rPr lang="ko-KR" altLang="en-US" sz="1600" dirty="0"/>
              <a:t>크기</a:t>
            </a:r>
            <a:r>
              <a:rPr lang="en-US" altLang="ko-KR" sz="1600" dirty="0"/>
              <a:t>}</a:t>
            </a:r>
          </a:p>
          <a:p>
            <a:pPr lvl="3"/>
            <a:r>
              <a:rPr lang="ko-KR" altLang="en-US" sz="1600" dirty="0" err="1"/>
              <a:t>반응형</a:t>
            </a:r>
            <a:r>
              <a:rPr lang="ko-KR" altLang="en-US" sz="1600" dirty="0"/>
              <a:t> 고정 너비 컨테이너인 </a:t>
            </a:r>
            <a:r>
              <a:rPr lang="en-US" altLang="ko-KR" sz="1600" dirty="0"/>
              <a:t>container</a:t>
            </a:r>
            <a:r>
              <a:rPr lang="ko-KR" altLang="en-US" sz="1600" dirty="0"/>
              <a:t>와 동일한 기능</a:t>
            </a:r>
            <a:endParaRPr lang="en-US" altLang="ko-KR" sz="1600" dirty="0"/>
          </a:p>
          <a:p>
            <a:pPr lvl="3"/>
            <a:r>
              <a:rPr lang="ko-KR" altLang="en-US" sz="1600" dirty="0"/>
              <a:t>사용자가 원하는 크기를 선택할 수 있음</a:t>
            </a:r>
          </a:p>
          <a:p>
            <a:pPr lvl="3"/>
            <a:endParaRPr lang="ko-KR" altLang="en-US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66972"/>
              </p:ext>
            </p:extLst>
          </p:nvPr>
        </p:nvGraphicFramePr>
        <p:xfrm>
          <a:off x="237395" y="1981200"/>
          <a:ext cx="8678005" cy="26967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5205">
                  <a:extLst>
                    <a:ext uri="{9D8B030D-6E8A-4147-A177-3AD203B41FA5}">
                      <a16:colId xmlns:a16="http://schemas.microsoft.com/office/drawing/2014/main" val="12207498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126025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1812748"/>
                    </a:ext>
                  </a:extLst>
                </a:gridCol>
                <a:gridCol w="1157655">
                  <a:extLst>
                    <a:ext uri="{9D8B030D-6E8A-4147-A177-3AD203B41FA5}">
                      <a16:colId xmlns:a16="http://schemas.microsoft.com/office/drawing/2014/main" val="3698595010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2169191917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332908950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87449467"/>
                    </a:ext>
                  </a:extLst>
                </a:gridCol>
              </a:tblGrid>
              <a:tr h="4981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Extra</a:t>
                      </a:r>
                      <a:r>
                        <a:rPr lang="en-US" altLang="ko-KR" sz="1600" baseline="0" dirty="0"/>
                        <a:t> small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Small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sm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Medium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Large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lg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Extra large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(xl)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XXL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xxl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459246"/>
                  </a:ext>
                </a:extLst>
              </a:tr>
              <a:tr h="28839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576px</a:t>
                      </a:r>
                      <a:r>
                        <a:rPr lang="ko-KR" altLang="en-US" sz="1400" dirty="0"/>
                        <a:t>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576px</a:t>
                      </a:r>
                      <a:r>
                        <a:rPr lang="ko-KR" altLang="en-US" sz="1400" baseline="0" dirty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768px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992px</a:t>
                      </a:r>
                      <a:r>
                        <a:rPr lang="ko-KR" altLang="en-US" sz="1400" baseline="0" dirty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1200px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1400px</a:t>
                      </a:r>
                      <a:r>
                        <a:rPr lang="ko-KR" altLang="en-US" sz="1400" baseline="0" dirty="0"/>
                        <a:t>이상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8422"/>
                  </a:ext>
                </a:extLst>
              </a:tr>
              <a:tr h="356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container-</a:t>
                      </a:r>
                      <a:r>
                        <a:rPr lang="en-US" altLang="ko-KR" sz="1400" dirty="0" err="1"/>
                        <a:t>sm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011013"/>
                  </a:ext>
                </a:extLst>
              </a:tr>
              <a:tr h="356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container-md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51221"/>
                  </a:ext>
                </a:extLst>
              </a:tr>
              <a:tr h="356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container-</a:t>
                      </a:r>
                      <a:r>
                        <a:rPr lang="en-US" altLang="ko-KR" sz="1400" dirty="0" err="1"/>
                        <a:t>lg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30336"/>
                  </a:ext>
                </a:extLst>
              </a:tr>
              <a:tr h="356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container-xl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1140px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11593"/>
                  </a:ext>
                </a:extLst>
              </a:tr>
              <a:tr h="356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container-</a:t>
                      </a:r>
                      <a:r>
                        <a:rPr lang="en-US" altLang="ko-KR" sz="1400" dirty="0" err="1"/>
                        <a:t>xxl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1320px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87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5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Grid System</a:t>
            </a:r>
          </a:p>
          <a:p>
            <a:pPr lvl="1"/>
            <a:r>
              <a:rPr lang="en-US" altLang="ko-KR" sz="2000" dirty="0"/>
              <a:t>Grid</a:t>
            </a:r>
            <a:r>
              <a:rPr lang="ko-KR" altLang="en-US" sz="2000" dirty="0"/>
              <a:t>는 가로와 세로</a:t>
            </a:r>
            <a:r>
              <a:rPr lang="en-US" altLang="ko-KR" sz="2000" dirty="0"/>
              <a:t>, </a:t>
            </a:r>
            <a:r>
              <a:rPr lang="ko-KR" altLang="en-US" sz="2000" dirty="0"/>
              <a:t>격자 무늬를 뜻함</a:t>
            </a:r>
            <a:endParaRPr lang="en-US" altLang="ko-KR" sz="2000" dirty="0"/>
          </a:p>
          <a:p>
            <a:pPr lvl="1"/>
            <a:r>
              <a:rPr lang="ko-KR" altLang="en-US" sz="2000" dirty="0"/>
              <a:t>인쇄물에 출력되는 </a:t>
            </a:r>
            <a:r>
              <a:rPr lang="ko-KR" altLang="en-US" sz="2000" dirty="0" err="1"/>
              <a:t>타이포그래피의</a:t>
            </a:r>
            <a:r>
              <a:rPr lang="ko-KR" altLang="en-US" sz="2000" dirty="0"/>
              <a:t> </a:t>
            </a:r>
            <a:r>
              <a:rPr lang="en-US" altLang="ko-KR" sz="2000" dirty="0"/>
              <a:t>page layout</a:t>
            </a:r>
            <a:r>
              <a:rPr lang="ko-KR" altLang="en-US" sz="2000" dirty="0"/>
              <a:t>을 잡는 </a:t>
            </a:r>
            <a:r>
              <a:rPr lang="en-US" altLang="ko-KR" sz="2000" dirty="0"/>
              <a:t>modern Grid</a:t>
            </a:r>
            <a:r>
              <a:rPr lang="ko-KR" altLang="en-US" sz="2000" dirty="0"/>
              <a:t>로 부터 시작</a:t>
            </a:r>
            <a:endParaRPr lang="en-US" altLang="ko-KR" sz="2000" dirty="0"/>
          </a:p>
          <a:p>
            <a:pPr lvl="1"/>
            <a:r>
              <a:rPr lang="en-US" altLang="ko-KR" sz="2000" dirty="0"/>
              <a:t>Grid System</a:t>
            </a:r>
            <a:r>
              <a:rPr lang="ko-KR" altLang="en-US" sz="2000" dirty="0"/>
              <a:t>이 웹으로 넘어와서 적용된 것</a:t>
            </a:r>
            <a:endParaRPr lang="en-US" altLang="ko-KR" sz="2000" dirty="0"/>
          </a:p>
          <a:p>
            <a:pPr lvl="1"/>
            <a:r>
              <a:rPr lang="ko-KR" altLang="en-US" sz="2000" dirty="0"/>
              <a:t>화면을 </a:t>
            </a:r>
            <a:r>
              <a:rPr lang="en-US" altLang="ko-KR" sz="2000" dirty="0"/>
              <a:t>12</a:t>
            </a:r>
            <a:r>
              <a:rPr lang="ko-KR" altLang="en-US" sz="2000" dirty="0"/>
              <a:t>분할하여 컨텐츠를 배치하는 것을 </a:t>
            </a:r>
            <a:r>
              <a:rPr lang="en-US" altLang="ko-KR" sz="2000" dirty="0"/>
              <a:t>Grid System</a:t>
            </a:r>
            <a:r>
              <a:rPr lang="ko-KR" altLang="en-US" sz="2000" dirty="0"/>
              <a:t>이라고 함</a:t>
            </a:r>
            <a:endParaRPr lang="en-US" altLang="ko-KR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pic>
        <p:nvPicPr>
          <p:cNvPr id="1026" name="Picture 2" descr="실제 적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3276600" cy="31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dn.mozillademos.org/files/13899/gr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57" y="3429000"/>
            <a:ext cx="477924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4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Grid System</a:t>
            </a:r>
          </a:p>
          <a:p>
            <a:pPr lvl="1"/>
            <a:r>
              <a:rPr lang="en-US" altLang="ko-KR" sz="2000" dirty="0"/>
              <a:t>Bootstrap5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Grid System</a:t>
            </a:r>
            <a:r>
              <a:rPr lang="ko-KR" altLang="en-US" sz="2000" dirty="0"/>
              <a:t>을 </a:t>
            </a:r>
            <a:r>
              <a:rPr lang="en-US" altLang="ko-KR" sz="2000" dirty="0"/>
              <a:t>Flex Box</a:t>
            </a:r>
            <a:r>
              <a:rPr lang="ko-KR" altLang="en-US" sz="2000" dirty="0"/>
              <a:t>를 사용하여 구현</a:t>
            </a:r>
            <a:endParaRPr lang="en-US" altLang="ko-KR" sz="2000" dirty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row</a:t>
            </a:r>
            <a:r>
              <a:rPr lang="ko-KR" altLang="en-US" sz="2000" dirty="0"/>
              <a:t>에 최대 </a:t>
            </a:r>
            <a:r>
              <a:rPr lang="en-US" altLang="ko-KR" sz="2000" dirty="0"/>
              <a:t>12</a:t>
            </a:r>
            <a:r>
              <a:rPr lang="ko-KR" altLang="en-US" sz="2000" dirty="0"/>
              <a:t>개의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존재함</a:t>
            </a:r>
            <a:endParaRPr lang="en-US" altLang="ko-KR" sz="2000" dirty="0"/>
          </a:p>
          <a:p>
            <a:pPr lvl="2"/>
            <a:r>
              <a:rPr lang="en-US" altLang="ko-KR" sz="1800" dirty="0"/>
              <a:t>12</a:t>
            </a:r>
            <a:r>
              <a:rPr lang="ko-KR" altLang="en-US" sz="1800" dirty="0"/>
              <a:t>개의 </a:t>
            </a:r>
            <a:r>
              <a:rPr lang="en-US" altLang="ko-KR" sz="1800" dirty="0"/>
              <a:t>column</a:t>
            </a:r>
            <a:r>
              <a:rPr lang="ko-KR" altLang="en-US" sz="1800" dirty="0"/>
              <a:t>을 모두 사용할 필요는 없음</a:t>
            </a:r>
            <a:endParaRPr lang="en-US" altLang="ko-KR" sz="1800" dirty="0"/>
          </a:p>
          <a:p>
            <a:pPr lvl="1"/>
            <a:r>
              <a:rPr lang="en-US" altLang="ko-KR" sz="2000" dirty="0"/>
              <a:t>Column</a:t>
            </a:r>
            <a:r>
              <a:rPr lang="ko-KR" altLang="en-US" sz="2000" dirty="0"/>
              <a:t>을 개별적으로 사용하지 않을 경우 그룹화하여 더 넓은 </a:t>
            </a:r>
            <a:r>
              <a:rPr lang="en-US" altLang="ko-KR" sz="2000" dirty="0"/>
              <a:t>column</a:t>
            </a:r>
            <a:r>
              <a:rPr lang="ko-KR" altLang="en-US" sz="2000" dirty="0"/>
              <a:t>을 사용할 수 있음</a:t>
            </a:r>
            <a:endParaRPr lang="en-US" altLang="ko-KR" sz="2000" dirty="0"/>
          </a:p>
          <a:p>
            <a:pPr lvl="2"/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7" y="3886200"/>
            <a:ext cx="834202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Grid System</a:t>
            </a:r>
          </a:p>
          <a:p>
            <a:pPr lvl="1"/>
            <a:r>
              <a:rPr lang="en-US" altLang="ko-KR" sz="2000" dirty="0"/>
              <a:t>Grid system class</a:t>
            </a:r>
          </a:p>
          <a:p>
            <a:pPr lvl="2"/>
            <a:r>
              <a:rPr lang="en-US" altLang="ko-KR" sz="1800" dirty="0"/>
              <a:t>Bootstrap5</a:t>
            </a:r>
            <a:r>
              <a:rPr lang="ko-KR" altLang="en-US" sz="1800" dirty="0"/>
              <a:t>의 </a:t>
            </a:r>
            <a:r>
              <a:rPr lang="en-US" altLang="ko-KR" sz="1800" dirty="0"/>
              <a:t>grid system</a:t>
            </a:r>
            <a:r>
              <a:rPr lang="ko-KR" altLang="en-US" sz="1800" dirty="0"/>
              <a:t>에는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row </a:t>
            </a:r>
            <a:r>
              <a:rPr lang="ko-KR" altLang="en-US" sz="1800" dirty="0"/>
              <a:t>클래스가 존재함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Bootstrap5</a:t>
            </a:r>
            <a:r>
              <a:rPr lang="ko-KR" altLang="en-US" sz="1800" dirty="0"/>
              <a:t>의 </a:t>
            </a:r>
            <a:r>
              <a:rPr lang="en-US" altLang="ko-KR" sz="1800" dirty="0"/>
              <a:t>grid system</a:t>
            </a:r>
            <a:r>
              <a:rPr lang="ko-KR" altLang="en-US" sz="1800" dirty="0"/>
              <a:t>에는 </a:t>
            </a:r>
            <a:r>
              <a:rPr lang="en-US" altLang="ko-KR" sz="1800" dirty="0"/>
              <a:t>6</a:t>
            </a:r>
            <a:r>
              <a:rPr lang="ko-KR" altLang="en-US" sz="1800" dirty="0"/>
              <a:t>개의 </a:t>
            </a:r>
            <a:r>
              <a:rPr lang="en-US" altLang="ko-KR" sz="1800" dirty="0"/>
              <a:t>column</a:t>
            </a:r>
            <a:r>
              <a:rPr lang="ko-KR" altLang="en-US" sz="1800" dirty="0"/>
              <a:t> 클래스가 존재함</a:t>
            </a:r>
            <a:endParaRPr lang="en-US" altLang="ko-KR" sz="1800" dirty="0"/>
          </a:p>
          <a:p>
            <a:pPr lvl="3"/>
            <a:r>
              <a:rPr lang="en-US" altLang="ko-KR" sz="1600" dirty="0"/>
              <a:t>.col-{grid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extra small,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576px </a:t>
            </a:r>
            <a:r>
              <a:rPr lang="ko-KR" altLang="en-US" sz="1600" dirty="0"/>
              <a:t>미만</a:t>
            </a:r>
            <a:endParaRPr lang="en-US" altLang="ko-KR" sz="1600" dirty="0"/>
          </a:p>
          <a:p>
            <a:pPr lvl="3"/>
            <a:r>
              <a:rPr lang="en-US" altLang="ko-KR" sz="1600" dirty="0"/>
              <a:t>.col-</a:t>
            </a:r>
            <a:r>
              <a:rPr lang="en-US" altLang="ko-KR" sz="1600" dirty="0" err="1"/>
              <a:t>sm</a:t>
            </a:r>
            <a:r>
              <a:rPr lang="en-US" altLang="ko-KR" sz="1600" dirty="0"/>
              <a:t>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small,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576px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3"/>
            <a:r>
              <a:rPr lang="en-US" altLang="ko-KR" sz="1600" dirty="0"/>
              <a:t>.col-md-{grid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medium,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768px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3"/>
            <a:r>
              <a:rPr lang="en-US" altLang="ko-KR" sz="1600" dirty="0"/>
              <a:t>.col-</a:t>
            </a:r>
            <a:r>
              <a:rPr lang="en-US" altLang="ko-KR" sz="1600" dirty="0" err="1"/>
              <a:t>lg</a:t>
            </a:r>
            <a:r>
              <a:rPr lang="en-US" altLang="ko-KR" sz="1600" dirty="0"/>
              <a:t>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large,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992px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3"/>
            <a:r>
              <a:rPr lang="en-US" altLang="ko-KR" sz="1600" dirty="0"/>
              <a:t>.col-xl-{grid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extra large,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1200px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3"/>
            <a:r>
              <a:rPr lang="en-US" altLang="ko-KR" sz="1600" dirty="0"/>
              <a:t>.col-</a:t>
            </a:r>
            <a:r>
              <a:rPr lang="en-US" altLang="ko-KR" sz="1600" dirty="0" err="1"/>
              <a:t>xxl</a:t>
            </a:r>
            <a:r>
              <a:rPr lang="en-US" altLang="ko-KR" sz="1600" dirty="0"/>
              <a:t>-{grid</a:t>
            </a:r>
            <a:r>
              <a:rPr lang="ko-KR" altLang="en-US" sz="1600" dirty="0"/>
              <a:t>크기</a:t>
            </a:r>
            <a:r>
              <a:rPr lang="en-US" altLang="ko-KR" sz="1600" dirty="0"/>
              <a:t>} : extra </a:t>
            </a:r>
            <a:r>
              <a:rPr lang="en-US" altLang="ko-KR" sz="1600" dirty="0" err="1"/>
              <a:t>extra</a:t>
            </a:r>
            <a:r>
              <a:rPr lang="en-US" altLang="ko-KR" sz="1600" dirty="0"/>
              <a:t> large, 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1400px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r>
              <a:rPr lang="ko-KR" altLang="en-US" sz="1800" dirty="0"/>
              <a:t>지정한 </a:t>
            </a:r>
            <a:r>
              <a:rPr lang="en-US" altLang="ko-KR" sz="1800" dirty="0"/>
              <a:t>grid system </a:t>
            </a:r>
            <a:r>
              <a:rPr lang="ko-KR" altLang="en-US" sz="1800" dirty="0"/>
              <a:t>의 </a:t>
            </a:r>
            <a:r>
              <a:rPr lang="en-US" altLang="ko-KR" sz="1800" dirty="0"/>
              <a:t>class</a:t>
            </a:r>
            <a:r>
              <a:rPr lang="ko-KR" altLang="en-US" sz="1800" dirty="0"/>
              <a:t>보다 화면 크기가 작을 경우 </a:t>
            </a:r>
            <a:r>
              <a:rPr lang="en-US" altLang="ko-KR" sz="1800" dirty="0"/>
              <a:t>12 column</a:t>
            </a:r>
            <a:r>
              <a:rPr lang="ko-KR" altLang="en-US" sz="1800" dirty="0"/>
              <a:t>을 모두 사용하는 전체 화면 크기로 변경됨</a:t>
            </a:r>
            <a:endParaRPr lang="en-US" altLang="ko-KR" sz="18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</p:spTree>
    <p:extLst>
      <p:ext uri="{BB962C8B-B14F-4D97-AF65-F5344CB8AC3E}">
        <p14:creationId xmlns:p14="http://schemas.microsoft.com/office/powerpoint/2010/main" val="16256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/>
              <a:t>1</a:t>
            </a:r>
            <a:r>
              <a:rPr lang="ko-KR" altLang="en-US" sz="2000" dirty="0"/>
              <a:t>장</a:t>
            </a:r>
            <a:r>
              <a:rPr lang="en-US" altLang="ko-KR" sz="2000" dirty="0"/>
              <a:t>. Bootstrap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장</a:t>
            </a:r>
            <a:r>
              <a:rPr lang="en-US" altLang="ko-KR" sz="2000" dirty="0"/>
              <a:t>. Bootstrap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필수 개념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/>
              <a:t>3</a:t>
            </a:r>
            <a:r>
              <a:rPr lang="ko-KR" altLang="en-US" sz="2000" dirty="0"/>
              <a:t>장</a:t>
            </a:r>
            <a:r>
              <a:rPr lang="en-US" altLang="ko-KR" sz="2000" dirty="0"/>
              <a:t>. Bootstrap</a:t>
            </a:r>
            <a:r>
              <a:rPr lang="ko-KR" altLang="en-US" sz="2000" dirty="0"/>
              <a:t>의 주요 컴포넌트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장</a:t>
            </a:r>
            <a:r>
              <a:rPr lang="en-US" altLang="ko-KR" sz="2000" dirty="0"/>
              <a:t>. Bootstrap</a:t>
            </a:r>
            <a:r>
              <a:rPr lang="ko-KR" altLang="en-US" sz="2000" dirty="0"/>
              <a:t>가 제공하는 컴포넌트의 추가 기능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Grid System</a:t>
            </a:r>
          </a:p>
          <a:p>
            <a:pPr lvl="1"/>
            <a:r>
              <a:rPr lang="en-US" altLang="ko-KR" sz="2000" dirty="0"/>
              <a:t>Grid system </a:t>
            </a:r>
            <a:r>
              <a:rPr lang="ko-KR" altLang="en-US" sz="2000" dirty="0"/>
              <a:t>사용하기</a:t>
            </a:r>
            <a:endParaRPr lang="en-US" altLang="ko-KR" sz="2000" dirty="0"/>
          </a:p>
          <a:p>
            <a:pPr lvl="2"/>
            <a:r>
              <a:rPr lang="ko-KR" altLang="en-US" sz="1800" dirty="0"/>
              <a:t>공간 태그를 사용하여</a:t>
            </a:r>
            <a:r>
              <a:rPr lang="en-US" altLang="ko-KR" sz="1800" dirty="0"/>
              <a:t> .row</a:t>
            </a:r>
            <a:r>
              <a:rPr lang="ko-KR" altLang="en-US" sz="1800" dirty="0"/>
              <a:t>를 먼저 생성하고 </a:t>
            </a:r>
            <a:r>
              <a:rPr lang="en-US" altLang="ko-KR" sz="1800" dirty="0"/>
              <a:t>.row</a:t>
            </a:r>
            <a:r>
              <a:rPr lang="ko-KR" altLang="en-US" sz="1800" dirty="0"/>
              <a:t>의 자식 태그로 </a:t>
            </a:r>
            <a:r>
              <a:rPr lang="en-US" altLang="ko-KR" sz="1800" dirty="0"/>
              <a:t>.col</a:t>
            </a:r>
            <a:r>
              <a:rPr lang="ko-KR" altLang="en-US" sz="1800" dirty="0"/>
              <a:t>을 사용하여 </a:t>
            </a:r>
            <a:r>
              <a:rPr lang="en-US" altLang="ko-KR" sz="1800" dirty="0"/>
              <a:t>grid</a:t>
            </a:r>
            <a:r>
              <a:rPr lang="ko-KR" altLang="en-US" sz="1800" dirty="0"/>
              <a:t>를 생성함</a:t>
            </a:r>
            <a:endParaRPr lang="en-US" altLang="ko-KR" sz="1800" dirty="0"/>
          </a:p>
          <a:p>
            <a:pPr lvl="2"/>
            <a:r>
              <a:rPr lang="ko-KR" altLang="en-US" sz="1800" dirty="0"/>
              <a:t>컨텐츠 배치를 위해서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의 크기를 설정함</a:t>
            </a:r>
            <a:endParaRPr lang="en-US" altLang="ko-KR" sz="1800" dirty="0"/>
          </a:p>
          <a:p>
            <a:pPr lvl="3"/>
            <a:r>
              <a:rPr lang="en-US" altLang="ko-KR" sz="1600" dirty="0"/>
              <a:t>.col</a:t>
            </a:r>
            <a:r>
              <a:rPr lang="ko-KR" altLang="en-US" sz="1600" dirty="0"/>
              <a:t>의 총합이 최대 </a:t>
            </a:r>
            <a:r>
              <a:rPr lang="en-US" altLang="ko-KR" sz="1600" dirty="0"/>
              <a:t>12</a:t>
            </a:r>
            <a:r>
              <a:rPr lang="ko-KR" altLang="en-US" sz="1600" dirty="0"/>
              <a:t>가 넘지 않도록 해야함</a:t>
            </a:r>
            <a:endParaRPr lang="en-US" altLang="ko-KR" sz="1600" dirty="0"/>
          </a:p>
          <a:p>
            <a:pPr lvl="2"/>
            <a:r>
              <a:rPr lang="ko-KR" altLang="en-US" sz="1800" dirty="0" err="1"/>
              <a:t>반응형</a:t>
            </a:r>
            <a:r>
              <a:rPr lang="ko-KR" altLang="en-US" sz="1800" dirty="0"/>
              <a:t> 웹을 적용하기 위해서 </a:t>
            </a:r>
            <a:r>
              <a:rPr lang="en-US" altLang="ko-KR" sz="1800" dirty="0" err="1"/>
              <a:t>sm</a:t>
            </a:r>
            <a:r>
              <a:rPr lang="en-US" altLang="ko-KR" sz="1800" dirty="0"/>
              <a:t>, md, </a:t>
            </a:r>
            <a:r>
              <a:rPr lang="en-US" altLang="ko-KR" sz="1800" dirty="0" err="1"/>
              <a:t>lg</a:t>
            </a:r>
            <a:r>
              <a:rPr lang="en-US" altLang="ko-KR" sz="1800" dirty="0"/>
              <a:t>, xl, </a:t>
            </a:r>
            <a:r>
              <a:rPr lang="en-US" altLang="ko-KR" sz="1800" dirty="0" err="1"/>
              <a:t>xxl</a:t>
            </a:r>
            <a:r>
              <a:rPr lang="en-US" altLang="ko-KR" sz="1800" dirty="0"/>
              <a:t> </a:t>
            </a:r>
            <a:r>
              <a:rPr lang="ko-KR" altLang="en-US" sz="1800" dirty="0"/>
              <a:t>을 사용할 수 있음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49" y="4724400"/>
            <a:ext cx="3479101" cy="2002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88" y="3439906"/>
            <a:ext cx="5278822" cy="12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Grid System</a:t>
            </a:r>
          </a:p>
          <a:p>
            <a:pPr lvl="1"/>
            <a:r>
              <a:rPr lang="en-US" altLang="ko-KR" sz="2000" dirty="0"/>
              <a:t>Grid system </a:t>
            </a:r>
            <a:r>
              <a:rPr lang="ko-KR" altLang="en-US" sz="2000" dirty="0"/>
              <a:t>사용하기</a:t>
            </a:r>
            <a:endParaRPr lang="en-US" altLang="ko-KR" sz="2000" dirty="0"/>
          </a:p>
          <a:p>
            <a:pPr lvl="2"/>
            <a:r>
              <a:rPr lang="ko-KR" altLang="en-US" sz="1800" dirty="0"/>
              <a:t>공간 태그를 사용하여</a:t>
            </a:r>
            <a:r>
              <a:rPr lang="en-US" altLang="ko-KR" sz="1800" dirty="0"/>
              <a:t> .row</a:t>
            </a:r>
            <a:r>
              <a:rPr lang="ko-KR" altLang="en-US" sz="1800" dirty="0"/>
              <a:t>를 먼저 생성하고 </a:t>
            </a:r>
            <a:r>
              <a:rPr lang="en-US" altLang="ko-KR" sz="1800" dirty="0"/>
              <a:t>.row</a:t>
            </a:r>
            <a:r>
              <a:rPr lang="ko-KR" altLang="en-US" sz="1800" dirty="0"/>
              <a:t>의 자식 태그로 </a:t>
            </a:r>
            <a:r>
              <a:rPr lang="en-US" altLang="ko-KR" sz="1800" dirty="0"/>
              <a:t>.col</a:t>
            </a:r>
            <a:r>
              <a:rPr lang="ko-KR" altLang="en-US" sz="1800" dirty="0"/>
              <a:t>을 사용하여 </a:t>
            </a:r>
            <a:r>
              <a:rPr lang="en-US" altLang="ko-KR" sz="1800" dirty="0"/>
              <a:t>grid</a:t>
            </a:r>
            <a:r>
              <a:rPr lang="ko-KR" altLang="en-US" sz="1800" dirty="0"/>
              <a:t>를 생성함</a:t>
            </a:r>
            <a:endParaRPr lang="en-US" altLang="ko-KR" sz="1800" dirty="0"/>
          </a:p>
          <a:p>
            <a:pPr lvl="2"/>
            <a:r>
              <a:rPr lang="ko-KR" altLang="en-US" sz="1800" dirty="0"/>
              <a:t>컨텐츠 배치를 위해서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의 크기를 설정함</a:t>
            </a:r>
            <a:endParaRPr lang="en-US" altLang="ko-KR" sz="1800" dirty="0"/>
          </a:p>
          <a:p>
            <a:pPr lvl="3"/>
            <a:r>
              <a:rPr lang="en-US" altLang="ko-KR" sz="1600" dirty="0"/>
              <a:t>.col</a:t>
            </a:r>
            <a:r>
              <a:rPr lang="ko-KR" altLang="en-US" sz="1600" dirty="0"/>
              <a:t>의 총합이 최대 </a:t>
            </a:r>
            <a:r>
              <a:rPr lang="en-US" altLang="ko-KR" sz="1600" dirty="0"/>
              <a:t>12</a:t>
            </a:r>
            <a:r>
              <a:rPr lang="ko-KR" altLang="en-US" sz="1600" dirty="0"/>
              <a:t>가 넘지 않도록 해야함</a:t>
            </a:r>
            <a:endParaRPr lang="en-US" altLang="ko-KR" sz="1600" dirty="0"/>
          </a:p>
          <a:p>
            <a:pPr lvl="2"/>
            <a:r>
              <a:rPr lang="ko-KR" altLang="en-US" sz="1800" dirty="0" err="1"/>
              <a:t>반응형</a:t>
            </a:r>
            <a:r>
              <a:rPr lang="ko-KR" altLang="en-US" sz="1800" dirty="0"/>
              <a:t> 웹을 적용하기 위해서 </a:t>
            </a:r>
            <a:r>
              <a:rPr lang="en-US" altLang="ko-KR" sz="1800" dirty="0" err="1"/>
              <a:t>sm</a:t>
            </a:r>
            <a:r>
              <a:rPr lang="en-US" altLang="ko-KR" sz="1800" dirty="0"/>
              <a:t>, md, </a:t>
            </a:r>
            <a:r>
              <a:rPr lang="en-US" altLang="ko-KR" sz="1800" dirty="0" err="1"/>
              <a:t>lg</a:t>
            </a:r>
            <a:r>
              <a:rPr lang="en-US" altLang="ko-KR" sz="1800" dirty="0"/>
              <a:t>, xl, </a:t>
            </a:r>
            <a:r>
              <a:rPr lang="en-US" altLang="ko-KR" sz="1800" dirty="0" err="1"/>
              <a:t>xxl</a:t>
            </a:r>
            <a:r>
              <a:rPr lang="en-US" altLang="ko-KR" sz="1800" dirty="0"/>
              <a:t> </a:t>
            </a:r>
            <a:r>
              <a:rPr lang="ko-KR" altLang="en-US" sz="1800" dirty="0"/>
              <a:t>을 사용할 수 있음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49" y="4724400"/>
            <a:ext cx="3479101" cy="2002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88" y="3439906"/>
            <a:ext cx="5278822" cy="12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r>
              <a:rPr lang="en-US" altLang="ko-KR" dirty="0"/>
              <a:t>3</a:t>
            </a:r>
            <a:r>
              <a:rPr lang="ko-KR" altLang="en-US" sz="2400" dirty="0"/>
              <a:t>장</a:t>
            </a:r>
            <a:r>
              <a:rPr lang="en-US" altLang="ko-KR" sz="2400" dirty="0"/>
              <a:t>. Bootstrap</a:t>
            </a:r>
            <a:r>
              <a:rPr lang="ko-KR" altLang="en-US" sz="2400" dirty="0"/>
              <a:t>의 주요 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42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Bootstrap5</a:t>
            </a:r>
            <a:r>
              <a:rPr lang="ko-KR" altLang="en-US" sz="2000" dirty="0"/>
              <a:t>는 문자를 출력하기 위한 기본값을 미리 지정해 놓음</a:t>
            </a:r>
            <a:endParaRPr lang="en-US" altLang="ko-KR" sz="2000" dirty="0"/>
          </a:p>
          <a:p>
            <a:pPr lvl="2"/>
            <a:r>
              <a:rPr lang="en-US" altLang="ko-KR" sz="1800" dirty="0"/>
              <a:t> font-size : 1rem(16px)</a:t>
            </a:r>
          </a:p>
          <a:p>
            <a:pPr lvl="2"/>
            <a:r>
              <a:rPr lang="en-US" altLang="ko-KR" sz="1800" dirty="0"/>
              <a:t> line-height : 1.5</a:t>
            </a:r>
          </a:p>
          <a:p>
            <a:pPr lvl="2"/>
            <a:r>
              <a:rPr lang="en-US" altLang="ko-KR" sz="1800" dirty="0"/>
              <a:t> margin-top : 0</a:t>
            </a:r>
          </a:p>
          <a:p>
            <a:pPr lvl="2"/>
            <a:r>
              <a:rPr lang="en-US" altLang="ko-KR" sz="1800" dirty="0"/>
              <a:t> margin-bottom : 1rem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en-US" altLang="ko-KR" sz="2800" dirty="0"/>
              <a:t>Bootstrap</a:t>
            </a:r>
            <a:r>
              <a:rPr lang="ko-KR" altLang="en-US" sz="2800" dirty="0"/>
              <a:t>의 주요 컴포넌트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3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&lt;h1&gt; ~ &lt;h6&gt;</a:t>
            </a:r>
          </a:p>
          <a:p>
            <a:pPr lvl="2"/>
            <a:r>
              <a:rPr lang="en-US" altLang="ko-KR" sz="1800" dirty="0"/>
              <a:t>Html</a:t>
            </a:r>
            <a:r>
              <a:rPr lang="ko-KR" altLang="en-US" sz="1800" dirty="0"/>
              <a:t>의 기본적인 제목 태그</a:t>
            </a:r>
            <a:endParaRPr lang="en-US" altLang="ko-KR" sz="1800" dirty="0"/>
          </a:p>
          <a:p>
            <a:pPr lvl="2"/>
            <a:r>
              <a:rPr lang="en-US" altLang="ko-KR" sz="1800" dirty="0"/>
              <a:t>.h1 ~ .h6</a:t>
            </a:r>
            <a:r>
              <a:rPr lang="ko-KR" altLang="en-US" sz="1800" dirty="0"/>
              <a:t>를 사용하여 다른 태그를 제목으로 사용할 수 있음</a:t>
            </a:r>
          </a:p>
          <a:p>
            <a:pPr lvl="3"/>
            <a:r>
              <a:rPr lang="en-US" altLang="ko-KR" sz="1600" dirty="0"/>
              <a:t>Ex) &lt;h1&gt;html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제목 태그</a:t>
            </a:r>
            <a:r>
              <a:rPr lang="en-US" altLang="ko-KR" sz="1600" dirty="0"/>
              <a:t>&lt;/h1&gt;</a:t>
            </a:r>
          </a:p>
          <a:p>
            <a:pPr lvl="3"/>
            <a:r>
              <a:rPr lang="en-US" altLang="ko-KR" sz="1600" dirty="0"/>
              <a:t>Ex) &lt;p class=“h1”&gt;.h1</a:t>
            </a:r>
            <a:r>
              <a:rPr lang="ko-KR" altLang="en-US" sz="1600" dirty="0"/>
              <a:t>클래스를 사용한 제목</a:t>
            </a:r>
            <a:r>
              <a:rPr lang="en-US" altLang="ko-KR" sz="1600" dirty="0"/>
              <a:t>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.display-1 ~ .display-6</a:t>
            </a:r>
          </a:p>
          <a:p>
            <a:pPr lvl="2"/>
            <a:r>
              <a:rPr kumimoji="0" lang="en-US" altLang="ko-KR" sz="1800" dirty="0"/>
              <a:t>Html</a:t>
            </a:r>
            <a:r>
              <a:rPr kumimoji="0" lang="ko-KR" altLang="en-US" sz="1800" dirty="0"/>
              <a:t>의 제목 태그보다 더 큰 제목을 원할 경우 사용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&lt;p class=“display-1”&gt;bootstrap </a:t>
            </a:r>
            <a:r>
              <a:rPr kumimoji="0" lang="ko-KR" altLang="en-US" sz="1600" dirty="0"/>
              <a:t>제목 클래스</a:t>
            </a:r>
            <a:r>
              <a:rPr kumimoji="0" lang="en-US" altLang="ko-KR" sz="16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83165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&lt;small&gt;</a:t>
            </a:r>
          </a:p>
          <a:p>
            <a:pPr lvl="2"/>
            <a:r>
              <a:rPr lang="ko-KR" altLang="en-US" sz="1800" dirty="0"/>
              <a:t>제목보다 조금 작은 제목을 사용하고자 할 경우 사용</a:t>
            </a:r>
            <a:endParaRPr lang="en-US" altLang="ko-KR" sz="1800" dirty="0"/>
          </a:p>
          <a:p>
            <a:pPr lvl="2"/>
            <a:r>
              <a:rPr lang="ko-KR" altLang="en-US" sz="1800" dirty="0"/>
              <a:t>보조 제목을 사용할 경우에 사용</a:t>
            </a:r>
            <a:endParaRPr lang="en-US" altLang="ko-KR" sz="1800" dirty="0"/>
          </a:p>
          <a:p>
            <a:pPr lvl="2"/>
            <a:r>
              <a:rPr lang="en-US" altLang="ko-KR" sz="1800" dirty="0"/>
              <a:t>&lt;small&gt; </a:t>
            </a:r>
            <a:r>
              <a:rPr lang="ko-KR" altLang="en-US" sz="1800" dirty="0"/>
              <a:t>태그 대신 </a:t>
            </a:r>
            <a:r>
              <a:rPr lang="en-US" altLang="ko-KR" sz="1800" dirty="0"/>
              <a:t>.small</a:t>
            </a:r>
            <a:r>
              <a:rPr lang="ko-KR" altLang="en-US" sz="1800" dirty="0"/>
              <a:t>을 사용하여 원하는 태그에 적용 가능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&lt;h1&gt;html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제목 태그 </a:t>
            </a:r>
            <a:r>
              <a:rPr lang="en-US" altLang="ko-KR" sz="1600" dirty="0"/>
              <a:t>&lt;small&gt;</a:t>
            </a:r>
            <a:r>
              <a:rPr lang="en-US" altLang="ko-KR" sz="1600" dirty="0" err="1"/>
              <a:t>bootstarp</a:t>
            </a:r>
            <a:r>
              <a:rPr lang="ko-KR" altLang="en-US" sz="1600" dirty="0"/>
              <a:t>사용</a:t>
            </a:r>
            <a:r>
              <a:rPr lang="en-US" altLang="ko-KR" sz="1600" dirty="0"/>
              <a:t>&lt;/small&gt;&lt;/h1&gt;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&lt;mark&gt;, .mark</a:t>
            </a:r>
          </a:p>
          <a:p>
            <a:pPr lvl="2"/>
            <a:r>
              <a:rPr kumimoji="0" lang="ko-KR" altLang="en-US" sz="1800" dirty="0"/>
              <a:t>지정한 문자를 강조하고 싶을 경우 사용</a:t>
            </a:r>
            <a:endParaRPr kumimoji="0" lang="en-US" altLang="ko-KR" sz="1800" dirty="0"/>
          </a:p>
          <a:p>
            <a:pPr lvl="3"/>
            <a:r>
              <a:rPr kumimoji="0" lang="ko-KR" altLang="en-US" sz="1600" dirty="0" err="1"/>
              <a:t>형광펜을</a:t>
            </a:r>
            <a:r>
              <a:rPr kumimoji="0" lang="ko-KR" altLang="en-US" sz="1600" dirty="0"/>
              <a:t> 사용한 듯한 효과</a:t>
            </a:r>
            <a:endParaRPr kumimoji="0" lang="en-US" altLang="ko-KR" sz="1600" dirty="0"/>
          </a:p>
          <a:p>
            <a:pPr lvl="2"/>
            <a:r>
              <a:rPr kumimoji="0" lang="en-US" altLang="ko-KR" sz="1800" dirty="0"/>
              <a:t>&lt;mark&gt; </a:t>
            </a:r>
            <a:r>
              <a:rPr kumimoji="0" lang="ko-KR" altLang="en-US" sz="1800" dirty="0"/>
              <a:t>태그 대신 </a:t>
            </a:r>
            <a:r>
              <a:rPr kumimoji="0" lang="en-US" altLang="ko-KR" sz="1800" dirty="0"/>
              <a:t>.mark</a:t>
            </a:r>
            <a:r>
              <a:rPr kumimoji="0" lang="ko-KR" altLang="en-US" sz="1800" dirty="0"/>
              <a:t>를 사용하여 원하는 태그에 적용 가능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&lt;p&gt;</a:t>
            </a:r>
            <a:r>
              <a:rPr kumimoji="0" lang="ko-KR" altLang="en-US" sz="1600" dirty="0"/>
              <a:t>강조하고 싶을 땐 </a:t>
            </a:r>
            <a:r>
              <a:rPr kumimoji="0" lang="en-US" altLang="ko-KR" sz="1600" dirty="0"/>
              <a:t>&lt;mark&gt;mark </a:t>
            </a:r>
            <a:r>
              <a:rPr kumimoji="0" lang="ko-KR" altLang="en-US" sz="1600" dirty="0"/>
              <a:t>태그</a:t>
            </a:r>
            <a:r>
              <a:rPr kumimoji="0" lang="en-US" altLang="ko-KR" sz="1600" dirty="0"/>
              <a:t>&lt;/mark&gt; </a:t>
            </a:r>
            <a:r>
              <a:rPr kumimoji="0" lang="ko-KR" altLang="en-US" sz="1600" dirty="0"/>
              <a:t>사용</a:t>
            </a:r>
            <a:r>
              <a:rPr kumimoji="0" lang="en-US" altLang="ko-KR" sz="1600" dirty="0"/>
              <a:t>&lt;/p&gt;</a:t>
            </a:r>
          </a:p>
          <a:p>
            <a:pPr lvl="3"/>
            <a:r>
              <a:rPr kumimoji="0" lang="en-US" altLang="ko-KR" sz="1600" dirty="0"/>
              <a:t>Ex) &lt;p&gt;.mark </a:t>
            </a:r>
            <a:r>
              <a:rPr kumimoji="0" lang="ko-KR" altLang="en-US" sz="1600" dirty="0"/>
              <a:t>클래스를 </a:t>
            </a:r>
            <a:r>
              <a:rPr kumimoji="0" lang="en-US" altLang="ko-KR" sz="1600" dirty="0"/>
              <a:t>&lt;span class=“mark”&gt;</a:t>
            </a:r>
            <a:r>
              <a:rPr kumimoji="0" lang="ko-KR" altLang="en-US" sz="1600" dirty="0"/>
              <a:t>사용</a:t>
            </a:r>
            <a:r>
              <a:rPr kumimoji="0" lang="en-US" altLang="ko-KR" sz="1600" dirty="0"/>
              <a:t>&lt;/span&gt;&lt;/p&gt;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76607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abbr</a:t>
            </a:r>
            <a:r>
              <a:rPr lang="en-US" altLang="ko-KR" sz="2000" dirty="0"/>
              <a:t>&gt;</a:t>
            </a:r>
          </a:p>
          <a:p>
            <a:pPr lvl="2"/>
            <a:r>
              <a:rPr lang="ko-KR" altLang="en-US" sz="1800" dirty="0"/>
              <a:t>문자 출력 시 </a:t>
            </a:r>
            <a:r>
              <a:rPr lang="ko-KR" altLang="en-US" sz="1800" dirty="0" err="1"/>
              <a:t>줄임말을</a:t>
            </a:r>
            <a:r>
              <a:rPr lang="ko-KR" altLang="en-US" sz="1800" dirty="0"/>
              <a:t> 표시하기 위한 태그</a:t>
            </a:r>
            <a:endParaRPr lang="en-US" altLang="ko-KR" sz="1800" dirty="0"/>
          </a:p>
          <a:p>
            <a:pPr lvl="2"/>
            <a:r>
              <a:rPr lang="en-US" altLang="ko-KR" sz="1800" dirty="0"/>
              <a:t> title </a:t>
            </a:r>
            <a:r>
              <a:rPr lang="ko-KR" altLang="en-US" sz="1800" dirty="0"/>
              <a:t>속성을 함께 사용 시 해당 </a:t>
            </a:r>
            <a:r>
              <a:rPr lang="ko-KR" altLang="en-US" sz="1800" dirty="0" err="1"/>
              <a:t>줄임말의</a:t>
            </a:r>
            <a:r>
              <a:rPr lang="ko-KR" altLang="en-US" sz="1800" dirty="0"/>
              <a:t> 전체 뜻이나 설명을 제공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&lt;p&gt;</a:t>
            </a:r>
            <a:r>
              <a:rPr lang="ko-KR" altLang="en-US" sz="1600" dirty="0" err="1"/>
              <a:t>줄임말을</a:t>
            </a:r>
            <a:r>
              <a:rPr lang="ko-KR" altLang="en-US" sz="1600" dirty="0"/>
              <a:t> 사용 시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abbr</a:t>
            </a:r>
            <a:r>
              <a:rPr lang="en-US" altLang="ko-KR" sz="1600" dirty="0"/>
              <a:t> title=“Abbreviation”&gt;</a:t>
            </a:r>
            <a:r>
              <a:rPr lang="en-US" altLang="ko-KR" sz="1600" dirty="0" err="1"/>
              <a:t>abbr</a:t>
            </a:r>
            <a:r>
              <a:rPr lang="en-US" altLang="ko-KR" sz="1600" dirty="0"/>
              <a:t> 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abbr</a:t>
            </a:r>
            <a:r>
              <a:rPr lang="en-US" altLang="ko-KR" sz="1600" dirty="0"/>
              <a:t>&gt;</a:t>
            </a:r>
            <a:r>
              <a:rPr lang="ko-KR" altLang="en-US" sz="1600" dirty="0"/>
              <a:t> 사용</a:t>
            </a:r>
            <a:r>
              <a:rPr lang="en-US" altLang="ko-KR" sz="1600" dirty="0"/>
              <a:t>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733678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&lt;</a:t>
            </a:r>
            <a:r>
              <a:rPr kumimoji="0" lang="en-US" altLang="ko-KR" sz="2000" dirty="0" err="1"/>
              <a:t>blockquote</a:t>
            </a:r>
            <a:r>
              <a:rPr kumimoji="0" lang="en-US" altLang="ko-KR" sz="2000" dirty="0"/>
              <a:t>&gt;, .</a:t>
            </a:r>
            <a:r>
              <a:rPr kumimoji="0" lang="en-US" altLang="ko-KR" sz="2000" dirty="0" err="1"/>
              <a:t>blockquote</a:t>
            </a:r>
            <a:r>
              <a:rPr kumimoji="0" lang="en-US" altLang="ko-KR" sz="2000" dirty="0"/>
              <a:t>, .</a:t>
            </a:r>
            <a:r>
              <a:rPr kumimoji="0" lang="en-US" altLang="ko-KR" sz="2000" dirty="0" err="1"/>
              <a:t>blockquote</a:t>
            </a:r>
            <a:r>
              <a:rPr kumimoji="0" lang="en-US" altLang="ko-KR" sz="2000" dirty="0"/>
              <a:t>-footer</a:t>
            </a:r>
          </a:p>
          <a:p>
            <a:pPr lvl="2"/>
            <a:r>
              <a:rPr kumimoji="0" lang="ko-KR" altLang="en-US" sz="1800" dirty="0"/>
              <a:t>다른 곳에서 컨텐츠를 인용했다는 것을 표현하기 위해 사용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&lt;</a:t>
            </a:r>
            <a:r>
              <a:rPr kumimoji="0" lang="en-US" altLang="ko-KR" sz="1800" dirty="0" err="1"/>
              <a:t>blockquote</a:t>
            </a:r>
            <a:r>
              <a:rPr kumimoji="0" lang="en-US" altLang="ko-KR" sz="1800" dirty="0"/>
              <a:t>&gt; </a:t>
            </a:r>
            <a:r>
              <a:rPr kumimoji="0" lang="ko-KR" altLang="en-US" sz="1800" dirty="0"/>
              <a:t>태그를 사용하여 컨텐츠 인용 부분을 표시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.</a:t>
            </a:r>
            <a:r>
              <a:rPr kumimoji="0" lang="en-US" altLang="ko-KR" sz="1800" dirty="0" err="1"/>
              <a:t>blockquote</a:t>
            </a:r>
            <a:r>
              <a:rPr kumimoji="0" lang="en-US" altLang="ko-KR" sz="1800" dirty="0"/>
              <a:t> </a:t>
            </a:r>
            <a:r>
              <a:rPr kumimoji="0" lang="ko-KR" altLang="en-US" sz="1800" dirty="0"/>
              <a:t>클래스를 사용하여 인용 부분을 강조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.</a:t>
            </a:r>
            <a:r>
              <a:rPr kumimoji="0" lang="en-US" altLang="ko-KR" sz="1800" dirty="0" err="1"/>
              <a:t>blockquote</a:t>
            </a:r>
            <a:r>
              <a:rPr kumimoji="0" lang="en-US" altLang="ko-KR" sz="1800" dirty="0"/>
              <a:t>-footer </a:t>
            </a:r>
            <a:r>
              <a:rPr kumimoji="0" lang="ko-KR" altLang="en-US" sz="1800" dirty="0"/>
              <a:t>클래스를 사용하여 원본 위치를 강조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</a:t>
            </a:r>
            <a:r>
              <a:rPr kumimoji="0" lang="en-US" altLang="ko-KR" sz="1600" dirty="0" err="1"/>
              <a:t>blockquote</a:t>
            </a:r>
            <a:r>
              <a:rPr kumimoji="0" lang="en-US" altLang="ko-KR" sz="1600" dirty="0"/>
              <a:t> class=“</a:t>
            </a:r>
            <a:r>
              <a:rPr kumimoji="0" lang="en-US" altLang="ko-KR" sz="1600" dirty="0" err="1"/>
              <a:t>blockquote</a:t>
            </a:r>
            <a:r>
              <a:rPr kumimoji="0" lang="en-US" altLang="ko-KR" sz="1600" dirty="0"/>
              <a:t>”&gt;&lt;p&gt;</a:t>
            </a:r>
            <a:r>
              <a:rPr kumimoji="0" lang="ko-KR" altLang="en-US" sz="1600" dirty="0"/>
              <a:t>인용한 컨텐츠</a:t>
            </a:r>
            <a:r>
              <a:rPr kumimoji="0" lang="en-US" altLang="ko-KR" sz="1600" dirty="0"/>
              <a:t>&lt;/p&gt;</a:t>
            </a:r>
          </a:p>
          <a:p>
            <a:pPr marL="1371600" lvl="3" indent="0">
              <a:buNone/>
            </a:pPr>
            <a:r>
              <a:rPr kumimoji="0" lang="en-US" altLang="ko-KR" sz="1600" dirty="0"/>
              <a:t>&lt;footer class=“</a:t>
            </a:r>
            <a:r>
              <a:rPr kumimoji="0" lang="en-US" altLang="ko-KR" sz="1600" dirty="0" err="1"/>
              <a:t>blockquote</a:t>
            </a:r>
            <a:r>
              <a:rPr kumimoji="0" lang="en-US" altLang="ko-KR" sz="1600" dirty="0"/>
              <a:t>-footer”&gt;</a:t>
            </a:r>
            <a:r>
              <a:rPr kumimoji="0" lang="ko-KR" altLang="en-US" sz="1600" dirty="0"/>
              <a:t>원본 위치</a:t>
            </a:r>
            <a:r>
              <a:rPr kumimoji="0" lang="en-US" altLang="ko-KR" sz="1600" dirty="0"/>
              <a:t>&lt;/footer&gt; &lt;/</a:t>
            </a:r>
            <a:r>
              <a:rPr kumimoji="0" lang="en-US" altLang="ko-KR" sz="1600" dirty="0" err="1"/>
              <a:t>blockquote</a:t>
            </a:r>
            <a:r>
              <a:rPr kumimoji="0" lang="en-US" altLang="ko-K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373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&lt;dl&gt;,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</a:p>
          <a:p>
            <a:pPr lvl="2"/>
            <a:r>
              <a:rPr lang="en-US" altLang="ko-KR" sz="1800" dirty="0"/>
              <a:t>Bootstrap </a:t>
            </a:r>
            <a:r>
              <a:rPr lang="ko-KR" altLang="en-US" sz="1800" dirty="0"/>
              <a:t>에서 미리 디자인된 형태의 </a:t>
            </a:r>
            <a:r>
              <a:rPr lang="en-US" altLang="ko-KR" sz="1800" dirty="0"/>
              <a:t>dl </a:t>
            </a:r>
            <a:r>
              <a:rPr lang="ko-KR" altLang="en-US" sz="1800" dirty="0"/>
              <a:t>태그를 사용할 수 있음</a:t>
            </a:r>
            <a:endParaRPr lang="en-US" altLang="ko-KR" sz="1800" dirty="0"/>
          </a:p>
          <a:p>
            <a:pPr lvl="2"/>
            <a:r>
              <a:rPr lang="en-US" altLang="ko-KR" sz="1800" dirty="0"/>
              <a:t>Html </a:t>
            </a:r>
            <a:r>
              <a:rPr lang="ko-KR" altLang="en-US" sz="1800" dirty="0"/>
              <a:t>기본 </a:t>
            </a:r>
            <a:r>
              <a:rPr lang="en-US" altLang="ko-KR" sz="1800" dirty="0"/>
              <a:t>dl</a:t>
            </a:r>
            <a:r>
              <a:rPr lang="ko-KR" altLang="en-US" sz="1800" dirty="0"/>
              <a:t>과는 달리 </a:t>
            </a:r>
            <a:r>
              <a:rPr lang="en-US" altLang="ko-KR" sz="1800" dirty="0" err="1"/>
              <a:t>dd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dt</a:t>
            </a:r>
            <a:r>
              <a:rPr lang="ko-KR" altLang="en-US" sz="1800" dirty="0"/>
              <a:t>의 들여쓰기 위치가 변경 됨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&lt;dl&gt;</a:t>
            </a:r>
          </a:p>
          <a:p>
            <a:pPr marL="1371600" lvl="3" indent="0">
              <a:buNone/>
            </a:pPr>
            <a:r>
              <a:rPr lang="en-US" altLang="ko-KR" sz="1600" dirty="0"/>
              <a:t>		&lt;</a:t>
            </a:r>
            <a:r>
              <a:rPr lang="en-US" altLang="ko-KR" sz="1600" dirty="0" err="1"/>
              <a:t>dd</a:t>
            </a:r>
            <a:r>
              <a:rPr lang="en-US" altLang="ko-KR" sz="1600" dirty="0"/>
              <a:t>&gt;</a:t>
            </a:r>
            <a:r>
              <a:rPr lang="ko-KR" altLang="en-US" sz="1600" dirty="0"/>
              <a:t>커피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dd</a:t>
            </a:r>
            <a:r>
              <a:rPr lang="en-US" altLang="ko-KR" sz="1600" dirty="0"/>
              <a:t>&gt;</a:t>
            </a:r>
          </a:p>
          <a:p>
            <a:pPr marL="1371600" lvl="3" indent="0">
              <a:buNone/>
            </a:pPr>
            <a:r>
              <a:rPr lang="en-US" altLang="ko-KR" sz="1600" dirty="0"/>
              <a:t>		&lt;</a:t>
            </a:r>
            <a:r>
              <a:rPr lang="en-US" altLang="ko-KR" sz="1600" dirty="0" err="1"/>
              <a:t>dt</a:t>
            </a:r>
            <a:r>
              <a:rPr lang="en-US" altLang="ko-KR" sz="1600" dirty="0"/>
              <a:t>&gt;</a:t>
            </a:r>
            <a:r>
              <a:rPr lang="ko-KR" altLang="en-US" sz="1600" dirty="0" err="1"/>
              <a:t>아메리카노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dt</a:t>
            </a:r>
            <a:r>
              <a:rPr lang="en-US" altLang="ko-KR" sz="1600" dirty="0"/>
              <a:t>&gt;</a:t>
            </a:r>
          </a:p>
          <a:p>
            <a:pPr marL="1371600" lvl="3" indent="0">
              <a:buNone/>
            </a:pPr>
            <a:r>
              <a:rPr lang="en-US" altLang="ko-KR" sz="1600" dirty="0"/>
              <a:t>	    &lt;/dl&gt;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&lt;code&gt;</a:t>
            </a:r>
          </a:p>
          <a:p>
            <a:pPr lvl="2"/>
            <a:r>
              <a:rPr kumimoji="0" lang="ko-KR" altLang="en-US" sz="1800" dirty="0"/>
              <a:t>화면에 소스코드를 표시할 경우 사용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&lt;p&gt;code : &lt;code&gt;</a:t>
            </a:r>
            <a:r>
              <a:rPr kumimoji="0" lang="en-US" altLang="ko-KR" sz="1600" dirty="0" err="1"/>
              <a:t>var</a:t>
            </a:r>
            <a:r>
              <a:rPr kumimoji="0" lang="en-US" altLang="ko-KR" sz="1600" dirty="0"/>
              <a:t> value = “100”&lt;/code&gt;&lt;/p&gt;</a:t>
            </a:r>
          </a:p>
        </p:txBody>
      </p:sp>
    </p:spTree>
    <p:extLst>
      <p:ext uri="{BB962C8B-B14F-4D97-AF65-F5344CB8AC3E}">
        <p14:creationId xmlns:p14="http://schemas.microsoft.com/office/powerpoint/2010/main" val="608486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kbd</a:t>
            </a:r>
            <a:r>
              <a:rPr lang="en-US" altLang="ko-KR" sz="2000" dirty="0"/>
              <a:t>&gt;</a:t>
            </a:r>
          </a:p>
          <a:p>
            <a:pPr lvl="2"/>
            <a:r>
              <a:rPr lang="ko-KR" altLang="en-US" sz="1800" dirty="0"/>
              <a:t>화면에 키보드의 단축키 및 기능키를 표시할 경우 사용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&lt;p&gt;</a:t>
            </a:r>
            <a:r>
              <a:rPr lang="ko-KR" altLang="en-US" sz="1600" dirty="0"/>
              <a:t>자료를 복사할 경우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kbd</a:t>
            </a:r>
            <a:r>
              <a:rPr lang="en-US" altLang="ko-KR" sz="1600" dirty="0"/>
              <a:t>&gt;ctrl + c&lt;/</a:t>
            </a:r>
            <a:r>
              <a:rPr lang="en-US" altLang="ko-KR" sz="1600" dirty="0" err="1"/>
              <a:t>kbd</a:t>
            </a:r>
            <a:r>
              <a:rPr lang="en-US" altLang="ko-KR" sz="1600" dirty="0"/>
              <a:t>&gt; </a:t>
            </a:r>
            <a:r>
              <a:rPr lang="ko-KR" altLang="en-US" sz="1600" dirty="0"/>
              <a:t>키를 누릅니다</a:t>
            </a:r>
            <a:r>
              <a:rPr lang="en-US" altLang="ko-KR" sz="1600" dirty="0"/>
              <a:t>.&lt;/p&gt;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.lead</a:t>
            </a:r>
          </a:p>
          <a:p>
            <a:pPr lvl="2"/>
            <a:r>
              <a:rPr kumimoji="0" lang="ko-KR" altLang="en-US" sz="1800" dirty="0"/>
              <a:t>해당 </a:t>
            </a:r>
            <a:r>
              <a:rPr kumimoji="0" lang="ko-KR" altLang="en-US" sz="1800" dirty="0" err="1"/>
              <a:t>문자을</a:t>
            </a:r>
            <a:r>
              <a:rPr kumimoji="0" lang="ko-KR" altLang="en-US" sz="1800" dirty="0"/>
              <a:t> 강조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&lt;p class=“lead”&gt;</a:t>
            </a:r>
            <a:r>
              <a:rPr kumimoji="0" lang="ko-KR" altLang="en-US" sz="1600" dirty="0"/>
              <a:t>이 문자를 강조</a:t>
            </a:r>
            <a:r>
              <a:rPr kumimoji="0" lang="en-US" altLang="ko-KR" sz="16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339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.text-start, .text-center, .text-end</a:t>
            </a:r>
          </a:p>
          <a:p>
            <a:pPr lvl="2"/>
            <a:r>
              <a:rPr lang="ko-KR" altLang="en-US" sz="1800" dirty="0"/>
              <a:t>문자를 왼쪽</a:t>
            </a:r>
            <a:r>
              <a:rPr lang="en-US" altLang="ko-KR" sz="1800" dirty="0"/>
              <a:t>, </a:t>
            </a:r>
            <a:r>
              <a:rPr lang="ko-KR" altLang="en-US" sz="1800" dirty="0"/>
              <a:t>중앙</a:t>
            </a:r>
            <a:r>
              <a:rPr lang="en-US" altLang="ko-KR" sz="1800" dirty="0"/>
              <a:t>, </a:t>
            </a:r>
            <a:r>
              <a:rPr lang="ko-KR" altLang="en-US" sz="1800" dirty="0"/>
              <a:t>오른쪽 정렬함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&lt;p class=“text-start”&gt;</a:t>
            </a:r>
            <a:r>
              <a:rPr lang="ko-KR" altLang="en-US" sz="1600" dirty="0"/>
              <a:t>문자를 왼쪽 정렬</a:t>
            </a:r>
            <a:r>
              <a:rPr lang="en-US" altLang="ko-KR" sz="1600" dirty="0"/>
              <a:t>&lt;/p&gt;</a:t>
            </a:r>
          </a:p>
          <a:p>
            <a:pPr lvl="3"/>
            <a:r>
              <a:rPr lang="en-US" altLang="ko-KR" sz="1600" dirty="0"/>
              <a:t>Ex) &lt;p class=“text-center”&gt;</a:t>
            </a:r>
            <a:r>
              <a:rPr lang="ko-KR" altLang="en-US" sz="1600" dirty="0"/>
              <a:t>문자를 중앙 정렬</a:t>
            </a:r>
            <a:r>
              <a:rPr lang="en-US" altLang="ko-KR" sz="1600" dirty="0"/>
              <a:t>&lt;/p&gt;</a:t>
            </a:r>
          </a:p>
          <a:p>
            <a:pPr lvl="3"/>
            <a:r>
              <a:rPr lang="en-US" altLang="ko-KR" sz="1600" dirty="0"/>
              <a:t>Ex) &lt;p class=“text-end”&gt;</a:t>
            </a:r>
            <a:r>
              <a:rPr lang="ko-KR" altLang="en-US" sz="1600" dirty="0"/>
              <a:t>문자를 오른쪽 정렬</a:t>
            </a:r>
            <a:r>
              <a:rPr lang="en-US" altLang="ko-KR" sz="1600" dirty="0"/>
              <a:t>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.text-break</a:t>
            </a:r>
          </a:p>
          <a:p>
            <a:pPr lvl="2"/>
            <a:r>
              <a:rPr kumimoji="0" lang="ko-KR" altLang="en-US" sz="1800" dirty="0"/>
              <a:t>문자열이 화면 크기를 넘어갈 경우 </a:t>
            </a:r>
            <a:r>
              <a:rPr kumimoji="0" lang="en-US" altLang="ko-KR" sz="1800" dirty="0"/>
              <a:t>layout</a:t>
            </a:r>
            <a:r>
              <a:rPr kumimoji="0" lang="ko-KR" altLang="en-US" sz="1800" dirty="0"/>
              <a:t>을 유지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&lt;p class=“text-break”&gt;</a:t>
            </a:r>
            <a:r>
              <a:rPr kumimoji="0" lang="ko-KR" altLang="en-US" sz="1600" dirty="0"/>
              <a:t>문자열이 화면을 크기보다 클 경우 화면 </a:t>
            </a:r>
            <a:r>
              <a:rPr kumimoji="0" lang="en-US" altLang="ko-KR" sz="1600" dirty="0"/>
              <a:t>layout</a:t>
            </a:r>
            <a:r>
              <a:rPr kumimoji="0" lang="ko-KR" altLang="en-US" sz="1600" dirty="0"/>
              <a:t>을 무시하고 계속 오른쪽으로 표시되는 경우가 발생하는데 </a:t>
            </a:r>
            <a:r>
              <a:rPr kumimoji="0" lang="en-US" altLang="ko-KR" sz="1600" dirty="0"/>
              <a:t>.text-break</a:t>
            </a:r>
            <a:r>
              <a:rPr kumimoji="0" lang="ko-KR" altLang="en-US" sz="1600" dirty="0"/>
              <a:t>를 사용하면 해당 문자열이 있는 공간의 너비 밖으로 나가지 않고 </a:t>
            </a:r>
            <a:r>
              <a:rPr kumimoji="0" lang="en-US" altLang="ko-KR" sz="1600" dirty="0"/>
              <a:t>word-wrap</a:t>
            </a:r>
            <a:r>
              <a:rPr kumimoji="0" lang="ko-KR" altLang="en-US" sz="1600" dirty="0"/>
              <a:t>이 동작됨</a:t>
            </a:r>
            <a:r>
              <a:rPr kumimoji="0" lang="en-US" altLang="ko-KR" sz="16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2052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endParaRPr lang="en-US" altLang="ko-KR" sz="2400" dirty="0"/>
          </a:p>
          <a:p>
            <a:pPr algn="ctr">
              <a:defRPr/>
            </a:pPr>
            <a:r>
              <a:rPr lang="en-US" altLang="ko-KR" sz="2400" dirty="0"/>
              <a:t>1</a:t>
            </a:r>
            <a:r>
              <a:rPr lang="ko-KR" altLang="en-US" sz="2400" dirty="0"/>
              <a:t>장</a:t>
            </a:r>
            <a:r>
              <a:rPr lang="en-US" altLang="ko-KR" sz="2400" dirty="0"/>
              <a:t>. Bootstrap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Typography</a:t>
            </a:r>
          </a:p>
          <a:p>
            <a:pPr lvl="1"/>
            <a:r>
              <a:rPr lang="en-US" altLang="ko-KR" sz="2000" dirty="0"/>
              <a:t>.text-</a:t>
            </a:r>
            <a:r>
              <a:rPr lang="en-US" altLang="ko-KR" sz="2000" dirty="0" err="1"/>
              <a:t>nowrap</a:t>
            </a:r>
            <a:endParaRPr lang="en-US" altLang="ko-KR" sz="2000" dirty="0"/>
          </a:p>
          <a:p>
            <a:pPr lvl="2"/>
            <a:r>
              <a:rPr lang="ko-KR" altLang="en-US" sz="1800" dirty="0"/>
              <a:t>문자를 왼쪽</a:t>
            </a:r>
            <a:r>
              <a:rPr lang="en-US" altLang="ko-KR" sz="1800" dirty="0"/>
              <a:t>, </a:t>
            </a:r>
            <a:r>
              <a:rPr lang="ko-KR" altLang="en-US" sz="1800" dirty="0"/>
              <a:t>중앙</a:t>
            </a:r>
            <a:r>
              <a:rPr lang="en-US" altLang="ko-KR" sz="1800" dirty="0"/>
              <a:t>, </a:t>
            </a:r>
            <a:r>
              <a:rPr lang="ko-KR" altLang="en-US" sz="1800" dirty="0"/>
              <a:t>오른쪽 정렬함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&lt;p class=“text-start”&gt;</a:t>
            </a:r>
            <a:r>
              <a:rPr lang="ko-KR" altLang="en-US" sz="1600" dirty="0"/>
              <a:t>문자를 왼쪽 정렬</a:t>
            </a:r>
            <a:r>
              <a:rPr lang="en-US" altLang="ko-KR" sz="1600" dirty="0"/>
              <a:t>&lt;/p&gt;</a:t>
            </a:r>
          </a:p>
          <a:p>
            <a:pPr lvl="3"/>
            <a:r>
              <a:rPr lang="en-US" altLang="ko-KR" sz="1600" dirty="0"/>
              <a:t>Ex) &lt;p class=“text-center”&gt;</a:t>
            </a:r>
            <a:r>
              <a:rPr lang="ko-KR" altLang="en-US" sz="1600" dirty="0"/>
              <a:t>문자를 중앙 정렬</a:t>
            </a:r>
            <a:r>
              <a:rPr lang="en-US" altLang="ko-KR" sz="1600" dirty="0"/>
              <a:t>&lt;/p&gt;</a:t>
            </a:r>
          </a:p>
          <a:p>
            <a:pPr lvl="3"/>
            <a:r>
              <a:rPr lang="en-US" altLang="ko-KR" sz="1600" dirty="0"/>
              <a:t>Ex) &lt;p class=“text-end”&gt;</a:t>
            </a:r>
            <a:r>
              <a:rPr lang="ko-KR" altLang="en-US" sz="1600" dirty="0"/>
              <a:t>문자를 오른쪽 정렬</a:t>
            </a:r>
            <a:r>
              <a:rPr lang="en-US" altLang="ko-KR" sz="1600" dirty="0"/>
              <a:t>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Typography</a:t>
            </a:r>
          </a:p>
          <a:p>
            <a:pPr lvl="1"/>
            <a:r>
              <a:rPr kumimoji="0" lang="en-US" altLang="ko-KR" sz="2000" dirty="0"/>
              <a:t>.text-decoration-none</a:t>
            </a:r>
          </a:p>
          <a:p>
            <a:pPr lvl="2"/>
            <a:r>
              <a:rPr kumimoji="0" lang="ko-KR" altLang="en-US" sz="1800" dirty="0"/>
              <a:t>문자열의 밑줄을 없앰</a:t>
            </a:r>
            <a:endParaRPr kumimoji="0" lang="en-US" altLang="ko-KR" sz="1800" dirty="0"/>
          </a:p>
          <a:p>
            <a:pPr lvl="2"/>
            <a:r>
              <a:rPr kumimoji="0" lang="ko-KR" altLang="en-US" sz="1800" dirty="0"/>
              <a:t>링크 태그인 </a:t>
            </a:r>
            <a:r>
              <a:rPr kumimoji="0" lang="en-US" altLang="ko-KR" sz="1800" dirty="0"/>
              <a:t>A</a:t>
            </a:r>
            <a:r>
              <a:rPr kumimoji="0" lang="ko-KR" altLang="en-US" sz="1800" dirty="0"/>
              <a:t> 태그 사용 시 존재하는 밑줄을 없앨 수 있음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&lt;a </a:t>
            </a:r>
            <a:r>
              <a:rPr kumimoji="0" lang="en-US" altLang="ko-KR" sz="1600" dirty="0" err="1"/>
              <a:t>href</a:t>
            </a:r>
            <a:r>
              <a:rPr kumimoji="0" lang="en-US" altLang="ko-KR" sz="1600" dirty="0"/>
              <a:t>=“#” class=“text-decoration-none”&gt;</a:t>
            </a:r>
            <a:r>
              <a:rPr kumimoji="0" lang="ko-KR" altLang="en-US" sz="1600" dirty="0"/>
              <a:t>네이버</a:t>
            </a:r>
            <a:r>
              <a:rPr kumimoji="0" lang="en-US" altLang="ko-KR" sz="16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69162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table</a:t>
            </a:r>
          </a:p>
          <a:p>
            <a:pPr lvl="1"/>
            <a:r>
              <a:rPr lang="en-US" altLang="ko-KR" sz="2000" dirty="0"/>
              <a:t>Bootstrap5</a:t>
            </a:r>
            <a:r>
              <a:rPr lang="ko-KR" altLang="en-US" sz="2000" dirty="0"/>
              <a:t>에서 미리 디자인된 </a:t>
            </a:r>
            <a:r>
              <a:rPr lang="en-US" altLang="ko-KR" sz="2000" dirty="0"/>
              <a:t>table</a:t>
            </a:r>
            <a:r>
              <a:rPr lang="ko-KR" altLang="en-US" sz="2000" dirty="0"/>
              <a:t>를 사용할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테두리가 없고 </a:t>
            </a:r>
            <a:r>
              <a:rPr lang="en-US" altLang="ko-KR" sz="2000" dirty="0"/>
              <a:t>row </a:t>
            </a:r>
            <a:r>
              <a:rPr lang="ko-KR" altLang="en-US" sz="2000" dirty="0"/>
              <a:t>구분을 위한 </a:t>
            </a:r>
            <a:r>
              <a:rPr lang="ko-KR" altLang="en-US" sz="2000" dirty="0" err="1"/>
              <a:t>구분선만</a:t>
            </a:r>
            <a:r>
              <a:rPr lang="ko-KR" altLang="en-US" sz="2000" dirty="0"/>
              <a:t> 있는 테이블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.table</a:t>
            </a:r>
            <a:r>
              <a:rPr lang="ko-KR" altLang="en-US" sz="2000" dirty="0"/>
              <a:t> 클래스를 사용하여 </a:t>
            </a:r>
            <a:r>
              <a:rPr lang="en-US" altLang="ko-KR" sz="2000" dirty="0"/>
              <a:t>table</a:t>
            </a:r>
            <a:r>
              <a:rPr lang="ko-KR" altLang="en-US" sz="2000" dirty="0"/>
              <a:t>을 생성</a:t>
            </a:r>
            <a:endParaRPr lang="en-US" altLang="ko-KR" sz="2000" dirty="0"/>
          </a:p>
          <a:p>
            <a:pPr lvl="3"/>
            <a:r>
              <a:rPr lang="en-US" altLang="ko-KR" sz="1600" dirty="0"/>
              <a:t>Ex) &lt;table class=“table”&gt;</a:t>
            </a:r>
          </a:p>
          <a:p>
            <a:pPr marL="1371600" lvl="3" indent="0">
              <a:buNone/>
            </a:pPr>
            <a:r>
              <a:rPr lang="en-US" altLang="ko-KR" sz="1600" dirty="0"/>
              <a:t>	   &lt;table&gt;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table</a:t>
            </a:r>
          </a:p>
          <a:p>
            <a:pPr lvl="1"/>
            <a:r>
              <a:rPr kumimoji="0" lang="en-US" altLang="ko-KR" sz="2000" dirty="0"/>
              <a:t>.table-striped, table-hover</a:t>
            </a:r>
          </a:p>
          <a:p>
            <a:pPr lvl="2"/>
            <a:r>
              <a:rPr kumimoji="0" lang="ko-KR" altLang="en-US" sz="1800" dirty="0"/>
              <a:t>테이블의 홀수</a:t>
            </a:r>
            <a:r>
              <a:rPr kumimoji="0" lang="en-US" altLang="ko-KR" sz="1800" dirty="0"/>
              <a:t>, </a:t>
            </a:r>
            <a:r>
              <a:rPr kumimoji="0" lang="ko-KR" altLang="en-US" sz="1800" dirty="0"/>
              <a:t>짝수 </a:t>
            </a:r>
            <a:r>
              <a:rPr kumimoji="0" lang="en-US" altLang="ko-KR" sz="1800" dirty="0"/>
              <a:t>row</a:t>
            </a:r>
            <a:r>
              <a:rPr kumimoji="0" lang="ko-KR" altLang="en-US" sz="1800" dirty="0"/>
              <a:t>에 각각 다른 배경색으로 표시</a:t>
            </a:r>
            <a:endParaRPr kumimoji="0" lang="en-US" altLang="ko-KR" sz="1800" dirty="0"/>
          </a:p>
          <a:p>
            <a:pPr lvl="2"/>
            <a:r>
              <a:rPr kumimoji="0" lang="ko-KR" altLang="en-US" sz="1800" dirty="0"/>
              <a:t>테이블의 </a:t>
            </a:r>
            <a:r>
              <a:rPr kumimoji="0" lang="en-US" altLang="ko-KR" sz="1800" dirty="0"/>
              <a:t>row</a:t>
            </a:r>
            <a:r>
              <a:rPr kumimoji="0" lang="ko-KR" altLang="en-US" sz="1800" dirty="0"/>
              <a:t>에 마우스 </a:t>
            </a:r>
            <a:r>
              <a:rPr kumimoji="0" lang="ko-KR" altLang="en-US" sz="1800" dirty="0" err="1"/>
              <a:t>호버</a:t>
            </a:r>
            <a:r>
              <a:rPr kumimoji="0" lang="ko-KR" altLang="en-US" sz="1800" dirty="0"/>
              <a:t> 효과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&lt;table class=“table table-striped”&gt; … &lt;/table&gt;</a:t>
            </a:r>
          </a:p>
          <a:p>
            <a:pPr lvl="3"/>
            <a:r>
              <a:rPr kumimoji="0" lang="en-US" altLang="ko-KR" sz="1600" dirty="0"/>
              <a:t>Ex) &lt;table class=“table table-hover”&gt; …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135131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table</a:t>
            </a:r>
          </a:p>
          <a:p>
            <a:pPr lvl="1"/>
            <a:r>
              <a:rPr lang="en-US" altLang="ko-KR" sz="2000" dirty="0"/>
              <a:t>.table-bordered, table-borderless</a:t>
            </a:r>
          </a:p>
          <a:p>
            <a:pPr lvl="2"/>
            <a:r>
              <a:rPr lang="ko-KR" altLang="en-US" sz="1800" dirty="0"/>
              <a:t>모든 테두리가 있는 테이블 생성</a:t>
            </a:r>
            <a:endParaRPr lang="en-US" altLang="ko-KR" sz="1800" dirty="0"/>
          </a:p>
          <a:p>
            <a:pPr lvl="2"/>
            <a:r>
              <a:rPr lang="ko-KR" altLang="en-US" sz="1800" dirty="0"/>
              <a:t>모든 테두리가 없는 테이블 생성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&lt;table class=“table table-bordered”&gt; … &lt;/table&gt;</a:t>
            </a:r>
          </a:p>
          <a:p>
            <a:pPr lvl="3"/>
            <a:r>
              <a:rPr lang="en-US" altLang="ko-KR" sz="1600" dirty="0"/>
              <a:t>Ex) &lt;table class=“table table-borderless”&gt; … &lt;/table&gt;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table</a:t>
            </a:r>
          </a:p>
          <a:p>
            <a:pPr lvl="1"/>
            <a:r>
              <a:rPr kumimoji="0" lang="en-US" altLang="ko-KR" sz="2000" dirty="0"/>
              <a:t>.table-dark</a:t>
            </a:r>
          </a:p>
          <a:p>
            <a:pPr lvl="2"/>
            <a:r>
              <a:rPr kumimoji="0" lang="ko-KR" altLang="en-US" sz="1800" dirty="0"/>
              <a:t>어두운 테마의 테이블을 생성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.table-striped, table-hover </a:t>
            </a:r>
            <a:r>
              <a:rPr kumimoji="0" lang="ko-KR" altLang="en-US" sz="1800" dirty="0"/>
              <a:t>와 함께 사용할 수 있음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&lt;table class=“table table-dark”&gt; …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01138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table</a:t>
            </a:r>
          </a:p>
          <a:p>
            <a:pPr lvl="1"/>
            <a:r>
              <a:rPr lang="ko-KR" altLang="en-US" sz="2000" dirty="0"/>
              <a:t>테이블에 색상 사용하기</a:t>
            </a:r>
            <a:endParaRPr lang="en-US" altLang="ko-KR" sz="1800" dirty="0"/>
          </a:p>
          <a:p>
            <a:pPr lvl="2"/>
            <a:r>
              <a:rPr lang="en-US" altLang="ko-KR" sz="1800" dirty="0"/>
              <a:t>&lt;table&gt;, &lt;</a:t>
            </a:r>
            <a:r>
              <a:rPr lang="en-US" altLang="ko-KR" sz="1800" dirty="0" err="1"/>
              <a:t>thead</a:t>
            </a:r>
            <a:r>
              <a:rPr lang="en-US" altLang="ko-KR" sz="1800" dirty="0"/>
              <a:t>&gt;, &lt;</a:t>
            </a:r>
            <a:r>
              <a:rPr lang="en-US" altLang="ko-KR" sz="1800" dirty="0" err="1"/>
              <a:t>tbody</a:t>
            </a:r>
            <a:r>
              <a:rPr lang="en-US" altLang="ko-KR" sz="1800" dirty="0"/>
              <a:t>&gt;, &lt;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&gt;, &lt;</a:t>
            </a:r>
            <a:r>
              <a:rPr lang="en-US" altLang="ko-KR" sz="1800" dirty="0" err="1"/>
              <a:t>th</a:t>
            </a:r>
            <a:r>
              <a:rPr lang="en-US" altLang="ko-KR" sz="1800" dirty="0"/>
              <a:t>&gt;, &lt;td&gt; </a:t>
            </a:r>
            <a:r>
              <a:rPr lang="ko-KR" altLang="en-US" sz="1800" dirty="0"/>
              <a:t>에 적용가능</a:t>
            </a:r>
            <a:endParaRPr lang="en-US" altLang="ko-KR" sz="1800" dirty="0"/>
          </a:p>
          <a:p>
            <a:pPr lvl="2"/>
            <a:r>
              <a:rPr lang="en-US" altLang="ko-KR" sz="1800" dirty="0"/>
              <a:t>.table-{</a:t>
            </a:r>
            <a:r>
              <a:rPr lang="ko-KR" altLang="en-US" sz="1800" dirty="0" err="1"/>
              <a:t>테마컬러</a:t>
            </a:r>
            <a:r>
              <a:rPr lang="en-US" altLang="ko-KR" sz="1800" dirty="0"/>
              <a:t>} </a:t>
            </a:r>
            <a:r>
              <a:rPr lang="ko-KR" altLang="en-US" sz="1800" dirty="0"/>
              <a:t>형태로 사용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&lt;table class=“table ”&gt;</a:t>
            </a:r>
          </a:p>
          <a:p>
            <a:pPr marL="1828800" lvl="4" indent="0">
              <a:buNone/>
            </a:pPr>
            <a:r>
              <a:rPr lang="en-US" altLang="ko-KR" dirty="0"/>
              <a:t>     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class=“table-primary&gt;&lt;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순번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이름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marL="1828800" lvl="4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class=“table-info&gt;&lt;td&gt;1&lt;/td&gt;&lt;td&gt;</a:t>
            </a:r>
            <a:r>
              <a:rPr lang="ko-KR" altLang="en-US" sz="1400" dirty="0"/>
              <a:t>아이유</a:t>
            </a:r>
            <a:r>
              <a:rPr lang="en-US" altLang="ko-KR" sz="1400" dirty="0"/>
              <a:t>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marL="1371600" lvl="3" indent="0">
              <a:buNone/>
            </a:pPr>
            <a:r>
              <a:rPr lang="en-US" altLang="ko-KR" sz="1600" dirty="0"/>
              <a:t>	   &lt;/table&gt;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table</a:t>
            </a:r>
          </a:p>
          <a:p>
            <a:pPr lvl="1"/>
            <a:r>
              <a:rPr kumimoji="0" lang="ko-KR" altLang="en-US" sz="2000" dirty="0"/>
              <a:t>테이블 테마 컬러</a:t>
            </a:r>
            <a:endParaRPr kumimoji="0" lang="en-US" altLang="ko-KR" sz="2000" dirty="0"/>
          </a:p>
          <a:p>
            <a:pPr lvl="2"/>
            <a:r>
              <a:rPr kumimoji="0" lang="en-US" altLang="ko-KR" sz="1000" dirty="0"/>
              <a:t>.table-primary : </a:t>
            </a:r>
            <a:r>
              <a:rPr kumimoji="0" lang="ko-KR" altLang="en-US" sz="1000" dirty="0"/>
              <a:t>파란색 </a:t>
            </a:r>
            <a:r>
              <a:rPr kumimoji="0" lang="en-US" altLang="ko-KR" sz="1000" dirty="0"/>
              <a:t>- </a:t>
            </a:r>
            <a:r>
              <a:rPr kumimoji="0" lang="ko-KR" altLang="en-US" sz="1000" dirty="0"/>
              <a:t>중요한 작업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.table-success : </a:t>
            </a:r>
            <a:r>
              <a:rPr kumimoji="0" lang="ko-KR" altLang="en-US" sz="1000" dirty="0"/>
              <a:t>녹색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성공적이거나 긍정적인 작업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.table-info : </a:t>
            </a:r>
            <a:r>
              <a:rPr kumimoji="0" lang="ko-KR" altLang="en-US" sz="1000" dirty="0"/>
              <a:t>하늘색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중립적이거나 유익한 작업 또는 정보 제공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.table-danger : </a:t>
            </a:r>
            <a:r>
              <a:rPr kumimoji="0" lang="ko-KR" altLang="en-US" sz="1000" dirty="0"/>
              <a:t>빨간색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위험하거나 부정적인 작업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.table-warning : </a:t>
            </a:r>
            <a:r>
              <a:rPr kumimoji="0" lang="ko-KR" altLang="en-US" sz="1000" dirty="0"/>
              <a:t>주황색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주의가 필요한 작업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.table-active : </a:t>
            </a:r>
            <a:r>
              <a:rPr kumimoji="0" lang="ko-KR" altLang="en-US" sz="1000" dirty="0"/>
              <a:t>회색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테이블의 </a:t>
            </a:r>
            <a:r>
              <a:rPr kumimoji="0" lang="en-US" altLang="ko-KR" sz="1000" dirty="0"/>
              <a:t>row </a:t>
            </a:r>
            <a:r>
              <a:rPr kumimoji="0" lang="ko-KR" altLang="en-US" sz="1000" dirty="0"/>
              <a:t>및 </a:t>
            </a:r>
            <a:r>
              <a:rPr kumimoji="0" lang="en-US" altLang="ko-KR" sz="1000" dirty="0"/>
              <a:t>column</a:t>
            </a:r>
            <a:r>
              <a:rPr kumimoji="0" lang="ko-KR" altLang="en-US" sz="1000" dirty="0"/>
              <a:t>에 </a:t>
            </a:r>
            <a:r>
              <a:rPr kumimoji="0" lang="ko-KR" altLang="en-US" sz="1000" dirty="0" err="1"/>
              <a:t>호버</a:t>
            </a:r>
            <a:r>
              <a:rPr kumimoji="0" lang="ko-KR" altLang="en-US" sz="1000" dirty="0"/>
              <a:t> 시 적용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.table-secondary : </a:t>
            </a:r>
            <a:r>
              <a:rPr kumimoji="0" lang="ko-KR" altLang="en-US" sz="1000" dirty="0"/>
              <a:t>회색 </a:t>
            </a:r>
            <a:r>
              <a:rPr kumimoji="0" lang="en-US" altLang="ko-KR" sz="1000" dirty="0"/>
              <a:t>- </a:t>
            </a:r>
            <a:r>
              <a:rPr kumimoji="0" lang="ko-KR" altLang="en-US" sz="1000" dirty="0"/>
              <a:t>덜 중요한 작업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.table-light : </a:t>
            </a:r>
            <a:r>
              <a:rPr kumimoji="0" lang="ko-KR" altLang="en-US" sz="1000" dirty="0"/>
              <a:t>밝은 회색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테이블 및 테이블 </a:t>
            </a:r>
            <a:r>
              <a:rPr kumimoji="0" lang="en-US" altLang="ko-KR" sz="1000" dirty="0"/>
              <a:t>row</a:t>
            </a:r>
            <a:r>
              <a:rPr kumimoji="0" lang="ko-KR" altLang="en-US" sz="1000" dirty="0"/>
              <a:t>의 배경</a:t>
            </a:r>
            <a:endParaRPr kumimoji="0" lang="en-US" altLang="ko-KR" sz="1000" dirty="0"/>
          </a:p>
          <a:p>
            <a:pPr lvl="2"/>
            <a:r>
              <a:rPr kumimoji="0" lang="en-US" altLang="ko-KR" sz="1000" dirty="0"/>
              <a:t>.table-dark : </a:t>
            </a:r>
            <a:r>
              <a:rPr kumimoji="0" lang="ko-KR" altLang="en-US" sz="1000" dirty="0"/>
              <a:t>어두운 회색 </a:t>
            </a:r>
            <a:r>
              <a:rPr kumimoji="0" lang="en-US" altLang="ko-KR" sz="1000" dirty="0"/>
              <a:t>– </a:t>
            </a:r>
            <a:r>
              <a:rPr kumimoji="0" lang="ko-KR" altLang="en-US" sz="1000" dirty="0"/>
              <a:t>테이블 및 테이블 </a:t>
            </a:r>
            <a:r>
              <a:rPr kumimoji="0" lang="en-US" altLang="ko-KR" sz="1000" dirty="0"/>
              <a:t>row</a:t>
            </a:r>
            <a:r>
              <a:rPr kumimoji="0" lang="ko-KR" altLang="en-US" sz="1000" dirty="0"/>
              <a:t>의 배경</a:t>
            </a:r>
            <a:endParaRPr kumimoji="0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2453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table</a:t>
            </a:r>
          </a:p>
          <a:p>
            <a:pPr lvl="1"/>
            <a:r>
              <a:rPr lang="ko-KR" altLang="en-US" sz="2000" dirty="0" err="1"/>
              <a:t>반응형</a:t>
            </a:r>
            <a:r>
              <a:rPr lang="ko-KR" altLang="en-US" sz="2000" dirty="0"/>
              <a:t> 테이블</a:t>
            </a:r>
            <a:endParaRPr lang="en-US" altLang="ko-KR" sz="2000" dirty="0"/>
          </a:p>
          <a:p>
            <a:pPr lvl="2"/>
            <a:r>
              <a:rPr lang="en-US" altLang="ko-KR" sz="1800" dirty="0"/>
              <a:t>&lt;table&gt; </a:t>
            </a:r>
            <a:r>
              <a:rPr lang="ko-KR" altLang="en-US" sz="1800" dirty="0"/>
              <a:t>의 부모 태그에 </a:t>
            </a:r>
            <a:r>
              <a:rPr lang="en-US" altLang="ko-KR" sz="1800" dirty="0"/>
              <a:t>.table-responsive </a:t>
            </a:r>
            <a:r>
              <a:rPr lang="ko-KR" altLang="en-US" sz="1800" dirty="0"/>
              <a:t>를 적용하여 사용</a:t>
            </a:r>
            <a:endParaRPr lang="en-US" altLang="ko-KR" sz="1800" dirty="0"/>
          </a:p>
          <a:p>
            <a:pPr lvl="2"/>
            <a:r>
              <a:rPr lang="ko-KR" altLang="en-US" sz="1800" dirty="0"/>
              <a:t>화면이 너비에 따라 가로 스크롤이 출력 됨</a:t>
            </a:r>
            <a:endParaRPr lang="en-US" altLang="ko-KR" sz="1800" dirty="0"/>
          </a:p>
          <a:p>
            <a:pPr lvl="2"/>
            <a:r>
              <a:rPr lang="en-US" altLang="ko-KR" sz="1800" dirty="0"/>
              <a:t>.table-responsive-{</a:t>
            </a:r>
            <a:r>
              <a:rPr lang="ko-KR" altLang="en-US" sz="1800" dirty="0"/>
              <a:t>화면크기</a:t>
            </a:r>
            <a:r>
              <a:rPr lang="en-US" altLang="ko-KR" sz="1800" dirty="0"/>
              <a:t>} 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따라 스크롤 출력 시기 결정</a:t>
            </a:r>
            <a:endParaRPr lang="en-US" altLang="ko-KR" sz="1800" dirty="0"/>
          </a:p>
          <a:p>
            <a:pPr lvl="3"/>
            <a:r>
              <a:rPr lang="en-US" altLang="ko-KR" sz="1600" dirty="0"/>
              <a:t> </a:t>
            </a:r>
            <a:r>
              <a:rPr lang="en-US" altLang="ko-KR" sz="1600" dirty="0" err="1"/>
              <a:t>sm</a:t>
            </a:r>
            <a:r>
              <a:rPr lang="en-US" altLang="ko-KR" sz="1600" dirty="0"/>
              <a:t>, md, </a:t>
            </a:r>
            <a:r>
              <a:rPr lang="en-US" altLang="ko-KR" sz="1600" dirty="0" err="1"/>
              <a:t>lg</a:t>
            </a:r>
            <a:r>
              <a:rPr lang="en-US" altLang="ko-KR" sz="1600" dirty="0"/>
              <a:t>, </a:t>
            </a:r>
            <a:r>
              <a:rPr lang="ko-KR" altLang="en-US" sz="1600" dirty="0"/>
              <a:t>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xxl</a:t>
            </a:r>
            <a:r>
              <a:rPr lang="en-US" altLang="ko-KR" sz="1600" dirty="0"/>
              <a:t> </a:t>
            </a:r>
          </a:p>
          <a:p>
            <a:pPr lvl="3"/>
            <a:r>
              <a:rPr lang="en-US" altLang="ko-KR" sz="1400" dirty="0"/>
              <a:t>Ex) &lt;div class=“table-responsive”&gt;</a:t>
            </a:r>
          </a:p>
          <a:p>
            <a:pPr marL="2286000" lvl="5" indent="0">
              <a:buNone/>
            </a:pPr>
            <a:r>
              <a:rPr lang="en-US" altLang="ko-KR" sz="1400" dirty="0"/>
              <a:t>&lt;table class=“table”&gt; … &lt;/table&gt;</a:t>
            </a:r>
          </a:p>
          <a:p>
            <a:pPr marL="1828800" lvl="4" indent="0">
              <a:buNone/>
            </a:pPr>
            <a:r>
              <a:rPr lang="en-US" altLang="ko-KR" sz="1400" dirty="0"/>
              <a:t>   &lt;/div&gt;</a:t>
            </a:r>
          </a:p>
          <a:p>
            <a:pPr lvl="3"/>
            <a:endParaRPr lang="en-US" altLang="ko-KR" sz="16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table</a:t>
            </a:r>
          </a:p>
          <a:p>
            <a:pPr lvl="1"/>
            <a:r>
              <a:rPr kumimoji="0" lang="en-US" altLang="ko-KR" sz="2000" dirty="0"/>
              <a:t>.table-</a:t>
            </a:r>
            <a:r>
              <a:rPr kumimoji="0" lang="en-US" altLang="ko-KR" sz="2000" dirty="0" err="1"/>
              <a:t>sm</a:t>
            </a:r>
            <a:endParaRPr kumimoji="0" lang="en-US" altLang="ko-KR" sz="2000" dirty="0"/>
          </a:p>
          <a:p>
            <a:pPr lvl="2"/>
            <a:r>
              <a:rPr kumimoji="0" lang="en-US" altLang="ko-KR" sz="1800" dirty="0"/>
              <a:t>Bootstrap</a:t>
            </a:r>
            <a:r>
              <a:rPr kumimoji="0" lang="ko-KR" altLang="en-US" sz="1800" dirty="0"/>
              <a:t>의 기본 테이블보다 작은 테이블을 생성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.table-striped, table-hover </a:t>
            </a:r>
            <a:r>
              <a:rPr kumimoji="0" lang="ko-KR" altLang="en-US" sz="1800" dirty="0"/>
              <a:t>와 함께 사용할 수 있음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&lt;table class=“table table-</a:t>
            </a:r>
            <a:r>
              <a:rPr kumimoji="0" lang="en-US" altLang="ko-KR" sz="1600" dirty="0" err="1"/>
              <a:t>sm</a:t>
            </a:r>
            <a:r>
              <a:rPr kumimoji="0" lang="en-US" altLang="ko-KR" sz="1600" dirty="0"/>
              <a:t>”&gt; …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750673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image</a:t>
            </a:r>
          </a:p>
          <a:p>
            <a:pPr lvl="1"/>
            <a:r>
              <a:rPr lang="en-US" altLang="ko-KR" sz="2000" dirty="0"/>
              <a:t>Image Shapes</a:t>
            </a:r>
          </a:p>
          <a:p>
            <a:pPr lvl="2"/>
            <a:r>
              <a:rPr lang="en-US" altLang="ko-KR" sz="1800" dirty="0"/>
              <a:t>.rounded : </a:t>
            </a:r>
            <a:r>
              <a:rPr lang="ko-KR" altLang="en-US" sz="1800" dirty="0"/>
              <a:t>둥근 모서리 사용</a:t>
            </a:r>
            <a:endParaRPr lang="en-US" altLang="ko-KR" sz="1800" dirty="0"/>
          </a:p>
          <a:p>
            <a:pPr lvl="2"/>
            <a:r>
              <a:rPr lang="en-US" altLang="ko-KR" sz="1800" dirty="0"/>
              <a:t>.rounded-circle : </a:t>
            </a:r>
            <a:r>
              <a:rPr lang="ko-KR" altLang="en-US" sz="1800" dirty="0"/>
              <a:t>원형 이미지 사용</a:t>
            </a:r>
            <a:endParaRPr lang="en-US" altLang="ko-KR" sz="1800" dirty="0"/>
          </a:p>
          <a:p>
            <a:pPr lvl="2"/>
            <a:r>
              <a:rPr lang="en-US" altLang="ko-KR" sz="1800" dirty="0"/>
              <a:t>.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-thumbnail : </a:t>
            </a:r>
            <a:r>
              <a:rPr lang="ko-KR" altLang="en-US" sz="1800" dirty="0"/>
              <a:t>이미지에 테두리 추가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class=“rounded”&gt;</a:t>
            </a:r>
          </a:p>
          <a:p>
            <a:pPr lvl="3"/>
            <a:r>
              <a:rPr lang="en-US" altLang="ko-KR" sz="1600" dirty="0"/>
              <a:t>Ex)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class=“rounded-circle”&gt;</a:t>
            </a:r>
          </a:p>
          <a:p>
            <a:pPr lvl="3"/>
            <a:r>
              <a:rPr lang="en-US" altLang="ko-KR" sz="1600" dirty="0"/>
              <a:t>Ex)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-thumbnail”&gt;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image</a:t>
            </a:r>
          </a:p>
          <a:p>
            <a:pPr lvl="1"/>
            <a:r>
              <a:rPr kumimoji="0" lang="ko-KR" altLang="en-US" sz="2000" dirty="0"/>
              <a:t>이미지 정렬</a:t>
            </a:r>
            <a:endParaRPr kumimoji="0" lang="en-US" altLang="ko-KR" sz="2000" dirty="0"/>
          </a:p>
          <a:p>
            <a:pPr lvl="2"/>
            <a:r>
              <a:rPr kumimoji="0" lang="en-US" altLang="ko-KR" sz="1800" dirty="0"/>
              <a:t>.float-start : </a:t>
            </a:r>
            <a:r>
              <a:rPr kumimoji="0" lang="ko-KR" altLang="en-US" sz="1800" dirty="0"/>
              <a:t>이미지를 왼쪽 정렬하기</a:t>
            </a:r>
            <a:endParaRPr kumimoji="0" lang="en-US" altLang="ko-KR" sz="1800" dirty="0"/>
          </a:p>
          <a:p>
            <a:pPr lvl="2"/>
            <a:r>
              <a:rPr kumimoji="0" lang="en-US" altLang="ko-KR" sz="1800" dirty="0"/>
              <a:t>.float-end : </a:t>
            </a:r>
            <a:r>
              <a:rPr kumimoji="0" lang="ko-KR" altLang="en-US" sz="1800" dirty="0"/>
              <a:t>이미지를 오른쪽 정렬하기</a:t>
            </a:r>
            <a:endParaRPr kumimoji="0" lang="en-US" altLang="ko-KR" sz="1800" dirty="0"/>
          </a:p>
          <a:p>
            <a:pPr lvl="2"/>
            <a:r>
              <a:rPr kumimoji="0" lang="en-US" altLang="ko-KR" sz="1800" dirty="0" err="1"/>
              <a:t>Css</a:t>
            </a:r>
            <a:r>
              <a:rPr kumimoji="0" lang="ko-KR" altLang="en-US" sz="1800" dirty="0"/>
              <a:t>의 </a:t>
            </a:r>
            <a:r>
              <a:rPr kumimoji="0" lang="en-US" altLang="ko-KR" sz="1800" dirty="0"/>
              <a:t>float </a:t>
            </a:r>
            <a:r>
              <a:rPr kumimoji="0" lang="ko-KR" altLang="en-US" sz="1800" dirty="0"/>
              <a:t>속성을 사용하는 것이므로 부모 태그에 </a:t>
            </a:r>
            <a:r>
              <a:rPr kumimoji="0" lang="en-US" altLang="ko-KR" sz="1800" dirty="0"/>
              <a:t>.</a:t>
            </a:r>
            <a:r>
              <a:rPr kumimoji="0" lang="en-US" altLang="ko-KR" sz="1800" dirty="0" err="1"/>
              <a:t>clearfix</a:t>
            </a:r>
            <a:r>
              <a:rPr kumimoji="0" lang="en-US" altLang="ko-KR" sz="1800" dirty="0"/>
              <a:t> </a:t>
            </a:r>
            <a:r>
              <a:rPr kumimoji="0" lang="ko-KR" altLang="en-US" sz="1800" dirty="0"/>
              <a:t>적용 필수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class=“float-start”&gt;</a:t>
            </a:r>
          </a:p>
          <a:p>
            <a:pPr lvl="3"/>
            <a:r>
              <a:rPr kumimoji="0" lang="en-US" altLang="ko-KR" sz="1600" dirty="0"/>
              <a:t>Ex)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class=“float-end”&gt;</a:t>
            </a:r>
            <a:endParaRPr kumimoji="0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9893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image</a:t>
            </a:r>
          </a:p>
          <a:p>
            <a:pPr lvl="1"/>
            <a:r>
              <a:rPr lang="ko-KR" altLang="en-US" sz="2000" dirty="0"/>
              <a:t>이미지 중앙 정렬</a:t>
            </a:r>
            <a:endParaRPr lang="en-US" altLang="ko-KR" sz="2000" dirty="0"/>
          </a:p>
          <a:p>
            <a:pPr lvl="2"/>
            <a:r>
              <a:rPr lang="en-US" altLang="ko-KR" sz="1800" dirty="0"/>
              <a:t>.mx-auto : .d-block</a:t>
            </a:r>
            <a:r>
              <a:rPr lang="ko-KR" altLang="en-US" sz="1800" dirty="0"/>
              <a:t>와 함께 사용하여 이미지를 중앙 정렬</a:t>
            </a:r>
            <a:endParaRPr lang="en-US" altLang="ko-KR" sz="1800" dirty="0"/>
          </a:p>
          <a:p>
            <a:pPr lvl="2"/>
            <a:r>
              <a:rPr lang="en-US" altLang="ko-KR" sz="1800" dirty="0"/>
              <a:t>.text-center : </a:t>
            </a:r>
            <a:r>
              <a:rPr lang="ko-KR" altLang="en-US" sz="1800" dirty="0"/>
              <a:t>부모 태그에 </a:t>
            </a:r>
            <a:r>
              <a:rPr lang="en-US" altLang="ko-KR" sz="1800" dirty="0"/>
              <a:t>.text-center</a:t>
            </a:r>
            <a:r>
              <a:rPr lang="ko-KR" altLang="en-US" sz="1800" dirty="0"/>
              <a:t>을 적용하여 이미지 중앙 정렬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class=“d-block mx-auto”&gt;</a:t>
            </a:r>
          </a:p>
          <a:p>
            <a:pPr lvl="3"/>
            <a:r>
              <a:rPr lang="en-US" altLang="ko-KR" sz="1600" dirty="0"/>
              <a:t>Ex) &lt;div class=“text-center”&gt;</a:t>
            </a:r>
          </a:p>
          <a:p>
            <a:pPr marL="2286000" lvl="5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=“pengsu.jpg”&gt;</a:t>
            </a:r>
          </a:p>
          <a:p>
            <a:pPr marL="1828800" lvl="4" indent="0">
              <a:buNone/>
            </a:pPr>
            <a:r>
              <a:rPr lang="en-US" altLang="ko-KR" sz="1600" dirty="0"/>
              <a:t>   &lt;/div&gt;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image</a:t>
            </a:r>
          </a:p>
          <a:p>
            <a:pPr lvl="1"/>
            <a:r>
              <a:rPr kumimoji="0" lang="ko-KR" altLang="en-US" sz="2000" dirty="0" err="1"/>
              <a:t>반응형</a:t>
            </a:r>
            <a:r>
              <a:rPr kumimoji="0" lang="ko-KR" altLang="en-US" sz="2000" dirty="0"/>
              <a:t> 이미지</a:t>
            </a:r>
            <a:endParaRPr kumimoji="0" lang="en-US" altLang="ko-KR" sz="2000" dirty="0"/>
          </a:p>
          <a:p>
            <a:pPr lvl="2"/>
            <a:r>
              <a:rPr kumimoji="0" lang="en-US" altLang="ko-KR" sz="1800" dirty="0"/>
              <a:t>.</a:t>
            </a:r>
            <a:r>
              <a:rPr kumimoji="0" lang="en-US" altLang="ko-KR" sz="1800" dirty="0" err="1"/>
              <a:t>img</a:t>
            </a:r>
            <a:r>
              <a:rPr kumimoji="0" lang="en-US" altLang="ko-KR" sz="1800" dirty="0"/>
              <a:t>-fluid : </a:t>
            </a:r>
            <a:r>
              <a:rPr kumimoji="0" lang="ko-KR" altLang="en-US" sz="1800" dirty="0"/>
              <a:t>화면의 크기에 따라 자동으로 이미지의 크기가 변경 됨</a:t>
            </a:r>
            <a:endParaRPr kumimoji="0" lang="en-US" altLang="ko-KR" sz="1800" dirty="0"/>
          </a:p>
          <a:p>
            <a:pPr lvl="2"/>
            <a:r>
              <a:rPr kumimoji="0" lang="ko-KR" altLang="en-US" sz="1800" dirty="0"/>
              <a:t>부모 태그의 크기에 따라 이미지의 크기가 변경</a:t>
            </a:r>
            <a:endParaRPr kumimoji="0" lang="en-US" altLang="ko-KR" sz="1800" dirty="0"/>
          </a:p>
          <a:p>
            <a:pPr lvl="3"/>
            <a:r>
              <a:rPr kumimoji="0" lang="en-US" altLang="ko-KR" sz="1600" dirty="0"/>
              <a:t>Ex)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=“pengsu.jpg” class=“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-fluid”&gt;</a:t>
            </a:r>
          </a:p>
        </p:txBody>
      </p:sp>
    </p:spTree>
    <p:extLst>
      <p:ext uri="{BB962C8B-B14F-4D97-AF65-F5344CB8AC3E}">
        <p14:creationId xmlns:p14="http://schemas.microsoft.com/office/powerpoint/2010/main" val="2296369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5926138"/>
          </a:xfrm>
        </p:spPr>
        <p:txBody>
          <a:bodyPr/>
          <a:lstStyle/>
          <a:p>
            <a:r>
              <a:rPr lang="en-US" altLang="ko-KR" sz="2400" dirty="0"/>
              <a:t>button</a:t>
            </a:r>
          </a:p>
          <a:p>
            <a:pPr lvl="1"/>
            <a:r>
              <a:rPr lang="en-US" altLang="ko-KR" sz="2000" dirty="0"/>
              <a:t>Bootstrap5 </a:t>
            </a:r>
            <a:r>
              <a:rPr lang="ko-KR" altLang="en-US" sz="2000" dirty="0"/>
              <a:t>에서 미리 디자인된 버튼을 제공함</a:t>
            </a:r>
            <a:endParaRPr lang="en-US" altLang="ko-KR" sz="2000" dirty="0"/>
          </a:p>
          <a:p>
            <a:pPr lvl="1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사용하여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-{</a:t>
            </a:r>
            <a:r>
              <a:rPr lang="ko-KR" altLang="en-US" sz="2000" dirty="0" err="1"/>
              <a:t>테마컬러</a:t>
            </a:r>
            <a:r>
              <a:rPr lang="en-US" altLang="ko-KR" sz="2000" dirty="0"/>
              <a:t>}</a:t>
            </a:r>
            <a:r>
              <a:rPr lang="ko-KR" altLang="en-US" sz="2000" dirty="0"/>
              <a:t> 를 추가하여 여러가지 색상을 버튼을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-outline-{</a:t>
            </a:r>
            <a:r>
              <a:rPr lang="ko-KR" altLang="en-US" sz="2000" dirty="0" err="1"/>
              <a:t>테마컬러</a:t>
            </a:r>
            <a:r>
              <a:rPr lang="en-US" altLang="ko-KR" sz="2000" dirty="0"/>
              <a:t>}</a:t>
            </a:r>
            <a:r>
              <a:rPr lang="ko-KR" altLang="en-US" sz="2000" dirty="0"/>
              <a:t>를 사용하여 테두리 버튼을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&lt;a&gt;, &lt;button&gt;, &lt;input&gt; </a:t>
            </a:r>
            <a:r>
              <a:rPr lang="ko-KR" altLang="en-US" sz="2000" dirty="0"/>
              <a:t>태그에 사용 가능</a:t>
            </a:r>
            <a:endParaRPr lang="en-US" altLang="ko-KR" sz="2000" dirty="0"/>
          </a:p>
          <a:p>
            <a:pPr lvl="3"/>
            <a:r>
              <a:rPr lang="en-US" altLang="ko-KR" sz="1600" dirty="0"/>
              <a:t>Ex) &lt;button class=“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-primary”&gt;</a:t>
            </a:r>
            <a:r>
              <a:rPr lang="ko-KR" altLang="en-US" sz="1600" dirty="0"/>
              <a:t>버튼</a:t>
            </a:r>
            <a:r>
              <a:rPr lang="en-US" altLang="ko-KR" sz="1600" dirty="0"/>
              <a:t>&lt;/button&gt;</a:t>
            </a:r>
          </a:p>
          <a:p>
            <a:pPr lvl="3"/>
            <a:r>
              <a:rPr lang="en-US" altLang="ko-KR" sz="1600" dirty="0"/>
              <a:t>Ex) &lt;input class=“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-outline-primary” value=“</a:t>
            </a:r>
            <a:r>
              <a:rPr lang="ko-KR" altLang="en-US" sz="1600" dirty="0"/>
              <a:t>버튼</a:t>
            </a:r>
            <a:r>
              <a:rPr lang="en-US" altLang="ko-KR" sz="1600" dirty="0"/>
              <a:t>”&gt;</a:t>
            </a:r>
          </a:p>
          <a:p>
            <a:pPr lvl="1"/>
            <a:r>
              <a:rPr lang="ko-KR" altLang="en-US" sz="2000" dirty="0"/>
              <a:t>버튼 테마 컬러</a:t>
            </a:r>
            <a:endParaRPr lang="en-US" altLang="ko-KR" sz="2000" dirty="0"/>
          </a:p>
          <a:p>
            <a:pPr lvl="2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(</a:t>
            </a:r>
            <a:r>
              <a:rPr lang="ko-KR" altLang="en-US" sz="2000" dirty="0"/>
              <a:t>기본 버튼</a:t>
            </a:r>
            <a:r>
              <a:rPr lang="en-US" altLang="ko-KR" sz="2000" dirty="0"/>
              <a:t>), 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-link(</a:t>
            </a:r>
            <a:r>
              <a:rPr lang="ko-KR" altLang="en-US" sz="2000" dirty="0"/>
              <a:t>링크 버튼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–primary, 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–secondary</a:t>
            </a:r>
          </a:p>
          <a:p>
            <a:pPr lvl="2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–success, 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–info</a:t>
            </a:r>
          </a:p>
          <a:p>
            <a:pPr lvl="2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-warning, 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–danger</a:t>
            </a:r>
          </a:p>
          <a:p>
            <a:pPr lvl="2"/>
            <a:r>
              <a:rPr lang="en-US" altLang="ko-KR" sz="2000" dirty="0"/>
              <a:t>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–light, .</a:t>
            </a:r>
            <a:r>
              <a:rPr lang="en-US" altLang="ko-KR" sz="2000" dirty="0" err="1"/>
              <a:t>btn</a:t>
            </a:r>
            <a:r>
              <a:rPr lang="en-US" altLang="ko-KR" sz="2000" dirty="0"/>
              <a:t>–dark</a:t>
            </a:r>
          </a:p>
          <a:p>
            <a:pPr lvl="1"/>
            <a:endParaRPr lang="ko-KR" altLang="en-US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</p:spTree>
    <p:extLst>
      <p:ext uri="{BB962C8B-B14F-4D97-AF65-F5344CB8AC3E}">
        <p14:creationId xmlns:p14="http://schemas.microsoft.com/office/powerpoint/2010/main" val="73404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button</a:t>
            </a:r>
          </a:p>
          <a:p>
            <a:pPr lvl="1"/>
            <a:r>
              <a:rPr lang="en-US" altLang="ko-KR" sz="2000" dirty="0"/>
              <a:t>Bootstrap</a:t>
            </a:r>
            <a:r>
              <a:rPr lang="ko-KR" altLang="en-US" sz="2000" dirty="0"/>
              <a:t>이 제공하는 기본 버튼 크기를 변경할 수 있음</a:t>
            </a:r>
            <a:endParaRPr lang="en-US" altLang="ko-KR" sz="2000" dirty="0"/>
          </a:p>
          <a:p>
            <a:pPr lvl="2"/>
            <a:r>
              <a:rPr lang="en-US" altLang="ko-KR" sz="1800" dirty="0"/>
              <a:t>.</a:t>
            </a:r>
            <a:r>
              <a:rPr lang="en-US" altLang="ko-KR" sz="1800" dirty="0" err="1"/>
              <a:t>btn-lg</a:t>
            </a:r>
            <a:r>
              <a:rPr lang="en-US" altLang="ko-KR" sz="1800" dirty="0"/>
              <a:t> : </a:t>
            </a:r>
            <a:r>
              <a:rPr lang="ko-KR" altLang="en-US" sz="1800" dirty="0"/>
              <a:t>기본 버튼보다 큰 버튼 생성</a:t>
            </a:r>
            <a:endParaRPr lang="en-US" altLang="ko-KR" sz="1800" dirty="0"/>
          </a:p>
          <a:p>
            <a:pPr lvl="2"/>
            <a:r>
              <a:rPr lang="en-US" altLang="ko-KR" sz="1800" dirty="0"/>
              <a:t>.</a:t>
            </a:r>
            <a:r>
              <a:rPr lang="en-US" altLang="ko-KR" sz="1800" dirty="0" err="1"/>
              <a:t>btn-sm</a:t>
            </a:r>
            <a:r>
              <a:rPr lang="en-US" altLang="ko-KR" sz="1800" dirty="0"/>
              <a:t> : </a:t>
            </a:r>
            <a:r>
              <a:rPr lang="ko-KR" altLang="en-US" sz="1800" dirty="0"/>
              <a:t>기본 버튼보다 작은 버튼 생성</a:t>
            </a:r>
            <a:endParaRPr lang="en-US" altLang="ko-KR" sz="1800" dirty="0"/>
          </a:p>
          <a:p>
            <a:pPr lvl="3"/>
            <a:r>
              <a:rPr lang="en-US" altLang="ko-KR" sz="1600" dirty="0"/>
              <a:t>Ex) &lt;button class=“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btn-lg</a:t>
            </a:r>
            <a:r>
              <a:rPr lang="en-US" altLang="ko-KR" sz="1600" dirty="0"/>
              <a:t>”&gt;</a:t>
            </a:r>
            <a:r>
              <a:rPr lang="ko-KR" altLang="en-US" sz="1600" dirty="0"/>
              <a:t>큰 버튼</a:t>
            </a:r>
            <a:r>
              <a:rPr lang="en-US" altLang="ko-KR" sz="1600" dirty="0"/>
              <a:t>&lt;/button&gt;</a:t>
            </a:r>
          </a:p>
          <a:p>
            <a:pPr lvl="3"/>
            <a:r>
              <a:rPr lang="en-US" altLang="ko-KR" sz="1600" dirty="0"/>
              <a:t>Ex) &lt;button class=“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btn-sm</a:t>
            </a:r>
            <a:r>
              <a:rPr lang="en-US" altLang="ko-KR" sz="1600" dirty="0"/>
              <a:t>”&gt;</a:t>
            </a:r>
            <a:r>
              <a:rPr lang="ko-KR" altLang="en-US" sz="1600" dirty="0"/>
              <a:t>작은 버튼</a:t>
            </a:r>
            <a:r>
              <a:rPr lang="en-US" altLang="ko-KR" sz="1600" dirty="0"/>
              <a:t>&lt;/button&gt;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button</a:t>
            </a:r>
          </a:p>
          <a:p>
            <a:pPr lvl="1"/>
            <a:r>
              <a:rPr kumimoji="0" lang="ko-KR" altLang="en-US" sz="2000" dirty="0"/>
              <a:t>블록 레벨 버튼</a:t>
            </a:r>
            <a:endParaRPr kumimoji="0" lang="en-US" altLang="ko-KR" sz="2000" dirty="0"/>
          </a:p>
          <a:p>
            <a:pPr lvl="2"/>
            <a:r>
              <a:rPr kumimoji="0" lang="ko-KR" altLang="en-US" sz="1800" dirty="0"/>
              <a:t>해당 영역 너비 전체 크기의 버튼을 생성</a:t>
            </a:r>
            <a:endParaRPr kumimoji="0" lang="en-US" altLang="ko-KR" sz="1800" dirty="0"/>
          </a:p>
          <a:p>
            <a:pPr lvl="2"/>
            <a:r>
              <a:rPr kumimoji="0" lang="ko-KR" altLang="en-US" sz="1800" dirty="0"/>
              <a:t>부모 태그에 </a:t>
            </a:r>
            <a:r>
              <a:rPr kumimoji="0" lang="en-US" altLang="ko-KR" sz="1800" dirty="0"/>
              <a:t>.d-grid </a:t>
            </a:r>
            <a:r>
              <a:rPr kumimoji="0" lang="ko-KR" altLang="en-US" sz="1800" dirty="0"/>
              <a:t>클래스를 추가하여 블록 레벨 버튼을 사용</a:t>
            </a:r>
            <a:endParaRPr kumimoji="0" lang="en-US" altLang="ko-KR" sz="1800" dirty="0"/>
          </a:p>
          <a:p>
            <a:pPr lvl="2"/>
            <a:r>
              <a:rPr kumimoji="0" lang="ko-KR" altLang="en-US" sz="1800" dirty="0"/>
              <a:t>블록 레벨 버튼이 여러 개일 경우 </a:t>
            </a:r>
            <a:r>
              <a:rPr kumimoji="0" lang="en-US" altLang="ko-KR" sz="1800" dirty="0"/>
              <a:t>.gap-{</a:t>
            </a:r>
            <a:r>
              <a:rPr kumimoji="0" lang="ko-KR" altLang="en-US" sz="1800" dirty="0"/>
              <a:t>크기</a:t>
            </a:r>
            <a:r>
              <a:rPr kumimoji="0" lang="en-US" altLang="ko-KR" sz="1800" dirty="0"/>
              <a:t>}</a:t>
            </a:r>
            <a:r>
              <a:rPr kumimoji="0" lang="ko-KR" altLang="en-US" sz="1800" dirty="0"/>
              <a:t>로 여백 설정</a:t>
            </a:r>
            <a:endParaRPr kumimoji="0" lang="en-US" altLang="ko-KR" sz="1800" dirty="0"/>
          </a:p>
          <a:p>
            <a:pPr lvl="3"/>
            <a:r>
              <a:rPr kumimoji="0" lang="en-US" altLang="ko-KR" sz="1400" dirty="0"/>
              <a:t>Ex) </a:t>
            </a:r>
            <a:r>
              <a:rPr lang="en-US" altLang="ko-KR" sz="1400" dirty="0"/>
              <a:t>&lt;div class=“d-grid gap-3”&gt;</a:t>
            </a:r>
          </a:p>
          <a:p>
            <a:pPr marL="2286000" lvl="5" indent="0">
              <a:buNone/>
            </a:pPr>
            <a:r>
              <a:rPr lang="en-US" altLang="ko-KR" sz="1400" dirty="0"/>
              <a:t>&lt;button class=“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-block”&gt;</a:t>
            </a:r>
            <a:r>
              <a:rPr lang="ko-KR" altLang="en-US" sz="1400" dirty="0"/>
              <a:t>버튼</a:t>
            </a:r>
            <a:r>
              <a:rPr lang="en-US" altLang="ko-KR" sz="1400" dirty="0"/>
              <a:t>&lt;/button&gt;</a:t>
            </a:r>
          </a:p>
          <a:p>
            <a:pPr marL="2286000" lvl="5" indent="0">
              <a:buNone/>
            </a:pPr>
            <a:r>
              <a:rPr lang="en-US" altLang="ko-KR" sz="1400" dirty="0"/>
              <a:t>&lt;button class=“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-block”&gt;</a:t>
            </a:r>
            <a:r>
              <a:rPr lang="ko-KR" altLang="en-US" sz="1400" dirty="0"/>
              <a:t>버튼</a:t>
            </a:r>
            <a:r>
              <a:rPr lang="en-US" altLang="ko-KR" sz="1400" dirty="0"/>
              <a:t>&lt;/button&gt;</a:t>
            </a:r>
          </a:p>
          <a:p>
            <a:pPr marL="1371600" lvl="3" indent="0">
              <a:buNone/>
            </a:pPr>
            <a:r>
              <a:rPr lang="en-US" altLang="ko-KR" sz="1400" dirty="0"/>
              <a:t>	   &lt;div&gt;</a:t>
            </a:r>
          </a:p>
        </p:txBody>
      </p:sp>
    </p:spTree>
    <p:extLst>
      <p:ext uri="{BB962C8B-B14F-4D97-AF65-F5344CB8AC3E}">
        <p14:creationId xmlns:p14="http://schemas.microsoft.com/office/powerpoint/2010/main" val="288352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button</a:t>
            </a:r>
          </a:p>
          <a:p>
            <a:pPr lvl="1"/>
            <a:r>
              <a:rPr lang="ko-KR" altLang="en-US" sz="2000" dirty="0"/>
              <a:t>활성</a:t>
            </a:r>
            <a:r>
              <a:rPr lang="en-US" altLang="ko-KR" sz="2000" dirty="0"/>
              <a:t>/</a:t>
            </a:r>
            <a:r>
              <a:rPr lang="ko-KR" altLang="en-US" sz="2000" dirty="0"/>
              <a:t>비활성</a:t>
            </a:r>
            <a:endParaRPr lang="en-US" altLang="ko-KR" sz="2000" dirty="0"/>
          </a:p>
          <a:p>
            <a:pPr lvl="2"/>
            <a:r>
              <a:rPr lang="ko-KR" altLang="en-US" sz="1800" dirty="0"/>
              <a:t>버튼의 상태를 활성</a:t>
            </a:r>
            <a:r>
              <a:rPr lang="en-US" altLang="ko-KR" sz="1800" dirty="0"/>
              <a:t>/</a:t>
            </a:r>
            <a:r>
              <a:rPr lang="ko-KR" altLang="en-US" sz="1800" dirty="0"/>
              <a:t>비활성 상태로 변경</a:t>
            </a:r>
            <a:endParaRPr lang="en-US" altLang="ko-KR" sz="1800" dirty="0"/>
          </a:p>
          <a:p>
            <a:pPr lvl="2"/>
            <a:r>
              <a:rPr lang="en-US" altLang="ko-KR" sz="1800" dirty="0"/>
              <a:t>.active : </a:t>
            </a:r>
            <a:r>
              <a:rPr lang="ko-KR" altLang="en-US" sz="1800" dirty="0"/>
              <a:t>클래스에 추가하여 버튼이 클릭 된 상태로 표시</a:t>
            </a:r>
            <a:endParaRPr lang="en-US" altLang="ko-KR" sz="1800" dirty="0"/>
          </a:p>
          <a:p>
            <a:pPr lvl="2"/>
            <a:r>
              <a:rPr lang="en-US" altLang="ko-KR" sz="1800" dirty="0"/>
              <a:t> disabled</a:t>
            </a:r>
            <a:r>
              <a:rPr lang="ko-KR" altLang="en-US" sz="1800" dirty="0"/>
              <a:t> </a:t>
            </a:r>
            <a:r>
              <a:rPr lang="en-US" altLang="ko-KR" sz="1800" dirty="0"/>
              <a:t>: button</a:t>
            </a:r>
            <a:r>
              <a:rPr lang="ko-KR" altLang="en-US" sz="1800" dirty="0"/>
              <a:t>의 </a:t>
            </a:r>
            <a:r>
              <a:rPr lang="en-US" altLang="ko-KR" sz="1800" dirty="0"/>
              <a:t>disabled </a:t>
            </a:r>
            <a:r>
              <a:rPr lang="ko-KR" altLang="en-US" sz="1800" dirty="0"/>
              <a:t>속성을 사용하여 비활성 상태로 표시</a:t>
            </a:r>
            <a:endParaRPr lang="en-US" altLang="ko-KR" sz="1800" dirty="0"/>
          </a:p>
          <a:p>
            <a:pPr lvl="2"/>
            <a:r>
              <a:rPr lang="en-US" altLang="ko-KR" sz="1800" dirty="0"/>
              <a:t>.disabled : &lt;a&gt; </a:t>
            </a:r>
            <a:r>
              <a:rPr lang="ko-KR" altLang="en-US" sz="1800" dirty="0"/>
              <a:t>태그를 버튼으로 표시할 경우 사용</a:t>
            </a:r>
            <a:r>
              <a:rPr lang="en-US" altLang="ko-KR" sz="1800" dirty="0"/>
              <a:t>,</a:t>
            </a:r>
            <a:r>
              <a:rPr lang="ko-KR" altLang="en-US" sz="1800" dirty="0"/>
              <a:t> 비활성 상태로 표시</a:t>
            </a:r>
            <a:endParaRPr lang="en-US" altLang="ko-KR" sz="1800" dirty="0"/>
          </a:p>
          <a:p>
            <a:pPr lvl="3"/>
            <a:r>
              <a:rPr lang="en-US" altLang="ko-KR" sz="1400" dirty="0"/>
              <a:t>Ex) &lt;button class=“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active”&gt;</a:t>
            </a:r>
            <a:r>
              <a:rPr lang="ko-KR" altLang="en-US" sz="1400" dirty="0"/>
              <a:t>활성 상태 버튼</a:t>
            </a:r>
            <a:r>
              <a:rPr lang="en-US" altLang="ko-KR" sz="1400" dirty="0"/>
              <a:t>&lt;/button&gt;</a:t>
            </a:r>
          </a:p>
          <a:p>
            <a:pPr lvl="3"/>
            <a:r>
              <a:rPr lang="en-US" altLang="ko-KR" sz="1400" dirty="0"/>
              <a:t>Ex) &lt;button class=“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btn-primary”disabled</a:t>
            </a:r>
            <a:r>
              <a:rPr lang="en-US" altLang="ko-KR" sz="1400" dirty="0"/>
              <a:t>&gt;</a:t>
            </a:r>
            <a:r>
              <a:rPr lang="ko-KR" altLang="en-US" sz="1400" dirty="0"/>
              <a:t>비활성 상태 버튼</a:t>
            </a:r>
            <a:r>
              <a:rPr lang="en-US" altLang="ko-KR" sz="1400" dirty="0"/>
              <a:t>&lt;/button&gt;</a:t>
            </a:r>
          </a:p>
          <a:p>
            <a:pPr lvl="3"/>
            <a:r>
              <a:rPr lang="en-US" altLang="ko-KR" sz="1400" dirty="0"/>
              <a:t>Ex)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=“#”class=“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disabled”&gt;</a:t>
            </a:r>
            <a:r>
              <a:rPr lang="ko-KR" altLang="en-US" sz="1400" dirty="0"/>
              <a:t>비활성 상태 링크</a:t>
            </a:r>
            <a:r>
              <a:rPr lang="en-US" altLang="ko-KR" sz="1400" dirty="0"/>
              <a:t>&lt;/a&gt;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</p:spTree>
    <p:extLst>
      <p:ext uri="{BB962C8B-B14F-4D97-AF65-F5344CB8AC3E}">
        <p14:creationId xmlns:p14="http://schemas.microsoft.com/office/powerpoint/2010/main" val="338036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Bootstrap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쉽고 빠른 웹 개발을 위한 </a:t>
            </a:r>
            <a:r>
              <a:rPr lang="en-US" altLang="ko-KR" sz="2000" dirty="0"/>
              <a:t>Front-End </a:t>
            </a:r>
            <a:r>
              <a:rPr lang="ko-KR" altLang="en-US" sz="2000" dirty="0"/>
              <a:t>프레임워크</a:t>
            </a:r>
            <a:endParaRPr lang="en-US" altLang="ko-KR" sz="2000" dirty="0"/>
          </a:p>
          <a:p>
            <a:pPr lvl="2"/>
            <a:r>
              <a:rPr lang="en-US" altLang="ko-KR" sz="1800" dirty="0"/>
              <a:t>HTML </a:t>
            </a:r>
            <a:r>
              <a:rPr lang="ko-KR" altLang="en-US" sz="1800" dirty="0"/>
              <a:t>및 </a:t>
            </a:r>
            <a:r>
              <a:rPr lang="en-US" altLang="ko-KR" sz="1800" dirty="0"/>
              <a:t>CSS</a:t>
            </a:r>
            <a:r>
              <a:rPr lang="ko-KR" altLang="en-US" sz="1800" dirty="0"/>
              <a:t>에 대한 기본적인 지식을 가지고 쉽게 시작할 수 있음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/>
              <a:t>Bootstrap</a:t>
            </a:r>
            <a:r>
              <a:rPr lang="ko-KR" altLang="en-US" sz="2000" dirty="0"/>
              <a:t>는 </a:t>
            </a:r>
            <a:r>
              <a:rPr lang="en-US" altLang="ko-KR" sz="2000" dirty="0"/>
              <a:t>Typography, Form, Button, Table, Navigation, Table, Modal, Image, Carousel </a:t>
            </a:r>
            <a:r>
              <a:rPr lang="ko-KR" altLang="en-US" sz="2000" dirty="0"/>
              <a:t>및 기타 많은 기능 및 자바스크립트 플러그인</a:t>
            </a:r>
            <a:r>
              <a:rPr lang="en-US" altLang="ko-KR" sz="2000" dirty="0"/>
              <a:t>, HTML </a:t>
            </a:r>
            <a:r>
              <a:rPr lang="ko-KR" altLang="en-US" sz="2000" dirty="0"/>
              <a:t>및 </a:t>
            </a:r>
            <a:r>
              <a:rPr lang="en-US" altLang="ko-KR" sz="2000" dirty="0"/>
              <a:t>CSS </a:t>
            </a:r>
            <a:r>
              <a:rPr lang="ko-KR" altLang="en-US" sz="2000" dirty="0"/>
              <a:t>디자인 템플릿을 포함함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모바일 우선의 반응형 웹 디자인을 쉽게 만들 수 있는 기능을 지원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은 모바일 우선 접근 방식 </a:t>
            </a:r>
            <a:r>
              <a:rPr lang="en-US" altLang="ko-KR" sz="1800" dirty="0"/>
              <a:t>CSS </a:t>
            </a:r>
            <a:r>
              <a:rPr lang="ko-KR" altLang="en-US" sz="1800" dirty="0"/>
              <a:t>디자인을 사용함</a:t>
            </a:r>
            <a:endParaRPr lang="en-US" altLang="ko-KR" sz="18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의 반응형 </a:t>
            </a:r>
            <a:r>
              <a:rPr lang="en-US" altLang="ko-KR" sz="1800" dirty="0"/>
              <a:t>CSS</a:t>
            </a:r>
            <a:r>
              <a:rPr lang="ko-KR" altLang="en-US" sz="1800" dirty="0"/>
              <a:t>는 휴대폰</a:t>
            </a:r>
            <a:r>
              <a:rPr lang="en-US" altLang="ko-KR" sz="1800" dirty="0"/>
              <a:t>, </a:t>
            </a:r>
            <a:r>
              <a:rPr lang="ko-KR" altLang="en-US" sz="1800" dirty="0"/>
              <a:t>태블릿</a:t>
            </a:r>
            <a:r>
              <a:rPr lang="en-US" altLang="ko-KR" sz="1800" dirty="0"/>
              <a:t> </a:t>
            </a:r>
            <a:r>
              <a:rPr lang="ko-KR" altLang="en-US" sz="1800" dirty="0"/>
              <a:t>및 데스크탑에 맞게 조정 됨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텍스트 테마 컬러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Bootstrap5</a:t>
            </a:r>
            <a:r>
              <a:rPr lang="ko-KR" altLang="en-US" sz="1800" dirty="0"/>
              <a:t>에서 미리 지정된 </a:t>
            </a:r>
            <a:r>
              <a:rPr lang="ko-KR" altLang="en-US" sz="1800" dirty="0" err="1"/>
              <a:t>색상명으로</a:t>
            </a:r>
            <a:r>
              <a:rPr lang="ko-KR" altLang="en-US" sz="1800" dirty="0"/>
              <a:t> 문자색을 사용할 수 있음</a:t>
            </a:r>
            <a:endParaRPr lang="en-US" altLang="ko-KR" sz="1800" dirty="0"/>
          </a:p>
          <a:p>
            <a:pPr lvl="3"/>
            <a:r>
              <a:rPr lang="en-US" altLang="ko-KR" sz="1600" dirty="0"/>
              <a:t>.text-mute, .text-body</a:t>
            </a:r>
          </a:p>
          <a:p>
            <a:pPr lvl="3"/>
            <a:r>
              <a:rPr lang="en-US" altLang="ko-KR" sz="1600" dirty="0"/>
              <a:t>.text-primary, .text-secondary</a:t>
            </a:r>
          </a:p>
          <a:p>
            <a:pPr lvl="3"/>
            <a:r>
              <a:rPr lang="en-US" altLang="ko-KR" sz="1600" dirty="0"/>
              <a:t>.text-success, .text-info</a:t>
            </a:r>
          </a:p>
          <a:p>
            <a:pPr lvl="3"/>
            <a:r>
              <a:rPr lang="en-US" altLang="ko-KR" sz="1600" dirty="0"/>
              <a:t>.text-warning, .text-danger</a:t>
            </a:r>
          </a:p>
          <a:p>
            <a:pPr lvl="3"/>
            <a:r>
              <a:rPr lang="en-US" altLang="ko-KR" sz="1600" dirty="0"/>
              <a:t>.text-light, .text-dark, .text-white</a:t>
            </a:r>
          </a:p>
          <a:p>
            <a:pPr lvl="3"/>
            <a:r>
              <a:rPr lang="en-US" altLang="ko-KR" sz="1600" dirty="0"/>
              <a:t>Ex) &lt;p class=“text-primary”&gt;</a:t>
            </a:r>
            <a:r>
              <a:rPr lang="ko-KR" altLang="en-US" sz="1600" dirty="0"/>
              <a:t>텍스트 색상</a:t>
            </a:r>
            <a:r>
              <a:rPr lang="en-US" altLang="ko-KR" sz="1600" dirty="0"/>
              <a:t>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링크 테마 컬러</a:t>
            </a:r>
            <a:endParaRPr lang="en-US" altLang="ko-KR" sz="2000" dirty="0"/>
          </a:p>
          <a:p>
            <a:pPr lvl="2"/>
            <a:r>
              <a:rPr lang="ko-KR" altLang="en-US" sz="1800" dirty="0"/>
              <a:t>링크 태그를 위한 </a:t>
            </a:r>
            <a:r>
              <a:rPr lang="en-US" altLang="ko-KR" sz="1800" dirty="0"/>
              <a:t>.link-{</a:t>
            </a:r>
            <a:r>
              <a:rPr lang="ko-KR" altLang="en-US" sz="1800" dirty="0" err="1"/>
              <a:t>테마컬러</a:t>
            </a:r>
            <a:r>
              <a:rPr lang="en-US" altLang="ko-KR" sz="1800" dirty="0"/>
              <a:t>} </a:t>
            </a:r>
            <a:r>
              <a:rPr lang="ko-KR" altLang="en-US" sz="1800" dirty="0"/>
              <a:t>클래스도 존재함</a:t>
            </a:r>
            <a:endParaRPr lang="en-US" altLang="ko-KR" sz="1800" dirty="0"/>
          </a:p>
          <a:p>
            <a:pPr lvl="3"/>
            <a:r>
              <a:rPr lang="en-US" altLang="ko-KR" sz="1600" dirty="0"/>
              <a:t>.text-primary, .text-secondary</a:t>
            </a:r>
          </a:p>
          <a:p>
            <a:pPr lvl="3"/>
            <a:r>
              <a:rPr lang="en-US" altLang="ko-KR" sz="1600" dirty="0"/>
              <a:t>.text-success, .text-info</a:t>
            </a:r>
          </a:p>
          <a:p>
            <a:pPr lvl="3"/>
            <a:r>
              <a:rPr lang="en-US" altLang="ko-KR" sz="1600" dirty="0"/>
              <a:t>.text-warning, .text-danger</a:t>
            </a:r>
          </a:p>
          <a:p>
            <a:pPr lvl="3"/>
            <a:r>
              <a:rPr lang="en-US" altLang="ko-KR" sz="1600" dirty="0"/>
              <a:t>.text-light, .text-dark</a:t>
            </a:r>
          </a:p>
          <a:p>
            <a:pPr lvl="3"/>
            <a:r>
              <a:rPr lang="en-US" altLang="ko-KR" sz="1600" dirty="0"/>
              <a:t>Ex)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=“#”class=“link-primary”&gt;</a:t>
            </a:r>
            <a:r>
              <a:rPr lang="ko-KR" altLang="en-US" sz="1600" dirty="0"/>
              <a:t>링크 텍스트 색상</a:t>
            </a:r>
            <a:r>
              <a:rPr lang="en-US" altLang="ko-KR" sz="16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06772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텍스트 불투명도</a:t>
            </a:r>
            <a:endParaRPr lang="en-US" altLang="ko-KR" sz="2000" dirty="0"/>
          </a:p>
          <a:p>
            <a:pPr lvl="2"/>
            <a:r>
              <a:rPr lang="ko-KR" altLang="en-US" sz="1800" dirty="0"/>
              <a:t>흑백 텍스트에 대해서 불투명도 </a:t>
            </a:r>
            <a:r>
              <a:rPr lang="en-US" altLang="ko-KR" sz="1800" dirty="0"/>
              <a:t>50%</a:t>
            </a:r>
            <a:r>
              <a:rPr lang="ko-KR" altLang="en-US" sz="1800" dirty="0"/>
              <a:t>의 클래스를 지원함</a:t>
            </a:r>
            <a:endParaRPr lang="en-US" altLang="ko-KR" sz="1800" dirty="0"/>
          </a:p>
          <a:p>
            <a:pPr lvl="3"/>
            <a:r>
              <a:rPr lang="en-US" altLang="ko-KR" sz="1600" dirty="0"/>
              <a:t>.text-black-50, .text-white-50</a:t>
            </a:r>
          </a:p>
          <a:p>
            <a:pPr lvl="3"/>
            <a:r>
              <a:rPr lang="en-US" altLang="ko-KR" sz="1600" dirty="0"/>
              <a:t>Ex) &lt;p class=“text-black-50”&gt;</a:t>
            </a:r>
            <a:r>
              <a:rPr lang="ko-KR" altLang="en-US" sz="1600" dirty="0"/>
              <a:t>검정색 불투명도 </a:t>
            </a:r>
            <a:r>
              <a:rPr lang="en-US" altLang="ko-KR" sz="1600" dirty="0"/>
              <a:t>50%&lt;/p&gt;</a:t>
            </a:r>
          </a:p>
          <a:p>
            <a:pPr lvl="2"/>
            <a:r>
              <a:rPr lang="ko-KR" altLang="en-US" sz="1800" dirty="0"/>
              <a:t>텍스트에 적용할 수 있는 불투명도 클래스 지원</a:t>
            </a:r>
            <a:r>
              <a:rPr lang="en-US" altLang="ko-KR" sz="1800" dirty="0"/>
              <a:t>(25%, 50%, 75%, 100%)</a:t>
            </a:r>
          </a:p>
          <a:p>
            <a:pPr lvl="3"/>
            <a:r>
              <a:rPr lang="en-US" altLang="ko-KR" sz="1600" dirty="0"/>
              <a:t>.text-opacity-25, .text-opacity-50</a:t>
            </a:r>
          </a:p>
          <a:p>
            <a:pPr lvl="3"/>
            <a:r>
              <a:rPr lang="en-US" altLang="ko-KR" sz="1600" dirty="0"/>
              <a:t>.text-opacity-75, .text-opacity-100</a:t>
            </a:r>
          </a:p>
          <a:p>
            <a:pPr lvl="3"/>
            <a:r>
              <a:rPr lang="en-US" altLang="ko-KR" sz="1600" dirty="0"/>
              <a:t>Ex)</a:t>
            </a:r>
            <a:r>
              <a:rPr lang="en-US" altLang="ko-KR" sz="1500" dirty="0"/>
              <a:t> &lt;p class=“text-primary text-opacity-25”&gt;</a:t>
            </a:r>
            <a:r>
              <a:rPr lang="ko-KR" altLang="en-US" sz="1500" dirty="0"/>
              <a:t>불투명도 </a:t>
            </a:r>
            <a:r>
              <a:rPr lang="en-US" altLang="ko-KR" sz="1500" dirty="0"/>
              <a:t>25%&lt;/p&gt;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배경 테마 컬러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에서 미리 지정한 </a:t>
            </a:r>
            <a:r>
              <a:rPr lang="ko-KR" altLang="en-US" sz="1800" dirty="0" err="1"/>
              <a:t>색상명으로</a:t>
            </a:r>
            <a:r>
              <a:rPr lang="ko-KR" altLang="en-US" sz="1800" dirty="0"/>
              <a:t> 배경색을 사용할 수 있음</a:t>
            </a:r>
            <a:endParaRPr lang="en-US" altLang="ko-KR" sz="1800" dirty="0"/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-primary,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-secondary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-success,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-info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-warning,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-danger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-light,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-dark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-body,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-white, 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-transparent (</a:t>
            </a:r>
            <a:r>
              <a:rPr lang="ko-KR" altLang="en-US" sz="1600" dirty="0"/>
              <a:t>투명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Ex)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=“#”class=“link-primary”&gt;</a:t>
            </a:r>
            <a:r>
              <a:rPr lang="ko-KR" altLang="en-US" sz="1600" dirty="0"/>
              <a:t>링크 텍스트 색상</a:t>
            </a:r>
            <a:r>
              <a:rPr lang="en-US" altLang="ko-KR" sz="16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96355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2"/>
            <a:ext cx="8686800" cy="2954337"/>
          </a:xfrm>
        </p:spPr>
        <p:txBody>
          <a:bodyPr/>
          <a:lstStyle/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배경 테마 컬러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에서 미리 지정한 </a:t>
            </a:r>
            <a:r>
              <a:rPr lang="ko-KR" altLang="en-US" sz="1800" dirty="0" err="1"/>
              <a:t>색상명으로</a:t>
            </a:r>
            <a:r>
              <a:rPr lang="ko-KR" altLang="en-US" sz="1800" dirty="0"/>
              <a:t> 배경색을 사용할 수 있음</a:t>
            </a:r>
            <a:endParaRPr lang="en-US" altLang="ko-KR" sz="1800" dirty="0"/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-primary,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-secondary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-success,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-info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-warning,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-danger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-light,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-dark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-body, 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-white, 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-transparent (</a:t>
            </a:r>
            <a:r>
              <a:rPr lang="ko-KR" altLang="en-US" sz="1600" dirty="0"/>
              <a:t>투명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Ex)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=“#”class=“link-primary”&gt;</a:t>
            </a:r>
            <a:r>
              <a:rPr lang="ko-KR" altLang="en-US" sz="1600" dirty="0"/>
              <a:t>링크 텍스트 색상</a:t>
            </a:r>
            <a:r>
              <a:rPr lang="en-US" altLang="ko-KR" sz="1600" dirty="0"/>
              <a:t>&lt;/a&gt;</a:t>
            </a:r>
          </a:p>
          <a:p>
            <a:pPr lvl="1"/>
            <a:endParaRPr lang="en-US" altLang="ko-KR" sz="20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Bootstrap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필수 개념 및 컴포넌트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886199"/>
            <a:ext cx="8686800" cy="29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Utilities</a:t>
            </a:r>
          </a:p>
          <a:p>
            <a:pPr lvl="1"/>
            <a:r>
              <a:rPr lang="ko-KR" altLang="en-US" sz="2000" dirty="0"/>
              <a:t>배경 불투명도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에서 미리 지정한 </a:t>
            </a:r>
            <a:r>
              <a:rPr lang="ko-KR" altLang="en-US" sz="1800" dirty="0" err="1"/>
              <a:t>불투명도를</a:t>
            </a:r>
            <a:r>
              <a:rPr lang="ko-KR" altLang="en-US" sz="1800" dirty="0"/>
              <a:t> 사용할 수 있음</a:t>
            </a:r>
            <a:endParaRPr lang="en-US" altLang="ko-KR" sz="1800" dirty="0"/>
          </a:p>
          <a:p>
            <a:pPr lvl="2"/>
            <a:r>
              <a:rPr lang="ko-KR" altLang="en-US" sz="1800" dirty="0"/>
              <a:t>투명</a:t>
            </a:r>
            <a:r>
              <a:rPr lang="en-US" altLang="ko-KR" sz="1800" dirty="0"/>
              <a:t>, 10%, 25%, 50%, 75%, 100%</a:t>
            </a:r>
          </a:p>
          <a:p>
            <a:pPr lvl="3"/>
            <a:r>
              <a:rPr lang="en-US" altLang="ko-KR" sz="1600" dirty="0"/>
              <a:t>.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-transparent, .bg-opacity-10</a:t>
            </a:r>
          </a:p>
          <a:p>
            <a:pPr lvl="3"/>
            <a:r>
              <a:rPr lang="en-US" altLang="ko-KR" sz="1600" dirty="0"/>
              <a:t>.bg-opacity-25, .bg-opacity-50</a:t>
            </a:r>
          </a:p>
          <a:p>
            <a:pPr lvl="3"/>
            <a:r>
              <a:rPr lang="en-US" altLang="ko-KR" sz="1600" dirty="0"/>
              <a:t>.bg-opacity-75, .bg-opacity-100</a:t>
            </a:r>
          </a:p>
          <a:p>
            <a:pPr lvl="3"/>
            <a:r>
              <a:rPr lang="en-US" altLang="ko-KR" sz="1600" dirty="0"/>
              <a:t>Ex) &lt;div class=“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-info bg-opacity-25”&gt;</a:t>
            </a:r>
            <a:r>
              <a:rPr lang="ko-KR" altLang="en-US" sz="1600" dirty="0"/>
              <a:t>링크 텍스트 색상</a:t>
            </a:r>
            <a:r>
              <a:rPr lang="en-US" altLang="ko-KR" sz="16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54411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Bootstrap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모든 주요 웹 브라우저 및 플랫폼의 최신 버전을 지원함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r>
              <a:rPr lang="ko-KR" altLang="en-US" sz="1800" dirty="0"/>
              <a:t> 는 </a:t>
            </a:r>
            <a:r>
              <a:rPr lang="en-US" altLang="ko-KR" sz="1800" dirty="0"/>
              <a:t>IE11 </a:t>
            </a:r>
            <a:r>
              <a:rPr lang="ko-KR" altLang="en-US" sz="1800" dirty="0"/>
              <a:t>이하 버전은 지원하지 않음</a:t>
            </a:r>
            <a:endParaRPr lang="en-US" altLang="ko-KR" sz="1800" dirty="0"/>
          </a:p>
          <a:p>
            <a:pPr lvl="2"/>
            <a:r>
              <a:rPr lang="en-US" altLang="ko-KR" sz="1800" dirty="0"/>
              <a:t>IE11 </a:t>
            </a:r>
            <a:r>
              <a:rPr lang="ko-KR" altLang="en-US" sz="1800" dirty="0"/>
              <a:t>이하 버전에서는 </a:t>
            </a:r>
            <a:r>
              <a:rPr lang="en-US" altLang="ko-KR" sz="1800" dirty="0"/>
              <a:t>bootstrap 3 </a:t>
            </a:r>
            <a:r>
              <a:rPr lang="ko-KR" altLang="en-US" sz="1800" dirty="0"/>
              <a:t>및 </a:t>
            </a:r>
            <a:r>
              <a:rPr lang="en-US" altLang="ko-KR" sz="1800" dirty="0"/>
              <a:t>bootstrap 4 </a:t>
            </a:r>
            <a:r>
              <a:rPr lang="ko-KR" altLang="en-US" sz="1800" dirty="0"/>
              <a:t>사용을 권장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/>
              <a:t>Bootstrap 5</a:t>
            </a:r>
            <a:r>
              <a:rPr lang="ko-KR" altLang="en-US" sz="2000" dirty="0"/>
              <a:t>는 </a:t>
            </a:r>
            <a:r>
              <a:rPr lang="en-US" altLang="ko-KR" sz="2000" dirty="0"/>
              <a:t>bootstrap</a:t>
            </a:r>
            <a:r>
              <a:rPr lang="ko-KR" altLang="en-US" sz="2000" dirty="0"/>
              <a:t>의 최신버전으로 </a:t>
            </a:r>
            <a:r>
              <a:rPr lang="en-US" altLang="ko-KR" sz="2000" dirty="0"/>
              <a:t>jQuery </a:t>
            </a:r>
            <a:r>
              <a:rPr lang="ko-KR" altLang="en-US" sz="2000" dirty="0"/>
              <a:t>대신 순수 </a:t>
            </a:r>
            <a:r>
              <a:rPr lang="en-US" altLang="ko-KR" sz="2000" dirty="0" err="1"/>
              <a:t>Javascript</a:t>
            </a:r>
            <a:r>
              <a:rPr lang="ko-KR" altLang="en-US" sz="2000" dirty="0"/>
              <a:t>만 사용함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</a:t>
            </a:r>
            <a:r>
              <a:rPr lang="ko-KR" altLang="en-US" sz="1800" dirty="0"/>
              <a:t>의 내부 구현에서 </a:t>
            </a:r>
            <a:r>
              <a:rPr lang="en-US" altLang="ko-KR" sz="1800" dirty="0"/>
              <a:t>jQuery</a:t>
            </a:r>
            <a:r>
              <a:rPr lang="ko-KR" altLang="en-US" sz="1800" dirty="0"/>
              <a:t>를 사용하지 않음</a:t>
            </a:r>
            <a:endParaRPr lang="en-US" altLang="ko-KR" sz="1800" dirty="0"/>
          </a:p>
          <a:p>
            <a:pPr lvl="2"/>
            <a:r>
              <a:rPr lang="ko-KR" altLang="en-US" sz="1800" dirty="0"/>
              <a:t>사용자는 </a:t>
            </a:r>
            <a:r>
              <a:rPr lang="en-US" altLang="ko-KR" sz="1800" dirty="0"/>
              <a:t>jQuery</a:t>
            </a:r>
            <a:r>
              <a:rPr lang="ko-KR" altLang="en-US" sz="1800" dirty="0"/>
              <a:t>를 사용해도 상관없음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85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/>
              <a:t>Bootstrap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lvl="1"/>
            <a:r>
              <a:rPr lang="en-US" altLang="ko-KR" sz="2000" dirty="0"/>
              <a:t>Bootstrap</a:t>
            </a:r>
            <a:r>
              <a:rPr lang="ko-KR" altLang="en-US" sz="2000" dirty="0"/>
              <a:t>을 설치하는 방식은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가지가 존재</a:t>
            </a:r>
            <a:endParaRPr lang="en-US" altLang="ko-KR" sz="2000" dirty="0"/>
          </a:p>
          <a:p>
            <a:pPr lvl="2"/>
            <a:r>
              <a:rPr lang="en-US" altLang="ko-KR" sz="1800" dirty="0"/>
              <a:t>Bootstrap </a:t>
            </a:r>
            <a:r>
              <a:rPr lang="ko-KR" altLang="en-US" sz="1800" dirty="0"/>
              <a:t>공식 사이트의 미리 컴파일 된 파일을 다운로드</a:t>
            </a:r>
            <a:endParaRPr lang="en-US" altLang="ko-KR" sz="1800" dirty="0"/>
          </a:p>
          <a:p>
            <a:pPr lvl="2"/>
            <a:r>
              <a:rPr lang="en-US" altLang="ko-KR" sz="1800" dirty="0"/>
              <a:t>CDN</a:t>
            </a:r>
            <a:r>
              <a:rPr lang="ko-KR" altLang="en-US" sz="1800" dirty="0"/>
              <a:t>를 사용하여 </a:t>
            </a:r>
            <a:r>
              <a:rPr lang="en-US" altLang="ko-KR" sz="1800" dirty="0"/>
              <a:t>bootstrap</a:t>
            </a:r>
            <a:r>
              <a:rPr lang="ko-KR" altLang="en-US" sz="1800" dirty="0"/>
              <a:t>을 </a:t>
            </a:r>
            <a:r>
              <a:rPr lang="en-US" altLang="ko-KR" sz="1800" dirty="0"/>
              <a:t>html </a:t>
            </a:r>
            <a:r>
              <a:rPr lang="ko-KR" altLang="en-US" sz="1800" dirty="0"/>
              <a:t>파일에 링크로 포함</a:t>
            </a:r>
            <a:endParaRPr lang="en-US" altLang="ko-KR" sz="18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4800601" y="918250"/>
            <a:ext cx="4038599" cy="5715000"/>
          </a:xfrm>
        </p:spPr>
        <p:txBody>
          <a:bodyPr/>
          <a:lstStyle/>
          <a:p>
            <a:pPr lvl="1"/>
            <a:r>
              <a:rPr lang="en-US" altLang="ko-KR" sz="2000" dirty="0"/>
              <a:t>Bootstrap </a:t>
            </a:r>
            <a:r>
              <a:rPr lang="ko-KR" altLang="en-US" sz="2000" dirty="0"/>
              <a:t>공식 사이트의 다운로드를 사용</a:t>
            </a:r>
            <a:endParaRPr lang="en-US" altLang="ko-KR" sz="2000" dirty="0"/>
          </a:p>
          <a:p>
            <a:pPr lvl="2"/>
            <a:r>
              <a:rPr lang="ko-KR" altLang="en-US" sz="1800" dirty="0"/>
              <a:t>웹 브라우저의 </a:t>
            </a:r>
            <a:r>
              <a:rPr lang="ko-KR" altLang="en-US" sz="1800" dirty="0" err="1"/>
              <a:t>주소창에</a:t>
            </a:r>
            <a:r>
              <a:rPr lang="ko-KR" altLang="en-US" sz="1800" dirty="0"/>
              <a:t> </a:t>
            </a:r>
            <a:r>
              <a:rPr lang="en-US" altLang="ko-KR" sz="1800" dirty="0"/>
              <a:t>getbootstrap.com </a:t>
            </a:r>
            <a:r>
              <a:rPr lang="ko-KR" altLang="en-US" sz="1800" dirty="0"/>
              <a:t>입력</a:t>
            </a:r>
            <a:endParaRPr lang="en-US" altLang="ko-KR" sz="1800" dirty="0"/>
          </a:p>
          <a:p>
            <a:pPr lvl="2"/>
            <a:r>
              <a:rPr lang="ko-KR" altLang="en-US" sz="1800" dirty="0"/>
              <a:t>화면 중앙의 </a:t>
            </a:r>
            <a:r>
              <a:rPr lang="en-US" altLang="ko-KR" sz="1800" dirty="0"/>
              <a:t>Download </a:t>
            </a:r>
            <a:r>
              <a:rPr lang="ko-KR" altLang="en-US" sz="1800" dirty="0"/>
              <a:t>버튼 클릭</a:t>
            </a:r>
            <a:endParaRPr lang="en-US" altLang="ko-KR" sz="1800" dirty="0"/>
          </a:p>
          <a:p>
            <a:pPr lvl="2"/>
            <a:r>
              <a:rPr lang="en-US" altLang="ko-KR" sz="1800" dirty="0"/>
              <a:t>Download </a:t>
            </a:r>
            <a:r>
              <a:rPr lang="ko-KR" altLang="en-US" sz="1800" dirty="0"/>
              <a:t>페이지에서 </a:t>
            </a:r>
            <a:r>
              <a:rPr lang="en-US" altLang="ko-KR" sz="1800" dirty="0"/>
              <a:t>Compiled CSS and JS </a:t>
            </a:r>
            <a:r>
              <a:rPr lang="ko-KR" altLang="en-US" sz="1800" dirty="0"/>
              <a:t>항목을 찾아 </a:t>
            </a:r>
            <a:r>
              <a:rPr lang="en-US" altLang="ko-KR" sz="1800" dirty="0"/>
              <a:t>Download </a:t>
            </a:r>
            <a:r>
              <a:rPr lang="ko-KR" altLang="en-US" sz="1800" dirty="0"/>
              <a:t>버튼을 클릭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8250"/>
            <a:ext cx="3352799" cy="2562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3775750"/>
            <a:ext cx="3962400" cy="18483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47799" y="2987373"/>
            <a:ext cx="7937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5123" y="5181600"/>
            <a:ext cx="7937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200" y="918250"/>
            <a:ext cx="2057400" cy="14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6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4800601" y="918250"/>
            <a:ext cx="4038599" cy="5715000"/>
          </a:xfrm>
        </p:spPr>
        <p:txBody>
          <a:bodyPr/>
          <a:lstStyle/>
          <a:p>
            <a:pPr lvl="1"/>
            <a:r>
              <a:rPr lang="en-US" altLang="ko-KR" sz="2000" dirty="0"/>
              <a:t>Bootstrap </a:t>
            </a:r>
            <a:r>
              <a:rPr lang="ko-KR" altLang="en-US" sz="2000" dirty="0"/>
              <a:t>공식 사이트의 다운로드를 사용</a:t>
            </a:r>
            <a:endParaRPr lang="en-US" altLang="ko-KR" sz="2000" dirty="0"/>
          </a:p>
          <a:p>
            <a:pPr lvl="2"/>
            <a:r>
              <a:rPr lang="ko-KR" altLang="en-US" sz="1800" dirty="0"/>
              <a:t>적당한 곳에 압축 파일을 풀고 내용을 자신의 웹 프로젝트에 추가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pPr lvl="1"/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8250"/>
            <a:ext cx="4425173" cy="197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4419601" cy="1861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4953000"/>
            <a:ext cx="4419601" cy="18250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05200" y="2070438"/>
            <a:ext cx="533400" cy="36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0700" y="3711010"/>
            <a:ext cx="876299" cy="632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5638801"/>
            <a:ext cx="3886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4800601" y="918250"/>
            <a:ext cx="4038599" cy="5715000"/>
          </a:xfrm>
        </p:spPr>
        <p:txBody>
          <a:bodyPr/>
          <a:lstStyle/>
          <a:p>
            <a:pPr lvl="1"/>
            <a:r>
              <a:rPr lang="en-US" altLang="ko-KR" sz="2000" dirty="0"/>
              <a:t>CDN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bootstrap</a:t>
            </a:r>
            <a:r>
              <a:rPr lang="ko-KR" altLang="en-US" sz="2000" dirty="0"/>
              <a:t>를 포함</a:t>
            </a:r>
            <a:endParaRPr lang="en-US" altLang="ko-KR" sz="2000" dirty="0"/>
          </a:p>
          <a:p>
            <a:pPr lvl="2"/>
            <a:r>
              <a:rPr lang="ko-KR" altLang="en-US" sz="1800" dirty="0"/>
              <a:t>웹 브라우저의 </a:t>
            </a:r>
            <a:r>
              <a:rPr lang="ko-KR" altLang="en-US" sz="1800" dirty="0" err="1"/>
              <a:t>주소창에</a:t>
            </a:r>
            <a:r>
              <a:rPr lang="ko-KR" altLang="en-US" sz="1800" dirty="0"/>
              <a:t> </a:t>
            </a:r>
            <a:r>
              <a:rPr lang="en-US" altLang="ko-KR" sz="1800" dirty="0"/>
              <a:t>getbootstrap.com </a:t>
            </a:r>
            <a:r>
              <a:rPr lang="ko-KR" altLang="en-US" sz="1800" dirty="0"/>
              <a:t>입력</a:t>
            </a:r>
            <a:endParaRPr lang="en-US" altLang="ko-KR" sz="1800" dirty="0"/>
          </a:p>
          <a:p>
            <a:pPr lvl="2"/>
            <a:r>
              <a:rPr lang="ko-KR" altLang="en-US" sz="1800" dirty="0"/>
              <a:t>화면 중앙의 </a:t>
            </a:r>
            <a:r>
              <a:rPr lang="en-US" altLang="ko-KR" sz="1800" dirty="0"/>
              <a:t>Get started </a:t>
            </a:r>
            <a:r>
              <a:rPr lang="ko-KR" altLang="en-US" sz="1800" dirty="0"/>
              <a:t>버튼 클릭</a:t>
            </a:r>
            <a:endParaRPr lang="en-US" altLang="ko-KR" sz="1800" dirty="0"/>
          </a:p>
          <a:p>
            <a:pPr lvl="2"/>
            <a:r>
              <a:rPr lang="en-US" altLang="ko-KR" sz="1800" dirty="0"/>
              <a:t>Quick Start </a:t>
            </a:r>
            <a:r>
              <a:rPr lang="ko-KR" altLang="en-US" sz="1800" dirty="0"/>
              <a:t>항목에서 </a:t>
            </a:r>
            <a:r>
              <a:rPr lang="en-US" altLang="ko-KR" sz="1800" dirty="0"/>
              <a:t>CSS </a:t>
            </a:r>
            <a:r>
              <a:rPr lang="ko-KR" altLang="en-US" sz="1800" dirty="0"/>
              <a:t>와 </a:t>
            </a:r>
            <a:r>
              <a:rPr lang="en-US" altLang="ko-KR" sz="1800" dirty="0"/>
              <a:t>JS / Bundle </a:t>
            </a:r>
            <a:r>
              <a:rPr lang="ko-KR" altLang="en-US" sz="1800" dirty="0"/>
              <a:t>항목을 찾아 각각 </a:t>
            </a:r>
            <a:r>
              <a:rPr lang="en-US" altLang="ko-KR" sz="1800" dirty="0"/>
              <a:t>Copy </a:t>
            </a:r>
            <a:r>
              <a:rPr lang="ko-KR" altLang="en-US" sz="1800" dirty="0"/>
              <a:t>버튼을 클릭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Bootstrap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8250"/>
            <a:ext cx="3352799" cy="25622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7169" y="2987373"/>
            <a:ext cx="7937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200" y="918250"/>
            <a:ext cx="2057400" cy="14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1003"/>
            <a:ext cx="3648964" cy="29722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57246" y="4572000"/>
            <a:ext cx="2961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57246" y="6248400"/>
            <a:ext cx="2961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8340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323F45"/>
      </a:dk1>
      <a:lt1>
        <a:sysClr val="window" lastClr="E9EBE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16571</TotalTime>
  <Words>3236</Words>
  <Application>Microsoft Office PowerPoint</Application>
  <PresentationFormat>화면 슬라이드 쇼(4:3)</PresentationFormat>
  <Paragraphs>486</Paragraphs>
  <Slides>43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돋움</vt:lpstr>
      <vt:lpstr>Verdana</vt:lpstr>
      <vt:lpstr>HY견고딕</vt:lpstr>
      <vt:lpstr>Arial</vt:lpstr>
      <vt:lpstr>D2Coding ligature</vt:lpstr>
      <vt:lpstr>Wingdings</vt:lpstr>
      <vt:lpstr>맑은 고딕</vt:lpstr>
      <vt:lpstr>Microsoft Himalaya</vt:lpstr>
      <vt:lpstr>HY헤드라인M</vt:lpstr>
      <vt:lpstr>2_디자인 사용자 지정</vt:lpstr>
      <vt:lpstr>부트스트랩 사용하기</vt:lpstr>
      <vt:lpstr>PowerPoint 프레젠테이션</vt:lpstr>
      <vt:lpstr>PowerPoint 프레젠테이션</vt:lpstr>
      <vt:lpstr>1장. Bootstrap 이란?</vt:lpstr>
      <vt:lpstr>1장. Bootstrap 이란?</vt:lpstr>
      <vt:lpstr>1장. Bootstrap 이란?</vt:lpstr>
      <vt:lpstr>1장. Bootstrap 이란?</vt:lpstr>
      <vt:lpstr>1장. Bootstrap 이란?</vt:lpstr>
      <vt:lpstr>1장. Bootstrap 이란?</vt:lpstr>
      <vt:lpstr>1장. Bootstrap 이란?</vt:lpstr>
      <vt:lpstr>1장. Bootstrap 이란?</vt:lpstr>
      <vt:lpstr>PowerPoint 프레젠테이션</vt:lpstr>
      <vt:lpstr>2장. Bootstrap의 필수 개념</vt:lpstr>
      <vt:lpstr>2장. Bootstrap의 필수 개념</vt:lpstr>
      <vt:lpstr>2장. Bootstrap의 필수 개념</vt:lpstr>
      <vt:lpstr>2장. Bootstrap의 필수 개념</vt:lpstr>
      <vt:lpstr>2장. Bootstrap의 필수 개념</vt:lpstr>
      <vt:lpstr>2장. Bootstrap의 필수 개념</vt:lpstr>
      <vt:lpstr>2장. Bootstrap의 필수 개념</vt:lpstr>
      <vt:lpstr>2장. Bootstrap의 필수 개념</vt:lpstr>
      <vt:lpstr>2장. Bootstrap의 필수 개념</vt:lpstr>
      <vt:lpstr>PowerPoint 프레젠테이션</vt:lpstr>
      <vt:lpstr>2장. Bootstrap의 주요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2장. Bootstrap의 필수 개념 및 컴포넌트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수열 최</cp:lastModifiedBy>
  <cp:revision>2605</cp:revision>
  <dcterms:created xsi:type="dcterms:W3CDTF">2004-07-21T02:43:03Z</dcterms:created>
  <dcterms:modified xsi:type="dcterms:W3CDTF">2024-05-01T09:05:05Z</dcterms:modified>
</cp:coreProperties>
</file>