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7" r:id="rId5"/>
    <p:sldId id="263" r:id="rId6"/>
    <p:sldId id="260" r:id="rId7"/>
    <p:sldId id="274" r:id="rId8"/>
    <p:sldId id="265" r:id="rId9"/>
    <p:sldId id="284" r:id="rId10"/>
    <p:sldId id="281" r:id="rId11"/>
    <p:sldId id="280" r:id="rId12"/>
    <p:sldId id="282" r:id="rId13"/>
    <p:sldId id="279" r:id="rId14"/>
    <p:sldId id="283" r:id="rId15"/>
    <p:sldId id="275" r:id="rId16"/>
    <p:sldId id="259" r:id="rId17"/>
    <p:sldId id="276" r:id="rId18"/>
    <p:sldId id="261" r:id="rId19"/>
    <p:sldId id="267" r:id="rId20"/>
    <p:sldId id="278" r:id="rId21"/>
    <p:sldId id="273" r:id="rId22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3ECDA"/>
    <a:srgbClr val="F2ECD9"/>
    <a:srgbClr val="FF6600"/>
    <a:srgbClr val="0099FF"/>
    <a:srgbClr val="6666FF"/>
    <a:srgbClr val="6600CC"/>
    <a:srgbClr val="99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317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1 December 2018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Vid%C3%A9o" TargetMode="External"/><Relationship Id="rId2" Type="http://schemas.openxmlformats.org/officeDocument/2006/relationships/hyperlink" Target="https://www.eyrolles.com/Chapitres/9782212110258/chap5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elmarketer.com/5-different-types-of-video-p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um%C3%A9rique" TargetMode="External"/><Relationship Id="rId2" Type="http://schemas.openxmlformats.org/officeDocument/2006/relationships/hyperlink" Target="https://fr.wikipedia.org/wiki/Analogiqu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EC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34460" y="2788136"/>
            <a:ext cx="13728700" cy="3586192"/>
          </a:xfrm>
        </p:spPr>
        <p:txBody>
          <a:bodyPr/>
          <a:lstStyle/>
          <a:p>
            <a:r>
              <a:rPr lang="en-US" dirty="0"/>
              <a:t>L’objet</a:t>
            </a:r>
            <a:br>
              <a:rPr lang="en-US" dirty="0"/>
            </a:br>
            <a:r>
              <a:rPr lang="fr-FR" dirty="0"/>
              <a:t>vidéo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4460" y="6663496"/>
            <a:ext cx="13716000" cy="1667168"/>
          </a:xfrm>
          <a:solidFill>
            <a:srgbClr val="F2ECD9">
              <a:alpha val="84000"/>
            </a:srgbClr>
          </a:solidFill>
        </p:spPr>
        <p:txBody>
          <a:bodyPr>
            <a:noAutofit/>
          </a:bodyPr>
          <a:lstStyle/>
          <a:p>
            <a:r>
              <a:rPr lang="en-US" sz="2400" dirty="0"/>
              <a:t>Fairouz EL BOUALAOUI </a:t>
            </a:r>
          </a:p>
          <a:p>
            <a:r>
              <a:rPr lang="en-US" sz="2400" dirty="0"/>
              <a:t>Amal ZUGARI</a:t>
            </a:r>
          </a:p>
          <a:p>
            <a:r>
              <a:rPr lang="en-US" sz="2400" dirty="0"/>
              <a:t>Souhail AMGHAR</a:t>
            </a:r>
          </a:p>
          <a:p>
            <a:r>
              <a:rPr lang="en-US" sz="2400" dirty="0"/>
              <a:t>Issam GHOUNIMI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73300" y="9182100"/>
            <a:ext cx="7778750" cy="682809"/>
          </a:xfrm>
        </p:spPr>
        <p:txBody>
          <a:bodyPr/>
          <a:lstStyle/>
          <a:p>
            <a:r>
              <a:rPr lang="fr-FR" dirty="0"/>
              <a:t>Encadré</a:t>
            </a:r>
            <a:r>
              <a:rPr lang="en-US" dirty="0"/>
              <a:t> par: Mme Atika Cohen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EE6B4-6EB4-49B6-8E69-E03FC4D3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32" y="0"/>
            <a:ext cx="98425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6FE9-4764-4A83-817C-7F33ACBC1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 err="1"/>
              <a:t>Filmora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F140-8F0F-497D-B518-78C1C074D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E61E6-DD1C-4668-8E49-89DCE271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235"/>
            <a:ext cx="18310744" cy="82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B4DC-7F58-43E8-B876-7D2DD9A14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Final cut 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E6A5-09BD-4EF2-930F-BA1B5C7A3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AC575-B5E5-41BB-AA5B-772BEA9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413"/>
            <a:ext cx="18288000" cy="82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8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8D832-774A-48F6-A849-465DB79F0B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Vegas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2058-629F-4A9D-BA11-0A6E8A6EA1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43A16-B6B8-4F7F-B1EE-8F0FAF6FE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113"/>
            <a:ext cx="18288000" cy="82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D475-CFEC-4A6C-8D3D-63FD037D4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Adobe premiere 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3ED38-11DA-47F2-B50A-107AB8411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2640-587C-4904-896F-4DF6273B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997"/>
            <a:ext cx="18288000" cy="83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catégories des vidéos</a:t>
            </a:r>
          </a:p>
        </p:txBody>
      </p:sp>
    </p:spTree>
    <p:extLst>
      <p:ext uri="{BB962C8B-B14F-4D97-AF65-F5344CB8AC3E}">
        <p14:creationId xmlns:p14="http://schemas.microsoft.com/office/powerpoint/2010/main" val="19199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categories des </a:t>
            </a:r>
            <a:r>
              <a:rPr lang="fr-FR" dirty="0"/>
              <a:t>vidéos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2992100" y="9721516"/>
            <a:ext cx="5295900" cy="547688"/>
          </a:xfrm>
        </p:spPr>
        <p:txBody>
          <a:bodyPr/>
          <a:lstStyle/>
          <a:p>
            <a:pPr algn="ctr"/>
            <a:r>
              <a:rPr lang="en-US" dirty="0"/>
              <a:t>L’objet vidéo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15</a:t>
            </a:fld>
            <a:endParaRPr 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2819400" y="1745885"/>
            <a:ext cx="12534900" cy="7721965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Vidéos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éducatives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Vidéos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promotionnelles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Vidéos marketing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Vidéos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informatives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Films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Documentaires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Vidéos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de divertissement</a:t>
            </a:r>
          </a:p>
        </p:txBody>
      </p:sp>
    </p:spTree>
    <p:extLst>
      <p:ext uri="{BB962C8B-B14F-4D97-AF65-F5344CB8AC3E}">
        <p14:creationId xmlns:p14="http://schemas.microsoft.com/office/powerpoint/2010/main" val="9793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L’usage d’une vidéo</a:t>
            </a:r>
          </a:p>
        </p:txBody>
      </p:sp>
    </p:spTree>
    <p:extLst>
      <p:ext uri="{BB962C8B-B14F-4D97-AF65-F5344CB8AC3E}">
        <p14:creationId xmlns:p14="http://schemas.microsoft.com/office/powerpoint/2010/main" val="35454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L’usage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vidéo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3011150" y="9721516"/>
            <a:ext cx="5276850" cy="547688"/>
          </a:xfrm>
        </p:spPr>
        <p:txBody>
          <a:bodyPr/>
          <a:lstStyle/>
          <a:p>
            <a:pPr algn="ctr"/>
            <a:r>
              <a:rPr lang="en-US" dirty="0"/>
              <a:t>L’objet vidéo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17</a:t>
            </a:fld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4294967295"/>
          </p:nvPr>
        </p:nvSpPr>
        <p:spPr>
          <a:xfrm>
            <a:off x="1352550" y="2171700"/>
            <a:ext cx="15144750" cy="664845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MA" sz="4400" dirty="0">
                <a:latin typeface="+mn-lt"/>
              </a:rPr>
              <a:t>Présentation de votre produit ou de votre service: (marketing)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+mn-lt"/>
              </a:rPr>
              <a:t>Présentation</a:t>
            </a:r>
            <a:r>
              <a:rPr lang="en-US" sz="4400" dirty="0">
                <a:latin typeface="+mn-lt"/>
              </a:rPr>
              <a:t> d’un </a:t>
            </a:r>
            <a:r>
              <a:rPr lang="en-US" sz="4400" dirty="0" err="1">
                <a:latin typeface="+mn-lt"/>
              </a:rPr>
              <a:t>projet</a:t>
            </a:r>
            <a:endParaRPr lang="en-US" sz="4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Vidéo de 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+mn-lt"/>
              </a:rPr>
              <a:t>Tutoriel</a:t>
            </a:r>
            <a:endParaRPr lang="en-US" sz="4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Teaser d’un </a:t>
            </a:r>
            <a:r>
              <a:rPr lang="en-US" sz="4400" dirty="0" err="1">
                <a:latin typeface="+mn-lt"/>
              </a:rPr>
              <a:t>événement</a:t>
            </a:r>
            <a:endParaRPr lang="en-US" sz="4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+mn-lt"/>
              </a:rPr>
              <a:t>Une</a:t>
            </a:r>
            <a:r>
              <a:rPr lang="en-US" sz="4400" dirty="0">
                <a:latin typeface="+mn-lt"/>
              </a:rPr>
              <a:t> interview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+mn-lt"/>
              </a:rPr>
              <a:t>Activités</a:t>
            </a:r>
            <a:r>
              <a:rPr lang="en-US" sz="4400" dirty="0">
                <a:latin typeface="+mn-lt"/>
              </a:rPr>
              <a:t> </a:t>
            </a:r>
            <a:r>
              <a:rPr lang="en-US" sz="4400" dirty="0" err="1">
                <a:latin typeface="+mn-lt"/>
              </a:rPr>
              <a:t>sportives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8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ctrTitle"/>
          </p:nvPr>
        </p:nvSpPr>
        <p:spPr>
          <a:xfrm>
            <a:off x="1287563" y="541818"/>
            <a:ext cx="15748000" cy="4934854"/>
          </a:xfrm>
        </p:spPr>
        <p:txBody>
          <a:bodyPr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タイトル 19"/>
          <p:cNvSpPr txBox="1">
            <a:spLocks/>
          </p:cNvSpPr>
          <p:nvPr/>
        </p:nvSpPr>
        <p:spPr>
          <a:xfrm>
            <a:off x="1281467" y="3864138"/>
            <a:ext cx="15748000" cy="49348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371600" rtl="0" eaLnBrk="1" latinLnBrk="0" hangingPunct="1">
              <a:lnSpc>
                <a:spcPts val="15000"/>
              </a:lnSpc>
              <a:spcBef>
                <a:spcPct val="0"/>
              </a:spcBef>
              <a:buNone/>
              <a:defRPr sz="18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La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vidéo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n’est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pas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simplement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un montage, au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delà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de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cela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elle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véhicule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un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sens.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La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vidéo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est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le spectacle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ultime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. Une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vidéo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réussit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traverse la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technologie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, tout en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transmettant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  des messages dans le monde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entier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A-OTF Shin Go Pro L" panose="020B0300000000000000" pitchFamily="34" charset="-128"/>
                <a:cs typeface="+mn-cs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218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4465" y="262164"/>
            <a:ext cx="15748000" cy="1661886"/>
          </a:xfrm>
        </p:spPr>
        <p:txBody>
          <a:bodyPr/>
          <a:lstStyle/>
          <a:p>
            <a:pPr algn="ctr"/>
            <a:r>
              <a:rPr lang="fr-FR" sz="9600" dirty="0"/>
              <a:t>Bibliographie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95765" y="2590800"/>
            <a:ext cx="1272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ller Light" panose="02000503000000020004" pitchFamily="2" charset="0"/>
                <a:ea typeface="A-OTF Shin Go Pro L" panose="020B0300000000000000" pitchFamily="34" charset="-128"/>
                <a:hlinkClick r:id="rId2"/>
              </a:rPr>
              <a:t>https://www.eyrolles.com/Chapitres/9782212110258/chap5.pdf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ller Light" panose="02000503000000020004" pitchFamily="2" charset="0"/>
                <a:ea typeface="A-OTF Shin Go Pro L" panose="020B0300000000000000" pitchFamily="34" charset="-128"/>
                <a:hlinkClick r:id="rId3"/>
              </a:rPr>
              <a:t>https://fr.wikipedia.org/wiki/Vid%C3%A9o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ller Light" panose="02000503000000020004" pitchFamily="2" charset="0"/>
                <a:ea typeface="A-OTF Shin Go Pro L" panose="020B0300000000000000" pitchFamily="34" charset="-128"/>
                <a:hlinkClick r:id="rId4"/>
              </a:rPr>
              <a:t>https://www.reelmarketer.com/5-different-types-of-video-production/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r>
              <a:rPr lang="fr-FR" u="sng" dirty="0">
                <a:solidFill>
                  <a:srgbClr val="0563C1"/>
                </a:solidFill>
                <a:latin typeface="Aller Light" panose="02000503000000020004" pitchFamily="2" charset="0"/>
                <a:ea typeface="A-OTF Shin Go Pro L" panose="020B0300000000000000" pitchFamily="34" charset="-128"/>
              </a:rPr>
              <a:t>https://fr.wikipedia.org/wiki/Vid%C3%A9o#L'acquisition_vid%C3%A9o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68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84465" y="990601"/>
            <a:ext cx="15748000" cy="1276346"/>
          </a:xfrm>
        </p:spPr>
        <p:txBody>
          <a:bodyPr/>
          <a:lstStyle/>
          <a:p>
            <a:pPr algn="ctr"/>
            <a:r>
              <a:rPr lang="fr-FR" sz="13800" dirty="0"/>
              <a:t>Plan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612447" y="2800346"/>
            <a:ext cx="14292035" cy="6496053"/>
          </a:xfrm>
        </p:spPr>
        <p:txBody>
          <a:bodyPr/>
          <a:lstStyle/>
          <a:p>
            <a:r>
              <a:rPr lang="fr-FR" sz="66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fr-FR" sz="6600" dirty="0"/>
              <a:t>Les formats vidéos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fr-FR" sz="6600" dirty="0"/>
              <a:t>Les logiciels pour monter une vidéo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fr-FR" sz="6600" dirty="0"/>
              <a:t>Les catégories des vidéos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fr-FR" sz="6600" dirty="0"/>
              <a:t>L’usage d’une vidéo</a:t>
            </a:r>
          </a:p>
          <a:p>
            <a:r>
              <a:rPr lang="fr-FR" sz="66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92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84642" y="3958173"/>
            <a:ext cx="10664758" cy="2786740"/>
          </a:xfrm>
        </p:spPr>
        <p:txBody>
          <a:bodyPr/>
          <a:lstStyle/>
          <a:p>
            <a:pPr algn="ctr"/>
            <a:r>
              <a:rPr lang="en-US" sz="259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35532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2480" y="1013791"/>
            <a:ext cx="15748000" cy="2345632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66D9B-69DD-453A-BE7F-22C5A4B674CF}"/>
              </a:ext>
            </a:extLst>
          </p:cNvPr>
          <p:cNvSpPr/>
          <p:nvPr/>
        </p:nvSpPr>
        <p:spPr>
          <a:xfrm>
            <a:off x="2027582" y="3677478"/>
            <a:ext cx="147928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4400" dirty="0">
                <a:ea typeface="A-OTF Shin Go Pro L" panose="020B0300000000000000" pitchFamily="34" charset="-128"/>
              </a:rPr>
              <a:t>Le procédé de l’acquisition vidéo </a:t>
            </a:r>
            <a:r>
              <a:rPr lang="fr-MA" sz="4400" dirty="0">
                <a:solidFill>
                  <a:srgbClr val="C00000"/>
                </a:solidFill>
                <a:ea typeface="A-OTF Shin Go Pro L" panose="020B0300000000000000" pitchFamily="34" charset="-128"/>
                <a:hlinkClick r:id="rId2" tooltip="Analog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analogique</a:t>
            </a:r>
            <a:r>
              <a:rPr lang="fr-MA" sz="4400" dirty="0">
                <a:ea typeface="A-OTF Shin Go Pro L" panose="020B0300000000000000" pitchFamily="34" charset="-128"/>
              </a:rPr>
              <a:t> et de sa conversion en </a:t>
            </a:r>
            <a:r>
              <a:rPr lang="fr-MA" sz="4400" dirty="0">
                <a:solidFill>
                  <a:srgbClr val="C00000"/>
                </a:solidFill>
                <a:ea typeface="A-OTF Shin Go Pro L" panose="020B0300000000000000" pitchFamily="34" charset="-128"/>
                <a:hlinkClick r:id="rId3" tooltip="Numér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numérique</a:t>
            </a:r>
            <a:r>
              <a:rPr lang="fr-MA" sz="4400" dirty="0">
                <a:ea typeface="A-OTF Shin Go Pro L" panose="020B0300000000000000" pitchFamily="34" charset="-128"/>
              </a:rPr>
              <a:t> était le grand enjeu dans les années 1980. On procède donc à l’échantillonnage du signal ensuite à sa quantification et à son codage pour retrouver une suite de code en 0 et 1 qui crée une pluralité de format et ainsi un vaste ensemble de traitement des vidéos.  </a:t>
            </a:r>
            <a:endParaRPr lang="fr-M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 formats vidéo</a:t>
            </a:r>
          </a:p>
        </p:txBody>
      </p:sp>
    </p:spTree>
    <p:extLst>
      <p:ext uri="{BB962C8B-B14F-4D97-AF65-F5344CB8AC3E}">
        <p14:creationId xmlns:p14="http://schemas.microsoft.com/office/powerpoint/2010/main" val="42779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Les formats </a:t>
            </a:r>
            <a:r>
              <a:rPr lang="fr-FR" sz="6600" dirty="0"/>
              <a:t>vidéos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L’objet vidéo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5</a:t>
            </a:fld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911624" y="2156321"/>
            <a:ext cx="7427242" cy="635549"/>
          </a:xfrm>
        </p:spPr>
        <p:txBody>
          <a:bodyPr/>
          <a:lstStyle/>
          <a:p>
            <a:pPr algn="ctr"/>
            <a:r>
              <a:rPr lang="fr-FR" dirty="0"/>
              <a:t>Formats analogiques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98252" y="2781891"/>
            <a:ext cx="7440614" cy="5037680"/>
          </a:xfrm>
        </p:spPr>
        <p:txBody>
          <a:bodyPr/>
          <a:lstStyle/>
          <a:p>
            <a:r>
              <a:rPr lang="fr-FR" sz="2800" dirty="0"/>
              <a:t>Exemples: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VHS (</a:t>
            </a:r>
            <a:r>
              <a:rPr lang="fr-FR" sz="2800" dirty="0" err="1"/>
              <a:t>Video</a:t>
            </a:r>
            <a:r>
              <a:rPr lang="fr-FR" sz="2800" dirty="0"/>
              <a:t> Home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S-VHS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Hi-8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NTSC (National </a:t>
            </a:r>
            <a:r>
              <a:rPr lang="fr-FR" sz="2800" dirty="0" err="1"/>
              <a:t>Television</a:t>
            </a:r>
            <a:r>
              <a:rPr lang="fr-FR" sz="2800" dirty="0"/>
              <a:t> System </a:t>
            </a:r>
            <a:r>
              <a:rPr lang="fr-FR" sz="2800" dirty="0" err="1"/>
              <a:t>Committee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PAL (Phase </a:t>
            </a:r>
            <a:r>
              <a:rPr lang="fr-FR" sz="2800" dirty="0" err="1"/>
              <a:t>Alternating</a:t>
            </a:r>
            <a:r>
              <a:rPr lang="fr-FR" sz="2800" dirty="0"/>
              <a:t>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SECAM (Séquentiel Couleur à mémoire)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fr-FR" dirty="0"/>
              <a:t>Formats numériques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800" dirty="0"/>
              <a:t>Exemples: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AVI (Audio </a:t>
            </a:r>
            <a:r>
              <a:rPr lang="fr-FR" sz="2800" dirty="0" err="1"/>
              <a:t>Video</a:t>
            </a:r>
            <a:r>
              <a:rPr lang="fr-FR" sz="2800" dirty="0"/>
              <a:t> </a:t>
            </a:r>
            <a:r>
              <a:rPr lang="fr-FR" sz="2800" dirty="0" err="1"/>
              <a:t>Interleave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WMV (Windows Media </a:t>
            </a:r>
            <a:r>
              <a:rPr lang="fr-FR" sz="2800" dirty="0" err="1"/>
              <a:t>Video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FLV (Flash </a:t>
            </a:r>
            <a:r>
              <a:rPr lang="fr-FR" sz="2800" dirty="0" err="1"/>
              <a:t>Video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MOV (QuickTime </a:t>
            </a:r>
            <a:r>
              <a:rPr lang="fr-FR" sz="2800" dirty="0" err="1"/>
              <a:t>Movie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MP4 (MPEG Layer-4)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MKV (</a:t>
            </a:r>
            <a:r>
              <a:rPr lang="fr-FR" sz="2800" dirty="0" err="1"/>
              <a:t>Matroska</a:t>
            </a:r>
            <a:r>
              <a:rPr lang="fr-FR" sz="2800" dirty="0"/>
              <a:t> </a:t>
            </a:r>
            <a:r>
              <a:rPr lang="fr-FR" sz="2800" dirty="0" err="1"/>
              <a:t>Video</a:t>
            </a:r>
            <a:r>
              <a:rPr lang="fr-FR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236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logiciels pour monter une </a:t>
            </a:r>
            <a:r>
              <a:rPr lang="fr-FR" dirty="0" err="1"/>
              <a:t>video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9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logiciels</a:t>
            </a:r>
            <a:r>
              <a:rPr lang="en-US" dirty="0"/>
              <a:t> pour </a:t>
            </a:r>
            <a:r>
              <a:rPr lang="en-US" dirty="0" err="1"/>
              <a:t>monter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vidéo</a:t>
            </a: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0"/>
          </p:nvPr>
        </p:nvSpPr>
        <p:spPr>
          <a:xfrm>
            <a:off x="12992100" y="9721516"/>
            <a:ext cx="5295900" cy="547688"/>
          </a:xfrm>
        </p:spPr>
        <p:txBody>
          <a:bodyPr/>
          <a:lstStyle/>
          <a:p>
            <a:pPr algn="ctr"/>
            <a:r>
              <a:rPr lang="en-US" dirty="0"/>
              <a:t>L’objet vidéo</a:t>
            </a: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7</a:t>
            </a:fld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8288000" cy="82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53029-A004-4E0B-9A07-64D582902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Movie Maker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70772-172A-417D-B8A2-2CDD11439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AC585-E88D-45F8-8E81-7D97660B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629"/>
            <a:ext cx="18288000" cy="82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7F3EA-31C8-4224-86F6-1426B6293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iMovie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6C94-6A30-4C49-9630-766F3E29F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8E55C-C9F6-4071-9F22-384D9A79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590"/>
            <a:ext cx="18288000" cy="83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7472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321</Words>
  <Application>Microsoft Office PowerPoint</Application>
  <PresentationFormat>Custom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Aller Light</vt:lpstr>
      <vt:lpstr>A-OTF Gothic BBB Pro Medium</vt:lpstr>
      <vt:lpstr>A-OTF Shin Go Pro L</vt:lpstr>
      <vt:lpstr>Arial</vt:lpstr>
      <vt:lpstr>Bebas Neue Bold</vt:lpstr>
      <vt:lpstr>Bebas Neue Regular</vt:lpstr>
      <vt:lpstr>Calibri</vt:lpstr>
      <vt:lpstr>Capella</vt:lpstr>
      <vt:lpstr>Clear Sans Light</vt:lpstr>
      <vt:lpstr>Roboto</vt:lpstr>
      <vt:lpstr>Roboto Light</vt:lpstr>
      <vt:lpstr>Wingdings</vt:lpstr>
      <vt:lpstr>No Header</vt:lpstr>
      <vt:lpstr>Header</vt:lpstr>
      <vt:lpstr>L’objet vidéo</vt:lpstr>
      <vt:lpstr>Plan</vt:lpstr>
      <vt:lpstr>Introduction</vt:lpstr>
      <vt:lpstr>Les formats vidéo</vt:lpstr>
      <vt:lpstr>Les formats vidéos</vt:lpstr>
      <vt:lpstr>Les logiciels pour monter une video</vt:lpstr>
      <vt:lpstr>Les logiciels pour monter une vidéo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 catégories des vidéos</vt:lpstr>
      <vt:lpstr>Les categories des vidéos</vt:lpstr>
      <vt:lpstr>L’usage d’une vidéo</vt:lpstr>
      <vt:lpstr>L’usage d’une vidéo</vt:lpstr>
      <vt:lpstr>Conclusion</vt:lpstr>
      <vt:lpstr>Bibliographie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SOUHAIL AMGHAR</cp:lastModifiedBy>
  <cp:revision>104</cp:revision>
  <dcterms:created xsi:type="dcterms:W3CDTF">2014-05-07T13:22:54Z</dcterms:created>
  <dcterms:modified xsi:type="dcterms:W3CDTF">2018-12-01T18:57:08Z</dcterms:modified>
</cp:coreProperties>
</file>