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2" r:id="rId16"/>
    <p:sldId id="273" r:id="rId17"/>
    <p:sldId id="270"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4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66897-AB1C-46B9-A531-048F6DAA51A3}" type="datetimeFigureOut">
              <a:rPr lang="fr-MA" smtClean="0"/>
              <a:t>11/02/2019</a:t>
            </a:fld>
            <a:endParaRPr lang="fr-M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8D098-D1B3-44B9-BAD9-8568C82EF494}" type="slidenum">
              <a:rPr lang="fr-MA" smtClean="0"/>
              <a:t>‹#›</a:t>
            </a:fld>
            <a:endParaRPr lang="fr-MA"/>
          </a:p>
        </p:txBody>
      </p:sp>
    </p:spTree>
    <p:extLst>
      <p:ext uri="{BB962C8B-B14F-4D97-AF65-F5344CB8AC3E}">
        <p14:creationId xmlns:p14="http://schemas.microsoft.com/office/powerpoint/2010/main" val="58682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MA" dirty="0"/>
          </a:p>
        </p:txBody>
      </p:sp>
      <p:sp>
        <p:nvSpPr>
          <p:cNvPr id="4" name="Slide Number Placeholder 3"/>
          <p:cNvSpPr>
            <a:spLocks noGrp="1"/>
          </p:cNvSpPr>
          <p:nvPr>
            <p:ph type="sldNum" sz="quarter" idx="5"/>
          </p:nvPr>
        </p:nvSpPr>
        <p:spPr/>
        <p:txBody>
          <a:bodyPr/>
          <a:lstStyle/>
          <a:p>
            <a:fld id="{0268D098-D1B3-44B9-BAD9-8568C82EF494}" type="slidenum">
              <a:rPr lang="fr-MA" smtClean="0"/>
              <a:t>6</a:t>
            </a:fld>
            <a:endParaRPr lang="fr-MA"/>
          </a:p>
        </p:txBody>
      </p:sp>
    </p:spTree>
    <p:extLst>
      <p:ext uri="{BB962C8B-B14F-4D97-AF65-F5344CB8AC3E}">
        <p14:creationId xmlns:p14="http://schemas.microsoft.com/office/powerpoint/2010/main" val="26334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MA" dirty="0"/>
          </a:p>
        </p:txBody>
      </p:sp>
      <p:sp>
        <p:nvSpPr>
          <p:cNvPr id="4" name="Slide Number Placeholder 3"/>
          <p:cNvSpPr>
            <a:spLocks noGrp="1"/>
          </p:cNvSpPr>
          <p:nvPr>
            <p:ph type="sldNum" sz="quarter" idx="5"/>
          </p:nvPr>
        </p:nvSpPr>
        <p:spPr/>
        <p:txBody>
          <a:bodyPr/>
          <a:lstStyle/>
          <a:p>
            <a:fld id="{0268D098-D1B3-44B9-BAD9-8568C82EF494}" type="slidenum">
              <a:rPr lang="fr-MA" smtClean="0"/>
              <a:t>8</a:t>
            </a:fld>
            <a:endParaRPr lang="fr-MA"/>
          </a:p>
        </p:txBody>
      </p:sp>
    </p:spTree>
    <p:extLst>
      <p:ext uri="{BB962C8B-B14F-4D97-AF65-F5344CB8AC3E}">
        <p14:creationId xmlns:p14="http://schemas.microsoft.com/office/powerpoint/2010/main" val="385973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BA58-CC5E-47A3-B778-FF61D4DA4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MA"/>
          </a:p>
        </p:txBody>
      </p:sp>
      <p:sp>
        <p:nvSpPr>
          <p:cNvPr id="3" name="Subtitle 2">
            <a:extLst>
              <a:ext uri="{FF2B5EF4-FFF2-40B4-BE49-F238E27FC236}">
                <a16:creationId xmlns:a16="http://schemas.microsoft.com/office/drawing/2014/main" id="{FF4391A5-5E12-4E98-B89C-DC885B07C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MA"/>
          </a:p>
        </p:txBody>
      </p:sp>
      <p:sp>
        <p:nvSpPr>
          <p:cNvPr id="4" name="Date Placeholder 3">
            <a:extLst>
              <a:ext uri="{FF2B5EF4-FFF2-40B4-BE49-F238E27FC236}">
                <a16:creationId xmlns:a16="http://schemas.microsoft.com/office/drawing/2014/main" id="{8294679E-26E8-4EB6-8A1B-7E8E8023315A}"/>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5" name="Footer Placeholder 4">
            <a:extLst>
              <a:ext uri="{FF2B5EF4-FFF2-40B4-BE49-F238E27FC236}">
                <a16:creationId xmlns:a16="http://schemas.microsoft.com/office/drawing/2014/main" id="{C2EF538E-BDAB-41DA-AC62-A4F4C372B0EC}"/>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79153EAC-C78A-475A-B79D-8ABA253895B6}"/>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24851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6E51-CB84-408E-AA4F-9B583F234CFE}"/>
              </a:ext>
            </a:extLst>
          </p:cNvPr>
          <p:cNvSpPr>
            <a:spLocks noGrp="1"/>
          </p:cNvSpPr>
          <p:nvPr>
            <p:ph type="title"/>
          </p:nvPr>
        </p:nvSpPr>
        <p:spPr/>
        <p:txBody>
          <a:bodyPr/>
          <a:lstStyle/>
          <a:p>
            <a:r>
              <a:rPr lang="en-US"/>
              <a:t>Click to edit Master title style</a:t>
            </a:r>
            <a:endParaRPr lang="fr-MA"/>
          </a:p>
        </p:txBody>
      </p:sp>
      <p:sp>
        <p:nvSpPr>
          <p:cNvPr id="3" name="Vertical Text Placeholder 2">
            <a:extLst>
              <a:ext uri="{FF2B5EF4-FFF2-40B4-BE49-F238E27FC236}">
                <a16:creationId xmlns:a16="http://schemas.microsoft.com/office/drawing/2014/main" id="{4A77757F-AB91-40FA-851C-5736DEA5CC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CFB1341C-AFD6-442A-8E98-EA5D2C34E652}"/>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5" name="Footer Placeholder 4">
            <a:extLst>
              <a:ext uri="{FF2B5EF4-FFF2-40B4-BE49-F238E27FC236}">
                <a16:creationId xmlns:a16="http://schemas.microsoft.com/office/drawing/2014/main" id="{0ED4CE5F-3BC2-4C42-BC0D-B4E54A50841F}"/>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7D3EDDC4-621D-4520-9B89-92573028D600}"/>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4353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71485-2250-4244-ADE7-22B63B000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MA"/>
          </a:p>
        </p:txBody>
      </p:sp>
      <p:sp>
        <p:nvSpPr>
          <p:cNvPr id="3" name="Vertical Text Placeholder 2">
            <a:extLst>
              <a:ext uri="{FF2B5EF4-FFF2-40B4-BE49-F238E27FC236}">
                <a16:creationId xmlns:a16="http://schemas.microsoft.com/office/drawing/2014/main" id="{1EC50015-7525-4758-9059-0E134298A9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29812872-6B23-4E14-8332-AA1DD951D52E}"/>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5" name="Footer Placeholder 4">
            <a:extLst>
              <a:ext uri="{FF2B5EF4-FFF2-40B4-BE49-F238E27FC236}">
                <a16:creationId xmlns:a16="http://schemas.microsoft.com/office/drawing/2014/main" id="{0940A515-9F92-4676-B9E8-3DE7EB6799C6}"/>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E14B23FE-4345-40C5-9A0F-8498260F37EF}"/>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135295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DF6B-F743-4765-BE87-A598D2DA7ECA}"/>
              </a:ext>
            </a:extLst>
          </p:cNvPr>
          <p:cNvSpPr>
            <a:spLocks noGrp="1"/>
          </p:cNvSpPr>
          <p:nvPr>
            <p:ph type="title"/>
          </p:nvPr>
        </p:nvSpPr>
        <p:spPr/>
        <p:txBody>
          <a:bodyPr/>
          <a:lstStyle/>
          <a:p>
            <a:r>
              <a:rPr lang="en-US"/>
              <a:t>Click to edit Master title style</a:t>
            </a:r>
            <a:endParaRPr lang="fr-MA"/>
          </a:p>
        </p:txBody>
      </p:sp>
      <p:sp>
        <p:nvSpPr>
          <p:cNvPr id="3" name="Content Placeholder 2">
            <a:extLst>
              <a:ext uri="{FF2B5EF4-FFF2-40B4-BE49-F238E27FC236}">
                <a16:creationId xmlns:a16="http://schemas.microsoft.com/office/drawing/2014/main" id="{01F1D0EC-177C-47F7-9FBD-0FC4B2D761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A6DA06FA-AEEA-4356-8F68-28EF36450AD3}"/>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5" name="Footer Placeholder 4">
            <a:extLst>
              <a:ext uri="{FF2B5EF4-FFF2-40B4-BE49-F238E27FC236}">
                <a16:creationId xmlns:a16="http://schemas.microsoft.com/office/drawing/2014/main" id="{FCE79219-FD7E-4669-A80D-90D31FF758D3}"/>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5B8FAADF-0670-4742-BDCC-B1F434138370}"/>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249471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4EC3-04F9-4F62-B876-5B88F7815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MA"/>
          </a:p>
        </p:txBody>
      </p:sp>
      <p:sp>
        <p:nvSpPr>
          <p:cNvPr id="3" name="Text Placeholder 2">
            <a:extLst>
              <a:ext uri="{FF2B5EF4-FFF2-40B4-BE49-F238E27FC236}">
                <a16:creationId xmlns:a16="http://schemas.microsoft.com/office/drawing/2014/main" id="{C14B434B-A913-4161-AA77-F4ECD87CA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C77925-6BE3-4B8A-9E62-D610A3BD8AC3}"/>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5" name="Footer Placeholder 4">
            <a:extLst>
              <a:ext uri="{FF2B5EF4-FFF2-40B4-BE49-F238E27FC236}">
                <a16:creationId xmlns:a16="http://schemas.microsoft.com/office/drawing/2014/main" id="{4EC98D66-2D49-4596-906B-4946883A0C5E}"/>
              </a:ext>
            </a:extLst>
          </p:cNvPr>
          <p:cNvSpPr>
            <a:spLocks noGrp="1"/>
          </p:cNvSpPr>
          <p:nvPr>
            <p:ph type="ftr" sz="quarter" idx="11"/>
          </p:nvPr>
        </p:nvSpPr>
        <p:spPr/>
        <p:txBody>
          <a:bodyPr/>
          <a:lstStyle/>
          <a:p>
            <a:endParaRPr lang="fr-MA"/>
          </a:p>
        </p:txBody>
      </p:sp>
      <p:sp>
        <p:nvSpPr>
          <p:cNvPr id="6" name="Slide Number Placeholder 5">
            <a:extLst>
              <a:ext uri="{FF2B5EF4-FFF2-40B4-BE49-F238E27FC236}">
                <a16:creationId xmlns:a16="http://schemas.microsoft.com/office/drawing/2014/main" id="{D9AC9A37-69B3-4314-A91D-F4870F4C79ED}"/>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214495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EB7C-611E-41E7-BF31-27A7150DCB06}"/>
              </a:ext>
            </a:extLst>
          </p:cNvPr>
          <p:cNvSpPr>
            <a:spLocks noGrp="1"/>
          </p:cNvSpPr>
          <p:nvPr>
            <p:ph type="title"/>
          </p:nvPr>
        </p:nvSpPr>
        <p:spPr/>
        <p:txBody>
          <a:bodyPr/>
          <a:lstStyle/>
          <a:p>
            <a:r>
              <a:rPr lang="en-US"/>
              <a:t>Click to edit Master title style</a:t>
            </a:r>
            <a:endParaRPr lang="fr-MA"/>
          </a:p>
        </p:txBody>
      </p:sp>
      <p:sp>
        <p:nvSpPr>
          <p:cNvPr id="3" name="Content Placeholder 2">
            <a:extLst>
              <a:ext uri="{FF2B5EF4-FFF2-40B4-BE49-F238E27FC236}">
                <a16:creationId xmlns:a16="http://schemas.microsoft.com/office/drawing/2014/main" id="{0B216968-50BA-4466-9B60-F9426051BE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Content Placeholder 3">
            <a:extLst>
              <a:ext uri="{FF2B5EF4-FFF2-40B4-BE49-F238E27FC236}">
                <a16:creationId xmlns:a16="http://schemas.microsoft.com/office/drawing/2014/main" id="{CA38B4F7-5684-437B-9960-6165066DBB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5" name="Date Placeholder 4">
            <a:extLst>
              <a:ext uri="{FF2B5EF4-FFF2-40B4-BE49-F238E27FC236}">
                <a16:creationId xmlns:a16="http://schemas.microsoft.com/office/drawing/2014/main" id="{77455FB0-477E-474D-B786-268E1CA1852C}"/>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6" name="Footer Placeholder 5">
            <a:extLst>
              <a:ext uri="{FF2B5EF4-FFF2-40B4-BE49-F238E27FC236}">
                <a16:creationId xmlns:a16="http://schemas.microsoft.com/office/drawing/2014/main" id="{4FE17CA5-91E7-4C28-A4CA-ECB59BAFC531}"/>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BA4A5785-7885-4EC7-B0CF-3634D438D4D9}"/>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424010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363A-78A1-4607-8B3E-498DC8AAB830}"/>
              </a:ext>
            </a:extLst>
          </p:cNvPr>
          <p:cNvSpPr>
            <a:spLocks noGrp="1"/>
          </p:cNvSpPr>
          <p:nvPr>
            <p:ph type="title"/>
          </p:nvPr>
        </p:nvSpPr>
        <p:spPr>
          <a:xfrm>
            <a:off x="839788" y="365125"/>
            <a:ext cx="10515600" cy="1325563"/>
          </a:xfrm>
        </p:spPr>
        <p:txBody>
          <a:bodyPr/>
          <a:lstStyle/>
          <a:p>
            <a:r>
              <a:rPr lang="en-US"/>
              <a:t>Click to edit Master title style</a:t>
            </a:r>
            <a:endParaRPr lang="fr-MA"/>
          </a:p>
        </p:txBody>
      </p:sp>
      <p:sp>
        <p:nvSpPr>
          <p:cNvPr id="3" name="Text Placeholder 2">
            <a:extLst>
              <a:ext uri="{FF2B5EF4-FFF2-40B4-BE49-F238E27FC236}">
                <a16:creationId xmlns:a16="http://schemas.microsoft.com/office/drawing/2014/main" id="{389FE905-89D5-4B55-A5AF-A6613914D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631EAD-076B-44A4-8AD2-9F2FFB8A23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5" name="Text Placeholder 4">
            <a:extLst>
              <a:ext uri="{FF2B5EF4-FFF2-40B4-BE49-F238E27FC236}">
                <a16:creationId xmlns:a16="http://schemas.microsoft.com/office/drawing/2014/main" id="{4057F604-822B-419E-A9E2-D6617D348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43062C-6E4B-4D11-9113-FBAF0E7D7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7" name="Date Placeholder 6">
            <a:extLst>
              <a:ext uri="{FF2B5EF4-FFF2-40B4-BE49-F238E27FC236}">
                <a16:creationId xmlns:a16="http://schemas.microsoft.com/office/drawing/2014/main" id="{78DA37FB-A7EE-4AA8-BA23-57B215308C64}"/>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8" name="Footer Placeholder 7">
            <a:extLst>
              <a:ext uri="{FF2B5EF4-FFF2-40B4-BE49-F238E27FC236}">
                <a16:creationId xmlns:a16="http://schemas.microsoft.com/office/drawing/2014/main" id="{432878BF-8B27-4C29-A55A-15AD37DADC1F}"/>
              </a:ext>
            </a:extLst>
          </p:cNvPr>
          <p:cNvSpPr>
            <a:spLocks noGrp="1"/>
          </p:cNvSpPr>
          <p:nvPr>
            <p:ph type="ftr" sz="quarter" idx="11"/>
          </p:nvPr>
        </p:nvSpPr>
        <p:spPr/>
        <p:txBody>
          <a:bodyPr/>
          <a:lstStyle/>
          <a:p>
            <a:endParaRPr lang="fr-MA"/>
          </a:p>
        </p:txBody>
      </p:sp>
      <p:sp>
        <p:nvSpPr>
          <p:cNvPr id="9" name="Slide Number Placeholder 8">
            <a:extLst>
              <a:ext uri="{FF2B5EF4-FFF2-40B4-BE49-F238E27FC236}">
                <a16:creationId xmlns:a16="http://schemas.microsoft.com/office/drawing/2014/main" id="{E5F48B15-38F8-450A-958E-BA517F75CB43}"/>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249280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842F-9A4E-418A-B5EF-AF5F774B0694}"/>
              </a:ext>
            </a:extLst>
          </p:cNvPr>
          <p:cNvSpPr>
            <a:spLocks noGrp="1"/>
          </p:cNvSpPr>
          <p:nvPr>
            <p:ph type="title"/>
          </p:nvPr>
        </p:nvSpPr>
        <p:spPr/>
        <p:txBody>
          <a:bodyPr/>
          <a:lstStyle/>
          <a:p>
            <a:r>
              <a:rPr lang="en-US"/>
              <a:t>Click to edit Master title style</a:t>
            </a:r>
            <a:endParaRPr lang="fr-MA"/>
          </a:p>
        </p:txBody>
      </p:sp>
      <p:sp>
        <p:nvSpPr>
          <p:cNvPr id="3" name="Date Placeholder 2">
            <a:extLst>
              <a:ext uri="{FF2B5EF4-FFF2-40B4-BE49-F238E27FC236}">
                <a16:creationId xmlns:a16="http://schemas.microsoft.com/office/drawing/2014/main" id="{9908E702-8494-4D18-8C15-4649A198AE91}"/>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4" name="Footer Placeholder 3">
            <a:extLst>
              <a:ext uri="{FF2B5EF4-FFF2-40B4-BE49-F238E27FC236}">
                <a16:creationId xmlns:a16="http://schemas.microsoft.com/office/drawing/2014/main" id="{E3AFDD43-0D01-4429-9679-082E1F6006F2}"/>
              </a:ext>
            </a:extLst>
          </p:cNvPr>
          <p:cNvSpPr>
            <a:spLocks noGrp="1"/>
          </p:cNvSpPr>
          <p:nvPr>
            <p:ph type="ftr" sz="quarter" idx="11"/>
          </p:nvPr>
        </p:nvSpPr>
        <p:spPr/>
        <p:txBody>
          <a:bodyPr/>
          <a:lstStyle/>
          <a:p>
            <a:endParaRPr lang="fr-MA"/>
          </a:p>
        </p:txBody>
      </p:sp>
      <p:sp>
        <p:nvSpPr>
          <p:cNvPr id="5" name="Slide Number Placeholder 4">
            <a:extLst>
              <a:ext uri="{FF2B5EF4-FFF2-40B4-BE49-F238E27FC236}">
                <a16:creationId xmlns:a16="http://schemas.microsoft.com/office/drawing/2014/main" id="{74902B3A-092B-4FA0-9795-0FA4A92AA77D}"/>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35790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649F99-3259-45DB-A2DA-4F8EA87CC92A}"/>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3" name="Footer Placeholder 2">
            <a:extLst>
              <a:ext uri="{FF2B5EF4-FFF2-40B4-BE49-F238E27FC236}">
                <a16:creationId xmlns:a16="http://schemas.microsoft.com/office/drawing/2014/main" id="{E1308FD9-F864-4567-A2EB-4FED00E135C6}"/>
              </a:ext>
            </a:extLst>
          </p:cNvPr>
          <p:cNvSpPr>
            <a:spLocks noGrp="1"/>
          </p:cNvSpPr>
          <p:nvPr>
            <p:ph type="ftr" sz="quarter" idx="11"/>
          </p:nvPr>
        </p:nvSpPr>
        <p:spPr/>
        <p:txBody>
          <a:bodyPr/>
          <a:lstStyle/>
          <a:p>
            <a:endParaRPr lang="fr-MA"/>
          </a:p>
        </p:txBody>
      </p:sp>
      <p:sp>
        <p:nvSpPr>
          <p:cNvPr id="4" name="Slide Number Placeholder 3">
            <a:extLst>
              <a:ext uri="{FF2B5EF4-FFF2-40B4-BE49-F238E27FC236}">
                <a16:creationId xmlns:a16="http://schemas.microsoft.com/office/drawing/2014/main" id="{2FCCB658-B593-47F8-98B4-65B44D95DC25}"/>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13069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7C80-307D-445E-A9F8-FA465EFBD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MA"/>
          </a:p>
        </p:txBody>
      </p:sp>
      <p:sp>
        <p:nvSpPr>
          <p:cNvPr id="3" name="Content Placeholder 2">
            <a:extLst>
              <a:ext uri="{FF2B5EF4-FFF2-40B4-BE49-F238E27FC236}">
                <a16:creationId xmlns:a16="http://schemas.microsoft.com/office/drawing/2014/main" id="{5665BF9B-B747-4D07-97D9-C066F8F76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Text Placeholder 3">
            <a:extLst>
              <a:ext uri="{FF2B5EF4-FFF2-40B4-BE49-F238E27FC236}">
                <a16:creationId xmlns:a16="http://schemas.microsoft.com/office/drawing/2014/main" id="{25813692-B152-40B0-BE99-849914F52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6CE4A-5358-486B-A372-FC92932417D4}"/>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6" name="Footer Placeholder 5">
            <a:extLst>
              <a:ext uri="{FF2B5EF4-FFF2-40B4-BE49-F238E27FC236}">
                <a16:creationId xmlns:a16="http://schemas.microsoft.com/office/drawing/2014/main" id="{E317DCCA-5D49-46FA-9646-82394DC2A22C}"/>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329F65F8-1D05-400A-903B-9CBFF082B025}"/>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358342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CEAC-EF94-4B5F-BD54-6A94812DE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MA"/>
          </a:p>
        </p:txBody>
      </p:sp>
      <p:sp>
        <p:nvSpPr>
          <p:cNvPr id="3" name="Picture Placeholder 2">
            <a:extLst>
              <a:ext uri="{FF2B5EF4-FFF2-40B4-BE49-F238E27FC236}">
                <a16:creationId xmlns:a16="http://schemas.microsoft.com/office/drawing/2014/main" id="{CDF8AD89-0D31-43CA-B8BC-61D58098D3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Text Placeholder 3">
            <a:extLst>
              <a:ext uri="{FF2B5EF4-FFF2-40B4-BE49-F238E27FC236}">
                <a16:creationId xmlns:a16="http://schemas.microsoft.com/office/drawing/2014/main" id="{9F7A10BC-DF40-458D-8994-C86C4D9AD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60D90D-5351-48EF-918C-241B1057434B}"/>
              </a:ext>
            </a:extLst>
          </p:cNvPr>
          <p:cNvSpPr>
            <a:spLocks noGrp="1"/>
          </p:cNvSpPr>
          <p:nvPr>
            <p:ph type="dt" sz="half" idx="10"/>
          </p:nvPr>
        </p:nvSpPr>
        <p:spPr/>
        <p:txBody>
          <a:bodyPr/>
          <a:lstStyle/>
          <a:p>
            <a:fld id="{5D968BE3-CE43-4897-8959-494986102056}" type="datetimeFigureOut">
              <a:rPr lang="fr-MA" smtClean="0"/>
              <a:t>11/02/2019</a:t>
            </a:fld>
            <a:endParaRPr lang="fr-MA"/>
          </a:p>
        </p:txBody>
      </p:sp>
      <p:sp>
        <p:nvSpPr>
          <p:cNvPr id="6" name="Footer Placeholder 5">
            <a:extLst>
              <a:ext uri="{FF2B5EF4-FFF2-40B4-BE49-F238E27FC236}">
                <a16:creationId xmlns:a16="http://schemas.microsoft.com/office/drawing/2014/main" id="{BC9A7BD2-517F-4CF8-A481-47DCF7B96FA4}"/>
              </a:ext>
            </a:extLst>
          </p:cNvPr>
          <p:cNvSpPr>
            <a:spLocks noGrp="1"/>
          </p:cNvSpPr>
          <p:nvPr>
            <p:ph type="ftr" sz="quarter" idx="11"/>
          </p:nvPr>
        </p:nvSpPr>
        <p:spPr/>
        <p:txBody>
          <a:bodyPr/>
          <a:lstStyle/>
          <a:p>
            <a:endParaRPr lang="fr-MA"/>
          </a:p>
        </p:txBody>
      </p:sp>
      <p:sp>
        <p:nvSpPr>
          <p:cNvPr id="7" name="Slide Number Placeholder 6">
            <a:extLst>
              <a:ext uri="{FF2B5EF4-FFF2-40B4-BE49-F238E27FC236}">
                <a16:creationId xmlns:a16="http://schemas.microsoft.com/office/drawing/2014/main" id="{06D9D168-DF0E-4173-BA11-5D842BFC4B4F}"/>
              </a:ext>
            </a:extLst>
          </p:cNvPr>
          <p:cNvSpPr>
            <a:spLocks noGrp="1"/>
          </p:cNvSpPr>
          <p:nvPr>
            <p:ph type="sldNum" sz="quarter" idx="12"/>
          </p:nvPr>
        </p:nvSpPr>
        <p:spPr/>
        <p:txBody>
          <a:bodyPr/>
          <a:lstStyle/>
          <a:p>
            <a:fld id="{80150612-2364-4909-BD29-E8E41B23CAF0}" type="slidenum">
              <a:rPr lang="fr-MA" smtClean="0"/>
              <a:t>‹#›</a:t>
            </a:fld>
            <a:endParaRPr lang="fr-MA"/>
          </a:p>
        </p:txBody>
      </p:sp>
    </p:spTree>
    <p:extLst>
      <p:ext uri="{BB962C8B-B14F-4D97-AF65-F5344CB8AC3E}">
        <p14:creationId xmlns:p14="http://schemas.microsoft.com/office/powerpoint/2010/main" val="113350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B57EDE-B344-4A94-BEA7-9B0788BC7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MA"/>
          </a:p>
        </p:txBody>
      </p:sp>
      <p:sp>
        <p:nvSpPr>
          <p:cNvPr id="3" name="Text Placeholder 2">
            <a:extLst>
              <a:ext uri="{FF2B5EF4-FFF2-40B4-BE49-F238E27FC236}">
                <a16:creationId xmlns:a16="http://schemas.microsoft.com/office/drawing/2014/main" id="{9A7ECAD7-5897-40A0-9BD6-1D2F34AA3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MA"/>
          </a:p>
        </p:txBody>
      </p:sp>
      <p:sp>
        <p:nvSpPr>
          <p:cNvPr id="4" name="Date Placeholder 3">
            <a:extLst>
              <a:ext uri="{FF2B5EF4-FFF2-40B4-BE49-F238E27FC236}">
                <a16:creationId xmlns:a16="http://schemas.microsoft.com/office/drawing/2014/main" id="{433754E5-1D8A-4FF8-8AEB-4765E7D32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68BE3-CE43-4897-8959-494986102056}" type="datetimeFigureOut">
              <a:rPr lang="fr-MA" smtClean="0"/>
              <a:t>11/02/2019</a:t>
            </a:fld>
            <a:endParaRPr lang="fr-MA"/>
          </a:p>
        </p:txBody>
      </p:sp>
      <p:sp>
        <p:nvSpPr>
          <p:cNvPr id="5" name="Footer Placeholder 4">
            <a:extLst>
              <a:ext uri="{FF2B5EF4-FFF2-40B4-BE49-F238E27FC236}">
                <a16:creationId xmlns:a16="http://schemas.microsoft.com/office/drawing/2014/main" id="{EFBD3213-41A1-4ABC-8F62-DCAA71FD4E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Slide Number Placeholder 5">
            <a:extLst>
              <a:ext uri="{FF2B5EF4-FFF2-40B4-BE49-F238E27FC236}">
                <a16:creationId xmlns:a16="http://schemas.microsoft.com/office/drawing/2014/main" id="{F1B46243-FB69-4F9F-90BC-A61675C7A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50612-2364-4909-BD29-E8E41B23CAF0}" type="slidenum">
              <a:rPr lang="fr-MA" smtClean="0"/>
              <a:t>‹#›</a:t>
            </a:fld>
            <a:endParaRPr lang="fr-MA"/>
          </a:p>
        </p:txBody>
      </p:sp>
    </p:spTree>
    <p:extLst>
      <p:ext uri="{BB962C8B-B14F-4D97-AF65-F5344CB8AC3E}">
        <p14:creationId xmlns:p14="http://schemas.microsoft.com/office/powerpoint/2010/main" val="2487705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6067-59F0-458A-9194-B98CC4763A86}"/>
              </a:ext>
            </a:extLst>
          </p:cNvPr>
          <p:cNvSpPr>
            <a:spLocks noGrp="1"/>
          </p:cNvSpPr>
          <p:nvPr>
            <p:ph type="ctrTitle"/>
          </p:nvPr>
        </p:nvSpPr>
        <p:spPr>
          <a:xfrm>
            <a:off x="1524000" y="0"/>
            <a:ext cx="9144000" cy="6705600"/>
          </a:xfrm>
        </p:spPr>
        <p:txBody>
          <a:bodyPr>
            <a:normAutofit/>
          </a:bodyPr>
          <a:lstStyle/>
          <a:p>
            <a:pPr>
              <a:lnSpc>
                <a:spcPct val="107000"/>
              </a:lnSpc>
              <a:spcAft>
                <a:spcPts val="800"/>
              </a:spcAft>
            </a:pPr>
            <a:r>
              <a:rPr lang="fr-FR" sz="7200" dirty="0">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Calcul Numérique n° 1</a:t>
            </a:r>
            <a:br>
              <a:rPr lang="fr-MA" sz="3200" dirty="0">
                <a:latin typeface="Calibri" panose="020F0502020204030204" pitchFamily="34" charset="0"/>
                <a:ea typeface="Calibri" panose="020F0502020204030204" pitchFamily="34" charset="0"/>
                <a:cs typeface="Arial" panose="020B0604020202020204" pitchFamily="34" charset="0"/>
              </a:rPr>
            </a:br>
            <a:r>
              <a:rPr lang="fr-FR" sz="3600" dirty="0">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Groupe :Yassine </a:t>
            </a:r>
            <a:r>
              <a:rPr lang="fr-FR" sz="3600" dirty="0" err="1">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amcharod</a:t>
            </a:r>
            <a:br>
              <a:rPr lang="fr-MA" sz="1800" dirty="0">
                <a:latin typeface="Calibri" panose="020F0502020204030204" pitchFamily="34" charset="0"/>
                <a:ea typeface="Calibri" panose="020F0502020204030204" pitchFamily="34" charset="0"/>
                <a:cs typeface="Arial" panose="020B0604020202020204" pitchFamily="34" charset="0"/>
              </a:rPr>
            </a:br>
            <a:r>
              <a:rPr lang="fr-FR" sz="3600" dirty="0">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Salah-</a:t>
            </a:r>
            <a:r>
              <a:rPr lang="fr-FR" sz="3600" dirty="0" err="1">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eddine</a:t>
            </a:r>
            <a:r>
              <a:rPr lang="fr-FR" sz="3600" dirty="0">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 </a:t>
            </a:r>
            <a:r>
              <a:rPr lang="fr-FR" sz="3600" dirty="0" err="1">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etangi</a:t>
            </a:r>
            <a:br>
              <a:rPr lang="fr-MA" sz="1800" dirty="0">
                <a:latin typeface="Calibri" panose="020F0502020204030204" pitchFamily="34" charset="0"/>
                <a:ea typeface="Calibri" panose="020F0502020204030204" pitchFamily="34" charset="0"/>
                <a:cs typeface="Arial" panose="020B0604020202020204" pitchFamily="34" charset="0"/>
              </a:rPr>
            </a:br>
            <a:r>
              <a:rPr lang="fr-FR" sz="3600" dirty="0" err="1">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Aissam</a:t>
            </a:r>
            <a:r>
              <a:rPr lang="fr-FR" sz="3600" dirty="0">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 </a:t>
            </a:r>
            <a:r>
              <a:rPr lang="fr-FR" sz="3600" dirty="0" err="1">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rhounimi</a:t>
            </a:r>
            <a:br>
              <a:rPr lang="fr-MA" sz="1800" dirty="0">
                <a:latin typeface="Calibri" panose="020F0502020204030204" pitchFamily="34" charset="0"/>
                <a:ea typeface="Calibri" panose="020F0502020204030204" pitchFamily="34" charset="0"/>
                <a:cs typeface="Arial" panose="020B0604020202020204" pitchFamily="34" charset="0"/>
              </a:rPr>
            </a:br>
            <a:r>
              <a:rPr lang="fr-FR" sz="3600" dirty="0" err="1">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Souhail</a:t>
            </a:r>
            <a:r>
              <a:rPr lang="fr-FR" sz="3600" dirty="0">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 </a:t>
            </a:r>
            <a:r>
              <a:rPr lang="fr-FR" sz="3600" dirty="0" err="1">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amghar</a:t>
            </a:r>
            <a:r>
              <a:rPr lang="fr-FR" sz="3600" dirty="0">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 </a:t>
            </a:r>
            <a:br>
              <a:rPr lang="fr-MA" sz="1800" dirty="0">
                <a:latin typeface="Calibri" panose="020F0502020204030204" pitchFamily="34" charset="0"/>
                <a:ea typeface="Calibri" panose="020F0502020204030204" pitchFamily="34" charset="0"/>
                <a:cs typeface="Arial" panose="020B0604020202020204" pitchFamily="34" charset="0"/>
              </a:rPr>
            </a:br>
            <a:r>
              <a:rPr lang="fr-FR" sz="3600" dirty="0">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Encadré par M. Salem </a:t>
            </a:r>
            <a:r>
              <a:rPr lang="fr-FR" sz="3600" dirty="0" err="1">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Arial" panose="020B0604020202020204" pitchFamily="34" charset="0"/>
              </a:rPr>
              <a:t>Nafiri</a:t>
            </a:r>
            <a:br>
              <a:rPr lang="fr-MA" sz="3200" dirty="0">
                <a:latin typeface="Calibri" panose="020F0502020204030204" pitchFamily="34" charset="0"/>
                <a:ea typeface="Calibri" panose="020F0502020204030204" pitchFamily="34" charset="0"/>
                <a:cs typeface="Arial" panose="020B0604020202020204" pitchFamily="34" charset="0"/>
              </a:rPr>
            </a:br>
            <a:r>
              <a:rPr lang="fr-MA" sz="3200" dirty="0">
                <a:latin typeface="Calibri" panose="020F0502020204030204" pitchFamily="34" charset="0"/>
                <a:ea typeface="Calibri" panose="020F0502020204030204" pitchFamily="34" charset="0"/>
                <a:cs typeface="Arial" panose="020B0604020202020204" pitchFamily="34" charset="0"/>
              </a:rPr>
              <a:t> </a:t>
            </a:r>
            <a:br>
              <a:rPr lang="fr-MA" sz="3200" dirty="0">
                <a:latin typeface="Calibri" panose="020F0502020204030204" pitchFamily="34" charset="0"/>
                <a:ea typeface="Calibri" panose="020F0502020204030204" pitchFamily="34" charset="0"/>
                <a:cs typeface="Arial" panose="020B0604020202020204" pitchFamily="34" charset="0"/>
              </a:rPr>
            </a:br>
            <a:r>
              <a:rPr lang="fr-FR" sz="4000" dirty="0">
                <a:ln w="9525" cap="flat" cmpd="sng" algn="ctr">
                  <a:solidFill>
                    <a:srgbClr val="C00000"/>
                  </a:solidFill>
                  <a:prstDash val="solid"/>
                  <a:round/>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Sujet traité l’arithmétique des ordinateurs</a:t>
            </a:r>
            <a:endParaRPr lang="fr-MA" sz="32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20745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7826-1649-478F-96DC-A70EAECEFF4C}"/>
              </a:ext>
            </a:extLst>
          </p:cNvPr>
          <p:cNvSpPr>
            <a:spLocks noGrp="1"/>
          </p:cNvSpPr>
          <p:nvPr>
            <p:ph type="title"/>
          </p:nvPr>
        </p:nvSpPr>
        <p:spPr/>
        <p:txBody>
          <a:bodyPr>
            <a:normAutofit/>
          </a:bodyPr>
          <a:lstStyle/>
          <a:p>
            <a:pPr marL="685800" indent="-685800">
              <a:buFont typeface="Wingdings" panose="05000000000000000000" pitchFamily="2" charset="2"/>
              <a:buChar char="v"/>
            </a:pPr>
            <a:r>
              <a:rPr lang="fr-MA" sz="4800" b="1" dirty="0"/>
              <a:t> Voyageur de commerce </a:t>
            </a:r>
          </a:p>
        </p:txBody>
      </p:sp>
      <p:sp>
        <p:nvSpPr>
          <p:cNvPr id="3" name="Content Placeholder 2">
            <a:extLst>
              <a:ext uri="{FF2B5EF4-FFF2-40B4-BE49-F238E27FC236}">
                <a16:creationId xmlns:a16="http://schemas.microsoft.com/office/drawing/2014/main" id="{0E650E1B-35B4-48C7-B615-BFE4B0A54154}"/>
              </a:ext>
            </a:extLst>
          </p:cNvPr>
          <p:cNvSpPr>
            <a:spLocks noGrp="1"/>
          </p:cNvSpPr>
          <p:nvPr>
            <p:ph idx="1"/>
          </p:nvPr>
        </p:nvSpPr>
        <p:spPr/>
        <p:txBody>
          <a:bodyPr/>
          <a:lstStyle/>
          <a:p>
            <a:pPr marL="0" indent="0">
              <a:buNone/>
            </a:pPr>
            <a:r>
              <a:rPr lang="fr-MA" dirty="0"/>
              <a:t>Problème du Voyageur de commerce Un exemple connu de problème difficile est le problème du voyageur de commerce. Son nom vient de la situation </a:t>
            </a:r>
            <a:r>
              <a:rPr lang="fr-MA" dirty="0" err="1"/>
              <a:t>ﬁctive</a:t>
            </a:r>
            <a:r>
              <a:rPr lang="fr-MA" dirty="0"/>
              <a:t> d’un représentant de commerce qui devrait faire une tournée en passant par un certain nombre de villes. Cependant à l’échelle d’un pays comme les États-Unis, le coût enargentetentempsd’untelvoyagepeutdevenirprohibitifsil’onneprévoitpasuntrajetoptimalàl’avance.</a:t>
            </a:r>
          </a:p>
          <a:p>
            <a:pPr marL="0" indent="0">
              <a:buNone/>
            </a:pPr>
            <a:endParaRPr lang="fr-MA" dirty="0"/>
          </a:p>
        </p:txBody>
      </p:sp>
    </p:spTree>
    <p:extLst>
      <p:ext uri="{BB962C8B-B14F-4D97-AF65-F5344CB8AC3E}">
        <p14:creationId xmlns:p14="http://schemas.microsoft.com/office/powerpoint/2010/main" val="202647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6F8CB-7E95-471B-8035-111DB4329C20}"/>
              </a:ext>
            </a:extLst>
          </p:cNvPr>
          <p:cNvSpPr>
            <a:spLocks noGrp="1"/>
          </p:cNvSpPr>
          <p:nvPr>
            <p:ph idx="1"/>
          </p:nvPr>
        </p:nvSpPr>
        <p:spPr/>
        <p:txBody>
          <a:bodyPr/>
          <a:lstStyle/>
          <a:p>
            <a:pPr marL="0" indent="0">
              <a:buNone/>
            </a:pPr>
            <a:r>
              <a:rPr lang="fr-MA" dirty="0"/>
              <a:t>En langage plus mathématique, le problème consiste à trouver un chemin ou un cycle hamiltonien de poids minimum étant donné un graphe où les sommets sont les villes et les arêtes les routes (terrestres ou aériennes) les joignant. Ce problème fait partie d’une famille de problèmes trop complexes pour qu’une solution soit recherchée de façon systématique parmi toutes les solutions possibles. Le nombre de chemins ou de cycles possibles dans notre problème est en N!, N le nombre de villes. Dans ces conditions, la puissance de calcul d’un superordinateur est dépassée dès 30 villes.</a:t>
            </a:r>
          </a:p>
        </p:txBody>
      </p:sp>
    </p:spTree>
    <p:extLst>
      <p:ext uri="{BB962C8B-B14F-4D97-AF65-F5344CB8AC3E}">
        <p14:creationId xmlns:p14="http://schemas.microsoft.com/office/powerpoint/2010/main" val="324686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966B9F-4581-4970-A905-95B05A66F021}"/>
              </a:ext>
            </a:extLst>
          </p:cNvPr>
          <p:cNvPicPr>
            <a:picLocks noGrp="1" noChangeAspect="1"/>
          </p:cNvPicPr>
          <p:nvPr>
            <p:ph idx="1"/>
          </p:nvPr>
        </p:nvPicPr>
        <p:blipFill>
          <a:blip r:embed="rId2"/>
          <a:stretch>
            <a:fillRect/>
          </a:stretch>
        </p:blipFill>
        <p:spPr>
          <a:xfrm>
            <a:off x="1538423" y="0"/>
            <a:ext cx="9115153" cy="1810544"/>
          </a:xfrm>
          <a:prstGeom prst="rect">
            <a:avLst/>
          </a:prstGeom>
        </p:spPr>
      </p:pic>
      <p:sp>
        <p:nvSpPr>
          <p:cNvPr id="5" name="Rectangle 4">
            <a:extLst>
              <a:ext uri="{FF2B5EF4-FFF2-40B4-BE49-F238E27FC236}">
                <a16:creationId xmlns:a16="http://schemas.microsoft.com/office/drawing/2014/main" id="{5E456D49-FBCB-479F-866F-1DE7022D2377}"/>
              </a:ext>
            </a:extLst>
          </p:cNvPr>
          <p:cNvSpPr/>
          <p:nvPr/>
        </p:nvSpPr>
        <p:spPr>
          <a:xfrm>
            <a:off x="357188" y="1987928"/>
            <a:ext cx="11244262" cy="3539430"/>
          </a:xfrm>
          <a:prstGeom prst="rect">
            <a:avLst/>
          </a:prstGeom>
        </p:spPr>
        <p:txBody>
          <a:bodyPr wrap="square">
            <a:spAutoFit/>
          </a:bodyPr>
          <a:lstStyle/>
          <a:p>
            <a:r>
              <a:rPr lang="fr-MA" sz="2800" dirty="0"/>
              <a:t>Mais le problème n’est pas seulement complexe à résoudre par une machine, contrairement à certain problème tel que le jeu de go où des enfants expérimentés arrivent à battre les ordinateurs actuels, ce problème est également complexe pour un humain, pour mettre cette difficulté en évidence on a demandé à plusieurs personnes de résoudre un problème du voyageurs de commerce à 20 villes et on remarque tout d’abords que les résultats donnés sont multiples, mais en plus que les résultats rendus par les algorithmes présentés dans la suite de ce dossier sont bien meilleurs</a:t>
            </a:r>
          </a:p>
        </p:txBody>
      </p:sp>
    </p:spTree>
    <p:extLst>
      <p:ext uri="{BB962C8B-B14F-4D97-AF65-F5344CB8AC3E}">
        <p14:creationId xmlns:p14="http://schemas.microsoft.com/office/powerpoint/2010/main" val="32303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5522E-8592-4813-AD0B-CFB0D19FD9A4}"/>
              </a:ext>
            </a:extLst>
          </p:cNvPr>
          <p:cNvSpPr>
            <a:spLocks noGrp="1"/>
          </p:cNvSpPr>
          <p:nvPr>
            <p:ph idx="1"/>
          </p:nvPr>
        </p:nvSpPr>
        <p:spPr/>
        <p:txBody>
          <a:bodyPr>
            <a:normAutofit/>
          </a:bodyPr>
          <a:lstStyle/>
          <a:p>
            <a:pPr marL="0" indent="0">
              <a:buNone/>
            </a:pPr>
            <a:r>
              <a:rPr lang="fr-MA" sz="3600" dirty="0">
                <a:solidFill>
                  <a:srgbClr val="FF0000"/>
                </a:solidFill>
              </a:rPr>
              <a:t>Problème : </a:t>
            </a:r>
          </a:p>
          <a:p>
            <a:pPr marL="0" indent="0">
              <a:buNone/>
            </a:pPr>
            <a:r>
              <a:rPr lang="fr-MA" sz="3600" dirty="0"/>
              <a:t>On a un ensemble de villes, le but est de trouver un des plus courts chemins passant une seule fois par toutes ces villes et revenant à sont point de départ</a:t>
            </a:r>
          </a:p>
        </p:txBody>
      </p:sp>
    </p:spTree>
    <p:extLst>
      <p:ext uri="{BB962C8B-B14F-4D97-AF65-F5344CB8AC3E}">
        <p14:creationId xmlns:p14="http://schemas.microsoft.com/office/powerpoint/2010/main" val="410987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2FA1-1E7F-4BBE-91F6-5FEAD066BE72}"/>
              </a:ext>
            </a:extLst>
          </p:cNvPr>
          <p:cNvSpPr>
            <a:spLocks noGrp="1"/>
          </p:cNvSpPr>
          <p:nvPr>
            <p:ph type="title"/>
          </p:nvPr>
        </p:nvSpPr>
        <p:spPr/>
        <p:txBody>
          <a:bodyPr/>
          <a:lstStyle/>
          <a:p>
            <a:r>
              <a:rPr lang="fr-MA" dirty="0">
                <a:solidFill>
                  <a:srgbClr val="C00000"/>
                </a:solidFill>
              </a:rPr>
              <a:t>Algorithme: Amélioration 2-opt</a:t>
            </a:r>
          </a:p>
        </p:txBody>
      </p:sp>
      <p:sp>
        <p:nvSpPr>
          <p:cNvPr id="3" name="Content Placeholder 2">
            <a:extLst>
              <a:ext uri="{FF2B5EF4-FFF2-40B4-BE49-F238E27FC236}">
                <a16:creationId xmlns:a16="http://schemas.microsoft.com/office/drawing/2014/main" id="{26D6972D-0BB4-43E3-99EF-3B0380EC3A22}"/>
              </a:ext>
            </a:extLst>
          </p:cNvPr>
          <p:cNvSpPr>
            <a:spLocks noGrp="1"/>
          </p:cNvSpPr>
          <p:nvPr>
            <p:ph idx="1"/>
          </p:nvPr>
        </p:nvSpPr>
        <p:spPr>
          <a:xfrm>
            <a:off x="838200" y="3151188"/>
            <a:ext cx="10515600" cy="2689225"/>
          </a:xfrm>
        </p:spPr>
        <p:txBody>
          <a:bodyPr/>
          <a:lstStyle/>
          <a:p>
            <a:pPr marL="0" indent="0">
              <a:buNone/>
            </a:pPr>
            <a:r>
              <a:rPr lang="fr-MA" dirty="0">
                <a:solidFill>
                  <a:srgbClr val="00B050"/>
                </a:solidFill>
              </a:rPr>
              <a:t>Principe</a:t>
            </a:r>
          </a:p>
          <a:p>
            <a:pPr marL="0" indent="0">
              <a:buNone/>
            </a:pPr>
            <a:r>
              <a:rPr lang="fr-MA" dirty="0"/>
              <a:t> Le principe de l’algorithme «amélioration 2-opt» est assez simple et repose sur l’idée suivante : </a:t>
            </a:r>
          </a:p>
          <a:p>
            <a:pPr marL="0" indent="0">
              <a:buNone/>
            </a:pPr>
            <a:r>
              <a:rPr lang="fr-MA" dirty="0"/>
              <a:t>– On génère un premier trajet </a:t>
            </a:r>
          </a:p>
          <a:p>
            <a:pPr marL="0" indent="0">
              <a:buNone/>
            </a:pPr>
            <a:r>
              <a:rPr lang="fr-MA" dirty="0"/>
              <a:t>– On l’améliore jusqu’à ce qu’un critère d’arrêt ait été </a:t>
            </a:r>
            <a:r>
              <a:rPr lang="fr-MA" dirty="0" err="1"/>
              <a:t>vériﬁé</a:t>
            </a:r>
            <a:r>
              <a:rPr lang="fr-MA" dirty="0"/>
              <a:t>.</a:t>
            </a:r>
          </a:p>
          <a:p>
            <a:pPr marL="0" indent="0">
              <a:buNone/>
            </a:pPr>
            <a:endParaRPr lang="fr-MA" dirty="0"/>
          </a:p>
        </p:txBody>
      </p:sp>
      <p:sp>
        <p:nvSpPr>
          <p:cNvPr id="6" name="Rectangle 5">
            <a:extLst>
              <a:ext uri="{FF2B5EF4-FFF2-40B4-BE49-F238E27FC236}">
                <a16:creationId xmlns:a16="http://schemas.microsoft.com/office/drawing/2014/main" id="{C03377BE-AAA2-43D3-AED0-70C9AFA1BB44}"/>
              </a:ext>
            </a:extLst>
          </p:cNvPr>
          <p:cNvSpPr/>
          <p:nvPr/>
        </p:nvSpPr>
        <p:spPr>
          <a:xfrm>
            <a:off x="838200" y="1514386"/>
            <a:ext cx="9906000" cy="1384995"/>
          </a:xfrm>
          <a:prstGeom prst="rect">
            <a:avLst/>
          </a:prstGeom>
        </p:spPr>
        <p:txBody>
          <a:bodyPr wrap="square">
            <a:spAutoFit/>
          </a:bodyPr>
          <a:lstStyle/>
          <a:p>
            <a:r>
              <a:rPr lang="fr-MA" sz="2800" dirty="0"/>
              <a:t>En optimisation, 2-opt est un algorithme de recherche locale proposé par Georges </a:t>
            </a:r>
            <a:r>
              <a:rPr lang="fr-MA" sz="2800" dirty="0" err="1"/>
              <a:t>A.Croes</a:t>
            </a:r>
            <a:r>
              <a:rPr lang="fr-MA" sz="2800" dirty="0"/>
              <a:t> en 1958 pour résoudre le problème du voyageur de commerce en améliorant une solution initiale.</a:t>
            </a:r>
          </a:p>
        </p:txBody>
      </p:sp>
    </p:spTree>
    <p:extLst>
      <p:ext uri="{BB962C8B-B14F-4D97-AF65-F5344CB8AC3E}">
        <p14:creationId xmlns:p14="http://schemas.microsoft.com/office/powerpoint/2010/main" val="201418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A2648-BE46-4885-AD15-F2691C82D362}"/>
              </a:ext>
            </a:extLst>
          </p:cNvPr>
          <p:cNvSpPr>
            <a:spLocks noGrp="1"/>
          </p:cNvSpPr>
          <p:nvPr>
            <p:ph idx="1"/>
          </p:nvPr>
        </p:nvSpPr>
        <p:spPr>
          <a:xfrm>
            <a:off x="838200" y="914400"/>
            <a:ext cx="10515600" cy="5262563"/>
          </a:xfrm>
        </p:spPr>
        <p:txBody>
          <a:bodyPr>
            <a:normAutofit/>
          </a:bodyPr>
          <a:lstStyle/>
          <a:p>
            <a:pPr marL="0" indent="0">
              <a:buNone/>
            </a:pPr>
            <a:r>
              <a:rPr lang="fr-MA" b="1" dirty="0"/>
              <a:t>Génération du premier trajet </a:t>
            </a:r>
            <a:r>
              <a:rPr lang="fr-MA" dirty="0"/>
              <a:t>:</a:t>
            </a:r>
          </a:p>
          <a:p>
            <a:pPr marL="0" indent="0">
              <a:buNone/>
            </a:pPr>
            <a:r>
              <a:rPr lang="fr-MA" dirty="0"/>
              <a:t> On peut générer le trajet de telle sorte qu’à la </a:t>
            </a:r>
            <a:r>
              <a:rPr lang="fr-MA" dirty="0" err="1"/>
              <a:t>i-ème</a:t>
            </a:r>
            <a:r>
              <a:rPr lang="fr-MA" dirty="0"/>
              <a:t> étape, le choix de la (i + 1)-ème ville est la plus proche voisine de la i-</a:t>
            </a:r>
            <a:r>
              <a:rPr lang="fr-MA" dirty="0" err="1"/>
              <a:t>ième</a:t>
            </a:r>
            <a:r>
              <a:rPr lang="fr-MA" dirty="0"/>
              <a:t> ville parmi les villes à parcourir.</a:t>
            </a:r>
          </a:p>
          <a:p>
            <a:pPr marL="0" indent="0">
              <a:buNone/>
            </a:pPr>
            <a:r>
              <a:rPr lang="fr-MA" b="1" dirty="0"/>
              <a:t>Amélioration du trajet </a:t>
            </a:r>
            <a:r>
              <a:rPr lang="fr-MA" dirty="0"/>
              <a:t>: </a:t>
            </a:r>
          </a:p>
          <a:p>
            <a:pPr marL="0" indent="0">
              <a:buNone/>
            </a:pPr>
            <a:r>
              <a:rPr lang="fr-MA" dirty="0"/>
              <a:t>Une amélioration possible est de supprimer tout croisement. En s’appuyant sur l’inégalité du parallélogramme, prenons le cas d’un trajet ou un chemin direct relie A à B, un chemin relie B à C et ensuite un chemin relie C à D (exemple illustré dans la </a:t>
            </a:r>
            <a:r>
              <a:rPr lang="fr-MA" dirty="0" err="1"/>
              <a:t>ﬁgure</a:t>
            </a:r>
            <a:r>
              <a:rPr lang="fr-MA" dirty="0"/>
              <a:t> 5). On voit que si (</a:t>
            </a:r>
            <a:r>
              <a:rPr lang="fr-MA" dirty="0" err="1"/>
              <a:t>lgAB</a:t>
            </a:r>
            <a:r>
              <a:rPr lang="fr-MA" dirty="0"/>
              <a:t> +</a:t>
            </a:r>
            <a:r>
              <a:rPr lang="fr-MA" dirty="0" err="1"/>
              <a:t>lgCD</a:t>
            </a:r>
            <a:r>
              <a:rPr lang="fr-MA" dirty="0"/>
              <a:t> &gt; </a:t>
            </a:r>
            <a:r>
              <a:rPr lang="fr-MA" dirty="0" err="1"/>
              <a:t>lgAC</a:t>
            </a:r>
            <a:r>
              <a:rPr lang="fr-MA" dirty="0"/>
              <a:t> +</a:t>
            </a:r>
            <a:r>
              <a:rPr lang="fr-MA" dirty="0" err="1"/>
              <a:t>lgBD</a:t>
            </a:r>
            <a:r>
              <a:rPr lang="fr-MA" dirty="0"/>
              <a:t>) alorsilyaprésencedecroisementetilapparaîtplusefﬁcacealorsdepasser de A à C, de relier C à B puis de passer de B à D.</a:t>
            </a:r>
          </a:p>
          <a:p>
            <a:pPr marL="0" indent="0">
              <a:buNone/>
            </a:pPr>
            <a:endParaRPr lang="fr-MA" dirty="0"/>
          </a:p>
        </p:txBody>
      </p:sp>
    </p:spTree>
    <p:extLst>
      <p:ext uri="{BB962C8B-B14F-4D97-AF65-F5344CB8AC3E}">
        <p14:creationId xmlns:p14="http://schemas.microsoft.com/office/powerpoint/2010/main" val="2098940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CBFFD0-C868-43FA-A04C-17152D006161}"/>
              </a:ext>
            </a:extLst>
          </p:cNvPr>
          <p:cNvPicPr>
            <a:picLocks noGrp="1" noChangeAspect="1"/>
          </p:cNvPicPr>
          <p:nvPr>
            <p:ph idx="1"/>
          </p:nvPr>
        </p:nvPicPr>
        <p:blipFill>
          <a:blip r:embed="rId2"/>
          <a:stretch>
            <a:fillRect/>
          </a:stretch>
        </p:blipFill>
        <p:spPr>
          <a:xfrm>
            <a:off x="3271738" y="414338"/>
            <a:ext cx="5648523" cy="3124993"/>
          </a:xfrm>
          <a:prstGeom prst="rect">
            <a:avLst/>
          </a:prstGeom>
        </p:spPr>
      </p:pic>
      <p:sp>
        <p:nvSpPr>
          <p:cNvPr id="5" name="Content Placeholder 2">
            <a:extLst>
              <a:ext uri="{FF2B5EF4-FFF2-40B4-BE49-F238E27FC236}">
                <a16:creationId xmlns:a16="http://schemas.microsoft.com/office/drawing/2014/main" id="{791A8587-D67C-485F-9909-16E6953BB50A}"/>
              </a:ext>
            </a:extLst>
          </p:cNvPr>
          <p:cNvSpPr txBox="1">
            <a:spLocks/>
          </p:cNvSpPr>
          <p:nvPr/>
        </p:nvSpPr>
        <p:spPr>
          <a:xfrm>
            <a:off x="1066800" y="3539331"/>
            <a:ext cx="10515600" cy="2589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MA" b="1"/>
              <a:t>Critère d’arrêt : </a:t>
            </a:r>
          </a:p>
          <a:p>
            <a:pPr marL="0" indent="0">
              <a:buFont typeface="Arial" panose="020B0604020202020204" pitchFamily="34" charset="0"/>
              <a:buNone/>
            </a:pPr>
            <a:r>
              <a:rPr lang="fr-MA"/>
              <a:t>Un critère d’arrêt possible est que la fonction d’amélioration déﬁnie précédemment ne modiﬁe plus le trajet. Autrement dit dès qu’il n’y a plus de croisement dans le trajet.</a:t>
            </a:r>
          </a:p>
          <a:p>
            <a:pPr marL="0" indent="0">
              <a:buFont typeface="Arial" panose="020B0604020202020204" pitchFamily="34" charset="0"/>
              <a:buNone/>
            </a:pPr>
            <a:endParaRPr lang="fr-MA" dirty="0"/>
          </a:p>
        </p:txBody>
      </p:sp>
    </p:spTree>
    <p:extLst>
      <p:ext uri="{BB962C8B-B14F-4D97-AF65-F5344CB8AC3E}">
        <p14:creationId xmlns:p14="http://schemas.microsoft.com/office/powerpoint/2010/main" val="12604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D1B6-D720-4709-BBE2-848C1FC63C67}"/>
              </a:ext>
            </a:extLst>
          </p:cNvPr>
          <p:cNvSpPr>
            <a:spLocks noGrp="1"/>
          </p:cNvSpPr>
          <p:nvPr>
            <p:ph type="title"/>
          </p:nvPr>
        </p:nvSpPr>
        <p:spPr/>
        <p:txBody>
          <a:bodyPr/>
          <a:lstStyle/>
          <a:p>
            <a:r>
              <a:rPr lang="fr-MA" b="1" dirty="0">
                <a:solidFill>
                  <a:srgbClr val="C00000"/>
                </a:solidFill>
              </a:rPr>
              <a:t>Autres approches :</a:t>
            </a:r>
            <a:br>
              <a:rPr lang="fr-MA" b="1" dirty="0">
                <a:solidFill>
                  <a:srgbClr val="C00000"/>
                </a:solidFill>
              </a:rPr>
            </a:br>
            <a:endParaRPr lang="fr-MA" b="1" dirty="0">
              <a:solidFill>
                <a:srgbClr val="C00000"/>
              </a:solidFill>
            </a:endParaRPr>
          </a:p>
        </p:txBody>
      </p:sp>
      <p:sp>
        <p:nvSpPr>
          <p:cNvPr id="3" name="Content Placeholder 2">
            <a:extLst>
              <a:ext uri="{FF2B5EF4-FFF2-40B4-BE49-F238E27FC236}">
                <a16:creationId xmlns:a16="http://schemas.microsoft.com/office/drawing/2014/main" id="{92733BE1-6590-4A9C-BCDC-B23C59400A1C}"/>
              </a:ext>
            </a:extLst>
          </p:cNvPr>
          <p:cNvSpPr>
            <a:spLocks noGrp="1"/>
          </p:cNvSpPr>
          <p:nvPr>
            <p:ph idx="1"/>
          </p:nvPr>
        </p:nvSpPr>
        <p:spPr/>
        <p:txBody>
          <a:bodyPr/>
          <a:lstStyle/>
          <a:p>
            <a:pPr marL="0" indent="0">
              <a:buNone/>
            </a:pPr>
            <a:r>
              <a:rPr lang="fr-MA" dirty="0"/>
              <a:t>Par recherche sur internet, il en est ressorti que, d’une part un algorithme s’inspirant du parcours des graphes, ce qui n’est pas surprenant car nous avons fait ce choix du fait, justement, que le voyageur avait un mode de déplacement qui lui faisait choisir un chemin optimale parmi les algorithmes s’inspirant du voyageur de commerce, en voici une liste non exhaustive : </a:t>
            </a:r>
          </a:p>
          <a:p>
            <a:pPr marL="0" indent="0">
              <a:buNone/>
            </a:pPr>
            <a:r>
              <a:rPr lang="fr-MA" dirty="0"/>
              <a:t>– </a:t>
            </a:r>
            <a:r>
              <a:rPr lang="fr-MA"/>
              <a:t>Algorithme des </a:t>
            </a:r>
            <a:r>
              <a:rPr lang="fr-MA" dirty="0"/>
              <a:t>fourmis</a:t>
            </a:r>
          </a:p>
          <a:p>
            <a:pPr marL="0" indent="0">
              <a:buNone/>
            </a:pPr>
            <a:r>
              <a:rPr lang="fr-MA" dirty="0"/>
              <a:t>– Algorithme génétique </a:t>
            </a:r>
          </a:p>
          <a:p>
            <a:pPr marL="0" indent="0">
              <a:buNone/>
            </a:pPr>
            <a:r>
              <a:rPr lang="fr-MA" dirty="0"/>
              <a:t>– Recuit simulé</a:t>
            </a:r>
          </a:p>
          <a:p>
            <a:pPr marL="0" indent="0">
              <a:buNone/>
            </a:pPr>
            <a:endParaRPr lang="fr-MA" dirty="0"/>
          </a:p>
        </p:txBody>
      </p:sp>
    </p:spTree>
    <p:extLst>
      <p:ext uri="{BB962C8B-B14F-4D97-AF65-F5344CB8AC3E}">
        <p14:creationId xmlns:p14="http://schemas.microsoft.com/office/powerpoint/2010/main" val="147181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A29F-D8AE-44C6-B087-0F53DE4815F7}"/>
              </a:ext>
            </a:extLst>
          </p:cNvPr>
          <p:cNvSpPr>
            <a:spLocks noGrp="1"/>
          </p:cNvSpPr>
          <p:nvPr>
            <p:ph type="title"/>
          </p:nvPr>
        </p:nvSpPr>
        <p:spPr/>
        <p:txBody>
          <a:bodyPr/>
          <a:lstStyle/>
          <a:p>
            <a:r>
              <a:rPr lang="fr-MA" dirty="0"/>
              <a:t>Plan:</a:t>
            </a:r>
          </a:p>
        </p:txBody>
      </p:sp>
      <p:sp>
        <p:nvSpPr>
          <p:cNvPr id="3" name="Content Placeholder 2">
            <a:extLst>
              <a:ext uri="{FF2B5EF4-FFF2-40B4-BE49-F238E27FC236}">
                <a16:creationId xmlns:a16="http://schemas.microsoft.com/office/drawing/2014/main" id="{1FA1765D-975D-4DD6-80ED-BB4A2291C898}"/>
              </a:ext>
            </a:extLst>
          </p:cNvPr>
          <p:cNvSpPr>
            <a:spLocks noGrp="1"/>
          </p:cNvSpPr>
          <p:nvPr>
            <p:ph idx="1"/>
          </p:nvPr>
        </p:nvSpPr>
        <p:spPr/>
        <p:txBody>
          <a:bodyPr/>
          <a:lstStyle/>
          <a:p>
            <a:pPr>
              <a:buFont typeface="Wingdings" panose="05000000000000000000" pitchFamily="2" charset="2"/>
              <a:buChar char="v"/>
            </a:pPr>
            <a:r>
              <a:rPr lang="fr-MA" dirty="0"/>
              <a:t>Introduction à la théorie des graphes</a:t>
            </a:r>
          </a:p>
          <a:p>
            <a:pPr marL="0" indent="0">
              <a:buNone/>
            </a:pPr>
            <a:r>
              <a:rPr lang="fr-MA" dirty="0"/>
              <a:t> 	1- origines</a:t>
            </a:r>
          </a:p>
          <a:p>
            <a:pPr marL="0" indent="0">
              <a:buNone/>
            </a:pPr>
            <a:r>
              <a:rPr lang="fr-MA" dirty="0"/>
              <a:t>	2- définitions</a:t>
            </a:r>
          </a:p>
          <a:p>
            <a:pPr marL="0" indent="0">
              <a:buNone/>
            </a:pPr>
            <a:r>
              <a:rPr lang="fr-MA" dirty="0"/>
              <a:t>	3- terminologies</a:t>
            </a:r>
          </a:p>
          <a:p>
            <a:pPr marL="0" indent="0">
              <a:buNone/>
            </a:pPr>
            <a:r>
              <a:rPr lang="fr-MA" dirty="0"/>
              <a:t>	4- théorèmes d’Euler</a:t>
            </a:r>
          </a:p>
          <a:p>
            <a:pPr marL="0" indent="0">
              <a:buNone/>
            </a:pPr>
            <a:r>
              <a:rPr lang="fr-MA" dirty="0"/>
              <a:t>	5- le plus court chemin</a:t>
            </a:r>
          </a:p>
          <a:p>
            <a:pPr>
              <a:buFont typeface="Wingdings" panose="05000000000000000000" pitchFamily="2" charset="2"/>
              <a:buChar char="v"/>
            </a:pPr>
            <a:r>
              <a:rPr lang="fr-MA" dirty="0"/>
              <a:t>le problème Le voyageur du commence</a:t>
            </a:r>
          </a:p>
          <a:p>
            <a:pPr marL="914400" lvl="2" indent="0">
              <a:buNone/>
            </a:pPr>
            <a:r>
              <a:rPr lang="fr-MA" sz="2800" dirty="0"/>
              <a:t>1- </a:t>
            </a:r>
            <a:r>
              <a:rPr lang="fr-MA" sz="2800"/>
              <a:t>Algorithme d’amélioration 2-opt </a:t>
            </a:r>
            <a:endParaRPr lang="fr-MA" sz="2800" dirty="0"/>
          </a:p>
          <a:p>
            <a:endParaRPr lang="fr-MA" dirty="0"/>
          </a:p>
          <a:p>
            <a:endParaRPr lang="fr-MA" dirty="0"/>
          </a:p>
        </p:txBody>
      </p:sp>
    </p:spTree>
    <p:extLst>
      <p:ext uri="{BB962C8B-B14F-4D97-AF65-F5344CB8AC3E}">
        <p14:creationId xmlns:p14="http://schemas.microsoft.com/office/powerpoint/2010/main" val="241506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08A-87B5-45A4-92E3-EABC2B59EC34}"/>
              </a:ext>
            </a:extLst>
          </p:cNvPr>
          <p:cNvSpPr>
            <a:spLocks noGrp="1"/>
          </p:cNvSpPr>
          <p:nvPr>
            <p:ph type="title"/>
          </p:nvPr>
        </p:nvSpPr>
        <p:spPr/>
        <p:txBody>
          <a:bodyPr/>
          <a:lstStyle/>
          <a:p>
            <a:pPr marL="571500" indent="-571500">
              <a:buFont typeface="Wingdings" panose="05000000000000000000" pitchFamily="2" charset="2"/>
              <a:buChar char="v"/>
            </a:pPr>
            <a:r>
              <a:rPr lang="fr-FR" b="1" dirty="0">
                <a:latin typeface="Times New Roman" panose="02020603050405020304" pitchFamily="18" charset="0"/>
                <a:ea typeface="Calibri" panose="020F0502020204030204" pitchFamily="34" charset="0"/>
              </a:rPr>
              <a:t>Introduction à la théorie des graphes</a:t>
            </a:r>
            <a:endParaRPr lang="fr-MA" dirty="0"/>
          </a:p>
        </p:txBody>
      </p:sp>
      <p:sp>
        <p:nvSpPr>
          <p:cNvPr id="4" name="Rectangle 3">
            <a:extLst>
              <a:ext uri="{FF2B5EF4-FFF2-40B4-BE49-F238E27FC236}">
                <a16:creationId xmlns:a16="http://schemas.microsoft.com/office/drawing/2014/main" id="{AC13B3E5-CA5E-408F-BFCF-16ABC68EE238}"/>
              </a:ext>
            </a:extLst>
          </p:cNvPr>
          <p:cNvSpPr/>
          <p:nvPr/>
        </p:nvSpPr>
        <p:spPr>
          <a:xfrm>
            <a:off x="319216" y="1429428"/>
            <a:ext cx="6798276" cy="4154984"/>
          </a:xfrm>
          <a:prstGeom prst="rect">
            <a:avLst/>
          </a:prstGeom>
        </p:spPr>
        <p:txBody>
          <a:bodyPr wrap="square">
            <a:spAutoFit/>
          </a:bodyPr>
          <a:lstStyle/>
          <a:p>
            <a:endParaRPr lang="fr-MA" sz="2400" dirty="0"/>
          </a:p>
          <a:p>
            <a:pPr marL="342900" indent="-342900">
              <a:buAutoNum type="arabicParenR"/>
            </a:pPr>
            <a:r>
              <a:rPr lang="fr-MA" sz="2400" b="1" dirty="0"/>
              <a:t>Origines </a:t>
            </a:r>
          </a:p>
          <a:p>
            <a:endParaRPr lang="fr-MA" sz="2400" dirty="0"/>
          </a:p>
          <a:p>
            <a:r>
              <a:rPr lang="fr-MA" sz="2400" dirty="0"/>
              <a:t>Un des plus anciens problèmes combinatoires, la détermination d’un itinéraire à travers la ville de </a:t>
            </a:r>
            <a:r>
              <a:rPr lang="fr-MA" sz="2400" dirty="0" err="1"/>
              <a:t>konigsberg</a:t>
            </a:r>
            <a:r>
              <a:rPr lang="fr-MA" sz="2400" dirty="0"/>
              <a:t>(aujourd’hui  </a:t>
            </a:r>
            <a:r>
              <a:rPr lang="fr-MA" sz="2400" dirty="0" err="1"/>
              <a:t>kaliningrad</a:t>
            </a:r>
            <a:r>
              <a:rPr lang="fr-MA" sz="2400" dirty="0"/>
              <a:t>) en n’utilisant qu’une fois et une seule chacun des sept ponts qui enjambaient les bras de la </a:t>
            </a:r>
            <a:r>
              <a:rPr lang="fr-MA" sz="2400" dirty="0" err="1"/>
              <a:t>pregel</a:t>
            </a:r>
            <a:r>
              <a:rPr lang="fr-MA" sz="2400" dirty="0"/>
              <a:t> ou conduisaient à l’île de </a:t>
            </a:r>
            <a:r>
              <a:rPr lang="fr-MA" sz="2400" dirty="0" err="1"/>
              <a:t>kneiphof</a:t>
            </a:r>
            <a:r>
              <a:rPr lang="fr-MA" sz="2400" dirty="0"/>
              <a:t>, dont Euler montra en 1735 l’impossibilité, semble constituer le premier témoignage de l’emploi des graphes finis. </a:t>
            </a:r>
          </a:p>
        </p:txBody>
      </p:sp>
      <p:pic>
        <p:nvPicPr>
          <p:cNvPr id="5" name="Image 0" descr="index_Konigsberg.png">
            <a:extLst>
              <a:ext uri="{FF2B5EF4-FFF2-40B4-BE49-F238E27FC236}">
                <a16:creationId xmlns:a16="http://schemas.microsoft.com/office/drawing/2014/main" id="{2261FAE6-7488-4E28-8E67-11B2780532E2}"/>
              </a:ext>
            </a:extLst>
          </p:cNvPr>
          <p:cNvPicPr/>
          <p:nvPr/>
        </p:nvPicPr>
        <p:blipFill>
          <a:blip r:embed="rId2" cstate="print">
            <a:grayscl/>
          </a:blip>
          <a:stretch>
            <a:fillRect/>
          </a:stretch>
        </p:blipFill>
        <p:spPr>
          <a:xfrm>
            <a:off x="8039100" y="2503516"/>
            <a:ext cx="3314700" cy="2581275"/>
          </a:xfrm>
          <a:prstGeom prst="rect">
            <a:avLst/>
          </a:prstGeom>
        </p:spPr>
      </p:pic>
    </p:spTree>
    <p:extLst>
      <p:ext uri="{BB962C8B-B14F-4D97-AF65-F5344CB8AC3E}">
        <p14:creationId xmlns:p14="http://schemas.microsoft.com/office/powerpoint/2010/main" val="112692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25BE9-C677-480E-8C9E-96828A83B608}"/>
              </a:ext>
            </a:extLst>
          </p:cNvPr>
          <p:cNvSpPr/>
          <p:nvPr/>
        </p:nvSpPr>
        <p:spPr>
          <a:xfrm>
            <a:off x="321275" y="271849"/>
            <a:ext cx="11640066" cy="6544036"/>
          </a:xfrm>
          <a:prstGeom prst="rect">
            <a:avLst/>
          </a:prstGeom>
        </p:spPr>
        <p:txBody>
          <a:bodyPr wrap="square">
            <a:spAutoFit/>
          </a:bodyPr>
          <a:lstStyle/>
          <a:p>
            <a:pPr marL="90170">
              <a:lnSpc>
                <a:spcPct val="115000"/>
              </a:lnSpc>
              <a:spcAft>
                <a:spcPts val="1000"/>
              </a:spcAft>
            </a:pPr>
            <a:r>
              <a:rPr lang="fr-FR" sz="2400" b="1" dirty="0">
                <a:latin typeface="Calibri" panose="020F0502020204030204" pitchFamily="34" charset="0"/>
                <a:ea typeface="Calibri" panose="020F0502020204030204" pitchFamily="34" charset="0"/>
                <a:cs typeface="Arial" panose="020B0604020202020204" pitchFamily="34" charset="0"/>
              </a:rPr>
              <a:t>2)  Définitions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1000"/>
              </a:spcAft>
            </a:pPr>
            <a:r>
              <a:rPr lang="fr-FR" sz="2000" b="1" dirty="0">
                <a:latin typeface="Calibri" panose="020F0502020204030204" pitchFamily="34" charset="0"/>
                <a:ea typeface="Calibri" panose="020F0502020204030204" pitchFamily="34" charset="0"/>
                <a:cs typeface="Arial" panose="020B0604020202020204" pitchFamily="34" charset="0"/>
              </a:rPr>
              <a:t>Graphe :</a:t>
            </a:r>
            <a:r>
              <a:rPr lang="fr-FR" sz="2000" dirty="0">
                <a:latin typeface="Calibri" panose="020F0502020204030204" pitchFamily="34" charset="0"/>
                <a:ea typeface="Calibri" panose="020F0502020204030204" pitchFamily="34" charset="0"/>
                <a:cs typeface="Arial" panose="020B0604020202020204" pitchFamily="34" charset="0"/>
              </a:rPr>
              <a:t>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1000"/>
              </a:spcAft>
            </a:pPr>
            <a:r>
              <a:rPr lang="fr-FR" sz="2000" dirty="0">
                <a:latin typeface="Calibri" panose="020F0502020204030204" pitchFamily="34" charset="0"/>
                <a:ea typeface="Calibri" panose="020F0502020204030204" pitchFamily="34" charset="0"/>
                <a:cs typeface="Arial" panose="020B0604020202020204" pitchFamily="34" charset="0"/>
              </a:rPr>
              <a:t>Un graphe </a:t>
            </a:r>
            <a:r>
              <a:rPr lang="fr-FR" sz="2000" b="1" dirty="0">
                <a:latin typeface="Calibri" panose="020F0502020204030204" pitchFamily="34" charset="0"/>
                <a:ea typeface="Calibri" panose="020F0502020204030204" pitchFamily="34" charset="0"/>
                <a:cs typeface="Arial" panose="020B0604020202020204" pitchFamily="34" charset="0"/>
              </a:rPr>
              <a:t>G</a:t>
            </a:r>
            <a:r>
              <a:rPr lang="fr-FR" sz="2000" dirty="0">
                <a:latin typeface="Calibri" panose="020F0502020204030204" pitchFamily="34" charset="0"/>
                <a:ea typeface="Calibri" panose="020F0502020204030204" pitchFamily="34" charset="0"/>
                <a:cs typeface="Arial" panose="020B0604020202020204" pitchFamily="34" charset="0"/>
              </a:rPr>
              <a:t> est défini par </a:t>
            </a:r>
            <a:r>
              <a:rPr lang="fr-FR" sz="2000" b="1" dirty="0">
                <a:latin typeface="Calibri" panose="020F0502020204030204" pitchFamily="34" charset="0"/>
                <a:ea typeface="Calibri" panose="020F0502020204030204" pitchFamily="34" charset="0"/>
                <a:cs typeface="Arial" panose="020B0604020202020204" pitchFamily="34" charset="0"/>
              </a:rPr>
              <a:t>G=(V,U)</a:t>
            </a:r>
            <a:r>
              <a:rPr lang="fr-FR" sz="2000" dirty="0">
                <a:latin typeface="Calibri" panose="020F0502020204030204" pitchFamily="34" charset="0"/>
                <a:ea typeface="Calibri" panose="020F0502020204030204" pitchFamily="34" charset="0"/>
                <a:cs typeface="Arial" panose="020B0604020202020204" pitchFamily="34" charset="0"/>
              </a:rPr>
              <a:t>, où </a:t>
            </a:r>
            <a:r>
              <a:rPr lang="fr-FR" sz="2000" b="1" dirty="0">
                <a:latin typeface="Calibri" panose="020F0502020204030204" pitchFamily="34" charset="0"/>
                <a:ea typeface="Calibri" panose="020F0502020204030204" pitchFamily="34" charset="0"/>
                <a:cs typeface="Arial" panose="020B0604020202020204" pitchFamily="34" charset="0"/>
              </a:rPr>
              <a:t>V </a:t>
            </a:r>
            <a:r>
              <a:rPr lang="fr-FR" sz="2000" dirty="0">
                <a:latin typeface="Calibri" panose="020F0502020204030204" pitchFamily="34" charset="0"/>
                <a:ea typeface="Calibri" panose="020F0502020204030204" pitchFamily="34" charset="0"/>
                <a:cs typeface="Arial" panose="020B0604020202020204" pitchFamily="34" charset="0"/>
              </a:rPr>
              <a:t>est un ensemble de sommets et </a:t>
            </a:r>
            <a:r>
              <a:rPr lang="fr-FR" sz="2000" b="1" dirty="0">
                <a:latin typeface="Calibri" panose="020F0502020204030204" pitchFamily="34" charset="0"/>
                <a:ea typeface="Calibri" panose="020F0502020204030204" pitchFamily="34" charset="0"/>
                <a:cs typeface="Arial" panose="020B0604020202020204" pitchFamily="34" charset="0"/>
              </a:rPr>
              <a:t>U</a:t>
            </a:r>
            <a:r>
              <a:rPr lang="fr-FR" sz="2000" dirty="0">
                <a:latin typeface="Calibri" panose="020F0502020204030204" pitchFamily="34" charset="0"/>
                <a:ea typeface="Calibri" panose="020F0502020204030204" pitchFamily="34" charset="0"/>
                <a:cs typeface="Arial" panose="020B0604020202020204" pitchFamily="34" charset="0"/>
              </a:rPr>
              <a:t> l’ensemble d'arcs(ou arêtes)  ; Un arc (ou arête) est un couple de sommets, donc, un élément du produit cartésien </a:t>
            </a:r>
            <a:r>
              <a:rPr lang="fr-FR" sz="2000" b="1" dirty="0" err="1">
                <a:latin typeface="Calibri" panose="020F0502020204030204" pitchFamily="34" charset="0"/>
                <a:ea typeface="Calibri" panose="020F0502020204030204" pitchFamily="34" charset="0"/>
                <a:cs typeface="Arial" panose="020B0604020202020204" pitchFamily="34" charset="0"/>
              </a:rPr>
              <a:t>VxV</a:t>
            </a:r>
            <a:r>
              <a:rPr lang="fr-FR" sz="2000" dirty="0">
                <a:latin typeface="Calibri" panose="020F0502020204030204" pitchFamily="34" charset="0"/>
                <a:ea typeface="Calibri" panose="020F0502020204030204" pitchFamily="34" charset="0"/>
                <a:cs typeface="Arial" panose="020B0604020202020204" pitchFamily="34" charset="0"/>
              </a:rPr>
              <a:t>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1000"/>
              </a:spcAft>
            </a:pPr>
            <a:r>
              <a:rPr lang="fr-FR" sz="2000" b="1" dirty="0">
                <a:latin typeface="Calibri" panose="020F0502020204030204" pitchFamily="34" charset="0"/>
                <a:ea typeface="Calibri" panose="020F0502020204030204" pitchFamily="34" charset="0"/>
                <a:cs typeface="Arial" panose="020B0604020202020204" pitchFamily="34" charset="0"/>
              </a:rPr>
              <a:t>Graphe orienté et Graphe non orienté</a:t>
            </a:r>
            <a:r>
              <a:rPr lang="fr-FR" sz="2000" dirty="0">
                <a:latin typeface="Calibri" panose="020F0502020204030204" pitchFamily="34" charset="0"/>
                <a:ea typeface="Calibri" panose="020F0502020204030204" pitchFamily="34" charset="0"/>
                <a:cs typeface="Arial" panose="020B0604020202020204" pitchFamily="34" charset="0"/>
              </a:rPr>
              <a:t> :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1000"/>
              </a:spcAft>
            </a:pPr>
            <a:r>
              <a:rPr lang="fr-FR" sz="2000" dirty="0">
                <a:latin typeface="Calibri" panose="020F0502020204030204" pitchFamily="34" charset="0"/>
                <a:ea typeface="Calibri" panose="020F0502020204030204" pitchFamily="34" charset="0"/>
                <a:cs typeface="Arial" panose="020B0604020202020204" pitchFamily="34" charset="0"/>
              </a:rPr>
              <a:t>Si les arêtes ne sont pas orientées, on parle d’un graphe non orienté. Dans le cas contraire on parle d’un graphe orienté et les arêtes sont appelées aussi les arcs.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1000"/>
              </a:spcAft>
            </a:pPr>
            <a:r>
              <a:rPr lang="fr-FR" sz="2000" b="1" dirty="0">
                <a:latin typeface="Calibri" panose="020F0502020204030204" pitchFamily="34" charset="0"/>
                <a:ea typeface="Calibri" panose="020F0502020204030204" pitchFamily="34" charset="0"/>
                <a:cs typeface="Arial" panose="020B0604020202020204" pitchFamily="34" charset="0"/>
              </a:rPr>
              <a:t>Graphe Pondéré :</a:t>
            </a:r>
            <a:r>
              <a:rPr lang="fr-FR" sz="2000" dirty="0">
                <a:latin typeface="Calibri" panose="020F0502020204030204" pitchFamily="34" charset="0"/>
                <a:ea typeface="Calibri" panose="020F0502020204030204" pitchFamily="34" charset="0"/>
                <a:cs typeface="Arial" panose="020B0604020202020204" pitchFamily="34" charset="0"/>
              </a:rPr>
              <a:t>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1000"/>
              </a:spcAft>
            </a:pPr>
            <a:r>
              <a:rPr lang="fr-FR" sz="2000" dirty="0">
                <a:latin typeface="Calibri" panose="020F0502020204030204" pitchFamily="34" charset="0"/>
                <a:ea typeface="Calibri" panose="020F0502020204030204" pitchFamily="34" charset="0"/>
                <a:cs typeface="Arial" panose="020B0604020202020204" pitchFamily="34" charset="0"/>
              </a:rPr>
              <a:t>Un graphe pondéré est défini par le triplet </a:t>
            </a:r>
            <a:r>
              <a:rPr lang="fr-FR" sz="2000" b="1" dirty="0">
                <a:latin typeface="Calibri" panose="020F0502020204030204" pitchFamily="34" charset="0"/>
                <a:ea typeface="Calibri" panose="020F0502020204030204" pitchFamily="34" charset="0"/>
                <a:cs typeface="Arial" panose="020B0604020202020204" pitchFamily="34" charset="0"/>
              </a:rPr>
              <a:t>(V,U,C)</a:t>
            </a:r>
            <a:r>
              <a:rPr lang="fr-FR" sz="2000" dirty="0">
                <a:latin typeface="Calibri" panose="020F0502020204030204" pitchFamily="34" charset="0"/>
                <a:ea typeface="Calibri" panose="020F0502020204030204" pitchFamily="34" charset="0"/>
                <a:cs typeface="Arial" panose="020B0604020202020204" pitchFamily="34" charset="0"/>
              </a:rPr>
              <a:t> où : </a:t>
            </a:r>
            <a:r>
              <a:rPr lang="fr-FR" sz="2000" b="1" dirty="0">
                <a:latin typeface="Calibri" panose="020F0502020204030204" pitchFamily="34" charset="0"/>
                <a:ea typeface="Calibri" panose="020F0502020204030204" pitchFamily="34" charset="0"/>
                <a:cs typeface="Arial" panose="020B0604020202020204" pitchFamily="34" charset="0"/>
              </a:rPr>
              <a:t>V </a:t>
            </a:r>
            <a:r>
              <a:rPr lang="fr-FR" sz="2000" dirty="0">
                <a:latin typeface="Calibri" panose="020F0502020204030204" pitchFamily="34" charset="0"/>
                <a:ea typeface="Calibri" panose="020F0502020204030204" pitchFamily="34" charset="0"/>
                <a:cs typeface="Arial" panose="020B0604020202020204" pitchFamily="34" charset="0"/>
              </a:rPr>
              <a:t>est  l’ensemble des sommets</a:t>
            </a:r>
            <a:r>
              <a:rPr lang="fr-FR" sz="2000" b="1" dirty="0">
                <a:latin typeface="Calibri" panose="020F0502020204030204" pitchFamily="34" charset="0"/>
                <a:ea typeface="Calibri" panose="020F0502020204030204" pitchFamily="34" charset="0"/>
                <a:cs typeface="Arial" panose="020B0604020202020204" pitchFamily="34" charset="0"/>
              </a:rPr>
              <a:t>, U</a:t>
            </a:r>
            <a:r>
              <a:rPr lang="fr-FR" sz="2000" dirty="0">
                <a:latin typeface="Calibri" panose="020F0502020204030204" pitchFamily="34" charset="0"/>
                <a:ea typeface="Calibri" panose="020F0502020204030204" pitchFamily="34" charset="0"/>
                <a:cs typeface="Arial" panose="020B0604020202020204" pitchFamily="34" charset="0"/>
              </a:rPr>
              <a:t> est  l’ensemble des arrêtes (ou arcs), et </a:t>
            </a:r>
            <a:r>
              <a:rPr lang="fr-FR" sz="2000" b="1" dirty="0">
                <a:latin typeface="Calibri" panose="020F0502020204030204" pitchFamily="34" charset="0"/>
                <a:ea typeface="Calibri" panose="020F0502020204030204" pitchFamily="34" charset="0"/>
                <a:cs typeface="Arial" panose="020B0604020202020204" pitchFamily="34" charset="0"/>
              </a:rPr>
              <a:t>C</a:t>
            </a:r>
            <a:r>
              <a:rPr lang="fr-FR" sz="2000" dirty="0">
                <a:latin typeface="Calibri" panose="020F0502020204030204" pitchFamily="34" charset="0"/>
                <a:ea typeface="Calibri" panose="020F0502020204030204" pitchFamily="34" charset="0"/>
                <a:cs typeface="Arial" panose="020B0604020202020204" pitchFamily="34" charset="0"/>
              </a:rPr>
              <a:t> est la fonction de coût de </a:t>
            </a:r>
            <a:r>
              <a:rPr lang="fr-FR" sz="2000" b="1" dirty="0">
                <a:latin typeface="Calibri" panose="020F0502020204030204" pitchFamily="34" charset="0"/>
                <a:ea typeface="Calibri" panose="020F0502020204030204" pitchFamily="34" charset="0"/>
                <a:cs typeface="Arial" panose="020B0604020202020204" pitchFamily="34" charset="0"/>
              </a:rPr>
              <a:t>U </a:t>
            </a:r>
            <a:r>
              <a:rPr lang="fr-FR" sz="2000" dirty="0">
                <a:latin typeface="Calibri" panose="020F0502020204030204" pitchFamily="34" charset="0"/>
                <a:ea typeface="Calibri" panose="020F0502020204030204" pitchFamily="34" charset="0"/>
                <a:cs typeface="Arial" panose="020B0604020202020204" pitchFamily="34" charset="0"/>
              </a:rPr>
              <a:t>dans </a:t>
            </a:r>
            <a:r>
              <a:rPr lang="fr-FR" sz="2000" b="1" dirty="0">
                <a:latin typeface="Calibri" panose="020F0502020204030204" pitchFamily="34" charset="0"/>
                <a:ea typeface="Calibri" panose="020F0502020204030204" pitchFamily="34" charset="0"/>
                <a:cs typeface="Arial" panose="020B0604020202020204" pitchFamily="34" charset="0"/>
              </a:rPr>
              <a:t>IR</a:t>
            </a:r>
            <a:r>
              <a:rPr lang="fr-FR" sz="2000" dirty="0">
                <a:latin typeface="Calibri" panose="020F0502020204030204" pitchFamily="34" charset="0"/>
                <a:ea typeface="Calibri" panose="020F0502020204030204" pitchFamily="34" charset="0"/>
                <a:cs typeface="Arial" panose="020B0604020202020204" pitchFamily="34" charset="0"/>
              </a:rPr>
              <a:t>. Par convention </a:t>
            </a:r>
            <a:r>
              <a:rPr lang="fr-FR" sz="2000" b="1" dirty="0">
                <a:latin typeface="Calibri" panose="020F0502020204030204" pitchFamily="34" charset="0"/>
                <a:ea typeface="Calibri" panose="020F0502020204030204" pitchFamily="34" charset="0"/>
                <a:cs typeface="Arial" panose="020B0604020202020204" pitchFamily="34" charset="0"/>
              </a:rPr>
              <a:t>Cu</a:t>
            </a:r>
            <a:r>
              <a:rPr lang="fr-FR" sz="2000" dirty="0">
                <a:latin typeface="Calibri" panose="020F0502020204030204" pitchFamily="34" charset="0"/>
                <a:ea typeface="Calibri" panose="020F0502020204030204" pitchFamily="34" charset="0"/>
                <a:cs typeface="Arial" panose="020B0604020202020204" pitchFamily="34" charset="0"/>
              </a:rPr>
              <a:t> représente le coût ou le poids de l’arc (ou de l’arête)</a:t>
            </a:r>
            <a:r>
              <a:rPr lang="fr-FR" sz="2000" b="1" dirty="0">
                <a:latin typeface="Calibri" panose="020F0502020204030204" pitchFamily="34" charset="0"/>
                <a:ea typeface="Calibri" panose="020F0502020204030204" pitchFamily="34" charset="0"/>
                <a:cs typeface="Arial" panose="020B0604020202020204" pitchFamily="34" charset="0"/>
              </a:rPr>
              <a:t> u</a:t>
            </a:r>
            <a:r>
              <a:rPr lang="fr-FR" sz="2000" dirty="0">
                <a:latin typeface="Calibri" panose="020F0502020204030204" pitchFamily="34" charset="0"/>
                <a:ea typeface="Calibri" panose="020F0502020204030204" pitchFamily="34" charset="0"/>
                <a:cs typeface="Arial" panose="020B0604020202020204" pitchFamily="34" charset="0"/>
              </a:rPr>
              <a:t>.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1000"/>
              </a:spcAft>
            </a:pPr>
            <a:r>
              <a:rPr lang="fr-FR" sz="2000" b="1" dirty="0">
                <a:latin typeface="Calibri" panose="020F0502020204030204" pitchFamily="34" charset="0"/>
                <a:ea typeface="Calibri" panose="020F0502020204030204" pitchFamily="34" charset="0"/>
                <a:cs typeface="Arial" panose="020B0604020202020204" pitchFamily="34" charset="0"/>
              </a:rPr>
              <a:t>Graphe Connexe :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1000"/>
              </a:spcAft>
            </a:pPr>
            <a:r>
              <a:rPr lang="fr-FR" sz="2000" dirty="0">
                <a:latin typeface="Calibri" panose="020F0502020204030204" pitchFamily="34" charset="0"/>
                <a:ea typeface="Calibri" panose="020F0502020204030204" pitchFamily="34" charset="0"/>
                <a:cs typeface="Arial" panose="020B0604020202020204" pitchFamily="34" charset="0"/>
              </a:rPr>
              <a:t>Un graphe connexe est un graphe dont tout couple de sommets peut être relie par une chaine de longueur n&gt;=1.</a:t>
            </a:r>
            <a:br>
              <a:rPr lang="fr-FR" sz="2400" b="1" dirty="0">
                <a:latin typeface="Calibri" panose="020F0502020204030204" pitchFamily="34" charset="0"/>
                <a:ea typeface="Calibri" panose="020F0502020204030204" pitchFamily="34" charset="0"/>
                <a:cs typeface="Arial" panose="020B0604020202020204" pitchFamily="34" charset="0"/>
              </a:rPr>
            </a:br>
            <a:r>
              <a:rPr lang="fr-FR" sz="2400" b="1" dirty="0">
                <a:latin typeface="Calibri" panose="020F0502020204030204" pitchFamily="34" charset="0"/>
                <a:ea typeface="Calibri" panose="020F0502020204030204" pitchFamily="34" charset="0"/>
                <a:cs typeface="Arial" panose="020B0604020202020204" pitchFamily="34" charset="0"/>
              </a:rPr>
              <a:t> </a:t>
            </a:r>
            <a:endParaRPr lang="fr-MA"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6526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7252C8-6FB2-4963-83AA-B81D2F8AE5A6}"/>
              </a:ext>
            </a:extLst>
          </p:cNvPr>
          <p:cNvSpPr/>
          <p:nvPr/>
        </p:nvSpPr>
        <p:spPr>
          <a:xfrm>
            <a:off x="255373" y="256035"/>
            <a:ext cx="11269362" cy="6309420"/>
          </a:xfrm>
          <a:prstGeom prst="rect">
            <a:avLst/>
          </a:prstGeom>
        </p:spPr>
        <p:txBody>
          <a:bodyPr wrap="square">
            <a:spAutoFit/>
          </a:bodyPr>
          <a:lstStyle/>
          <a:p>
            <a:r>
              <a:rPr lang="fr-MA" sz="2400" b="1" dirty="0"/>
              <a:t>3)  Terminologies </a:t>
            </a:r>
          </a:p>
          <a:p>
            <a:r>
              <a:rPr lang="fr-MA" sz="2000" dirty="0"/>
              <a:t>•</a:t>
            </a:r>
            <a:r>
              <a:rPr lang="fr-MA" sz="2000" b="1" dirty="0"/>
              <a:t>Ordre du Graphe : </a:t>
            </a:r>
            <a:r>
              <a:rPr lang="fr-MA" sz="2000" dirty="0"/>
              <a:t>le nombre de sommet du Graphe  </a:t>
            </a:r>
          </a:p>
          <a:p>
            <a:r>
              <a:rPr lang="fr-MA" sz="2000" dirty="0"/>
              <a:t>•</a:t>
            </a:r>
            <a:r>
              <a:rPr lang="fr-MA" sz="2000" b="1" dirty="0"/>
              <a:t>Degré d’un sommet </a:t>
            </a:r>
            <a:r>
              <a:rPr lang="fr-MA" sz="2000" dirty="0"/>
              <a:t>: nombre d’arêtes reliées à ce sommet  </a:t>
            </a:r>
          </a:p>
          <a:p>
            <a:r>
              <a:rPr lang="fr-MA" sz="2000" dirty="0"/>
              <a:t>•</a:t>
            </a:r>
            <a:r>
              <a:rPr lang="fr-MA" sz="2000" b="1" dirty="0"/>
              <a:t>Adjacences: </a:t>
            </a:r>
            <a:r>
              <a:rPr lang="fr-MA" sz="2000" dirty="0"/>
              <a:t>Deux arcs sont dits adjacents s'ils ont une extrémité en commun. Et deux sommets sont dits adjacents si un arc les relie. </a:t>
            </a:r>
          </a:p>
          <a:p>
            <a:r>
              <a:rPr lang="fr-MA" sz="2000" dirty="0"/>
              <a:t>•</a:t>
            </a:r>
            <a:r>
              <a:rPr lang="fr-MA" sz="2000" b="1" dirty="0"/>
              <a:t>Boucle</a:t>
            </a:r>
            <a:r>
              <a:rPr lang="fr-MA" sz="2000" dirty="0"/>
              <a:t> : est un arc qui part d’un sommet vers le même sommet </a:t>
            </a:r>
          </a:p>
          <a:p>
            <a:r>
              <a:rPr lang="fr-MA" sz="2000" dirty="0"/>
              <a:t>•</a:t>
            </a:r>
            <a:r>
              <a:rPr lang="fr-MA" sz="2000" b="1" dirty="0"/>
              <a:t>Chaîne</a:t>
            </a:r>
            <a:r>
              <a:rPr lang="fr-MA" sz="2000" dirty="0"/>
              <a:t> : Une chaine de longueur n est une suite de n arêtes qui relient un sommet i à un autre j ou à lui-même. </a:t>
            </a:r>
          </a:p>
          <a:p>
            <a:r>
              <a:rPr lang="fr-MA" sz="2000" dirty="0"/>
              <a:t>•</a:t>
            </a:r>
            <a:r>
              <a:rPr lang="fr-MA" sz="2000" b="1" dirty="0"/>
              <a:t>Cycle</a:t>
            </a:r>
            <a:r>
              <a:rPr lang="fr-MA" sz="2000" dirty="0"/>
              <a:t> : Un cycle est une chaine qui permet de partir d’un sommet et revenir a ce sommet en parcourant une et une seule fois les autres sommets. </a:t>
            </a:r>
          </a:p>
          <a:p>
            <a:r>
              <a:rPr lang="fr-MA" sz="2000" dirty="0"/>
              <a:t>•</a:t>
            </a:r>
            <a:r>
              <a:rPr lang="fr-MA" sz="2000" b="1" dirty="0"/>
              <a:t>Distance</a:t>
            </a:r>
            <a:r>
              <a:rPr lang="fr-MA" sz="2000" dirty="0"/>
              <a:t> entre deux sommets i et j est la longueur de la chaine la plus courte qui les relie </a:t>
            </a:r>
          </a:p>
          <a:p>
            <a:r>
              <a:rPr lang="fr-MA" sz="2000" dirty="0"/>
              <a:t>•</a:t>
            </a:r>
            <a:r>
              <a:rPr lang="fr-MA" sz="2000" b="1" dirty="0"/>
              <a:t>Chemin</a:t>
            </a:r>
            <a:r>
              <a:rPr lang="fr-MA" sz="2000" dirty="0"/>
              <a:t> : c’est une chaine bien orientée </a:t>
            </a:r>
          </a:p>
          <a:p>
            <a:r>
              <a:rPr lang="fr-MA" sz="2000" dirty="0"/>
              <a:t>•</a:t>
            </a:r>
            <a:r>
              <a:rPr lang="fr-MA" sz="2000" b="1" dirty="0"/>
              <a:t>Circuit</a:t>
            </a:r>
            <a:r>
              <a:rPr lang="fr-MA" sz="2000" dirty="0"/>
              <a:t> : est un cycle "bien orienté", à la fois cycle et chemin. </a:t>
            </a:r>
          </a:p>
          <a:p>
            <a:r>
              <a:rPr lang="fr-MA" sz="2000" dirty="0"/>
              <a:t>•</a:t>
            </a:r>
            <a:r>
              <a:rPr lang="fr-MA" sz="2000" b="1" dirty="0"/>
              <a:t>Chaine</a:t>
            </a:r>
            <a:r>
              <a:rPr lang="fr-MA" sz="2000" dirty="0"/>
              <a:t> </a:t>
            </a:r>
            <a:r>
              <a:rPr lang="fr-MA" sz="2000" b="1" dirty="0"/>
              <a:t>eulérienne</a:t>
            </a:r>
            <a:r>
              <a:rPr lang="fr-MA" sz="2000" dirty="0"/>
              <a:t>: une chaine est dite eulérienne est une chaine comportant exactement une fois toutes les arêtes du graphe. </a:t>
            </a:r>
          </a:p>
          <a:p>
            <a:r>
              <a:rPr lang="fr-MA" sz="2000" dirty="0"/>
              <a:t>•</a:t>
            </a:r>
            <a:r>
              <a:rPr lang="fr-MA" sz="2000" b="1" dirty="0"/>
              <a:t>Cycle</a:t>
            </a:r>
            <a:r>
              <a:rPr lang="fr-MA" sz="2000" dirty="0"/>
              <a:t> </a:t>
            </a:r>
            <a:r>
              <a:rPr lang="fr-MA" sz="2000" b="1" dirty="0"/>
              <a:t>eulérien</a:t>
            </a:r>
            <a:r>
              <a:rPr lang="fr-MA" sz="2000" dirty="0"/>
              <a:t> : si le sommet de départ d’une chaine eulérienne et celui d’arrivé on parle de cycle eulérienne </a:t>
            </a:r>
          </a:p>
          <a:p>
            <a:r>
              <a:rPr lang="fr-MA" sz="2000" dirty="0"/>
              <a:t>•</a:t>
            </a:r>
            <a:r>
              <a:rPr lang="fr-MA" sz="2000" b="1" dirty="0"/>
              <a:t>Graphe</a:t>
            </a:r>
            <a:r>
              <a:rPr lang="fr-MA" sz="2000" dirty="0"/>
              <a:t> </a:t>
            </a:r>
            <a:r>
              <a:rPr lang="fr-MA" sz="2000" b="1" dirty="0"/>
              <a:t>eulérien</a:t>
            </a:r>
            <a:r>
              <a:rPr lang="fr-MA" sz="2000" dirty="0"/>
              <a:t> : Un graphe admettant une chaine eulérienne est dit Graphe eulérien </a:t>
            </a:r>
          </a:p>
          <a:p>
            <a:r>
              <a:rPr lang="fr-MA" sz="2000" dirty="0"/>
              <a:t>•</a:t>
            </a:r>
            <a:r>
              <a:rPr lang="fr-MA" sz="2000" b="1" dirty="0"/>
              <a:t>Cycle</a:t>
            </a:r>
            <a:r>
              <a:rPr lang="fr-MA" sz="2000" dirty="0"/>
              <a:t> </a:t>
            </a:r>
            <a:r>
              <a:rPr lang="fr-MA" sz="2000" b="1" dirty="0"/>
              <a:t>hamiltonien</a:t>
            </a:r>
            <a:r>
              <a:rPr lang="fr-MA" sz="2000" dirty="0"/>
              <a:t> : c’est un cycle passant une seule fois par tous les sommets d’un graphe et revenant au sommet de départ.</a:t>
            </a:r>
          </a:p>
        </p:txBody>
      </p:sp>
    </p:spTree>
    <p:extLst>
      <p:ext uri="{BB962C8B-B14F-4D97-AF65-F5344CB8AC3E}">
        <p14:creationId xmlns:p14="http://schemas.microsoft.com/office/powerpoint/2010/main" val="307426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2C95DF-40EB-41D7-AEA2-6AD078AA2760}"/>
              </a:ext>
            </a:extLst>
          </p:cNvPr>
          <p:cNvSpPr/>
          <p:nvPr/>
        </p:nvSpPr>
        <p:spPr>
          <a:xfrm>
            <a:off x="469557" y="444843"/>
            <a:ext cx="11722443" cy="6229013"/>
          </a:xfrm>
          <a:prstGeom prst="rect">
            <a:avLst/>
          </a:prstGeom>
        </p:spPr>
        <p:txBody>
          <a:bodyPr wrap="square">
            <a:spAutoFit/>
          </a:bodyPr>
          <a:lstStyle/>
          <a:p>
            <a:pPr marL="90170">
              <a:lnSpc>
                <a:spcPct val="115000"/>
              </a:lnSpc>
              <a:spcBef>
                <a:spcPts val="1200"/>
              </a:spcBef>
              <a:spcAft>
                <a:spcPts val="1000"/>
              </a:spcAft>
            </a:pPr>
            <a:r>
              <a:rPr lang="fr-FR" sz="3600" b="1" dirty="0">
                <a:latin typeface="Calibri" panose="020F0502020204030204" pitchFamily="34" charset="0"/>
                <a:ea typeface="Calibri" panose="020F0502020204030204" pitchFamily="34" charset="0"/>
                <a:cs typeface="Arial" panose="020B0604020202020204" pitchFamily="34" charset="0"/>
              </a:rPr>
              <a:t>4)  Théorèmes d’Euler  </a:t>
            </a:r>
            <a:endParaRPr lang="fr-MA" sz="32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600"/>
              </a:spcAft>
            </a:pPr>
            <a:r>
              <a:rPr lang="fr-FR" sz="3200" b="1" dirty="0">
                <a:latin typeface="Calibri" panose="020F0502020204030204" pitchFamily="34" charset="0"/>
                <a:ea typeface="Calibri" panose="020F0502020204030204" pitchFamily="34" charset="0"/>
                <a:cs typeface="Arial" panose="020B0604020202020204" pitchFamily="34" charset="0"/>
              </a:rPr>
              <a:t>Théorème 1:</a:t>
            </a:r>
            <a:endParaRPr lang="fr-MA" sz="32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600"/>
              </a:spcAft>
            </a:pPr>
            <a:r>
              <a:rPr lang="fr-FR" sz="3200" dirty="0">
                <a:latin typeface="Calibri" panose="020F0502020204030204" pitchFamily="34" charset="0"/>
                <a:ea typeface="Calibri" panose="020F0502020204030204" pitchFamily="34" charset="0"/>
                <a:cs typeface="Arial" panose="020B0604020202020204" pitchFamily="34" charset="0"/>
              </a:rPr>
              <a:t> Un graphe connexe </a:t>
            </a:r>
            <a:r>
              <a:rPr lang="fr-FR" sz="3200" b="1" dirty="0">
                <a:latin typeface="Calibri" panose="020F0502020204030204" pitchFamily="34" charset="0"/>
                <a:ea typeface="Calibri" panose="020F0502020204030204" pitchFamily="34" charset="0"/>
                <a:cs typeface="Arial" panose="020B0604020202020204" pitchFamily="34" charset="0"/>
              </a:rPr>
              <a:t>G</a:t>
            </a:r>
            <a:r>
              <a:rPr lang="fr-FR" sz="3200" dirty="0">
                <a:latin typeface="Calibri" panose="020F0502020204030204" pitchFamily="34" charset="0"/>
                <a:ea typeface="Calibri" panose="020F0502020204030204" pitchFamily="34" charset="0"/>
                <a:cs typeface="Arial" panose="020B0604020202020204" pitchFamily="34" charset="0"/>
              </a:rPr>
              <a:t> admet un cycle eulérien si et seulement si tous ses sommets sont de degré pair. </a:t>
            </a:r>
            <a:endParaRPr lang="fr-MA" sz="32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600"/>
              </a:spcAft>
            </a:pPr>
            <a:r>
              <a:rPr lang="fr-FR" sz="3200" b="1" dirty="0">
                <a:latin typeface="Calibri" panose="020F0502020204030204" pitchFamily="34" charset="0"/>
                <a:ea typeface="Calibri" panose="020F0502020204030204" pitchFamily="34" charset="0"/>
                <a:cs typeface="Arial" panose="020B0604020202020204" pitchFamily="34" charset="0"/>
              </a:rPr>
              <a:t>Théorème 2: </a:t>
            </a:r>
            <a:endParaRPr lang="fr-MA" sz="32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600"/>
              </a:spcAft>
            </a:pPr>
            <a:r>
              <a:rPr lang="fr-FR" sz="3200" dirty="0">
                <a:latin typeface="Calibri" panose="020F0502020204030204" pitchFamily="34" charset="0"/>
                <a:ea typeface="Calibri" panose="020F0502020204030204" pitchFamily="34" charset="0"/>
                <a:cs typeface="Arial" panose="020B0604020202020204" pitchFamily="34" charset="0"/>
              </a:rPr>
              <a:t>Un graphe connexe </a:t>
            </a:r>
            <a:r>
              <a:rPr lang="fr-FR" sz="3200" b="1" dirty="0">
                <a:latin typeface="Calibri" panose="020F0502020204030204" pitchFamily="34" charset="0"/>
                <a:ea typeface="Calibri" panose="020F0502020204030204" pitchFamily="34" charset="0"/>
                <a:cs typeface="Arial" panose="020B0604020202020204" pitchFamily="34" charset="0"/>
              </a:rPr>
              <a:t>G</a:t>
            </a:r>
            <a:r>
              <a:rPr lang="fr-FR" sz="3200" dirty="0">
                <a:latin typeface="Calibri" panose="020F0502020204030204" pitchFamily="34" charset="0"/>
                <a:ea typeface="Calibri" panose="020F0502020204030204" pitchFamily="34" charset="0"/>
                <a:cs typeface="Arial" panose="020B0604020202020204" pitchFamily="34" charset="0"/>
              </a:rPr>
              <a:t> admet une chaîne eulérienne distincte d'un cycle si et seulement si le nombre de sommets de </a:t>
            </a:r>
            <a:r>
              <a:rPr lang="fr-FR" sz="3200" b="1" dirty="0">
                <a:latin typeface="Calibri" panose="020F0502020204030204" pitchFamily="34" charset="0"/>
                <a:ea typeface="Calibri" panose="020F0502020204030204" pitchFamily="34" charset="0"/>
                <a:cs typeface="Arial" panose="020B0604020202020204" pitchFamily="34" charset="0"/>
              </a:rPr>
              <a:t>G </a:t>
            </a:r>
            <a:r>
              <a:rPr lang="fr-FR" sz="3200" dirty="0">
                <a:latin typeface="Calibri" panose="020F0502020204030204" pitchFamily="34" charset="0"/>
                <a:ea typeface="Calibri" panose="020F0502020204030204" pitchFamily="34" charset="0"/>
                <a:cs typeface="Arial" panose="020B0604020202020204" pitchFamily="34" charset="0"/>
              </a:rPr>
              <a:t>de degré impair est égal à 2. </a:t>
            </a:r>
            <a:endParaRPr lang="fr-MA" sz="3200" dirty="0">
              <a:latin typeface="Calibri" panose="020F0502020204030204" pitchFamily="34" charset="0"/>
              <a:ea typeface="Calibri" panose="020F0502020204030204" pitchFamily="34" charset="0"/>
              <a:cs typeface="Arial" panose="020B0604020202020204" pitchFamily="34" charset="0"/>
            </a:endParaRPr>
          </a:p>
          <a:p>
            <a:pPr marL="90170">
              <a:lnSpc>
                <a:spcPct val="115000"/>
              </a:lnSpc>
              <a:spcAft>
                <a:spcPts val="600"/>
              </a:spcAft>
            </a:pPr>
            <a:r>
              <a:rPr lang="fr-FR" sz="3200" dirty="0">
                <a:latin typeface="Calibri" panose="020F0502020204030204" pitchFamily="34" charset="0"/>
                <a:ea typeface="Calibri" panose="020F0502020204030204" pitchFamily="34" charset="0"/>
                <a:cs typeface="Arial" panose="020B0604020202020204" pitchFamily="34" charset="0"/>
              </a:rPr>
              <a:t>Dans ce cas, si </a:t>
            </a:r>
            <a:r>
              <a:rPr lang="fr-FR" sz="3200" b="1" dirty="0">
                <a:latin typeface="Calibri" panose="020F0502020204030204" pitchFamily="34" charset="0"/>
                <a:ea typeface="Calibri" panose="020F0502020204030204" pitchFamily="34" charset="0"/>
                <a:cs typeface="Arial" panose="020B0604020202020204" pitchFamily="34" charset="0"/>
              </a:rPr>
              <a:t>A</a:t>
            </a:r>
            <a:r>
              <a:rPr lang="fr-FR" sz="3200" dirty="0">
                <a:latin typeface="Calibri" panose="020F0502020204030204" pitchFamily="34" charset="0"/>
                <a:ea typeface="Calibri" panose="020F0502020204030204" pitchFamily="34" charset="0"/>
                <a:cs typeface="Arial" panose="020B0604020202020204" pitchFamily="34" charset="0"/>
              </a:rPr>
              <a:t> et </a:t>
            </a:r>
            <a:r>
              <a:rPr lang="fr-FR" sz="3200" b="1" dirty="0">
                <a:latin typeface="Calibri" panose="020F0502020204030204" pitchFamily="34" charset="0"/>
                <a:ea typeface="Calibri" panose="020F0502020204030204" pitchFamily="34" charset="0"/>
                <a:cs typeface="Arial" panose="020B0604020202020204" pitchFamily="34" charset="0"/>
              </a:rPr>
              <a:t>B</a:t>
            </a:r>
            <a:r>
              <a:rPr lang="fr-FR" sz="3200" dirty="0">
                <a:latin typeface="Calibri" panose="020F0502020204030204" pitchFamily="34" charset="0"/>
                <a:ea typeface="Calibri" panose="020F0502020204030204" pitchFamily="34" charset="0"/>
                <a:cs typeface="Arial" panose="020B0604020202020204" pitchFamily="34" charset="0"/>
              </a:rPr>
              <a:t> sont les deux sommets de </a:t>
            </a:r>
            <a:r>
              <a:rPr lang="fr-FR" sz="3200" b="1" dirty="0">
                <a:latin typeface="Calibri" panose="020F0502020204030204" pitchFamily="34" charset="0"/>
                <a:ea typeface="Calibri" panose="020F0502020204030204" pitchFamily="34" charset="0"/>
                <a:cs typeface="Arial" panose="020B0604020202020204" pitchFamily="34" charset="0"/>
              </a:rPr>
              <a:t>G</a:t>
            </a:r>
            <a:r>
              <a:rPr lang="fr-FR" sz="3200" dirty="0">
                <a:latin typeface="Calibri" panose="020F0502020204030204" pitchFamily="34" charset="0"/>
                <a:ea typeface="Calibri" panose="020F0502020204030204" pitchFamily="34" charset="0"/>
                <a:cs typeface="Arial" panose="020B0604020202020204" pitchFamily="34" charset="0"/>
              </a:rPr>
              <a:t> de degré impair, alors le graphe </a:t>
            </a:r>
            <a:r>
              <a:rPr lang="fr-FR" sz="3200" b="1" dirty="0">
                <a:latin typeface="Calibri" panose="020F0502020204030204" pitchFamily="34" charset="0"/>
                <a:ea typeface="Calibri" panose="020F0502020204030204" pitchFamily="34" charset="0"/>
                <a:cs typeface="Arial" panose="020B0604020202020204" pitchFamily="34" charset="0"/>
              </a:rPr>
              <a:t>G</a:t>
            </a:r>
            <a:r>
              <a:rPr lang="fr-FR" sz="3200" dirty="0">
                <a:latin typeface="Calibri" panose="020F0502020204030204" pitchFamily="34" charset="0"/>
                <a:ea typeface="Calibri" panose="020F0502020204030204" pitchFamily="34" charset="0"/>
                <a:cs typeface="Arial" panose="020B0604020202020204" pitchFamily="34" charset="0"/>
              </a:rPr>
              <a:t> admet une chaîne eulérienne d'extrémités </a:t>
            </a:r>
            <a:r>
              <a:rPr lang="fr-FR" sz="3200" b="1" dirty="0">
                <a:latin typeface="Calibri" panose="020F0502020204030204" pitchFamily="34" charset="0"/>
                <a:ea typeface="Calibri" panose="020F0502020204030204" pitchFamily="34" charset="0"/>
                <a:cs typeface="Arial" panose="020B0604020202020204" pitchFamily="34" charset="0"/>
              </a:rPr>
              <a:t>A </a:t>
            </a:r>
            <a:r>
              <a:rPr lang="fr-FR" sz="3200" dirty="0">
                <a:latin typeface="Calibri" panose="020F0502020204030204" pitchFamily="34" charset="0"/>
                <a:ea typeface="Calibri" panose="020F0502020204030204" pitchFamily="34" charset="0"/>
                <a:cs typeface="Arial" panose="020B0604020202020204" pitchFamily="34" charset="0"/>
              </a:rPr>
              <a:t>et </a:t>
            </a:r>
            <a:r>
              <a:rPr lang="fr-FR" sz="3200" b="1" dirty="0">
                <a:latin typeface="Calibri" panose="020F0502020204030204" pitchFamily="34" charset="0"/>
                <a:ea typeface="Calibri" panose="020F0502020204030204" pitchFamily="34" charset="0"/>
                <a:cs typeface="Arial" panose="020B0604020202020204" pitchFamily="34" charset="0"/>
              </a:rPr>
              <a:t>B</a:t>
            </a:r>
            <a:r>
              <a:rPr lang="fr-FR" sz="3200" dirty="0">
                <a:latin typeface="Calibri" panose="020F0502020204030204" pitchFamily="34" charset="0"/>
                <a:ea typeface="Calibri" panose="020F0502020204030204" pitchFamily="34" charset="0"/>
                <a:cs typeface="Arial" panose="020B0604020202020204" pitchFamily="34" charset="0"/>
              </a:rPr>
              <a:t>. </a:t>
            </a:r>
            <a:endParaRPr lang="fr-MA" sz="32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3783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D9D3A7-D778-447C-8F62-721DB655F7D4}"/>
              </a:ext>
            </a:extLst>
          </p:cNvPr>
          <p:cNvSpPr/>
          <p:nvPr/>
        </p:nvSpPr>
        <p:spPr>
          <a:xfrm>
            <a:off x="640748" y="227994"/>
            <a:ext cx="9217627" cy="6420989"/>
          </a:xfrm>
          <a:prstGeom prst="rect">
            <a:avLst/>
          </a:prstGeom>
        </p:spPr>
        <p:txBody>
          <a:bodyPr wrap="square">
            <a:spAutoFit/>
          </a:bodyPr>
          <a:lstStyle/>
          <a:p>
            <a:pPr marL="90170">
              <a:lnSpc>
                <a:spcPct val="115000"/>
              </a:lnSpc>
              <a:spcAft>
                <a:spcPts val="600"/>
              </a:spcAft>
            </a:pPr>
            <a:r>
              <a:rPr lang="fr-FR" sz="2400" b="1" dirty="0">
                <a:latin typeface="Calibri" panose="020F0502020204030204" pitchFamily="34" charset="0"/>
                <a:ea typeface="Calibri" panose="020F0502020204030204" pitchFamily="34" charset="0"/>
                <a:cs typeface="Arial" panose="020B0604020202020204" pitchFamily="34" charset="0"/>
              </a:rPr>
              <a:t>5)  Le Plus court chemin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2075">
              <a:lnSpc>
                <a:spcPct val="115000"/>
              </a:lnSpc>
              <a:spcAft>
                <a:spcPts val="600"/>
              </a:spcAft>
            </a:pPr>
            <a:r>
              <a:rPr lang="fr-FR" sz="2000" dirty="0">
                <a:latin typeface="Calibri" panose="020F0502020204030204" pitchFamily="34" charset="0"/>
                <a:ea typeface="Calibri" panose="020F0502020204030204" pitchFamily="34" charset="0"/>
                <a:cs typeface="Arial" panose="020B0604020202020204" pitchFamily="34" charset="0"/>
              </a:rPr>
              <a:t>Il existe de nombreux algorithmes déterminant un ou le plus court chemin dans un graphe connexe pondéré.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2075">
              <a:lnSpc>
                <a:spcPct val="115000"/>
              </a:lnSpc>
              <a:spcAft>
                <a:spcPts val="600"/>
              </a:spcAft>
            </a:pPr>
            <a:r>
              <a:rPr lang="en-US" sz="2000" dirty="0">
                <a:latin typeface="Calibri" panose="020F0502020204030204" pitchFamily="34" charset="0"/>
                <a:ea typeface="Calibri" panose="020F0502020204030204" pitchFamily="34" charset="0"/>
                <a:cs typeface="Arial" panose="020B0604020202020204" pitchFamily="34" charset="0"/>
              </a:rPr>
              <a:t>Par </a:t>
            </a:r>
            <a:r>
              <a:rPr lang="en-US" sz="2000" dirty="0" err="1">
                <a:latin typeface="Calibri" panose="020F0502020204030204" pitchFamily="34" charset="0"/>
                <a:ea typeface="Calibri" panose="020F0502020204030204" pitchFamily="34" charset="0"/>
                <a:cs typeface="Arial" panose="020B0604020202020204" pitchFamily="34" charset="0"/>
              </a:rPr>
              <a:t>exemple</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b="1" dirty="0" err="1">
                <a:latin typeface="Calibri" panose="020F0502020204030204" pitchFamily="34" charset="0"/>
                <a:ea typeface="Calibri" panose="020F0502020204030204" pitchFamily="34" charset="0"/>
                <a:cs typeface="Arial" panose="020B0604020202020204" pitchFamily="34" charset="0"/>
              </a:rPr>
              <a:t>Warshall</a:t>
            </a:r>
            <a:r>
              <a:rPr lang="en-US" sz="2000" b="1" dirty="0">
                <a:latin typeface="Calibri" panose="020F0502020204030204" pitchFamily="34" charset="0"/>
                <a:ea typeface="Calibri" panose="020F0502020204030204" pitchFamily="34" charset="0"/>
                <a:cs typeface="Arial" panose="020B0604020202020204" pitchFamily="34" charset="0"/>
              </a:rPr>
              <a:t>, Floyd, Dijkstra, Branch and Bound, Bellman-Ford</a:t>
            </a:r>
            <a:r>
              <a:rPr lang="en-US" sz="2000" dirty="0">
                <a:latin typeface="Calibri" panose="020F0502020204030204" pitchFamily="34" charset="0"/>
                <a:ea typeface="Calibri" panose="020F0502020204030204" pitchFamily="34" charset="0"/>
                <a:cs typeface="Arial" panose="020B0604020202020204" pitchFamily="34" charset="0"/>
              </a:rPr>
              <a:t>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2075">
              <a:lnSpc>
                <a:spcPct val="115000"/>
              </a:lnSpc>
              <a:spcAft>
                <a:spcPts val="600"/>
              </a:spcAft>
            </a:pPr>
            <a:r>
              <a:rPr lang="fr-FR" sz="2000" dirty="0">
                <a:latin typeface="Calibri" panose="020F0502020204030204" pitchFamily="34" charset="0"/>
                <a:ea typeface="Calibri" panose="020F0502020204030204" pitchFamily="34" charset="0"/>
                <a:cs typeface="Arial" panose="020B0604020202020204" pitchFamily="34" charset="0"/>
              </a:rPr>
              <a:t>On se limitera à la recherche d'un plus court chemin entre deux sommets du graphe pondéré avec des poids positifs en utilisant </a:t>
            </a:r>
            <a:r>
              <a:rPr lang="fr-FR" sz="2000" b="1" dirty="0">
                <a:latin typeface="Calibri" panose="020F0502020204030204" pitchFamily="34" charset="0"/>
                <a:ea typeface="Calibri" panose="020F0502020204030204" pitchFamily="34" charset="0"/>
                <a:cs typeface="Arial" panose="020B0604020202020204" pitchFamily="34" charset="0"/>
              </a:rPr>
              <a:t>la matrice d’adjacence</a:t>
            </a:r>
            <a:r>
              <a:rPr lang="fr-FR" sz="2000" dirty="0">
                <a:latin typeface="Calibri" panose="020F0502020204030204" pitchFamily="34" charset="0"/>
                <a:ea typeface="Calibri" panose="020F0502020204030204" pitchFamily="34" charset="0"/>
                <a:cs typeface="Arial" panose="020B0604020202020204" pitchFamily="34" charset="0"/>
              </a:rPr>
              <a:t> pour représenter le graphe.</a:t>
            </a:r>
            <a:endParaRPr lang="fr-MA" sz="20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Bef>
                <a:spcPts val="600"/>
              </a:spcBef>
              <a:spcAft>
                <a:spcPts val="600"/>
              </a:spcAft>
              <a:buFont typeface="Wingdings" panose="05000000000000000000" pitchFamily="2" charset="2"/>
              <a:buChar char=""/>
            </a:pPr>
            <a:r>
              <a:rPr lang="fr-FR" sz="2000" b="1" dirty="0">
                <a:latin typeface="Calibri" panose="020F0502020204030204" pitchFamily="34" charset="0"/>
                <a:ea typeface="Calibri" panose="020F0502020204030204" pitchFamily="34" charset="0"/>
                <a:cs typeface="Arial" panose="020B0604020202020204" pitchFamily="34" charset="0"/>
              </a:rPr>
              <a:t>Algorithme de </a:t>
            </a:r>
            <a:r>
              <a:rPr lang="fr-FR" sz="2000" b="1" dirty="0" err="1">
                <a:latin typeface="Calibri" panose="020F0502020204030204" pitchFamily="34" charset="0"/>
                <a:ea typeface="Calibri" panose="020F0502020204030204" pitchFamily="34" charset="0"/>
                <a:cs typeface="Arial" panose="020B0604020202020204" pitchFamily="34" charset="0"/>
              </a:rPr>
              <a:t>dijkstra</a:t>
            </a:r>
            <a:r>
              <a:rPr lang="fr-FR" sz="2000" b="1" dirty="0">
                <a:latin typeface="Calibri" panose="020F0502020204030204" pitchFamily="34" charset="0"/>
                <a:ea typeface="Calibri" panose="020F0502020204030204" pitchFamily="34" charset="0"/>
                <a:cs typeface="Arial" panose="020B0604020202020204" pitchFamily="34" charset="0"/>
              </a:rPr>
              <a:t>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2075">
              <a:lnSpc>
                <a:spcPct val="115000"/>
              </a:lnSpc>
              <a:spcAft>
                <a:spcPts val="600"/>
              </a:spcAft>
            </a:pPr>
            <a:r>
              <a:rPr lang="fr-FR" sz="2000" dirty="0">
                <a:latin typeface="Calibri" panose="020F0502020204030204" pitchFamily="34" charset="0"/>
                <a:ea typeface="Calibri" panose="020F0502020204030204" pitchFamily="34" charset="0"/>
                <a:cs typeface="Arial" panose="020B0604020202020204" pitchFamily="34" charset="0"/>
              </a:rPr>
              <a:t>L'algorithme dû à </a:t>
            </a:r>
            <a:r>
              <a:rPr lang="fr-FR" sz="2000" b="1" dirty="0">
                <a:latin typeface="Calibri" panose="020F0502020204030204" pitchFamily="34" charset="0"/>
                <a:ea typeface="Calibri" panose="020F0502020204030204" pitchFamily="34" charset="0"/>
                <a:cs typeface="Arial" panose="020B0604020202020204" pitchFamily="34" charset="0"/>
              </a:rPr>
              <a:t>Dijkstra</a:t>
            </a:r>
            <a:r>
              <a:rPr lang="fr-FR" sz="2000" dirty="0">
                <a:latin typeface="Calibri" panose="020F0502020204030204" pitchFamily="34" charset="0"/>
                <a:ea typeface="Calibri" panose="020F0502020204030204" pitchFamily="34" charset="0"/>
                <a:cs typeface="Arial" panose="020B0604020202020204" pitchFamily="34" charset="0"/>
              </a:rPr>
              <a:t> est basé sur le principe suivant :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2075">
              <a:lnSpc>
                <a:spcPct val="115000"/>
              </a:lnSpc>
              <a:spcAft>
                <a:spcPts val="600"/>
              </a:spcAft>
            </a:pPr>
            <a:r>
              <a:rPr lang="fr-FR" sz="2000" dirty="0">
                <a:latin typeface="Calibri" panose="020F0502020204030204" pitchFamily="34" charset="0"/>
                <a:ea typeface="Calibri" panose="020F0502020204030204" pitchFamily="34" charset="0"/>
                <a:cs typeface="Arial" panose="020B0604020202020204" pitchFamily="34" charset="0"/>
              </a:rPr>
              <a:t>Si le plus court chemin reliant </a:t>
            </a:r>
            <a:r>
              <a:rPr lang="fr-FR" sz="2000" b="1" dirty="0">
                <a:latin typeface="Calibri" panose="020F0502020204030204" pitchFamily="34" charset="0"/>
                <a:ea typeface="Calibri" panose="020F0502020204030204" pitchFamily="34" charset="0"/>
                <a:cs typeface="Arial" panose="020B0604020202020204" pitchFamily="34" charset="0"/>
              </a:rPr>
              <a:t>E</a:t>
            </a:r>
            <a:r>
              <a:rPr lang="fr-FR" sz="2000" dirty="0">
                <a:latin typeface="Calibri" panose="020F0502020204030204" pitchFamily="34" charset="0"/>
                <a:ea typeface="Calibri" panose="020F0502020204030204" pitchFamily="34" charset="0"/>
                <a:cs typeface="Arial" panose="020B0604020202020204" pitchFamily="34" charset="0"/>
              </a:rPr>
              <a:t> à </a:t>
            </a:r>
            <a:r>
              <a:rPr lang="fr-FR" sz="2000" b="1" dirty="0">
                <a:latin typeface="Calibri" panose="020F0502020204030204" pitchFamily="34" charset="0"/>
                <a:ea typeface="Calibri" panose="020F0502020204030204" pitchFamily="34" charset="0"/>
                <a:cs typeface="Arial" panose="020B0604020202020204" pitchFamily="34" charset="0"/>
              </a:rPr>
              <a:t>S</a:t>
            </a:r>
            <a:r>
              <a:rPr lang="fr-FR" sz="2000" dirty="0">
                <a:latin typeface="Calibri" panose="020F0502020204030204" pitchFamily="34" charset="0"/>
                <a:ea typeface="Calibri" panose="020F0502020204030204" pitchFamily="34" charset="0"/>
                <a:cs typeface="Arial" panose="020B0604020202020204" pitchFamily="34" charset="0"/>
              </a:rPr>
              <a:t> passe par les sommets </a:t>
            </a:r>
            <a:r>
              <a:rPr lang="fr-FR" sz="2000" b="1" dirty="0">
                <a:latin typeface="Calibri" panose="020F0502020204030204" pitchFamily="34" charset="0"/>
                <a:ea typeface="Calibri" panose="020F0502020204030204" pitchFamily="34" charset="0"/>
                <a:cs typeface="Arial" panose="020B0604020202020204" pitchFamily="34" charset="0"/>
              </a:rPr>
              <a:t>s</a:t>
            </a:r>
            <a:r>
              <a:rPr lang="fr-FR" sz="2000" b="1" baseline="-25000" dirty="0">
                <a:latin typeface="Calibri" panose="020F0502020204030204" pitchFamily="34" charset="0"/>
                <a:ea typeface="Calibri" panose="020F0502020204030204" pitchFamily="34" charset="0"/>
                <a:cs typeface="Arial" panose="020B0604020202020204" pitchFamily="34" charset="0"/>
              </a:rPr>
              <a:t>1</a:t>
            </a:r>
            <a:r>
              <a:rPr lang="fr-FR" sz="2000" dirty="0">
                <a:latin typeface="Calibri" panose="020F0502020204030204" pitchFamily="34" charset="0"/>
                <a:ea typeface="Calibri" panose="020F0502020204030204" pitchFamily="34" charset="0"/>
                <a:cs typeface="Arial" panose="020B0604020202020204" pitchFamily="34" charset="0"/>
              </a:rPr>
              <a:t>, </a:t>
            </a:r>
            <a:r>
              <a:rPr lang="fr-FR" sz="2000" b="1" dirty="0">
                <a:latin typeface="Calibri" panose="020F0502020204030204" pitchFamily="34" charset="0"/>
                <a:ea typeface="Calibri" panose="020F0502020204030204" pitchFamily="34" charset="0"/>
                <a:cs typeface="Arial" panose="020B0604020202020204" pitchFamily="34" charset="0"/>
              </a:rPr>
              <a:t>s</a:t>
            </a:r>
            <a:r>
              <a:rPr lang="fr-FR" sz="2000" b="1" baseline="-25000" dirty="0">
                <a:latin typeface="Calibri" panose="020F0502020204030204" pitchFamily="34" charset="0"/>
                <a:ea typeface="Calibri" panose="020F0502020204030204" pitchFamily="34" charset="0"/>
                <a:cs typeface="Arial" panose="020B0604020202020204" pitchFamily="34" charset="0"/>
              </a:rPr>
              <a:t>2</a:t>
            </a:r>
            <a:r>
              <a:rPr lang="fr-FR" sz="2000" dirty="0">
                <a:latin typeface="Calibri" panose="020F0502020204030204" pitchFamily="34" charset="0"/>
                <a:ea typeface="Calibri" panose="020F0502020204030204" pitchFamily="34" charset="0"/>
                <a:cs typeface="Arial" panose="020B0604020202020204" pitchFamily="34" charset="0"/>
              </a:rPr>
              <a:t>, …, </a:t>
            </a:r>
            <a:r>
              <a:rPr lang="fr-FR" sz="2000" b="1" dirty="0" err="1">
                <a:latin typeface="Calibri" panose="020F0502020204030204" pitchFamily="34" charset="0"/>
                <a:ea typeface="Calibri" panose="020F0502020204030204" pitchFamily="34" charset="0"/>
                <a:cs typeface="Arial" panose="020B0604020202020204" pitchFamily="34" charset="0"/>
              </a:rPr>
              <a:t>s</a:t>
            </a:r>
            <a:r>
              <a:rPr lang="fr-FR" sz="2000" b="1" baseline="-25000" dirty="0" err="1">
                <a:latin typeface="Calibri" panose="020F0502020204030204" pitchFamily="34" charset="0"/>
                <a:ea typeface="Calibri" panose="020F0502020204030204" pitchFamily="34" charset="0"/>
                <a:cs typeface="Arial" panose="020B0604020202020204" pitchFamily="34" charset="0"/>
              </a:rPr>
              <a:t>k</a:t>
            </a:r>
            <a:r>
              <a:rPr lang="fr-FR" sz="2000" dirty="0">
                <a:latin typeface="Calibri" panose="020F0502020204030204" pitchFamily="34" charset="0"/>
                <a:ea typeface="Calibri" panose="020F0502020204030204" pitchFamily="34" charset="0"/>
                <a:cs typeface="Arial" panose="020B0604020202020204" pitchFamily="34" charset="0"/>
              </a:rPr>
              <a:t> alors, les différentes étapes sont aussi les plus courts chemins reliant </a:t>
            </a:r>
            <a:r>
              <a:rPr lang="fr-FR" sz="2000" b="1" dirty="0">
                <a:latin typeface="Calibri" panose="020F0502020204030204" pitchFamily="34" charset="0"/>
                <a:ea typeface="Calibri" panose="020F0502020204030204" pitchFamily="34" charset="0"/>
                <a:cs typeface="Arial" panose="020B0604020202020204" pitchFamily="34" charset="0"/>
              </a:rPr>
              <a:t>E</a:t>
            </a:r>
            <a:r>
              <a:rPr lang="fr-FR" sz="2000" dirty="0">
                <a:latin typeface="Calibri" panose="020F0502020204030204" pitchFamily="34" charset="0"/>
                <a:ea typeface="Calibri" panose="020F0502020204030204" pitchFamily="34" charset="0"/>
                <a:cs typeface="Arial" panose="020B0604020202020204" pitchFamily="34" charset="0"/>
              </a:rPr>
              <a:t> aux différents sommets </a:t>
            </a:r>
            <a:r>
              <a:rPr lang="fr-FR" sz="2000" b="1" dirty="0">
                <a:latin typeface="Calibri" panose="020F0502020204030204" pitchFamily="34" charset="0"/>
                <a:ea typeface="Calibri" panose="020F0502020204030204" pitchFamily="34" charset="0"/>
                <a:cs typeface="Arial" panose="020B0604020202020204" pitchFamily="34" charset="0"/>
              </a:rPr>
              <a:t>s</a:t>
            </a:r>
            <a:r>
              <a:rPr lang="fr-FR" sz="2000" b="1" baseline="-25000" dirty="0">
                <a:latin typeface="Calibri" panose="020F0502020204030204" pitchFamily="34" charset="0"/>
                <a:ea typeface="Calibri" panose="020F0502020204030204" pitchFamily="34" charset="0"/>
                <a:cs typeface="Arial" panose="020B0604020202020204" pitchFamily="34" charset="0"/>
              </a:rPr>
              <a:t>1</a:t>
            </a:r>
            <a:r>
              <a:rPr lang="fr-FR" sz="2000" dirty="0">
                <a:latin typeface="Calibri" panose="020F0502020204030204" pitchFamily="34" charset="0"/>
                <a:ea typeface="Calibri" panose="020F0502020204030204" pitchFamily="34" charset="0"/>
                <a:cs typeface="Arial" panose="020B0604020202020204" pitchFamily="34" charset="0"/>
              </a:rPr>
              <a:t>, s</a:t>
            </a:r>
            <a:r>
              <a:rPr lang="fr-FR" sz="2000" b="1" baseline="-25000" dirty="0">
                <a:latin typeface="Calibri" panose="020F0502020204030204" pitchFamily="34" charset="0"/>
                <a:ea typeface="Calibri" panose="020F0502020204030204" pitchFamily="34" charset="0"/>
                <a:cs typeface="Arial" panose="020B0604020202020204" pitchFamily="34" charset="0"/>
              </a:rPr>
              <a:t>2</a:t>
            </a:r>
            <a:r>
              <a:rPr lang="fr-FR" sz="2000" dirty="0">
                <a:latin typeface="Calibri" panose="020F0502020204030204" pitchFamily="34" charset="0"/>
                <a:ea typeface="Calibri" panose="020F0502020204030204" pitchFamily="34" charset="0"/>
                <a:cs typeface="Arial" panose="020B0604020202020204" pitchFamily="34" charset="0"/>
              </a:rPr>
              <a:t>, …, </a:t>
            </a:r>
            <a:r>
              <a:rPr lang="fr-FR" sz="2000" b="1" dirty="0" err="1">
                <a:latin typeface="Calibri" panose="020F0502020204030204" pitchFamily="34" charset="0"/>
                <a:ea typeface="Calibri" panose="020F0502020204030204" pitchFamily="34" charset="0"/>
                <a:cs typeface="Arial" panose="020B0604020202020204" pitchFamily="34" charset="0"/>
              </a:rPr>
              <a:t>s</a:t>
            </a:r>
            <a:r>
              <a:rPr lang="fr-FR" sz="2000" b="1" baseline="-25000" dirty="0" err="1">
                <a:latin typeface="Calibri" panose="020F0502020204030204" pitchFamily="34" charset="0"/>
                <a:ea typeface="Calibri" panose="020F0502020204030204" pitchFamily="34" charset="0"/>
                <a:cs typeface="Arial" panose="020B0604020202020204" pitchFamily="34" charset="0"/>
              </a:rPr>
              <a:t>k</a:t>
            </a:r>
            <a:r>
              <a:rPr lang="fr-FR" sz="2000" dirty="0">
                <a:latin typeface="Calibri" panose="020F0502020204030204" pitchFamily="34" charset="0"/>
                <a:ea typeface="Calibri" panose="020F0502020204030204" pitchFamily="34" charset="0"/>
                <a:cs typeface="Arial" panose="020B0604020202020204" pitchFamily="34" charset="0"/>
              </a:rPr>
              <a:t>. </a:t>
            </a:r>
            <a:endParaRPr lang="fr-MA" sz="2000" dirty="0">
              <a:latin typeface="Calibri" panose="020F0502020204030204" pitchFamily="34" charset="0"/>
              <a:ea typeface="Calibri" panose="020F0502020204030204" pitchFamily="34" charset="0"/>
              <a:cs typeface="Arial" panose="020B0604020202020204" pitchFamily="34" charset="0"/>
            </a:endParaRPr>
          </a:p>
          <a:p>
            <a:pPr marL="92075">
              <a:lnSpc>
                <a:spcPct val="115000"/>
              </a:lnSpc>
              <a:spcAft>
                <a:spcPts val="600"/>
              </a:spcAft>
            </a:pPr>
            <a:r>
              <a:rPr lang="fr-FR" sz="2000" dirty="0">
                <a:latin typeface="Calibri" panose="020F0502020204030204" pitchFamily="34" charset="0"/>
                <a:ea typeface="Calibri" panose="020F0502020204030204" pitchFamily="34" charset="0"/>
                <a:cs typeface="Arial" panose="020B0604020202020204" pitchFamily="34" charset="0"/>
              </a:rPr>
              <a:t>On construit de proche en proche le chemin cherché en choisissant à chaque itération de l'algorithme, un sommet </a:t>
            </a:r>
            <a:r>
              <a:rPr lang="fr-FR" sz="2000" b="1" dirty="0">
                <a:latin typeface="Calibri" panose="020F0502020204030204" pitchFamily="34" charset="0"/>
                <a:ea typeface="Calibri" panose="020F0502020204030204" pitchFamily="34" charset="0"/>
                <a:cs typeface="Arial" panose="020B0604020202020204" pitchFamily="34" charset="0"/>
              </a:rPr>
              <a:t>s</a:t>
            </a:r>
            <a:r>
              <a:rPr lang="fr-FR" sz="2000" b="1" baseline="-25000" dirty="0">
                <a:latin typeface="Calibri" panose="020F0502020204030204" pitchFamily="34" charset="0"/>
                <a:ea typeface="Calibri" panose="020F0502020204030204" pitchFamily="34" charset="0"/>
                <a:cs typeface="Arial" panose="020B0604020202020204" pitchFamily="34" charset="0"/>
              </a:rPr>
              <a:t>i</a:t>
            </a:r>
            <a:r>
              <a:rPr lang="fr-FR" sz="2000" b="1" dirty="0">
                <a:latin typeface="Calibri" panose="020F0502020204030204" pitchFamily="34" charset="0"/>
                <a:ea typeface="Calibri" panose="020F0502020204030204" pitchFamily="34" charset="0"/>
                <a:cs typeface="Arial" panose="020B0604020202020204" pitchFamily="34" charset="0"/>
              </a:rPr>
              <a:t> </a:t>
            </a:r>
            <a:r>
              <a:rPr lang="fr-FR" sz="2000" dirty="0">
                <a:latin typeface="Calibri" panose="020F0502020204030204" pitchFamily="34" charset="0"/>
                <a:ea typeface="Calibri" panose="020F0502020204030204" pitchFamily="34" charset="0"/>
                <a:cs typeface="Arial" panose="020B0604020202020204" pitchFamily="34" charset="0"/>
              </a:rPr>
              <a:t>du graphe parmi ceux qui n'ont pas encore été traités, tel que la longueur connue provisoirement du plus court chemin allant de </a:t>
            </a:r>
            <a:r>
              <a:rPr lang="fr-FR" sz="2000" b="1" dirty="0">
                <a:latin typeface="Calibri" panose="020F0502020204030204" pitchFamily="34" charset="0"/>
                <a:ea typeface="Calibri" panose="020F0502020204030204" pitchFamily="34" charset="0"/>
                <a:cs typeface="Arial" panose="020B0604020202020204" pitchFamily="34" charset="0"/>
              </a:rPr>
              <a:t>E</a:t>
            </a:r>
            <a:r>
              <a:rPr lang="fr-FR" sz="2000" dirty="0">
                <a:latin typeface="Calibri" panose="020F0502020204030204" pitchFamily="34" charset="0"/>
                <a:ea typeface="Calibri" panose="020F0502020204030204" pitchFamily="34" charset="0"/>
                <a:cs typeface="Arial" panose="020B0604020202020204" pitchFamily="34" charset="0"/>
              </a:rPr>
              <a:t> à </a:t>
            </a:r>
            <a:r>
              <a:rPr lang="fr-FR" sz="2000" b="1" dirty="0">
                <a:latin typeface="Calibri" panose="020F0502020204030204" pitchFamily="34" charset="0"/>
                <a:ea typeface="Calibri" panose="020F0502020204030204" pitchFamily="34" charset="0"/>
                <a:cs typeface="Arial" panose="020B0604020202020204" pitchFamily="34" charset="0"/>
              </a:rPr>
              <a:t>s</a:t>
            </a:r>
            <a:r>
              <a:rPr lang="fr-FR" sz="2000" b="1" baseline="-25000" dirty="0">
                <a:latin typeface="Calibri" panose="020F0502020204030204" pitchFamily="34" charset="0"/>
                <a:ea typeface="Calibri" panose="020F0502020204030204" pitchFamily="34" charset="0"/>
                <a:cs typeface="Arial" panose="020B0604020202020204" pitchFamily="34" charset="0"/>
              </a:rPr>
              <a:t>i</a:t>
            </a:r>
            <a:r>
              <a:rPr lang="fr-FR" sz="2000" b="1" dirty="0">
                <a:latin typeface="Calibri" panose="020F0502020204030204" pitchFamily="34" charset="0"/>
                <a:ea typeface="Calibri" panose="020F0502020204030204" pitchFamily="34" charset="0"/>
                <a:cs typeface="Arial" panose="020B0604020202020204" pitchFamily="34" charset="0"/>
              </a:rPr>
              <a:t> </a:t>
            </a:r>
            <a:r>
              <a:rPr lang="fr-FR" sz="2000" dirty="0">
                <a:latin typeface="Calibri" panose="020F0502020204030204" pitchFamily="34" charset="0"/>
                <a:ea typeface="Calibri" panose="020F0502020204030204" pitchFamily="34" charset="0"/>
                <a:cs typeface="Arial" panose="020B0604020202020204" pitchFamily="34" charset="0"/>
              </a:rPr>
              <a:t>soit la plus courte possible.</a:t>
            </a:r>
            <a:endParaRPr lang="fr-MA"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7125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0">
            <a:extLst>
              <a:ext uri="{FF2B5EF4-FFF2-40B4-BE49-F238E27FC236}">
                <a16:creationId xmlns:a16="http://schemas.microsoft.com/office/drawing/2014/main" id="{5C8D132F-523E-45DB-8EB8-3C75C327277B}"/>
              </a:ext>
            </a:extLst>
          </p:cNvPr>
          <p:cNvSpPr>
            <a:spLocks noChangeArrowheads="1"/>
          </p:cNvSpPr>
          <p:nvPr/>
        </p:nvSpPr>
        <p:spPr bwMode="auto">
          <a:xfrm>
            <a:off x="208009" y="1157423"/>
            <a:ext cx="11793491"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Initialisation de l'algorithme :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Étape 1 :</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On affecte le poids 0 au sommet origine (E) et on attribue provisoirement un poids </a:t>
            </a:r>
            <a:r>
              <a:rPr kumimoji="0" lang="fr-FR" altLang="fr-FR"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 </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aux autres sommets.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Répéter les opérations suivantes tant que le sommet de sortie (s) n'est pas affecté d'un poids définitif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Étape 2 :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Parmi les sommets dont le poids n'est pas définitivement fixé choisir le sommet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X</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de poids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 </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minimal.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Marquer définitivement ce sommet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X</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affecté du poids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p(X).</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Étape 3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Pour tous les sommets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Y </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qui ne sont pas définitivement marqués, adjacents au dernier sommet fixé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X</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Calculer la somme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du poids de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X</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et du poids de l'arête reliant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X </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à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Y</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Si la somme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est inférieure au poids provisoirement affecté au sommet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Y</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affecter provisoirement à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Y</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le nouveau poids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et indiquer entre parenthèses le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sommet X</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pour se souvenir de sa provenance.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Quand le sommet s est définitivement marqué </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Le plus court chemin de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à</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S </a:t>
            </a:r>
            <a:r>
              <a:rPr kumimoji="0" lang="fr-FR" altLang="fr-F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s'obtient en écrivant de gauche à droite le parcours en partant de la fin </a:t>
            </a:r>
            <a:r>
              <a:rPr kumimoji="0" lang="fr-FR" altLang="fr-FR"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061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D9894D-5006-4FFB-BCEE-3E0254070917}"/>
              </a:ext>
            </a:extLst>
          </p:cNvPr>
          <p:cNvSpPr/>
          <p:nvPr/>
        </p:nvSpPr>
        <p:spPr>
          <a:xfrm>
            <a:off x="1404296" y="530282"/>
            <a:ext cx="1475084" cy="261610"/>
          </a:xfrm>
          <a:prstGeom prst="rect">
            <a:avLst/>
          </a:prstGeom>
        </p:spPr>
        <p:txBody>
          <a:bodyPr wrap="none">
            <a:spAutoFit/>
          </a:bodyPr>
          <a:lstStyle/>
          <a:p>
            <a:pPr lvl="0" eaLnBrk="0" fontAlgn="base" hangingPunct="0">
              <a:spcBef>
                <a:spcPct val="0"/>
              </a:spcBef>
              <a:spcAft>
                <a:spcPct val="0"/>
              </a:spcAft>
            </a:pPr>
            <a:r>
              <a:rPr lang="fr-FR" altLang="fr-FR" sz="1100" b="1" u="sng" dirty="0">
                <a:solidFill>
                  <a:prstClr val="black"/>
                </a:solidFill>
                <a:latin typeface="Calibri" panose="020F0502020204030204" pitchFamily="34" charset="0"/>
                <a:ea typeface="Calibri" panose="020F0502020204030204" pitchFamily="34" charset="0"/>
                <a:cs typeface="Arial" panose="020B0604020202020204" pitchFamily="34" charset="0"/>
              </a:rPr>
              <a:t>Exemple d’exécution :</a:t>
            </a:r>
            <a:endParaRPr lang="fr-FR" altLang="fr-FR" sz="1100" dirty="0">
              <a:solidFill>
                <a:prstClr val="black"/>
              </a:solidFill>
            </a:endParaRPr>
          </a:p>
        </p:txBody>
      </p:sp>
      <p:sp>
        <p:nvSpPr>
          <p:cNvPr id="6" name="Rectangle 48">
            <a:extLst>
              <a:ext uri="{FF2B5EF4-FFF2-40B4-BE49-F238E27FC236}">
                <a16:creationId xmlns:a16="http://schemas.microsoft.com/office/drawing/2014/main" id="{6451B41E-67A8-4599-9B75-49ABA822C013}"/>
              </a:ext>
            </a:extLst>
          </p:cNvPr>
          <p:cNvSpPr>
            <a:spLocks noChangeArrowheads="1"/>
          </p:cNvSpPr>
          <p:nvPr/>
        </p:nvSpPr>
        <p:spPr bwMode="auto">
          <a:xfrm>
            <a:off x="1285875" y="5619832"/>
            <a:ext cx="31517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&gt;&gt;&gt;</a:t>
            </a:r>
            <a:r>
              <a:rPr kumimoji="0" lang="fr-FR" altLang="fr-FR" sz="11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dijkstra</a:t>
            </a: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(Gr,0)</a:t>
            </a:r>
            <a:endParaRPr kumimoji="0" lang="fr-FR" altLang="fr-F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([0, 0, 0, 1, 3, 3, 4] , [0, 3, 12, 8, 16, 18, 29])</a:t>
            </a:r>
            <a:endParaRPr kumimoji="0" lang="fr-FR" altLang="fr-F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aphicFrame>
        <p:nvGraphicFramePr>
          <p:cNvPr id="95" name="Object 94">
            <a:extLst>
              <a:ext uri="{FF2B5EF4-FFF2-40B4-BE49-F238E27FC236}">
                <a16:creationId xmlns:a16="http://schemas.microsoft.com/office/drawing/2014/main" id="{BD643BCF-3982-412B-B1CB-4E554251C1A2}"/>
              </a:ext>
            </a:extLst>
          </p:cNvPr>
          <p:cNvGraphicFramePr>
            <a:graphicFrameLocks noChangeAspect="1"/>
          </p:cNvGraphicFramePr>
          <p:nvPr>
            <p:extLst>
              <p:ext uri="{D42A27DB-BD31-4B8C-83A1-F6EECF244321}">
                <p14:modId xmlns:p14="http://schemas.microsoft.com/office/powerpoint/2010/main" val="2203206698"/>
              </p:ext>
            </p:extLst>
          </p:nvPr>
        </p:nvGraphicFramePr>
        <p:xfrm>
          <a:off x="1179358" y="1097102"/>
          <a:ext cx="8405309" cy="4152900"/>
        </p:xfrm>
        <a:graphic>
          <a:graphicData uri="http://schemas.openxmlformats.org/presentationml/2006/ole">
            <mc:AlternateContent xmlns:mc="http://schemas.openxmlformats.org/markup-compatibility/2006">
              <mc:Choice xmlns:v="urn:schemas-microsoft-com:vml" Requires="v">
                <p:oleObj spid="_x0000_s2198" name="Document" r:id="rId3" imgW="6570850" imgH="3245877" progId="Word.Document.12">
                  <p:embed/>
                </p:oleObj>
              </mc:Choice>
              <mc:Fallback>
                <p:oleObj name="Document" r:id="rId3" imgW="6570850" imgH="3245877" progId="Word.Document.12">
                  <p:embed/>
                  <p:pic>
                    <p:nvPicPr>
                      <p:cNvPr id="0" name=""/>
                      <p:cNvPicPr/>
                      <p:nvPr/>
                    </p:nvPicPr>
                    <p:blipFill>
                      <a:blip r:embed="rId4"/>
                      <a:stretch>
                        <a:fillRect/>
                      </a:stretch>
                    </p:blipFill>
                    <p:spPr>
                      <a:xfrm>
                        <a:off x="1179358" y="1097102"/>
                        <a:ext cx="8405309" cy="4152900"/>
                      </a:xfrm>
                      <a:prstGeom prst="rect">
                        <a:avLst/>
                      </a:prstGeom>
                    </p:spPr>
                  </p:pic>
                </p:oleObj>
              </mc:Fallback>
            </mc:AlternateContent>
          </a:graphicData>
        </a:graphic>
      </p:graphicFrame>
      <p:cxnSp>
        <p:nvCxnSpPr>
          <p:cNvPr id="98" name="Straight Connector 97">
            <a:extLst>
              <a:ext uri="{FF2B5EF4-FFF2-40B4-BE49-F238E27FC236}">
                <a16:creationId xmlns:a16="http://schemas.microsoft.com/office/drawing/2014/main" id="{074D6CC9-21A3-4237-A444-2425409EB0BE}"/>
              </a:ext>
            </a:extLst>
          </p:cNvPr>
          <p:cNvCxnSpPr/>
          <p:nvPr/>
        </p:nvCxnSpPr>
        <p:spPr>
          <a:xfrm>
            <a:off x="1285875" y="4786313"/>
            <a:ext cx="82987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B53B9D6-BEFB-4A83-888A-605010AA29EB}"/>
              </a:ext>
            </a:extLst>
          </p:cNvPr>
          <p:cNvCxnSpPr/>
          <p:nvPr/>
        </p:nvCxnSpPr>
        <p:spPr>
          <a:xfrm>
            <a:off x="5929313" y="1097102"/>
            <a:ext cx="0" cy="3689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213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1631</Words>
  <Application>Microsoft Office PowerPoint</Application>
  <PresentationFormat>Widescreen</PresentationFormat>
  <Paragraphs>94</Paragraphs>
  <Slides>17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Times New Roman</vt:lpstr>
      <vt:lpstr>Wingdings</vt:lpstr>
      <vt:lpstr>Office Theme</vt:lpstr>
      <vt:lpstr>Document</vt:lpstr>
      <vt:lpstr>Calcul Numérique n° 1 Groupe :Yassine amcharod Salah-eddine etangi Aissam rhounimi Souhail amghar  Encadré par M. Salem Nafiri   Sujet traité l’arithmétique des ordinateurs</vt:lpstr>
      <vt:lpstr>Plan:</vt:lpstr>
      <vt:lpstr>Introduction à la théorie des graphes</vt:lpstr>
      <vt:lpstr>PowerPoint Presentation</vt:lpstr>
      <vt:lpstr>PowerPoint Presentation</vt:lpstr>
      <vt:lpstr>PowerPoint Presentation</vt:lpstr>
      <vt:lpstr>PowerPoint Presentation</vt:lpstr>
      <vt:lpstr>PowerPoint Presentation</vt:lpstr>
      <vt:lpstr>PowerPoint Presentation</vt:lpstr>
      <vt:lpstr> Voyageur de commerce </vt:lpstr>
      <vt:lpstr>PowerPoint Presentation</vt:lpstr>
      <vt:lpstr>PowerPoint Presentation</vt:lpstr>
      <vt:lpstr>PowerPoint Presentation</vt:lpstr>
      <vt:lpstr>Algorithme: Amélioration 2-opt</vt:lpstr>
      <vt:lpstr>PowerPoint Presentation</vt:lpstr>
      <vt:lpstr>PowerPoint Presentation</vt:lpstr>
      <vt:lpstr>Autres approches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 Numérique n° 1 Groupe :Yassine amcharod Salah-eddine etangi Aissam rhounimi Souhail amghar  Encadré par M. Salem Nafiri   Sujet traité l’arithmétique des ordinateurs</dc:title>
  <dc:creator>SOUHAIL AMGHAR</dc:creator>
  <cp:lastModifiedBy>SOUHAIL AMGHAR</cp:lastModifiedBy>
  <cp:revision>66</cp:revision>
  <dcterms:created xsi:type="dcterms:W3CDTF">2019-02-04T22:45:07Z</dcterms:created>
  <dcterms:modified xsi:type="dcterms:W3CDTF">2019-02-11T11:40:19Z</dcterms:modified>
</cp:coreProperties>
</file>