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76" r:id="rId2"/>
  </p:sldMasterIdLst>
  <p:notesMasterIdLst>
    <p:notesMasterId r:id="rId67"/>
  </p:notesMasterIdLst>
  <p:handoutMasterIdLst>
    <p:handoutMasterId r:id="rId68"/>
  </p:handoutMasterIdLst>
  <p:sldIdLst>
    <p:sldId id="317" r:id="rId3"/>
    <p:sldId id="758" r:id="rId4"/>
    <p:sldId id="429" r:id="rId5"/>
    <p:sldId id="759" r:id="rId6"/>
    <p:sldId id="733" r:id="rId7"/>
    <p:sldId id="809" r:id="rId8"/>
    <p:sldId id="761" r:id="rId9"/>
    <p:sldId id="810" r:id="rId10"/>
    <p:sldId id="811" r:id="rId11"/>
    <p:sldId id="771" r:id="rId12"/>
    <p:sldId id="769" r:id="rId13"/>
    <p:sldId id="768" r:id="rId14"/>
    <p:sldId id="770" r:id="rId15"/>
    <p:sldId id="785" r:id="rId16"/>
    <p:sldId id="786" r:id="rId17"/>
    <p:sldId id="787" r:id="rId18"/>
    <p:sldId id="825" r:id="rId19"/>
    <p:sldId id="824" r:id="rId20"/>
    <p:sldId id="788" r:id="rId21"/>
    <p:sldId id="789" r:id="rId22"/>
    <p:sldId id="790" r:id="rId23"/>
    <p:sldId id="823" r:id="rId24"/>
    <p:sldId id="791" r:id="rId25"/>
    <p:sldId id="792" r:id="rId26"/>
    <p:sldId id="793" r:id="rId27"/>
    <p:sldId id="794" r:id="rId28"/>
    <p:sldId id="795" r:id="rId29"/>
    <p:sldId id="796" r:id="rId30"/>
    <p:sldId id="822" r:id="rId31"/>
    <p:sldId id="797" r:id="rId32"/>
    <p:sldId id="798" r:id="rId33"/>
    <p:sldId id="799" r:id="rId34"/>
    <p:sldId id="800" r:id="rId35"/>
    <p:sldId id="805" r:id="rId36"/>
    <p:sldId id="806" r:id="rId37"/>
    <p:sldId id="807" r:id="rId38"/>
    <p:sldId id="808" r:id="rId39"/>
    <p:sldId id="801" r:id="rId40"/>
    <p:sldId id="802" r:id="rId41"/>
    <p:sldId id="803" r:id="rId42"/>
    <p:sldId id="804" r:id="rId43"/>
    <p:sldId id="812" r:id="rId44"/>
    <p:sldId id="813" r:id="rId45"/>
    <p:sldId id="814" r:id="rId46"/>
    <p:sldId id="815" r:id="rId47"/>
    <p:sldId id="816" r:id="rId48"/>
    <p:sldId id="817" r:id="rId49"/>
    <p:sldId id="818" r:id="rId50"/>
    <p:sldId id="819" r:id="rId51"/>
    <p:sldId id="820" r:id="rId52"/>
    <p:sldId id="821" r:id="rId53"/>
    <p:sldId id="772" r:id="rId54"/>
    <p:sldId id="773" r:id="rId55"/>
    <p:sldId id="774" r:id="rId56"/>
    <p:sldId id="775" r:id="rId57"/>
    <p:sldId id="778" r:id="rId58"/>
    <p:sldId id="779" r:id="rId59"/>
    <p:sldId id="780" r:id="rId60"/>
    <p:sldId id="783" r:id="rId61"/>
    <p:sldId id="781" r:id="rId62"/>
    <p:sldId id="782" r:id="rId63"/>
    <p:sldId id="784" r:id="rId64"/>
    <p:sldId id="764" r:id="rId65"/>
    <p:sldId id="766" r:id="rId66"/>
  </p:sldIdLst>
  <p:sldSz cx="9144000" cy="6858000" type="screen4x3"/>
  <p:notesSz cx="6815138" cy="9944100"/>
  <p:defaultTextStyle>
    <a:defPPr>
      <a:defRPr lang="fr-FR"/>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3132">
          <p15:clr>
            <a:srgbClr val="A4A3A4"/>
          </p15:clr>
        </p15:guide>
        <p15:guide id="2" pos="214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99"/>
    <a:srgbClr val="264D99"/>
    <a:srgbClr val="481353"/>
    <a:srgbClr val="FF9900"/>
    <a:srgbClr val="FFFF00"/>
    <a:srgbClr val="DDDDDD"/>
    <a:srgbClr val="461639"/>
    <a:srgbClr val="37293D"/>
    <a:srgbClr val="3D0B29"/>
    <a:srgbClr val="5610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B344D84-9AFB-497E-A393-DC336BA19D2E}" styleName="Style moyen 3 - Accentuation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730" autoAdjust="0"/>
    <p:restoredTop sz="93728" autoAdjust="0"/>
  </p:normalViewPr>
  <p:slideViewPr>
    <p:cSldViewPr>
      <p:cViewPr>
        <p:scale>
          <a:sx n="90" d="100"/>
          <a:sy n="90" d="100"/>
        </p:scale>
        <p:origin x="-416" y="3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0" d="100"/>
        <a:sy n="80" d="100"/>
      </p:scale>
      <p:origin x="0" y="1872"/>
    </p:cViewPr>
  </p:sorterViewPr>
  <p:notesViewPr>
    <p:cSldViewPr>
      <p:cViewPr varScale="1">
        <p:scale>
          <a:sx n="43" d="100"/>
          <a:sy n="43" d="100"/>
        </p:scale>
        <p:origin x="-2748" y="-114"/>
      </p:cViewPr>
      <p:guideLst>
        <p:guide orient="horz" pos="3132"/>
        <p:guide pos="214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handoutMaster" Target="handoutMasters/handoutMaster1.xml"/><Relationship Id="rId7" Type="http://schemas.openxmlformats.org/officeDocument/2006/relationships/slide" Target="slides/slide5.xml"/><Relationship Id="rId71"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7" y="8"/>
            <a:ext cx="2953089" cy="496169"/>
          </a:xfrm>
          <a:prstGeom prst="rect">
            <a:avLst/>
          </a:prstGeom>
          <a:noFill/>
          <a:ln w="9525">
            <a:noFill/>
            <a:miter lim="800000"/>
            <a:headEnd/>
            <a:tailEnd/>
          </a:ln>
          <a:effectLst/>
        </p:spPr>
        <p:txBody>
          <a:bodyPr vert="horz" wrap="square" lIns="92210" tIns="46105" rIns="92210" bIns="46105" numCol="1" anchor="t" anchorCtr="0" compatLnSpc="1">
            <a:prstTxWarp prst="textNoShape">
              <a:avLst/>
            </a:prstTxWarp>
          </a:bodyPr>
          <a:lstStyle>
            <a:lvl1pPr defTabSz="922111">
              <a:defRPr sz="1200" smtClean="0"/>
            </a:lvl1pPr>
          </a:lstStyle>
          <a:p>
            <a:pPr>
              <a:defRPr/>
            </a:pPr>
            <a:endParaRPr lang="fr-FR"/>
          </a:p>
        </p:txBody>
      </p:sp>
      <p:sp>
        <p:nvSpPr>
          <p:cNvPr id="23555" name="Rectangle 3"/>
          <p:cNvSpPr>
            <a:spLocks noGrp="1" noChangeArrowheads="1"/>
          </p:cNvSpPr>
          <p:nvPr>
            <p:ph type="dt" sz="quarter" idx="1"/>
          </p:nvPr>
        </p:nvSpPr>
        <p:spPr bwMode="auto">
          <a:xfrm>
            <a:off x="3862054" y="8"/>
            <a:ext cx="2951727" cy="496169"/>
          </a:xfrm>
          <a:prstGeom prst="rect">
            <a:avLst/>
          </a:prstGeom>
          <a:noFill/>
          <a:ln w="9525">
            <a:noFill/>
            <a:miter lim="800000"/>
            <a:headEnd/>
            <a:tailEnd/>
          </a:ln>
          <a:effectLst/>
        </p:spPr>
        <p:txBody>
          <a:bodyPr vert="horz" wrap="square" lIns="92210" tIns="46105" rIns="92210" bIns="46105" numCol="1" anchor="t" anchorCtr="0" compatLnSpc="1">
            <a:prstTxWarp prst="textNoShape">
              <a:avLst/>
            </a:prstTxWarp>
          </a:bodyPr>
          <a:lstStyle>
            <a:lvl1pPr algn="r" defTabSz="922111">
              <a:defRPr sz="1200" smtClean="0"/>
            </a:lvl1pPr>
          </a:lstStyle>
          <a:p>
            <a:pPr>
              <a:defRPr/>
            </a:pPr>
            <a:endParaRPr lang="fr-FR"/>
          </a:p>
        </p:txBody>
      </p:sp>
      <p:sp>
        <p:nvSpPr>
          <p:cNvPr id="23556" name="Rectangle 4"/>
          <p:cNvSpPr>
            <a:spLocks noGrp="1" noChangeArrowheads="1"/>
          </p:cNvSpPr>
          <p:nvPr>
            <p:ph type="ftr" sz="quarter" idx="2"/>
          </p:nvPr>
        </p:nvSpPr>
        <p:spPr bwMode="auto">
          <a:xfrm>
            <a:off x="7" y="9446552"/>
            <a:ext cx="2953089" cy="496168"/>
          </a:xfrm>
          <a:prstGeom prst="rect">
            <a:avLst/>
          </a:prstGeom>
          <a:noFill/>
          <a:ln w="9525">
            <a:noFill/>
            <a:miter lim="800000"/>
            <a:headEnd/>
            <a:tailEnd/>
          </a:ln>
          <a:effectLst/>
        </p:spPr>
        <p:txBody>
          <a:bodyPr vert="horz" wrap="square" lIns="92210" tIns="46105" rIns="92210" bIns="46105" numCol="1" anchor="b" anchorCtr="0" compatLnSpc="1">
            <a:prstTxWarp prst="textNoShape">
              <a:avLst/>
            </a:prstTxWarp>
          </a:bodyPr>
          <a:lstStyle>
            <a:lvl1pPr defTabSz="922111">
              <a:defRPr sz="1200" smtClean="0"/>
            </a:lvl1pPr>
          </a:lstStyle>
          <a:p>
            <a:pPr>
              <a:defRPr/>
            </a:pPr>
            <a:endParaRPr lang="fr-FR"/>
          </a:p>
        </p:txBody>
      </p:sp>
      <p:sp>
        <p:nvSpPr>
          <p:cNvPr id="23557" name="Rectangle 5"/>
          <p:cNvSpPr>
            <a:spLocks noGrp="1" noChangeArrowheads="1"/>
          </p:cNvSpPr>
          <p:nvPr>
            <p:ph type="sldNum" sz="quarter" idx="3"/>
          </p:nvPr>
        </p:nvSpPr>
        <p:spPr bwMode="auto">
          <a:xfrm>
            <a:off x="3862054" y="9446552"/>
            <a:ext cx="2951727" cy="496168"/>
          </a:xfrm>
          <a:prstGeom prst="rect">
            <a:avLst/>
          </a:prstGeom>
          <a:noFill/>
          <a:ln w="9525">
            <a:noFill/>
            <a:miter lim="800000"/>
            <a:headEnd/>
            <a:tailEnd/>
          </a:ln>
          <a:effectLst/>
        </p:spPr>
        <p:txBody>
          <a:bodyPr vert="horz" wrap="square" lIns="92210" tIns="46105" rIns="92210" bIns="46105" numCol="1" anchor="b" anchorCtr="0" compatLnSpc="1">
            <a:prstTxWarp prst="textNoShape">
              <a:avLst/>
            </a:prstTxWarp>
          </a:bodyPr>
          <a:lstStyle>
            <a:lvl1pPr algn="r" defTabSz="922111">
              <a:defRPr sz="1200" smtClean="0"/>
            </a:lvl1pPr>
          </a:lstStyle>
          <a:p>
            <a:pPr>
              <a:defRPr/>
            </a:pPr>
            <a:fld id="{8E923E3C-DFC9-4218-82ED-14A7A3561CA8}" type="slidenum">
              <a:rPr lang="fr-FR"/>
              <a:pPr>
                <a:defRPr/>
              </a:pPr>
              <a:t>‹N°›</a:t>
            </a:fld>
            <a:endParaRPr lang="fr-FR"/>
          </a:p>
        </p:txBody>
      </p:sp>
    </p:spTree>
    <p:extLst>
      <p:ext uri="{BB962C8B-B14F-4D97-AF65-F5344CB8AC3E}">
        <p14:creationId xmlns:p14="http://schemas.microsoft.com/office/powerpoint/2010/main" val="28499278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7" y="8"/>
            <a:ext cx="2953089" cy="496169"/>
          </a:xfrm>
          <a:prstGeom prst="rect">
            <a:avLst/>
          </a:prstGeom>
          <a:noFill/>
          <a:ln w="9525">
            <a:noFill/>
            <a:miter lim="800000"/>
            <a:headEnd/>
            <a:tailEnd/>
          </a:ln>
          <a:effectLst/>
        </p:spPr>
        <p:txBody>
          <a:bodyPr vert="horz" wrap="square" lIns="92210" tIns="46105" rIns="92210" bIns="46105" numCol="1" anchor="t" anchorCtr="0" compatLnSpc="1">
            <a:prstTxWarp prst="textNoShape">
              <a:avLst/>
            </a:prstTxWarp>
          </a:bodyPr>
          <a:lstStyle>
            <a:lvl1pPr defTabSz="922111">
              <a:defRPr sz="1200" smtClean="0"/>
            </a:lvl1pPr>
          </a:lstStyle>
          <a:p>
            <a:pPr>
              <a:defRPr/>
            </a:pPr>
            <a:endParaRPr lang="fr-FR"/>
          </a:p>
        </p:txBody>
      </p:sp>
      <p:sp>
        <p:nvSpPr>
          <p:cNvPr id="21507" name="Rectangle 3"/>
          <p:cNvSpPr>
            <a:spLocks noGrp="1" noChangeArrowheads="1"/>
          </p:cNvSpPr>
          <p:nvPr>
            <p:ph type="dt" idx="1"/>
          </p:nvPr>
        </p:nvSpPr>
        <p:spPr bwMode="auto">
          <a:xfrm>
            <a:off x="3862054" y="8"/>
            <a:ext cx="2951727" cy="496169"/>
          </a:xfrm>
          <a:prstGeom prst="rect">
            <a:avLst/>
          </a:prstGeom>
          <a:noFill/>
          <a:ln w="9525">
            <a:noFill/>
            <a:miter lim="800000"/>
            <a:headEnd/>
            <a:tailEnd/>
          </a:ln>
          <a:effectLst/>
        </p:spPr>
        <p:txBody>
          <a:bodyPr vert="horz" wrap="square" lIns="92210" tIns="46105" rIns="92210" bIns="46105" numCol="1" anchor="t" anchorCtr="0" compatLnSpc="1">
            <a:prstTxWarp prst="textNoShape">
              <a:avLst/>
            </a:prstTxWarp>
          </a:bodyPr>
          <a:lstStyle>
            <a:lvl1pPr algn="r" defTabSz="922111">
              <a:defRPr sz="1200" smtClean="0"/>
            </a:lvl1pPr>
          </a:lstStyle>
          <a:p>
            <a:pPr>
              <a:defRPr/>
            </a:pPr>
            <a:endParaRPr lang="fr-FR"/>
          </a:p>
        </p:txBody>
      </p:sp>
      <p:sp>
        <p:nvSpPr>
          <p:cNvPr id="21508" name="Rectangle 4"/>
          <p:cNvSpPr>
            <a:spLocks noGrp="1" noRot="1" noChangeAspect="1" noChangeArrowheads="1" noTextEdit="1"/>
          </p:cNvSpPr>
          <p:nvPr>
            <p:ph type="sldImg" idx="2"/>
          </p:nvPr>
        </p:nvSpPr>
        <p:spPr bwMode="auto">
          <a:xfrm>
            <a:off x="919163" y="746125"/>
            <a:ext cx="4976812" cy="3732213"/>
          </a:xfrm>
          <a:prstGeom prst="rect">
            <a:avLst/>
          </a:prstGeom>
          <a:noFill/>
          <a:ln w="9525">
            <a:solidFill>
              <a:srgbClr val="000000"/>
            </a:solidFill>
            <a:miter lim="800000"/>
            <a:headEnd/>
            <a:tailEnd/>
          </a:ln>
        </p:spPr>
      </p:sp>
      <p:sp>
        <p:nvSpPr>
          <p:cNvPr id="21509" name="Rectangle 5"/>
          <p:cNvSpPr>
            <a:spLocks noGrp="1" noChangeArrowheads="1"/>
          </p:cNvSpPr>
          <p:nvPr>
            <p:ph type="body" sz="quarter" idx="3"/>
          </p:nvPr>
        </p:nvSpPr>
        <p:spPr bwMode="auto">
          <a:xfrm>
            <a:off x="681383" y="4723970"/>
            <a:ext cx="5452382" cy="4473809"/>
          </a:xfrm>
          <a:prstGeom prst="rect">
            <a:avLst/>
          </a:prstGeom>
          <a:noFill/>
          <a:ln w="9525">
            <a:noFill/>
            <a:miter lim="800000"/>
            <a:headEnd/>
            <a:tailEnd/>
          </a:ln>
          <a:effectLst/>
        </p:spPr>
        <p:txBody>
          <a:bodyPr vert="horz" wrap="square" lIns="92210" tIns="46105" rIns="92210" bIns="46105" numCol="1" anchor="t" anchorCtr="0" compatLnSpc="1">
            <a:prstTxWarp prst="textNoShape">
              <a:avLst/>
            </a:prstTxWarp>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p>
        </p:txBody>
      </p:sp>
      <p:sp>
        <p:nvSpPr>
          <p:cNvPr id="21510" name="Rectangle 6"/>
          <p:cNvSpPr>
            <a:spLocks noGrp="1" noChangeArrowheads="1"/>
          </p:cNvSpPr>
          <p:nvPr>
            <p:ph type="ftr" sz="quarter" idx="4"/>
          </p:nvPr>
        </p:nvSpPr>
        <p:spPr bwMode="auto">
          <a:xfrm>
            <a:off x="7" y="9446552"/>
            <a:ext cx="2953089" cy="496168"/>
          </a:xfrm>
          <a:prstGeom prst="rect">
            <a:avLst/>
          </a:prstGeom>
          <a:noFill/>
          <a:ln w="9525">
            <a:noFill/>
            <a:miter lim="800000"/>
            <a:headEnd/>
            <a:tailEnd/>
          </a:ln>
          <a:effectLst/>
        </p:spPr>
        <p:txBody>
          <a:bodyPr vert="horz" wrap="square" lIns="92210" tIns="46105" rIns="92210" bIns="46105" numCol="1" anchor="b" anchorCtr="0" compatLnSpc="1">
            <a:prstTxWarp prst="textNoShape">
              <a:avLst/>
            </a:prstTxWarp>
          </a:bodyPr>
          <a:lstStyle>
            <a:lvl1pPr defTabSz="922111">
              <a:defRPr sz="1200" smtClean="0"/>
            </a:lvl1pPr>
          </a:lstStyle>
          <a:p>
            <a:pPr>
              <a:defRPr/>
            </a:pPr>
            <a:endParaRPr lang="fr-FR"/>
          </a:p>
        </p:txBody>
      </p:sp>
      <p:sp>
        <p:nvSpPr>
          <p:cNvPr id="21511" name="Rectangle 7"/>
          <p:cNvSpPr>
            <a:spLocks noGrp="1" noChangeArrowheads="1"/>
          </p:cNvSpPr>
          <p:nvPr>
            <p:ph type="sldNum" sz="quarter" idx="5"/>
          </p:nvPr>
        </p:nvSpPr>
        <p:spPr bwMode="auto">
          <a:xfrm>
            <a:off x="3862054" y="9446552"/>
            <a:ext cx="2951727" cy="496168"/>
          </a:xfrm>
          <a:prstGeom prst="rect">
            <a:avLst/>
          </a:prstGeom>
          <a:noFill/>
          <a:ln w="9525">
            <a:noFill/>
            <a:miter lim="800000"/>
            <a:headEnd/>
            <a:tailEnd/>
          </a:ln>
          <a:effectLst/>
        </p:spPr>
        <p:txBody>
          <a:bodyPr vert="horz" wrap="square" lIns="92210" tIns="46105" rIns="92210" bIns="46105" numCol="1" anchor="b" anchorCtr="0" compatLnSpc="1">
            <a:prstTxWarp prst="textNoShape">
              <a:avLst/>
            </a:prstTxWarp>
          </a:bodyPr>
          <a:lstStyle>
            <a:lvl1pPr algn="r" defTabSz="922111">
              <a:defRPr sz="1200" smtClean="0"/>
            </a:lvl1pPr>
          </a:lstStyle>
          <a:p>
            <a:pPr>
              <a:defRPr/>
            </a:pPr>
            <a:fld id="{D3910F13-DDBE-43CD-BEAB-305B0C0E8D7F}" type="slidenum">
              <a:rPr lang="fr-FR"/>
              <a:pPr>
                <a:defRPr/>
              </a:pPr>
              <a:t>‹N°›</a:t>
            </a:fld>
            <a:endParaRPr lang="fr-FR"/>
          </a:p>
        </p:txBody>
      </p:sp>
    </p:spTree>
    <p:extLst>
      <p:ext uri="{BB962C8B-B14F-4D97-AF65-F5344CB8AC3E}">
        <p14:creationId xmlns:p14="http://schemas.microsoft.com/office/powerpoint/2010/main" val="27382681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Problématique</a:t>
            </a:r>
          </a:p>
          <a:p>
            <a:endParaRPr lang="fr-FR" dirty="0"/>
          </a:p>
        </p:txBody>
      </p:sp>
      <p:sp>
        <p:nvSpPr>
          <p:cNvPr id="4" name="Espace réservé du numéro de diapositive 3"/>
          <p:cNvSpPr>
            <a:spLocks noGrp="1"/>
          </p:cNvSpPr>
          <p:nvPr>
            <p:ph type="sldNum" sz="quarter" idx="10"/>
          </p:nvPr>
        </p:nvSpPr>
        <p:spPr/>
        <p:txBody>
          <a:bodyPr/>
          <a:lstStyle/>
          <a:p>
            <a:pPr>
              <a:defRPr/>
            </a:pPr>
            <a:fld id="{D3910F13-DDBE-43CD-BEAB-305B0C0E8D7F}" type="slidenum">
              <a:rPr lang="fr-FR" smtClean="0"/>
              <a:pPr>
                <a:defRPr/>
              </a:pPr>
              <a:t>1</a:t>
            </a:fld>
            <a:endParaRPr lang="fr-F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Rythme</a:t>
            </a:r>
            <a:r>
              <a:rPr lang="fr-FR" baseline="0" dirty="0" smtClean="0"/>
              <a:t> de croissance soutenu,</a:t>
            </a:r>
          </a:p>
          <a:p>
            <a:r>
              <a:rPr lang="fr-FR" baseline="0" dirty="0" smtClean="0"/>
              <a:t>Taux de survie des entreprises faibles qui atteint les 27% au bout de la 10éme année</a:t>
            </a:r>
          </a:p>
          <a:p>
            <a:r>
              <a:rPr lang="fr-FR" baseline="0" dirty="0" smtClean="0"/>
              <a:t>Business plan</a:t>
            </a:r>
          </a:p>
          <a:p>
            <a:r>
              <a:rPr lang="fr-FR" baseline="0" dirty="0" smtClean="0"/>
              <a:t>Objectif de la thèse</a:t>
            </a:r>
          </a:p>
          <a:p>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pPr>
              <a:defRPr/>
            </a:pPr>
            <a:fld id="{D3910F13-DDBE-43CD-BEAB-305B0C0E8D7F}" type="slidenum">
              <a:rPr lang="fr-FR" smtClean="0"/>
              <a:pPr>
                <a:defRPr/>
              </a:pPr>
              <a:t>10</a:t>
            </a:fld>
            <a:endParaRPr lang="fr-F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Rythme</a:t>
            </a:r>
            <a:r>
              <a:rPr lang="fr-FR" baseline="0" dirty="0" smtClean="0"/>
              <a:t> de croissance soutenu,</a:t>
            </a:r>
          </a:p>
          <a:p>
            <a:r>
              <a:rPr lang="fr-FR" baseline="0" dirty="0" smtClean="0"/>
              <a:t>Taux de survie des entreprises faibles qui atteint les 27% au bout de la 10éme année</a:t>
            </a:r>
          </a:p>
          <a:p>
            <a:r>
              <a:rPr lang="fr-FR" baseline="0" dirty="0" smtClean="0"/>
              <a:t>Business plan</a:t>
            </a:r>
          </a:p>
          <a:p>
            <a:r>
              <a:rPr lang="fr-FR" baseline="0" dirty="0" smtClean="0"/>
              <a:t>Objectif de la thèse</a:t>
            </a:r>
          </a:p>
          <a:p>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pPr>
              <a:defRPr/>
            </a:pPr>
            <a:fld id="{D3910F13-DDBE-43CD-BEAB-305B0C0E8D7F}" type="slidenum">
              <a:rPr lang="fr-FR" smtClean="0"/>
              <a:pPr>
                <a:defRPr/>
              </a:pPr>
              <a:t>11</a:t>
            </a:fld>
            <a:endParaRPr lang="fr-F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Rythme</a:t>
            </a:r>
            <a:r>
              <a:rPr lang="fr-FR" baseline="0" dirty="0" smtClean="0"/>
              <a:t> de croissance soutenu,</a:t>
            </a:r>
          </a:p>
          <a:p>
            <a:r>
              <a:rPr lang="fr-FR" baseline="0" dirty="0" smtClean="0"/>
              <a:t>Taux de survie des entreprises faibles qui atteint les 27% au bout de la 10éme année</a:t>
            </a:r>
          </a:p>
          <a:p>
            <a:r>
              <a:rPr lang="fr-FR" baseline="0" dirty="0" smtClean="0"/>
              <a:t>Business plan</a:t>
            </a:r>
          </a:p>
          <a:p>
            <a:r>
              <a:rPr lang="fr-FR" baseline="0" dirty="0" smtClean="0"/>
              <a:t>Objectif de la thèse</a:t>
            </a:r>
          </a:p>
          <a:p>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pPr>
              <a:defRPr/>
            </a:pPr>
            <a:fld id="{D3910F13-DDBE-43CD-BEAB-305B0C0E8D7F}" type="slidenum">
              <a:rPr lang="fr-FR" smtClean="0"/>
              <a:pPr>
                <a:defRPr/>
              </a:pPr>
              <a:t>12</a:t>
            </a:fld>
            <a:endParaRPr lang="fr-F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Rythme</a:t>
            </a:r>
            <a:r>
              <a:rPr lang="fr-FR" baseline="0" dirty="0" smtClean="0"/>
              <a:t> de croissance soutenu,</a:t>
            </a:r>
          </a:p>
          <a:p>
            <a:r>
              <a:rPr lang="fr-FR" baseline="0" dirty="0" smtClean="0"/>
              <a:t>Taux de survie des entreprises faibles qui atteint les 27% au bout de la 10éme année</a:t>
            </a:r>
          </a:p>
          <a:p>
            <a:r>
              <a:rPr lang="fr-FR" baseline="0" dirty="0" smtClean="0"/>
              <a:t>Business plan</a:t>
            </a:r>
          </a:p>
          <a:p>
            <a:r>
              <a:rPr lang="fr-FR" baseline="0" dirty="0" smtClean="0"/>
              <a:t>Objectif de la thèse</a:t>
            </a:r>
          </a:p>
          <a:p>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pPr>
              <a:defRPr/>
            </a:pPr>
            <a:fld id="{D3910F13-DDBE-43CD-BEAB-305B0C0E8D7F}" type="slidenum">
              <a:rPr lang="fr-FR" smtClean="0"/>
              <a:pPr>
                <a:defRPr/>
              </a:pPr>
              <a:t>13</a:t>
            </a:fld>
            <a:endParaRPr lang="fr-F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Rythme</a:t>
            </a:r>
            <a:r>
              <a:rPr lang="fr-FR" baseline="0" dirty="0" smtClean="0"/>
              <a:t> de croissance soutenu,</a:t>
            </a:r>
          </a:p>
          <a:p>
            <a:r>
              <a:rPr lang="fr-FR" baseline="0" dirty="0" smtClean="0"/>
              <a:t>Taux de survie des entreprises faibles qui atteint les 27% au bout de la 10éme année</a:t>
            </a:r>
          </a:p>
          <a:p>
            <a:r>
              <a:rPr lang="fr-FR" baseline="0" dirty="0" smtClean="0"/>
              <a:t>Business plan</a:t>
            </a:r>
          </a:p>
          <a:p>
            <a:r>
              <a:rPr lang="fr-FR" baseline="0" dirty="0" smtClean="0"/>
              <a:t>Objectif de la thèse</a:t>
            </a:r>
          </a:p>
          <a:p>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pPr>
              <a:defRPr/>
            </a:pPr>
            <a:fld id="{D3910F13-DDBE-43CD-BEAB-305B0C0E8D7F}" type="slidenum">
              <a:rPr lang="fr-FR" smtClean="0"/>
              <a:pPr>
                <a:defRPr/>
              </a:pPr>
              <a:t>14</a:t>
            </a:fld>
            <a:endParaRPr lang="fr-F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Rythme</a:t>
            </a:r>
            <a:r>
              <a:rPr lang="fr-FR" baseline="0" dirty="0" smtClean="0"/>
              <a:t> de croissance soutenu,</a:t>
            </a:r>
          </a:p>
          <a:p>
            <a:r>
              <a:rPr lang="fr-FR" baseline="0" dirty="0" smtClean="0"/>
              <a:t>Taux de survie des entreprises faibles qui atteint les 27% au bout de la 10éme année</a:t>
            </a:r>
          </a:p>
          <a:p>
            <a:r>
              <a:rPr lang="fr-FR" baseline="0" dirty="0" smtClean="0"/>
              <a:t>Business plan</a:t>
            </a:r>
          </a:p>
          <a:p>
            <a:r>
              <a:rPr lang="fr-FR" baseline="0" dirty="0" smtClean="0"/>
              <a:t>Objectif de la thèse</a:t>
            </a:r>
          </a:p>
          <a:p>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pPr>
              <a:defRPr/>
            </a:pPr>
            <a:fld id="{D3910F13-DDBE-43CD-BEAB-305B0C0E8D7F}" type="slidenum">
              <a:rPr lang="fr-FR" smtClean="0"/>
              <a:pPr>
                <a:defRPr/>
              </a:pPr>
              <a:t>15</a:t>
            </a:fld>
            <a:endParaRPr lang="fr-F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Rythme</a:t>
            </a:r>
            <a:r>
              <a:rPr lang="fr-FR" baseline="0" dirty="0" smtClean="0"/>
              <a:t> de croissance soutenu,</a:t>
            </a:r>
          </a:p>
          <a:p>
            <a:r>
              <a:rPr lang="fr-FR" baseline="0" dirty="0" smtClean="0"/>
              <a:t>Taux de survie des entreprises faibles qui atteint les 27% au bout de la 10éme année</a:t>
            </a:r>
          </a:p>
          <a:p>
            <a:r>
              <a:rPr lang="fr-FR" baseline="0" dirty="0" smtClean="0"/>
              <a:t>Business plan</a:t>
            </a:r>
          </a:p>
          <a:p>
            <a:r>
              <a:rPr lang="fr-FR" baseline="0" dirty="0" smtClean="0"/>
              <a:t>Objectif de la thèse</a:t>
            </a:r>
          </a:p>
          <a:p>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pPr>
              <a:defRPr/>
            </a:pPr>
            <a:fld id="{D3910F13-DDBE-43CD-BEAB-305B0C0E8D7F}" type="slidenum">
              <a:rPr lang="fr-FR" smtClean="0"/>
              <a:pPr>
                <a:defRPr/>
              </a:pPr>
              <a:t>16</a:t>
            </a:fld>
            <a:endParaRPr lang="fr-F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Rythme</a:t>
            </a:r>
            <a:r>
              <a:rPr lang="fr-FR" baseline="0" dirty="0" smtClean="0"/>
              <a:t> de croissance soutenu,</a:t>
            </a:r>
          </a:p>
          <a:p>
            <a:r>
              <a:rPr lang="fr-FR" baseline="0" dirty="0" smtClean="0"/>
              <a:t>Taux de survie des entreprises faibles qui atteint les 27% au bout de la 10éme année</a:t>
            </a:r>
          </a:p>
          <a:p>
            <a:r>
              <a:rPr lang="fr-FR" baseline="0" dirty="0" smtClean="0"/>
              <a:t>Business plan</a:t>
            </a:r>
          </a:p>
          <a:p>
            <a:r>
              <a:rPr lang="fr-FR" baseline="0" dirty="0" smtClean="0"/>
              <a:t>Objectif de la thèse</a:t>
            </a:r>
          </a:p>
          <a:p>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pPr>
              <a:defRPr/>
            </a:pPr>
            <a:fld id="{D3910F13-DDBE-43CD-BEAB-305B0C0E8D7F}" type="slidenum">
              <a:rPr lang="fr-FR" smtClean="0"/>
              <a:pPr>
                <a:defRPr/>
              </a:pPr>
              <a:t>17</a:t>
            </a:fld>
            <a:endParaRPr lang="fr-FR" dirty="0"/>
          </a:p>
        </p:txBody>
      </p:sp>
    </p:spTree>
    <p:extLst>
      <p:ext uri="{BB962C8B-B14F-4D97-AF65-F5344CB8AC3E}">
        <p14:creationId xmlns:p14="http://schemas.microsoft.com/office/powerpoint/2010/main" val="9791125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Rythme</a:t>
            </a:r>
            <a:r>
              <a:rPr lang="fr-FR" baseline="0" dirty="0" smtClean="0"/>
              <a:t> de croissance soutenu,</a:t>
            </a:r>
          </a:p>
          <a:p>
            <a:r>
              <a:rPr lang="fr-FR" baseline="0" dirty="0" smtClean="0"/>
              <a:t>Taux de survie des entreprises faibles qui atteint les 27% au bout de la 10éme année</a:t>
            </a:r>
          </a:p>
          <a:p>
            <a:r>
              <a:rPr lang="fr-FR" baseline="0" dirty="0" smtClean="0"/>
              <a:t>Business plan</a:t>
            </a:r>
          </a:p>
          <a:p>
            <a:r>
              <a:rPr lang="fr-FR" baseline="0" dirty="0" smtClean="0"/>
              <a:t>Objectif de la thèse</a:t>
            </a:r>
          </a:p>
          <a:p>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pPr>
              <a:defRPr/>
            </a:pPr>
            <a:fld id="{D3910F13-DDBE-43CD-BEAB-305B0C0E8D7F}" type="slidenum">
              <a:rPr lang="fr-FR" smtClean="0"/>
              <a:pPr>
                <a:defRPr/>
              </a:pPr>
              <a:t>18</a:t>
            </a:fld>
            <a:endParaRPr lang="fr-FR" dirty="0"/>
          </a:p>
        </p:txBody>
      </p:sp>
    </p:spTree>
    <p:extLst>
      <p:ext uri="{BB962C8B-B14F-4D97-AF65-F5344CB8AC3E}">
        <p14:creationId xmlns:p14="http://schemas.microsoft.com/office/powerpoint/2010/main" val="4274082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Rythme</a:t>
            </a:r>
            <a:r>
              <a:rPr lang="fr-FR" baseline="0" dirty="0" smtClean="0"/>
              <a:t> de croissance soutenu,</a:t>
            </a:r>
          </a:p>
          <a:p>
            <a:r>
              <a:rPr lang="fr-FR" baseline="0" dirty="0" smtClean="0"/>
              <a:t>Taux de survie des entreprises faibles qui atteint les 27% au bout de la 10éme année</a:t>
            </a:r>
          </a:p>
          <a:p>
            <a:r>
              <a:rPr lang="fr-FR" baseline="0" dirty="0" smtClean="0"/>
              <a:t>Business plan</a:t>
            </a:r>
          </a:p>
          <a:p>
            <a:r>
              <a:rPr lang="fr-FR" baseline="0" dirty="0" smtClean="0"/>
              <a:t>Objectif de la thèse</a:t>
            </a:r>
          </a:p>
          <a:p>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pPr>
              <a:defRPr/>
            </a:pPr>
            <a:fld id="{D3910F13-DDBE-43CD-BEAB-305B0C0E8D7F}" type="slidenum">
              <a:rPr lang="fr-FR" smtClean="0"/>
              <a:pPr>
                <a:defRPr/>
              </a:pPr>
              <a:t>19</a:t>
            </a:fld>
            <a:endParaRPr lang="fr-F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Rythme</a:t>
            </a:r>
            <a:r>
              <a:rPr lang="fr-FR" baseline="0" dirty="0" smtClean="0"/>
              <a:t> de croissance soutenu,</a:t>
            </a:r>
          </a:p>
          <a:p>
            <a:r>
              <a:rPr lang="fr-FR" baseline="0" dirty="0" smtClean="0"/>
              <a:t>Taux de survie des entreprises faibles qui atteint les 27% au bout de la 10éme année</a:t>
            </a:r>
          </a:p>
          <a:p>
            <a:r>
              <a:rPr lang="fr-FR" baseline="0" dirty="0" smtClean="0"/>
              <a:t>Business plan</a:t>
            </a:r>
          </a:p>
          <a:p>
            <a:r>
              <a:rPr lang="fr-FR" baseline="0" dirty="0" smtClean="0"/>
              <a:t>Objectif de la thèse</a:t>
            </a:r>
          </a:p>
          <a:p>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pPr>
              <a:defRPr/>
            </a:pPr>
            <a:fld id="{D3910F13-DDBE-43CD-BEAB-305B0C0E8D7F}" type="slidenum">
              <a:rPr lang="fr-FR" smtClean="0"/>
              <a:pPr>
                <a:defRPr/>
              </a:pPr>
              <a:t>2</a:t>
            </a:fld>
            <a:endParaRPr lang="fr-F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Rythme</a:t>
            </a:r>
            <a:r>
              <a:rPr lang="fr-FR" baseline="0" dirty="0" smtClean="0"/>
              <a:t> de croissance soutenu,</a:t>
            </a:r>
          </a:p>
          <a:p>
            <a:r>
              <a:rPr lang="fr-FR" baseline="0" dirty="0" smtClean="0"/>
              <a:t>Taux de survie des entreprises faibles qui atteint les 27% au bout de la 10éme année</a:t>
            </a:r>
          </a:p>
          <a:p>
            <a:r>
              <a:rPr lang="fr-FR" baseline="0" dirty="0" smtClean="0"/>
              <a:t>Business plan</a:t>
            </a:r>
          </a:p>
          <a:p>
            <a:r>
              <a:rPr lang="fr-FR" baseline="0" dirty="0" smtClean="0"/>
              <a:t>Objectif de la thèse</a:t>
            </a:r>
          </a:p>
          <a:p>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pPr>
              <a:defRPr/>
            </a:pPr>
            <a:fld id="{D3910F13-DDBE-43CD-BEAB-305B0C0E8D7F}" type="slidenum">
              <a:rPr lang="fr-FR" smtClean="0"/>
              <a:pPr>
                <a:defRPr/>
              </a:pPr>
              <a:t>20</a:t>
            </a:fld>
            <a:endParaRPr lang="fr-F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Rythme</a:t>
            </a:r>
            <a:r>
              <a:rPr lang="fr-FR" baseline="0" dirty="0" smtClean="0"/>
              <a:t> de croissance soutenu,</a:t>
            </a:r>
          </a:p>
          <a:p>
            <a:r>
              <a:rPr lang="fr-FR" baseline="0" dirty="0" smtClean="0"/>
              <a:t>Taux de survie des entreprises faibles qui atteint les 27% au bout de la 10éme année</a:t>
            </a:r>
          </a:p>
          <a:p>
            <a:r>
              <a:rPr lang="fr-FR" baseline="0" dirty="0" smtClean="0"/>
              <a:t>Business plan</a:t>
            </a:r>
          </a:p>
          <a:p>
            <a:r>
              <a:rPr lang="fr-FR" baseline="0" dirty="0" smtClean="0"/>
              <a:t>Objectif de la thèse</a:t>
            </a:r>
          </a:p>
          <a:p>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pPr>
              <a:defRPr/>
            </a:pPr>
            <a:fld id="{D3910F13-DDBE-43CD-BEAB-305B0C0E8D7F}" type="slidenum">
              <a:rPr lang="fr-FR" smtClean="0"/>
              <a:pPr>
                <a:defRPr/>
              </a:pPr>
              <a:t>21</a:t>
            </a:fld>
            <a:endParaRPr lang="fr-F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Rythme</a:t>
            </a:r>
            <a:r>
              <a:rPr lang="fr-FR" baseline="0" dirty="0" smtClean="0"/>
              <a:t> de croissance soutenu,</a:t>
            </a:r>
          </a:p>
          <a:p>
            <a:r>
              <a:rPr lang="fr-FR" baseline="0" dirty="0" smtClean="0"/>
              <a:t>Taux de survie des entreprises faibles qui atteint les 27% au bout de la 10éme année</a:t>
            </a:r>
          </a:p>
          <a:p>
            <a:r>
              <a:rPr lang="fr-FR" baseline="0" dirty="0" smtClean="0"/>
              <a:t>Business plan</a:t>
            </a:r>
          </a:p>
          <a:p>
            <a:r>
              <a:rPr lang="fr-FR" baseline="0" dirty="0" smtClean="0"/>
              <a:t>Objectif de la thèse</a:t>
            </a:r>
          </a:p>
          <a:p>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pPr>
              <a:defRPr/>
            </a:pPr>
            <a:fld id="{D3910F13-DDBE-43CD-BEAB-305B0C0E8D7F}" type="slidenum">
              <a:rPr lang="fr-FR" smtClean="0"/>
              <a:pPr>
                <a:defRPr/>
              </a:pPr>
              <a:t>22</a:t>
            </a:fld>
            <a:endParaRPr lang="fr-F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Rythme</a:t>
            </a:r>
            <a:r>
              <a:rPr lang="fr-FR" baseline="0" dirty="0" smtClean="0"/>
              <a:t> de croissance soutenu,</a:t>
            </a:r>
          </a:p>
          <a:p>
            <a:r>
              <a:rPr lang="fr-FR" baseline="0" dirty="0" smtClean="0"/>
              <a:t>Taux de survie des entreprises faibles qui atteint les 27% au bout de la 10éme année</a:t>
            </a:r>
          </a:p>
          <a:p>
            <a:r>
              <a:rPr lang="fr-FR" baseline="0" dirty="0" smtClean="0"/>
              <a:t>Business plan</a:t>
            </a:r>
          </a:p>
          <a:p>
            <a:r>
              <a:rPr lang="fr-FR" baseline="0" dirty="0" smtClean="0"/>
              <a:t>Objectif de la thèse</a:t>
            </a:r>
          </a:p>
          <a:p>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pPr>
              <a:defRPr/>
            </a:pPr>
            <a:fld id="{D3910F13-DDBE-43CD-BEAB-305B0C0E8D7F}" type="slidenum">
              <a:rPr lang="fr-FR" smtClean="0"/>
              <a:pPr>
                <a:defRPr/>
              </a:pPr>
              <a:t>23</a:t>
            </a:fld>
            <a:endParaRPr lang="fr-F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Rythme</a:t>
            </a:r>
            <a:r>
              <a:rPr lang="fr-FR" baseline="0" dirty="0" smtClean="0"/>
              <a:t> de croissance soutenu,</a:t>
            </a:r>
          </a:p>
          <a:p>
            <a:r>
              <a:rPr lang="fr-FR" baseline="0" dirty="0" smtClean="0"/>
              <a:t>Taux de survie des entreprises faibles qui atteint les 27% au bout de la 10éme année</a:t>
            </a:r>
          </a:p>
          <a:p>
            <a:r>
              <a:rPr lang="fr-FR" baseline="0" dirty="0" smtClean="0"/>
              <a:t>Business plan</a:t>
            </a:r>
          </a:p>
          <a:p>
            <a:r>
              <a:rPr lang="fr-FR" baseline="0" dirty="0" smtClean="0"/>
              <a:t>Objectif de la thèse</a:t>
            </a:r>
          </a:p>
          <a:p>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pPr>
              <a:defRPr/>
            </a:pPr>
            <a:fld id="{D3910F13-DDBE-43CD-BEAB-305B0C0E8D7F}" type="slidenum">
              <a:rPr lang="fr-FR" smtClean="0"/>
              <a:pPr>
                <a:defRPr/>
              </a:pPr>
              <a:t>24</a:t>
            </a:fld>
            <a:endParaRPr lang="fr-F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Rythme</a:t>
            </a:r>
            <a:r>
              <a:rPr lang="fr-FR" baseline="0" dirty="0" smtClean="0"/>
              <a:t> de croissance soutenu,</a:t>
            </a:r>
          </a:p>
          <a:p>
            <a:r>
              <a:rPr lang="fr-FR" baseline="0" dirty="0" smtClean="0"/>
              <a:t>Taux de survie des entreprises faibles qui atteint les 27% au bout de la 10éme année</a:t>
            </a:r>
          </a:p>
          <a:p>
            <a:r>
              <a:rPr lang="fr-FR" baseline="0" dirty="0" smtClean="0"/>
              <a:t>Business plan</a:t>
            </a:r>
          </a:p>
          <a:p>
            <a:r>
              <a:rPr lang="fr-FR" baseline="0" dirty="0" smtClean="0"/>
              <a:t>Objectif de la thèse</a:t>
            </a:r>
          </a:p>
          <a:p>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pPr>
              <a:defRPr/>
            </a:pPr>
            <a:fld id="{D3910F13-DDBE-43CD-BEAB-305B0C0E8D7F}" type="slidenum">
              <a:rPr lang="fr-FR" smtClean="0"/>
              <a:pPr>
                <a:defRPr/>
              </a:pPr>
              <a:t>25</a:t>
            </a:fld>
            <a:endParaRPr lang="fr-F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Rythme</a:t>
            </a:r>
            <a:r>
              <a:rPr lang="fr-FR" baseline="0" dirty="0" smtClean="0"/>
              <a:t> de croissance soutenu,</a:t>
            </a:r>
          </a:p>
          <a:p>
            <a:r>
              <a:rPr lang="fr-FR" baseline="0" dirty="0" smtClean="0"/>
              <a:t>Taux de survie des entreprises faibles qui atteint les 27% au bout de la 10éme année</a:t>
            </a:r>
          </a:p>
          <a:p>
            <a:r>
              <a:rPr lang="fr-FR" baseline="0" dirty="0" smtClean="0"/>
              <a:t>Business plan</a:t>
            </a:r>
          </a:p>
          <a:p>
            <a:r>
              <a:rPr lang="fr-FR" baseline="0" dirty="0" smtClean="0"/>
              <a:t>Objectif de la thèse</a:t>
            </a:r>
          </a:p>
          <a:p>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pPr>
              <a:defRPr/>
            </a:pPr>
            <a:fld id="{D3910F13-DDBE-43CD-BEAB-305B0C0E8D7F}" type="slidenum">
              <a:rPr lang="fr-FR" smtClean="0"/>
              <a:pPr>
                <a:defRPr/>
              </a:pPr>
              <a:t>26</a:t>
            </a:fld>
            <a:endParaRPr lang="fr-F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Rythme</a:t>
            </a:r>
            <a:r>
              <a:rPr lang="fr-FR" baseline="0" dirty="0" smtClean="0"/>
              <a:t> de croissance soutenu,</a:t>
            </a:r>
          </a:p>
          <a:p>
            <a:r>
              <a:rPr lang="fr-FR" baseline="0" dirty="0" smtClean="0"/>
              <a:t>Taux de survie des entreprises faibles qui atteint les 27% au bout de la 10éme année</a:t>
            </a:r>
          </a:p>
          <a:p>
            <a:r>
              <a:rPr lang="fr-FR" baseline="0" dirty="0" smtClean="0"/>
              <a:t>Business plan</a:t>
            </a:r>
          </a:p>
          <a:p>
            <a:r>
              <a:rPr lang="fr-FR" baseline="0" dirty="0" smtClean="0"/>
              <a:t>Objectif de la thèse</a:t>
            </a:r>
          </a:p>
          <a:p>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pPr>
              <a:defRPr/>
            </a:pPr>
            <a:fld id="{D3910F13-DDBE-43CD-BEAB-305B0C0E8D7F}" type="slidenum">
              <a:rPr lang="fr-FR" smtClean="0"/>
              <a:pPr>
                <a:defRPr/>
              </a:pPr>
              <a:t>27</a:t>
            </a:fld>
            <a:endParaRPr lang="fr-F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Rythme</a:t>
            </a:r>
            <a:r>
              <a:rPr lang="fr-FR" baseline="0" dirty="0" smtClean="0"/>
              <a:t> de croissance soutenu,</a:t>
            </a:r>
          </a:p>
          <a:p>
            <a:r>
              <a:rPr lang="fr-FR" baseline="0" dirty="0" smtClean="0"/>
              <a:t>Taux de survie des entreprises faibles qui atteint les 27% au bout de la 10éme année</a:t>
            </a:r>
          </a:p>
          <a:p>
            <a:r>
              <a:rPr lang="fr-FR" baseline="0" dirty="0" smtClean="0"/>
              <a:t>Business plan</a:t>
            </a:r>
          </a:p>
          <a:p>
            <a:r>
              <a:rPr lang="fr-FR" baseline="0" dirty="0" smtClean="0"/>
              <a:t>Objectif de la thèse</a:t>
            </a:r>
          </a:p>
          <a:p>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pPr>
              <a:defRPr/>
            </a:pPr>
            <a:fld id="{D3910F13-DDBE-43CD-BEAB-305B0C0E8D7F}" type="slidenum">
              <a:rPr lang="fr-FR" smtClean="0"/>
              <a:pPr>
                <a:defRPr/>
              </a:pPr>
              <a:t>28</a:t>
            </a:fld>
            <a:endParaRPr lang="fr-F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Rythme</a:t>
            </a:r>
            <a:r>
              <a:rPr lang="fr-FR" baseline="0" dirty="0" smtClean="0"/>
              <a:t> de croissance soutenu,</a:t>
            </a:r>
          </a:p>
          <a:p>
            <a:r>
              <a:rPr lang="fr-FR" baseline="0" dirty="0" smtClean="0"/>
              <a:t>Taux de survie des entreprises faibles qui atteint les 27% au bout de la 10éme année</a:t>
            </a:r>
          </a:p>
          <a:p>
            <a:r>
              <a:rPr lang="fr-FR" baseline="0" dirty="0" smtClean="0"/>
              <a:t>Business plan</a:t>
            </a:r>
          </a:p>
          <a:p>
            <a:r>
              <a:rPr lang="fr-FR" baseline="0" dirty="0" smtClean="0"/>
              <a:t>Objectif de la thèse</a:t>
            </a:r>
          </a:p>
          <a:p>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pPr>
              <a:defRPr/>
            </a:pPr>
            <a:fld id="{D3910F13-DDBE-43CD-BEAB-305B0C0E8D7F}" type="slidenum">
              <a:rPr lang="fr-FR" smtClean="0"/>
              <a:pPr>
                <a:defRPr/>
              </a:pPr>
              <a:t>29</a:t>
            </a:fld>
            <a:endParaRPr lang="fr-F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Plan de l’AFIC</a:t>
            </a:r>
            <a:endParaRPr lang="fr-FR" dirty="0"/>
          </a:p>
        </p:txBody>
      </p:sp>
      <p:sp>
        <p:nvSpPr>
          <p:cNvPr id="4" name="Espace réservé du numéro de diapositive 3"/>
          <p:cNvSpPr>
            <a:spLocks noGrp="1"/>
          </p:cNvSpPr>
          <p:nvPr>
            <p:ph type="sldNum" sz="quarter" idx="10"/>
          </p:nvPr>
        </p:nvSpPr>
        <p:spPr/>
        <p:txBody>
          <a:bodyPr/>
          <a:lstStyle/>
          <a:p>
            <a:pPr>
              <a:defRPr/>
            </a:pPr>
            <a:fld id="{D3910F13-DDBE-43CD-BEAB-305B0C0E8D7F}" type="slidenum">
              <a:rPr lang="fr-FR" smtClean="0"/>
              <a:pPr>
                <a:defRPr/>
              </a:pPr>
              <a:t>3</a:t>
            </a:fld>
            <a:endParaRPr lang="fr-F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Rythme</a:t>
            </a:r>
            <a:r>
              <a:rPr lang="fr-FR" baseline="0" dirty="0" smtClean="0"/>
              <a:t> de croissance soutenu,</a:t>
            </a:r>
          </a:p>
          <a:p>
            <a:r>
              <a:rPr lang="fr-FR" baseline="0" dirty="0" smtClean="0"/>
              <a:t>Taux de survie des entreprises faibles qui atteint les 27% au bout de la 10éme année</a:t>
            </a:r>
          </a:p>
          <a:p>
            <a:r>
              <a:rPr lang="fr-FR" baseline="0" dirty="0" smtClean="0"/>
              <a:t>Business plan</a:t>
            </a:r>
          </a:p>
          <a:p>
            <a:r>
              <a:rPr lang="fr-FR" baseline="0" dirty="0" smtClean="0"/>
              <a:t>Objectif de la thèse</a:t>
            </a:r>
          </a:p>
          <a:p>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pPr>
              <a:defRPr/>
            </a:pPr>
            <a:fld id="{D3910F13-DDBE-43CD-BEAB-305B0C0E8D7F}" type="slidenum">
              <a:rPr lang="fr-FR" smtClean="0"/>
              <a:pPr>
                <a:defRPr/>
              </a:pPr>
              <a:t>30</a:t>
            </a:fld>
            <a:endParaRPr lang="fr-F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Rythme</a:t>
            </a:r>
            <a:r>
              <a:rPr lang="fr-FR" baseline="0" dirty="0" smtClean="0"/>
              <a:t> de croissance soutenu,</a:t>
            </a:r>
          </a:p>
          <a:p>
            <a:r>
              <a:rPr lang="fr-FR" baseline="0" dirty="0" smtClean="0"/>
              <a:t>Taux de survie des entreprises faibles qui atteint les 27% au bout de la 10éme année</a:t>
            </a:r>
          </a:p>
          <a:p>
            <a:r>
              <a:rPr lang="fr-FR" baseline="0" dirty="0" smtClean="0"/>
              <a:t>Business plan</a:t>
            </a:r>
          </a:p>
          <a:p>
            <a:r>
              <a:rPr lang="fr-FR" baseline="0" dirty="0" smtClean="0"/>
              <a:t>Objectif de la thèse</a:t>
            </a:r>
          </a:p>
          <a:p>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pPr>
              <a:defRPr/>
            </a:pPr>
            <a:fld id="{D3910F13-DDBE-43CD-BEAB-305B0C0E8D7F}" type="slidenum">
              <a:rPr lang="fr-FR" smtClean="0"/>
              <a:pPr>
                <a:defRPr/>
              </a:pPr>
              <a:t>31</a:t>
            </a:fld>
            <a:endParaRPr lang="fr-F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Rythme</a:t>
            </a:r>
            <a:r>
              <a:rPr lang="fr-FR" baseline="0" dirty="0" smtClean="0"/>
              <a:t> de croissance soutenu,</a:t>
            </a:r>
          </a:p>
          <a:p>
            <a:r>
              <a:rPr lang="fr-FR" baseline="0" dirty="0" smtClean="0"/>
              <a:t>Taux de survie des entreprises faibles qui atteint les 27% au bout de la 10éme année</a:t>
            </a:r>
          </a:p>
          <a:p>
            <a:r>
              <a:rPr lang="fr-FR" baseline="0" dirty="0" smtClean="0"/>
              <a:t>Business plan</a:t>
            </a:r>
          </a:p>
          <a:p>
            <a:r>
              <a:rPr lang="fr-FR" baseline="0" dirty="0" smtClean="0"/>
              <a:t>Objectif de la thèse</a:t>
            </a:r>
          </a:p>
          <a:p>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pPr>
              <a:defRPr/>
            </a:pPr>
            <a:fld id="{D3910F13-DDBE-43CD-BEAB-305B0C0E8D7F}" type="slidenum">
              <a:rPr lang="fr-FR" smtClean="0"/>
              <a:pPr>
                <a:defRPr/>
              </a:pPr>
              <a:t>32</a:t>
            </a:fld>
            <a:endParaRPr lang="fr-FR"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Rythme</a:t>
            </a:r>
            <a:r>
              <a:rPr lang="fr-FR" baseline="0" dirty="0" smtClean="0"/>
              <a:t> de croissance soutenu,</a:t>
            </a:r>
          </a:p>
          <a:p>
            <a:r>
              <a:rPr lang="fr-FR" baseline="0" dirty="0" smtClean="0"/>
              <a:t>Taux de survie des entreprises faibles qui atteint les 27% au bout de la 10éme année</a:t>
            </a:r>
          </a:p>
          <a:p>
            <a:r>
              <a:rPr lang="fr-FR" baseline="0" dirty="0" smtClean="0"/>
              <a:t>Business plan</a:t>
            </a:r>
          </a:p>
          <a:p>
            <a:r>
              <a:rPr lang="fr-FR" baseline="0" dirty="0" smtClean="0"/>
              <a:t>Objectif de la thèse</a:t>
            </a:r>
          </a:p>
          <a:p>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pPr>
              <a:defRPr/>
            </a:pPr>
            <a:fld id="{D3910F13-DDBE-43CD-BEAB-305B0C0E8D7F}" type="slidenum">
              <a:rPr lang="fr-FR" smtClean="0"/>
              <a:pPr>
                <a:defRPr/>
              </a:pPr>
              <a:t>33</a:t>
            </a:fld>
            <a:endParaRPr lang="fr-F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Rythme</a:t>
            </a:r>
            <a:r>
              <a:rPr lang="fr-FR" baseline="0" dirty="0" smtClean="0"/>
              <a:t> de croissance soutenu,</a:t>
            </a:r>
          </a:p>
          <a:p>
            <a:r>
              <a:rPr lang="fr-FR" baseline="0" dirty="0" smtClean="0"/>
              <a:t>Taux de survie des entreprises faibles qui atteint les 27% au bout de la 10éme année</a:t>
            </a:r>
          </a:p>
          <a:p>
            <a:r>
              <a:rPr lang="fr-FR" baseline="0" dirty="0" smtClean="0"/>
              <a:t>Business plan</a:t>
            </a:r>
          </a:p>
          <a:p>
            <a:r>
              <a:rPr lang="fr-FR" baseline="0" dirty="0" smtClean="0"/>
              <a:t>Objectif de la thèse</a:t>
            </a:r>
          </a:p>
          <a:p>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pPr>
              <a:defRPr/>
            </a:pPr>
            <a:fld id="{D3910F13-DDBE-43CD-BEAB-305B0C0E8D7F}" type="slidenum">
              <a:rPr lang="fr-FR" smtClean="0"/>
              <a:pPr>
                <a:defRPr/>
              </a:pPr>
              <a:t>34</a:t>
            </a:fld>
            <a:endParaRPr lang="fr-FR"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Rythme</a:t>
            </a:r>
            <a:r>
              <a:rPr lang="fr-FR" baseline="0" dirty="0" smtClean="0"/>
              <a:t> de croissance soutenu,</a:t>
            </a:r>
          </a:p>
          <a:p>
            <a:r>
              <a:rPr lang="fr-FR" baseline="0" dirty="0" smtClean="0"/>
              <a:t>Taux de survie des entreprises faibles qui atteint les 27% au bout de la 10éme année</a:t>
            </a:r>
          </a:p>
          <a:p>
            <a:r>
              <a:rPr lang="fr-FR" baseline="0" dirty="0" smtClean="0"/>
              <a:t>Business plan</a:t>
            </a:r>
          </a:p>
          <a:p>
            <a:r>
              <a:rPr lang="fr-FR" baseline="0" dirty="0" smtClean="0"/>
              <a:t>Objectif de la thèse</a:t>
            </a:r>
          </a:p>
          <a:p>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pPr>
              <a:defRPr/>
            </a:pPr>
            <a:fld id="{D3910F13-DDBE-43CD-BEAB-305B0C0E8D7F}" type="slidenum">
              <a:rPr lang="fr-FR" smtClean="0"/>
              <a:pPr>
                <a:defRPr/>
              </a:pPr>
              <a:t>35</a:t>
            </a:fld>
            <a:endParaRPr lang="fr-F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Rythme</a:t>
            </a:r>
            <a:r>
              <a:rPr lang="fr-FR" baseline="0" dirty="0" smtClean="0"/>
              <a:t> de croissance soutenu,</a:t>
            </a:r>
          </a:p>
          <a:p>
            <a:r>
              <a:rPr lang="fr-FR" baseline="0" dirty="0" smtClean="0"/>
              <a:t>Taux de survie des entreprises faibles qui atteint les 27% au bout de la 10éme année</a:t>
            </a:r>
          </a:p>
          <a:p>
            <a:r>
              <a:rPr lang="fr-FR" baseline="0" dirty="0" smtClean="0"/>
              <a:t>Business plan</a:t>
            </a:r>
          </a:p>
          <a:p>
            <a:r>
              <a:rPr lang="fr-FR" baseline="0" dirty="0" smtClean="0"/>
              <a:t>Objectif de la thèse</a:t>
            </a:r>
          </a:p>
          <a:p>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pPr>
              <a:defRPr/>
            </a:pPr>
            <a:fld id="{D3910F13-DDBE-43CD-BEAB-305B0C0E8D7F}" type="slidenum">
              <a:rPr lang="fr-FR" smtClean="0"/>
              <a:pPr>
                <a:defRPr/>
              </a:pPr>
              <a:t>36</a:t>
            </a:fld>
            <a:endParaRPr lang="fr-FR"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Rythme</a:t>
            </a:r>
            <a:r>
              <a:rPr lang="fr-FR" baseline="0" dirty="0" smtClean="0"/>
              <a:t> de croissance soutenu,</a:t>
            </a:r>
          </a:p>
          <a:p>
            <a:r>
              <a:rPr lang="fr-FR" baseline="0" dirty="0" smtClean="0"/>
              <a:t>Taux de survie des entreprises faibles qui atteint les 27% au bout de la 10éme année</a:t>
            </a:r>
          </a:p>
          <a:p>
            <a:r>
              <a:rPr lang="fr-FR" baseline="0" dirty="0" smtClean="0"/>
              <a:t>Business plan</a:t>
            </a:r>
          </a:p>
          <a:p>
            <a:r>
              <a:rPr lang="fr-FR" baseline="0" dirty="0" smtClean="0"/>
              <a:t>Objectif de la thèse</a:t>
            </a:r>
          </a:p>
          <a:p>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pPr>
              <a:defRPr/>
            </a:pPr>
            <a:fld id="{D3910F13-DDBE-43CD-BEAB-305B0C0E8D7F}" type="slidenum">
              <a:rPr lang="fr-FR" smtClean="0"/>
              <a:pPr>
                <a:defRPr/>
              </a:pPr>
              <a:t>37</a:t>
            </a:fld>
            <a:endParaRPr lang="fr-FR"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Rythme</a:t>
            </a:r>
            <a:r>
              <a:rPr lang="fr-FR" baseline="0" dirty="0" smtClean="0"/>
              <a:t> de croissance soutenu,</a:t>
            </a:r>
          </a:p>
          <a:p>
            <a:r>
              <a:rPr lang="fr-FR" baseline="0" dirty="0" smtClean="0"/>
              <a:t>Taux de survie des entreprises faibles qui atteint les 27% au bout de la 10éme année</a:t>
            </a:r>
          </a:p>
          <a:p>
            <a:r>
              <a:rPr lang="fr-FR" baseline="0" dirty="0" smtClean="0"/>
              <a:t>Business plan</a:t>
            </a:r>
          </a:p>
          <a:p>
            <a:r>
              <a:rPr lang="fr-FR" baseline="0" dirty="0" smtClean="0"/>
              <a:t>Objectif de la thèse</a:t>
            </a:r>
          </a:p>
          <a:p>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pPr>
              <a:defRPr/>
            </a:pPr>
            <a:fld id="{D3910F13-DDBE-43CD-BEAB-305B0C0E8D7F}" type="slidenum">
              <a:rPr lang="fr-FR" smtClean="0"/>
              <a:pPr>
                <a:defRPr/>
              </a:pPr>
              <a:t>38</a:t>
            </a:fld>
            <a:endParaRPr lang="fr-FR"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Rythme</a:t>
            </a:r>
            <a:r>
              <a:rPr lang="fr-FR" baseline="0" dirty="0" smtClean="0"/>
              <a:t> de croissance soutenu,</a:t>
            </a:r>
          </a:p>
          <a:p>
            <a:r>
              <a:rPr lang="fr-FR" baseline="0" dirty="0" smtClean="0"/>
              <a:t>Taux de survie des entreprises faibles qui atteint les 27% au bout de la 10éme année</a:t>
            </a:r>
          </a:p>
          <a:p>
            <a:r>
              <a:rPr lang="fr-FR" baseline="0" dirty="0" smtClean="0"/>
              <a:t>Business plan</a:t>
            </a:r>
          </a:p>
          <a:p>
            <a:r>
              <a:rPr lang="fr-FR" baseline="0" dirty="0" smtClean="0"/>
              <a:t>Objectif de la thèse</a:t>
            </a:r>
          </a:p>
          <a:p>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pPr>
              <a:defRPr/>
            </a:pPr>
            <a:fld id="{D3910F13-DDBE-43CD-BEAB-305B0C0E8D7F}" type="slidenum">
              <a:rPr lang="fr-FR" smtClean="0"/>
              <a:pPr>
                <a:defRPr/>
              </a:pPr>
              <a:t>39</a:t>
            </a:fld>
            <a:endParaRPr lang="fr-F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Rythme</a:t>
            </a:r>
            <a:r>
              <a:rPr lang="fr-FR" baseline="0" dirty="0" smtClean="0"/>
              <a:t> de croissance soutenu,</a:t>
            </a:r>
          </a:p>
          <a:p>
            <a:r>
              <a:rPr lang="fr-FR" baseline="0" dirty="0" smtClean="0"/>
              <a:t>Taux de survie des entreprises faibles qui atteint les 27% au bout de la 10éme année</a:t>
            </a:r>
          </a:p>
          <a:p>
            <a:r>
              <a:rPr lang="fr-FR" baseline="0" dirty="0" smtClean="0"/>
              <a:t>Business plan</a:t>
            </a:r>
          </a:p>
          <a:p>
            <a:r>
              <a:rPr lang="fr-FR" baseline="0" dirty="0" smtClean="0"/>
              <a:t>Objectif de la thèse</a:t>
            </a:r>
          </a:p>
          <a:p>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pPr>
              <a:defRPr/>
            </a:pPr>
            <a:fld id="{D3910F13-DDBE-43CD-BEAB-305B0C0E8D7F}" type="slidenum">
              <a:rPr lang="fr-FR" smtClean="0"/>
              <a:pPr>
                <a:defRPr/>
              </a:pPr>
              <a:t>4</a:t>
            </a:fld>
            <a:endParaRPr lang="fr-F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Rythme</a:t>
            </a:r>
            <a:r>
              <a:rPr lang="fr-FR" baseline="0" dirty="0" smtClean="0"/>
              <a:t> de croissance soutenu,</a:t>
            </a:r>
          </a:p>
          <a:p>
            <a:r>
              <a:rPr lang="fr-FR" baseline="0" dirty="0" smtClean="0"/>
              <a:t>Taux de survie des entreprises faibles qui atteint les 27% au bout de la 10éme année</a:t>
            </a:r>
          </a:p>
          <a:p>
            <a:r>
              <a:rPr lang="fr-FR" baseline="0" dirty="0" smtClean="0"/>
              <a:t>Business plan</a:t>
            </a:r>
          </a:p>
          <a:p>
            <a:r>
              <a:rPr lang="fr-FR" baseline="0" dirty="0" smtClean="0"/>
              <a:t>Objectif de la thèse</a:t>
            </a:r>
          </a:p>
          <a:p>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pPr>
              <a:defRPr/>
            </a:pPr>
            <a:fld id="{D3910F13-DDBE-43CD-BEAB-305B0C0E8D7F}" type="slidenum">
              <a:rPr lang="fr-FR" smtClean="0"/>
              <a:pPr>
                <a:defRPr/>
              </a:pPr>
              <a:t>40</a:t>
            </a:fld>
            <a:endParaRPr lang="fr-FR"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Rythme</a:t>
            </a:r>
            <a:r>
              <a:rPr lang="fr-FR" baseline="0" dirty="0" smtClean="0"/>
              <a:t> de croissance soutenu,</a:t>
            </a:r>
          </a:p>
          <a:p>
            <a:r>
              <a:rPr lang="fr-FR" baseline="0" dirty="0" smtClean="0"/>
              <a:t>Taux de survie des entreprises faibles qui atteint les 27% au bout de la 10éme année</a:t>
            </a:r>
          </a:p>
          <a:p>
            <a:r>
              <a:rPr lang="fr-FR" baseline="0" dirty="0" smtClean="0"/>
              <a:t>Business plan</a:t>
            </a:r>
          </a:p>
          <a:p>
            <a:r>
              <a:rPr lang="fr-FR" baseline="0" dirty="0" smtClean="0"/>
              <a:t>Objectif de la thèse</a:t>
            </a:r>
          </a:p>
          <a:p>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pPr>
              <a:defRPr/>
            </a:pPr>
            <a:fld id="{D3910F13-DDBE-43CD-BEAB-305B0C0E8D7F}" type="slidenum">
              <a:rPr lang="fr-FR" smtClean="0"/>
              <a:pPr>
                <a:defRPr/>
              </a:pPr>
              <a:t>41</a:t>
            </a:fld>
            <a:endParaRPr lang="fr-FR"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Rythme</a:t>
            </a:r>
            <a:r>
              <a:rPr lang="fr-FR" baseline="0" dirty="0" smtClean="0"/>
              <a:t> de croissance soutenu,</a:t>
            </a:r>
          </a:p>
          <a:p>
            <a:r>
              <a:rPr lang="fr-FR" baseline="0" dirty="0" smtClean="0"/>
              <a:t>Taux de survie des entreprises faibles qui atteint les 27% au bout de la 10éme année</a:t>
            </a:r>
          </a:p>
          <a:p>
            <a:r>
              <a:rPr lang="fr-FR" baseline="0" dirty="0" smtClean="0"/>
              <a:t>Business plan</a:t>
            </a:r>
          </a:p>
          <a:p>
            <a:r>
              <a:rPr lang="fr-FR" baseline="0" dirty="0" smtClean="0"/>
              <a:t>Objectif de la thèse</a:t>
            </a:r>
          </a:p>
          <a:p>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pPr>
              <a:defRPr/>
            </a:pPr>
            <a:fld id="{D3910F13-DDBE-43CD-BEAB-305B0C0E8D7F}" type="slidenum">
              <a:rPr lang="fr-FR" smtClean="0"/>
              <a:pPr>
                <a:defRPr/>
              </a:pPr>
              <a:t>42</a:t>
            </a:fld>
            <a:endParaRPr lang="fr-FR"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Rythme</a:t>
            </a:r>
            <a:r>
              <a:rPr lang="fr-FR" baseline="0" dirty="0" smtClean="0"/>
              <a:t> de croissance soutenu,</a:t>
            </a:r>
          </a:p>
          <a:p>
            <a:r>
              <a:rPr lang="fr-FR" baseline="0" dirty="0" smtClean="0"/>
              <a:t>Taux de survie des entreprises faibles qui atteint les 27% au bout de la 10éme année</a:t>
            </a:r>
          </a:p>
          <a:p>
            <a:r>
              <a:rPr lang="fr-FR" baseline="0" dirty="0" smtClean="0"/>
              <a:t>Business plan</a:t>
            </a:r>
          </a:p>
          <a:p>
            <a:r>
              <a:rPr lang="fr-FR" baseline="0" dirty="0" smtClean="0"/>
              <a:t>Objectif de la thèse</a:t>
            </a:r>
          </a:p>
          <a:p>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pPr>
              <a:defRPr/>
            </a:pPr>
            <a:fld id="{D3910F13-DDBE-43CD-BEAB-305B0C0E8D7F}" type="slidenum">
              <a:rPr lang="fr-FR" smtClean="0"/>
              <a:pPr>
                <a:defRPr/>
              </a:pPr>
              <a:t>43</a:t>
            </a:fld>
            <a:endParaRPr lang="fr-FR"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Rythme</a:t>
            </a:r>
            <a:r>
              <a:rPr lang="fr-FR" baseline="0" dirty="0" smtClean="0"/>
              <a:t> de croissance soutenu,</a:t>
            </a:r>
          </a:p>
          <a:p>
            <a:r>
              <a:rPr lang="fr-FR" baseline="0" dirty="0" smtClean="0"/>
              <a:t>Taux de survie des entreprises faibles qui atteint les 27% au bout de la 10éme année</a:t>
            </a:r>
          </a:p>
          <a:p>
            <a:r>
              <a:rPr lang="fr-FR" baseline="0" dirty="0" smtClean="0"/>
              <a:t>Business plan</a:t>
            </a:r>
          </a:p>
          <a:p>
            <a:r>
              <a:rPr lang="fr-FR" baseline="0" dirty="0" smtClean="0"/>
              <a:t>Objectif de la thèse</a:t>
            </a:r>
          </a:p>
          <a:p>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pPr>
              <a:defRPr/>
            </a:pPr>
            <a:fld id="{D3910F13-DDBE-43CD-BEAB-305B0C0E8D7F}" type="slidenum">
              <a:rPr lang="fr-FR" smtClean="0"/>
              <a:pPr>
                <a:defRPr/>
              </a:pPr>
              <a:t>44</a:t>
            </a:fld>
            <a:endParaRPr lang="fr-FR"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Rythme</a:t>
            </a:r>
            <a:r>
              <a:rPr lang="fr-FR" baseline="0" dirty="0" smtClean="0"/>
              <a:t> de croissance soutenu,</a:t>
            </a:r>
          </a:p>
          <a:p>
            <a:r>
              <a:rPr lang="fr-FR" baseline="0" dirty="0" smtClean="0"/>
              <a:t>Taux de survie des entreprises faibles qui atteint les 27% au bout de la 10éme année</a:t>
            </a:r>
          </a:p>
          <a:p>
            <a:r>
              <a:rPr lang="fr-FR" baseline="0" dirty="0" smtClean="0"/>
              <a:t>Business plan</a:t>
            </a:r>
          </a:p>
          <a:p>
            <a:r>
              <a:rPr lang="fr-FR" baseline="0" dirty="0" smtClean="0"/>
              <a:t>Objectif de la thèse</a:t>
            </a:r>
          </a:p>
          <a:p>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pPr>
              <a:defRPr/>
            </a:pPr>
            <a:fld id="{D3910F13-DDBE-43CD-BEAB-305B0C0E8D7F}" type="slidenum">
              <a:rPr lang="fr-FR" smtClean="0"/>
              <a:pPr>
                <a:defRPr/>
              </a:pPr>
              <a:t>45</a:t>
            </a:fld>
            <a:endParaRPr lang="fr-FR"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Rythme</a:t>
            </a:r>
            <a:r>
              <a:rPr lang="fr-FR" baseline="0" dirty="0" smtClean="0"/>
              <a:t> de croissance soutenu,</a:t>
            </a:r>
          </a:p>
          <a:p>
            <a:r>
              <a:rPr lang="fr-FR" baseline="0" dirty="0" smtClean="0"/>
              <a:t>Taux de survie des entreprises faibles qui atteint les 27% au bout de la 10éme année</a:t>
            </a:r>
          </a:p>
          <a:p>
            <a:r>
              <a:rPr lang="fr-FR" baseline="0" dirty="0" smtClean="0"/>
              <a:t>Business plan</a:t>
            </a:r>
          </a:p>
          <a:p>
            <a:r>
              <a:rPr lang="fr-FR" baseline="0" dirty="0" smtClean="0"/>
              <a:t>Objectif de la thèse</a:t>
            </a:r>
          </a:p>
          <a:p>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pPr>
              <a:defRPr/>
            </a:pPr>
            <a:fld id="{D3910F13-DDBE-43CD-BEAB-305B0C0E8D7F}" type="slidenum">
              <a:rPr lang="fr-FR" smtClean="0"/>
              <a:pPr>
                <a:defRPr/>
              </a:pPr>
              <a:t>46</a:t>
            </a:fld>
            <a:endParaRPr lang="fr-FR"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Rythme</a:t>
            </a:r>
            <a:r>
              <a:rPr lang="fr-FR" baseline="0" dirty="0" smtClean="0"/>
              <a:t> de croissance soutenu,</a:t>
            </a:r>
          </a:p>
          <a:p>
            <a:r>
              <a:rPr lang="fr-FR" baseline="0" dirty="0" smtClean="0"/>
              <a:t>Taux de survie des entreprises faibles qui atteint les 27% au bout de la 10éme année</a:t>
            </a:r>
          </a:p>
          <a:p>
            <a:r>
              <a:rPr lang="fr-FR" baseline="0" dirty="0" smtClean="0"/>
              <a:t>Business plan</a:t>
            </a:r>
          </a:p>
          <a:p>
            <a:r>
              <a:rPr lang="fr-FR" baseline="0" dirty="0" smtClean="0"/>
              <a:t>Objectif de la thèse</a:t>
            </a:r>
          </a:p>
          <a:p>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pPr>
              <a:defRPr/>
            </a:pPr>
            <a:fld id="{D3910F13-DDBE-43CD-BEAB-305B0C0E8D7F}" type="slidenum">
              <a:rPr lang="fr-FR" smtClean="0"/>
              <a:pPr>
                <a:defRPr/>
              </a:pPr>
              <a:t>47</a:t>
            </a:fld>
            <a:endParaRPr lang="fr-FR"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Rythme</a:t>
            </a:r>
            <a:r>
              <a:rPr lang="fr-FR" baseline="0" dirty="0" smtClean="0"/>
              <a:t> de croissance soutenu,</a:t>
            </a:r>
          </a:p>
          <a:p>
            <a:r>
              <a:rPr lang="fr-FR" baseline="0" dirty="0" smtClean="0"/>
              <a:t>Taux de survie des entreprises faibles qui atteint les 27% au bout de la 10éme année</a:t>
            </a:r>
          </a:p>
          <a:p>
            <a:r>
              <a:rPr lang="fr-FR" baseline="0" dirty="0" smtClean="0"/>
              <a:t>Business plan</a:t>
            </a:r>
          </a:p>
          <a:p>
            <a:r>
              <a:rPr lang="fr-FR" baseline="0" dirty="0" smtClean="0"/>
              <a:t>Objectif de la thèse</a:t>
            </a:r>
          </a:p>
          <a:p>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pPr>
              <a:defRPr/>
            </a:pPr>
            <a:fld id="{D3910F13-DDBE-43CD-BEAB-305B0C0E8D7F}" type="slidenum">
              <a:rPr lang="fr-FR" smtClean="0"/>
              <a:pPr>
                <a:defRPr/>
              </a:pPr>
              <a:t>48</a:t>
            </a:fld>
            <a:endParaRPr lang="fr-FR"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Rythme</a:t>
            </a:r>
            <a:r>
              <a:rPr lang="fr-FR" baseline="0" dirty="0" smtClean="0"/>
              <a:t> de croissance soutenu,</a:t>
            </a:r>
          </a:p>
          <a:p>
            <a:r>
              <a:rPr lang="fr-FR" baseline="0" dirty="0" smtClean="0"/>
              <a:t>Taux de survie des entreprises faibles qui atteint les 27% au bout de la 10éme année</a:t>
            </a:r>
          </a:p>
          <a:p>
            <a:r>
              <a:rPr lang="fr-FR" baseline="0" dirty="0" smtClean="0"/>
              <a:t>Business plan</a:t>
            </a:r>
          </a:p>
          <a:p>
            <a:r>
              <a:rPr lang="fr-FR" baseline="0" dirty="0" smtClean="0"/>
              <a:t>Objectif de la thèse</a:t>
            </a:r>
          </a:p>
          <a:p>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pPr>
              <a:defRPr/>
            </a:pPr>
            <a:fld id="{D3910F13-DDBE-43CD-BEAB-305B0C0E8D7F}" type="slidenum">
              <a:rPr lang="fr-FR" smtClean="0"/>
              <a:pPr>
                <a:defRPr/>
              </a:pPr>
              <a:t>49</a:t>
            </a:fld>
            <a:endParaRPr lang="fr-F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Rythme</a:t>
            </a:r>
            <a:r>
              <a:rPr lang="fr-FR" baseline="0" dirty="0" smtClean="0"/>
              <a:t> de croissance soutenu,</a:t>
            </a:r>
          </a:p>
          <a:p>
            <a:r>
              <a:rPr lang="fr-FR" baseline="0" dirty="0" smtClean="0"/>
              <a:t>Taux de survie des entreprises faibles qui atteint les 27% au bout de la 10éme année</a:t>
            </a:r>
          </a:p>
          <a:p>
            <a:r>
              <a:rPr lang="fr-FR" baseline="0" dirty="0" smtClean="0"/>
              <a:t>Business plan</a:t>
            </a:r>
          </a:p>
          <a:p>
            <a:r>
              <a:rPr lang="fr-FR" baseline="0" dirty="0" smtClean="0"/>
              <a:t>Objectif de la thèse</a:t>
            </a:r>
          </a:p>
          <a:p>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pPr>
              <a:defRPr/>
            </a:pPr>
            <a:fld id="{D3910F13-DDBE-43CD-BEAB-305B0C0E8D7F}" type="slidenum">
              <a:rPr lang="fr-FR" smtClean="0"/>
              <a:pPr>
                <a:defRPr/>
              </a:pPr>
              <a:t>5</a:t>
            </a:fld>
            <a:endParaRPr lang="fr-FR"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Rythme</a:t>
            </a:r>
            <a:r>
              <a:rPr lang="fr-FR" baseline="0" dirty="0" smtClean="0"/>
              <a:t> de croissance soutenu,</a:t>
            </a:r>
          </a:p>
          <a:p>
            <a:r>
              <a:rPr lang="fr-FR" baseline="0" dirty="0" smtClean="0"/>
              <a:t>Taux de survie des entreprises faibles qui atteint les 27% au bout de la 10éme année</a:t>
            </a:r>
          </a:p>
          <a:p>
            <a:r>
              <a:rPr lang="fr-FR" baseline="0" dirty="0" smtClean="0"/>
              <a:t>Business plan</a:t>
            </a:r>
          </a:p>
          <a:p>
            <a:r>
              <a:rPr lang="fr-FR" baseline="0" dirty="0" smtClean="0"/>
              <a:t>Objectif de la thèse</a:t>
            </a:r>
          </a:p>
          <a:p>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pPr>
              <a:defRPr/>
            </a:pPr>
            <a:fld id="{D3910F13-DDBE-43CD-BEAB-305B0C0E8D7F}" type="slidenum">
              <a:rPr lang="fr-FR" smtClean="0"/>
              <a:pPr>
                <a:defRPr/>
              </a:pPr>
              <a:t>50</a:t>
            </a:fld>
            <a:endParaRPr lang="fr-FR"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Rythme</a:t>
            </a:r>
            <a:r>
              <a:rPr lang="fr-FR" baseline="0" dirty="0" smtClean="0"/>
              <a:t> de croissance soutenu,</a:t>
            </a:r>
          </a:p>
          <a:p>
            <a:r>
              <a:rPr lang="fr-FR" baseline="0" dirty="0" smtClean="0"/>
              <a:t>Taux de survie des entreprises faibles qui atteint les 27% au bout de la 10éme année</a:t>
            </a:r>
          </a:p>
          <a:p>
            <a:r>
              <a:rPr lang="fr-FR" baseline="0" dirty="0" smtClean="0"/>
              <a:t>Business plan</a:t>
            </a:r>
          </a:p>
          <a:p>
            <a:r>
              <a:rPr lang="fr-FR" baseline="0" dirty="0" smtClean="0"/>
              <a:t>Objectif de la thèse</a:t>
            </a:r>
          </a:p>
          <a:p>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pPr>
              <a:defRPr/>
            </a:pPr>
            <a:fld id="{D3910F13-DDBE-43CD-BEAB-305B0C0E8D7F}" type="slidenum">
              <a:rPr lang="fr-FR" smtClean="0"/>
              <a:pPr>
                <a:defRPr/>
              </a:pPr>
              <a:t>51</a:t>
            </a:fld>
            <a:endParaRPr lang="fr-FR"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Rythme</a:t>
            </a:r>
            <a:r>
              <a:rPr lang="fr-FR" baseline="0" dirty="0" smtClean="0"/>
              <a:t> de croissance soutenu,</a:t>
            </a:r>
          </a:p>
          <a:p>
            <a:r>
              <a:rPr lang="fr-FR" baseline="0" dirty="0" smtClean="0"/>
              <a:t>Taux de survie des entreprises faibles qui atteint les 27% au bout de la 10éme année</a:t>
            </a:r>
          </a:p>
          <a:p>
            <a:r>
              <a:rPr lang="fr-FR" baseline="0" dirty="0" smtClean="0"/>
              <a:t>Business plan</a:t>
            </a:r>
          </a:p>
          <a:p>
            <a:r>
              <a:rPr lang="fr-FR" baseline="0" dirty="0" smtClean="0"/>
              <a:t>Objectif de la thèse</a:t>
            </a:r>
          </a:p>
          <a:p>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pPr>
              <a:defRPr/>
            </a:pPr>
            <a:fld id="{D3910F13-DDBE-43CD-BEAB-305B0C0E8D7F}" type="slidenum">
              <a:rPr lang="fr-FR" smtClean="0"/>
              <a:pPr>
                <a:defRPr/>
              </a:pPr>
              <a:t>52</a:t>
            </a:fld>
            <a:endParaRPr lang="fr-FR"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Rythme</a:t>
            </a:r>
            <a:r>
              <a:rPr lang="fr-FR" baseline="0" dirty="0" smtClean="0"/>
              <a:t> de croissance soutenu,</a:t>
            </a:r>
          </a:p>
          <a:p>
            <a:r>
              <a:rPr lang="fr-FR" baseline="0" dirty="0" smtClean="0"/>
              <a:t>Taux de survie des entreprises faibles qui atteint les 27% au bout de la 10éme année</a:t>
            </a:r>
          </a:p>
          <a:p>
            <a:r>
              <a:rPr lang="fr-FR" baseline="0" dirty="0" smtClean="0"/>
              <a:t>Business plan</a:t>
            </a:r>
          </a:p>
          <a:p>
            <a:r>
              <a:rPr lang="fr-FR" baseline="0" dirty="0" smtClean="0"/>
              <a:t>Objectif de la thèse</a:t>
            </a:r>
          </a:p>
          <a:p>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pPr>
              <a:defRPr/>
            </a:pPr>
            <a:fld id="{D3910F13-DDBE-43CD-BEAB-305B0C0E8D7F}" type="slidenum">
              <a:rPr lang="fr-FR" smtClean="0"/>
              <a:pPr>
                <a:defRPr/>
              </a:pPr>
              <a:t>53</a:t>
            </a:fld>
            <a:endParaRPr lang="fr-FR"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Rythme</a:t>
            </a:r>
            <a:r>
              <a:rPr lang="fr-FR" baseline="0" dirty="0" smtClean="0"/>
              <a:t> de croissance soutenu,</a:t>
            </a:r>
          </a:p>
          <a:p>
            <a:r>
              <a:rPr lang="fr-FR" baseline="0" dirty="0" smtClean="0"/>
              <a:t>Taux de survie des entreprises faibles qui atteint les 27% au bout de la 10éme année</a:t>
            </a:r>
          </a:p>
          <a:p>
            <a:r>
              <a:rPr lang="fr-FR" baseline="0" dirty="0" smtClean="0"/>
              <a:t>Business plan</a:t>
            </a:r>
          </a:p>
          <a:p>
            <a:r>
              <a:rPr lang="fr-FR" baseline="0" dirty="0" smtClean="0"/>
              <a:t>Objectif de la thèse</a:t>
            </a:r>
          </a:p>
          <a:p>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pPr>
              <a:defRPr/>
            </a:pPr>
            <a:fld id="{D3910F13-DDBE-43CD-BEAB-305B0C0E8D7F}" type="slidenum">
              <a:rPr lang="fr-FR" smtClean="0"/>
              <a:pPr>
                <a:defRPr/>
              </a:pPr>
              <a:t>54</a:t>
            </a:fld>
            <a:endParaRPr lang="fr-FR"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Rythme</a:t>
            </a:r>
            <a:r>
              <a:rPr lang="fr-FR" baseline="0" dirty="0" smtClean="0"/>
              <a:t> de croissance soutenu,</a:t>
            </a:r>
          </a:p>
          <a:p>
            <a:r>
              <a:rPr lang="fr-FR" baseline="0" dirty="0" smtClean="0"/>
              <a:t>Taux de survie des entreprises faibles qui atteint les 27% au bout de la 10éme année</a:t>
            </a:r>
          </a:p>
          <a:p>
            <a:r>
              <a:rPr lang="fr-FR" baseline="0" dirty="0" smtClean="0"/>
              <a:t>Business plan</a:t>
            </a:r>
          </a:p>
          <a:p>
            <a:r>
              <a:rPr lang="fr-FR" baseline="0" dirty="0" smtClean="0"/>
              <a:t>Objectif de la thèse</a:t>
            </a:r>
          </a:p>
          <a:p>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pPr>
              <a:defRPr/>
            </a:pPr>
            <a:fld id="{D3910F13-DDBE-43CD-BEAB-305B0C0E8D7F}" type="slidenum">
              <a:rPr lang="fr-FR" smtClean="0"/>
              <a:pPr>
                <a:defRPr/>
              </a:pPr>
              <a:t>55</a:t>
            </a:fld>
            <a:endParaRPr lang="fr-FR"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Rythme</a:t>
            </a:r>
            <a:r>
              <a:rPr lang="fr-FR" baseline="0" dirty="0" smtClean="0"/>
              <a:t> de croissance soutenu,</a:t>
            </a:r>
          </a:p>
          <a:p>
            <a:r>
              <a:rPr lang="fr-FR" baseline="0" dirty="0" smtClean="0"/>
              <a:t>Taux de survie des entreprises faibles qui atteint les 27% au bout de la 10éme année</a:t>
            </a:r>
          </a:p>
          <a:p>
            <a:r>
              <a:rPr lang="fr-FR" baseline="0" dirty="0" smtClean="0"/>
              <a:t>Business plan</a:t>
            </a:r>
          </a:p>
          <a:p>
            <a:r>
              <a:rPr lang="fr-FR" baseline="0" dirty="0" smtClean="0"/>
              <a:t>Objectif de la thèse</a:t>
            </a:r>
          </a:p>
          <a:p>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pPr>
              <a:defRPr/>
            </a:pPr>
            <a:fld id="{D3910F13-DDBE-43CD-BEAB-305B0C0E8D7F}" type="slidenum">
              <a:rPr lang="fr-FR" smtClean="0"/>
              <a:pPr>
                <a:defRPr/>
              </a:pPr>
              <a:t>56</a:t>
            </a:fld>
            <a:endParaRPr lang="fr-FR"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Rythme</a:t>
            </a:r>
            <a:r>
              <a:rPr lang="fr-FR" baseline="0" dirty="0" smtClean="0"/>
              <a:t> de croissance soutenu,</a:t>
            </a:r>
          </a:p>
          <a:p>
            <a:r>
              <a:rPr lang="fr-FR" baseline="0" dirty="0" smtClean="0"/>
              <a:t>Taux de survie des entreprises faibles qui atteint les 27% au bout de la 10éme année</a:t>
            </a:r>
          </a:p>
          <a:p>
            <a:r>
              <a:rPr lang="fr-FR" baseline="0" dirty="0" smtClean="0"/>
              <a:t>Business plan</a:t>
            </a:r>
          </a:p>
          <a:p>
            <a:r>
              <a:rPr lang="fr-FR" baseline="0" dirty="0" smtClean="0"/>
              <a:t>Objectif de la thèse</a:t>
            </a:r>
          </a:p>
          <a:p>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pPr>
              <a:defRPr/>
            </a:pPr>
            <a:fld id="{D3910F13-DDBE-43CD-BEAB-305B0C0E8D7F}" type="slidenum">
              <a:rPr lang="fr-FR" smtClean="0"/>
              <a:pPr>
                <a:defRPr/>
              </a:pPr>
              <a:t>57</a:t>
            </a:fld>
            <a:endParaRPr lang="fr-FR"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Rythme</a:t>
            </a:r>
            <a:r>
              <a:rPr lang="fr-FR" baseline="0" dirty="0" smtClean="0"/>
              <a:t> de croissance soutenu,</a:t>
            </a:r>
          </a:p>
          <a:p>
            <a:r>
              <a:rPr lang="fr-FR" baseline="0" dirty="0" smtClean="0"/>
              <a:t>Taux de survie des entreprises faibles qui atteint les 27% au bout de la 10éme année</a:t>
            </a:r>
          </a:p>
          <a:p>
            <a:r>
              <a:rPr lang="fr-FR" baseline="0" dirty="0" smtClean="0"/>
              <a:t>Business plan</a:t>
            </a:r>
          </a:p>
          <a:p>
            <a:r>
              <a:rPr lang="fr-FR" baseline="0" dirty="0" smtClean="0"/>
              <a:t>Objectif de la thèse</a:t>
            </a:r>
          </a:p>
          <a:p>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pPr>
              <a:defRPr/>
            </a:pPr>
            <a:fld id="{D3910F13-DDBE-43CD-BEAB-305B0C0E8D7F}" type="slidenum">
              <a:rPr lang="fr-FR" smtClean="0"/>
              <a:pPr>
                <a:defRPr/>
              </a:pPr>
              <a:t>58</a:t>
            </a:fld>
            <a:endParaRPr lang="fr-FR"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Rythme</a:t>
            </a:r>
            <a:r>
              <a:rPr lang="fr-FR" baseline="0" dirty="0" smtClean="0"/>
              <a:t> de croissance soutenu,</a:t>
            </a:r>
          </a:p>
          <a:p>
            <a:r>
              <a:rPr lang="fr-FR" baseline="0" dirty="0" smtClean="0"/>
              <a:t>Taux de survie des entreprises faibles qui atteint les 27% au bout de la 10éme année</a:t>
            </a:r>
          </a:p>
          <a:p>
            <a:r>
              <a:rPr lang="fr-FR" baseline="0" dirty="0" smtClean="0"/>
              <a:t>Business plan</a:t>
            </a:r>
          </a:p>
          <a:p>
            <a:r>
              <a:rPr lang="fr-FR" baseline="0" dirty="0" smtClean="0"/>
              <a:t>Objectif de la thèse</a:t>
            </a:r>
          </a:p>
          <a:p>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pPr>
              <a:defRPr/>
            </a:pPr>
            <a:fld id="{D3910F13-DDBE-43CD-BEAB-305B0C0E8D7F}" type="slidenum">
              <a:rPr lang="fr-FR" smtClean="0"/>
              <a:pPr>
                <a:defRPr/>
              </a:pPr>
              <a:t>59</a:t>
            </a:fld>
            <a:endParaRPr lang="fr-F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Rythme</a:t>
            </a:r>
            <a:r>
              <a:rPr lang="fr-FR" baseline="0" dirty="0" smtClean="0"/>
              <a:t> de croissance soutenu,</a:t>
            </a:r>
          </a:p>
          <a:p>
            <a:r>
              <a:rPr lang="fr-FR" baseline="0" dirty="0" smtClean="0"/>
              <a:t>Taux de survie des entreprises faibles qui atteint les 27% au bout de la 10éme année</a:t>
            </a:r>
          </a:p>
          <a:p>
            <a:r>
              <a:rPr lang="fr-FR" baseline="0" dirty="0" smtClean="0"/>
              <a:t>Business plan</a:t>
            </a:r>
          </a:p>
          <a:p>
            <a:r>
              <a:rPr lang="fr-FR" baseline="0" dirty="0" smtClean="0"/>
              <a:t>Objectif de la thèse</a:t>
            </a:r>
          </a:p>
          <a:p>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pPr>
              <a:defRPr/>
            </a:pPr>
            <a:fld id="{D3910F13-DDBE-43CD-BEAB-305B0C0E8D7F}" type="slidenum">
              <a:rPr lang="fr-FR" smtClean="0"/>
              <a:pPr>
                <a:defRPr/>
              </a:pPr>
              <a:t>6</a:t>
            </a:fld>
            <a:endParaRPr lang="fr-FR"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Rythme</a:t>
            </a:r>
            <a:r>
              <a:rPr lang="fr-FR" baseline="0" dirty="0" smtClean="0"/>
              <a:t> de croissance soutenu,</a:t>
            </a:r>
          </a:p>
          <a:p>
            <a:r>
              <a:rPr lang="fr-FR" baseline="0" dirty="0" smtClean="0"/>
              <a:t>Taux de survie des entreprises faibles qui atteint les 27% au bout de la 10éme année</a:t>
            </a:r>
          </a:p>
          <a:p>
            <a:r>
              <a:rPr lang="fr-FR" baseline="0" dirty="0" smtClean="0"/>
              <a:t>Business plan</a:t>
            </a:r>
          </a:p>
          <a:p>
            <a:r>
              <a:rPr lang="fr-FR" baseline="0" dirty="0" smtClean="0"/>
              <a:t>Objectif de la thèse</a:t>
            </a:r>
          </a:p>
          <a:p>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pPr>
              <a:defRPr/>
            </a:pPr>
            <a:fld id="{D3910F13-DDBE-43CD-BEAB-305B0C0E8D7F}" type="slidenum">
              <a:rPr lang="fr-FR" smtClean="0"/>
              <a:pPr>
                <a:defRPr/>
              </a:pPr>
              <a:t>60</a:t>
            </a:fld>
            <a:endParaRPr lang="fr-FR"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Rythme</a:t>
            </a:r>
            <a:r>
              <a:rPr lang="fr-FR" baseline="0" dirty="0" smtClean="0"/>
              <a:t> de croissance soutenu,</a:t>
            </a:r>
          </a:p>
          <a:p>
            <a:r>
              <a:rPr lang="fr-FR" baseline="0" dirty="0" smtClean="0"/>
              <a:t>Taux de survie des entreprises faibles qui atteint les 27% au bout de la 10éme année</a:t>
            </a:r>
          </a:p>
          <a:p>
            <a:r>
              <a:rPr lang="fr-FR" baseline="0" dirty="0" smtClean="0"/>
              <a:t>Business plan</a:t>
            </a:r>
          </a:p>
          <a:p>
            <a:r>
              <a:rPr lang="fr-FR" baseline="0" dirty="0" smtClean="0"/>
              <a:t>Objectif de la thèse</a:t>
            </a:r>
          </a:p>
          <a:p>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pPr>
              <a:defRPr/>
            </a:pPr>
            <a:fld id="{D3910F13-DDBE-43CD-BEAB-305B0C0E8D7F}" type="slidenum">
              <a:rPr lang="fr-FR" smtClean="0"/>
              <a:pPr>
                <a:defRPr/>
              </a:pPr>
              <a:t>61</a:t>
            </a:fld>
            <a:endParaRPr lang="fr-FR"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Rythme</a:t>
            </a:r>
            <a:r>
              <a:rPr lang="fr-FR" baseline="0" dirty="0" smtClean="0"/>
              <a:t> de croissance soutenu,</a:t>
            </a:r>
          </a:p>
          <a:p>
            <a:r>
              <a:rPr lang="fr-FR" baseline="0" dirty="0" smtClean="0"/>
              <a:t>Taux de survie des entreprises faibles qui atteint les 27% au bout de la 10éme année</a:t>
            </a:r>
          </a:p>
          <a:p>
            <a:r>
              <a:rPr lang="fr-FR" baseline="0" dirty="0" smtClean="0"/>
              <a:t>Business plan</a:t>
            </a:r>
          </a:p>
          <a:p>
            <a:r>
              <a:rPr lang="fr-FR" baseline="0" dirty="0" smtClean="0"/>
              <a:t>Objectif de la thèse</a:t>
            </a:r>
          </a:p>
          <a:p>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pPr>
              <a:defRPr/>
            </a:pPr>
            <a:fld id="{D3910F13-DDBE-43CD-BEAB-305B0C0E8D7F}" type="slidenum">
              <a:rPr lang="fr-FR" smtClean="0"/>
              <a:pPr>
                <a:defRPr/>
              </a:pPr>
              <a:t>62</a:t>
            </a:fld>
            <a:endParaRPr lang="fr-FR"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Rythme</a:t>
            </a:r>
            <a:r>
              <a:rPr lang="fr-FR" baseline="0" dirty="0" smtClean="0"/>
              <a:t> de croissance soutenu,</a:t>
            </a:r>
          </a:p>
          <a:p>
            <a:r>
              <a:rPr lang="fr-FR" baseline="0" dirty="0" smtClean="0"/>
              <a:t>Taux de survie des entreprises faibles qui atteint les 27% au bout de la 10éme année</a:t>
            </a:r>
          </a:p>
          <a:p>
            <a:r>
              <a:rPr lang="fr-FR" baseline="0" dirty="0" smtClean="0"/>
              <a:t>Business plan</a:t>
            </a:r>
          </a:p>
          <a:p>
            <a:r>
              <a:rPr lang="fr-FR" baseline="0" dirty="0" smtClean="0"/>
              <a:t>Objectif de la thèse</a:t>
            </a:r>
          </a:p>
          <a:p>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pPr>
              <a:defRPr/>
            </a:pPr>
            <a:fld id="{D3910F13-DDBE-43CD-BEAB-305B0C0E8D7F}" type="slidenum">
              <a:rPr lang="fr-FR" smtClean="0"/>
              <a:pPr>
                <a:defRPr/>
              </a:pPr>
              <a:t>63</a:t>
            </a:fld>
            <a:endParaRPr lang="fr-FR"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Rythme</a:t>
            </a:r>
            <a:r>
              <a:rPr lang="fr-FR" baseline="0" dirty="0" smtClean="0"/>
              <a:t> de croissance soutenu,</a:t>
            </a:r>
          </a:p>
          <a:p>
            <a:r>
              <a:rPr lang="fr-FR" baseline="0" dirty="0" smtClean="0"/>
              <a:t>Taux de survie des entreprises faibles qui atteint les 27% au bout de la 10éme année</a:t>
            </a:r>
          </a:p>
          <a:p>
            <a:r>
              <a:rPr lang="fr-FR" baseline="0" dirty="0" smtClean="0"/>
              <a:t>Business plan</a:t>
            </a:r>
          </a:p>
          <a:p>
            <a:r>
              <a:rPr lang="fr-FR" baseline="0" dirty="0" smtClean="0"/>
              <a:t>Objectif de la thèse</a:t>
            </a:r>
          </a:p>
          <a:p>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pPr>
              <a:defRPr/>
            </a:pPr>
            <a:fld id="{D3910F13-DDBE-43CD-BEAB-305B0C0E8D7F}" type="slidenum">
              <a:rPr lang="fr-FR" smtClean="0"/>
              <a:pPr>
                <a:defRPr/>
              </a:pPr>
              <a:t>64</a:t>
            </a:fld>
            <a:endParaRPr lang="fr-F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Rythme</a:t>
            </a:r>
            <a:r>
              <a:rPr lang="fr-FR" baseline="0" dirty="0" smtClean="0"/>
              <a:t> de croissance soutenu,</a:t>
            </a:r>
          </a:p>
          <a:p>
            <a:r>
              <a:rPr lang="fr-FR" baseline="0" dirty="0" smtClean="0"/>
              <a:t>Taux de survie des entreprises faibles qui atteint les 27% au bout de la 10éme année</a:t>
            </a:r>
          </a:p>
          <a:p>
            <a:r>
              <a:rPr lang="fr-FR" baseline="0" dirty="0" smtClean="0"/>
              <a:t>Business plan</a:t>
            </a:r>
          </a:p>
          <a:p>
            <a:r>
              <a:rPr lang="fr-FR" baseline="0" dirty="0" smtClean="0"/>
              <a:t>Objectif de la thèse</a:t>
            </a:r>
          </a:p>
          <a:p>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pPr>
              <a:defRPr/>
            </a:pPr>
            <a:fld id="{D3910F13-DDBE-43CD-BEAB-305B0C0E8D7F}" type="slidenum">
              <a:rPr lang="fr-FR" smtClean="0"/>
              <a:pPr>
                <a:defRPr/>
              </a:pPr>
              <a:t>7</a:t>
            </a:fld>
            <a:endParaRPr lang="fr-F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Rythme</a:t>
            </a:r>
            <a:r>
              <a:rPr lang="fr-FR" baseline="0" dirty="0" smtClean="0"/>
              <a:t> de croissance soutenu,</a:t>
            </a:r>
          </a:p>
          <a:p>
            <a:r>
              <a:rPr lang="fr-FR" baseline="0" dirty="0" smtClean="0"/>
              <a:t>Taux de survie des entreprises faibles qui atteint les 27% au bout de la 10éme année</a:t>
            </a:r>
          </a:p>
          <a:p>
            <a:r>
              <a:rPr lang="fr-FR" baseline="0" dirty="0" smtClean="0"/>
              <a:t>Business plan</a:t>
            </a:r>
          </a:p>
          <a:p>
            <a:r>
              <a:rPr lang="fr-FR" baseline="0" dirty="0" smtClean="0"/>
              <a:t>Objectif de la thèse</a:t>
            </a:r>
          </a:p>
          <a:p>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pPr>
              <a:defRPr/>
            </a:pPr>
            <a:fld id="{D3910F13-DDBE-43CD-BEAB-305B0C0E8D7F}" type="slidenum">
              <a:rPr lang="fr-FR" smtClean="0"/>
              <a:pPr>
                <a:defRPr/>
              </a:pPr>
              <a:t>8</a:t>
            </a:fld>
            <a:endParaRPr lang="fr-F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Rythme</a:t>
            </a:r>
            <a:r>
              <a:rPr lang="fr-FR" baseline="0" dirty="0" smtClean="0"/>
              <a:t> de croissance soutenu,</a:t>
            </a:r>
          </a:p>
          <a:p>
            <a:r>
              <a:rPr lang="fr-FR" baseline="0" dirty="0" smtClean="0"/>
              <a:t>Taux de survie des entreprises faibles qui atteint les 27% au bout de la 10éme année</a:t>
            </a:r>
          </a:p>
          <a:p>
            <a:r>
              <a:rPr lang="fr-FR" baseline="0" dirty="0" smtClean="0"/>
              <a:t>Business plan</a:t>
            </a:r>
          </a:p>
          <a:p>
            <a:r>
              <a:rPr lang="fr-FR" baseline="0" dirty="0" smtClean="0"/>
              <a:t>Objectif de la thèse</a:t>
            </a:r>
          </a:p>
          <a:p>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pPr>
              <a:defRPr/>
            </a:pPr>
            <a:fld id="{D3910F13-DDBE-43CD-BEAB-305B0C0E8D7F}" type="slidenum">
              <a:rPr lang="fr-FR" smtClean="0"/>
              <a:pPr>
                <a:defRPr/>
              </a:pPr>
              <a:t>9</a:t>
            </a:fld>
            <a:endParaRPr lang="fr-F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173163" y="747713"/>
            <a:ext cx="7772400" cy="1736725"/>
          </a:xfrm>
        </p:spPr>
        <p:txBody>
          <a:bodyPr anchor="b">
            <a:spAutoFit/>
          </a:bodyPr>
          <a:lstStyle>
            <a:lvl1pPr>
              <a:defRPr sz="5400"/>
            </a:lvl1pPr>
          </a:lstStyle>
          <a:p>
            <a:r>
              <a:rPr lang="fr-FR"/>
              <a:t>Cliquez pour modifier le style du titre du masque</a:t>
            </a:r>
          </a:p>
        </p:txBody>
      </p:sp>
      <p:sp>
        <p:nvSpPr>
          <p:cNvPr id="4099" name="Rectangle 3"/>
          <p:cNvSpPr>
            <a:spLocks noGrp="1" noChangeArrowheads="1"/>
          </p:cNvSpPr>
          <p:nvPr>
            <p:ph type="subTitle" idx="1"/>
          </p:nvPr>
        </p:nvSpPr>
        <p:spPr>
          <a:xfrm>
            <a:off x="1166813" y="2743200"/>
            <a:ext cx="6400800" cy="1752600"/>
          </a:xfrm>
        </p:spPr>
        <p:txBody>
          <a:bodyPr/>
          <a:lstStyle>
            <a:lvl1pPr marL="0" indent="0">
              <a:buFont typeface="Wingdings" pitchFamily="2" charset="2"/>
              <a:buNone/>
              <a:defRPr sz="3200"/>
            </a:lvl1pPr>
          </a:lstStyle>
          <a:p>
            <a:r>
              <a:rPr lang="fr-FR"/>
              <a:t>Cliquez pour modifier le style des sous-titres du masque</a:t>
            </a:r>
          </a:p>
        </p:txBody>
      </p:sp>
      <p:sp>
        <p:nvSpPr>
          <p:cNvPr id="4" name="Rectangle 4"/>
          <p:cNvSpPr>
            <a:spLocks noGrp="1" noChangeArrowheads="1"/>
          </p:cNvSpPr>
          <p:nvPr>
            <p:ph type="dt" sz="half" idx="10"/>
          </p:nvPr>
        </p:nvSpPr>
        <p:spPr bwMode="auto">
          <a:xfrm>
            <a:off x="1166813"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spcBef>
                <a:spcPct val="50000"/>
              </a:spcBef>
              <a:defRPr sz="1400" smtClean="0">
                <a:solidFill>
                  <a:srgbClr val="000000"/>
                </a:solidFill>
                <a:latin typeface="+mn-lt"/>
              </a:defRPr>
            </a:lvl1pPr>
          </a:lstStyle>
          <a:p>
            <a:pPr>
              <a:defRPr/>
            </a:pPr>
            <a:endParaRPr lang="fr-FR"/>
          </a:p>
        </p:txBody>
      </p:sp>
      <p:sp>
        <p:nvSpPr>
          <p:cNvPr id="5" name="Rectangle 5"/>
          <p:cNvSpPr>
            <a:spLocks noGrp="1" noChangeArrowheads="1"/>
          </p:cNvSpPr>
          <p:nvPr>
            <p:ph type="ftr" sz="quarter" idx="11"/>
          </p:nvPr>
        </p:nvSpPr>
        <p:spPr bwMode="auto">
          <a:xfrm>
            <a:off x="35814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sz="1400" smtClean="0">
                <a:solidFill>
                  <a:srgbClr val="000000"/>
                </a:solidFill>
                <a:latin typeface="+mn-lt"/>
              </a:defRPr>
            </a:lvl1pPr>
          </a:lstStyle>
          <a:p>
            <a:pPr>
              <a:defRPr/>
            </a:pPr>
            <a:endParaRPr lang="fr-FR"/>
          </a:p>
        </p:txBody>
      </p:sp>
      <p:sp>
        <p:nvSpPr>
          <p:cNvPr id="6" name="Rectangle 6"/>
          <p:cNvSpPr>
            <a:spLocks noGrp="1" noChangeArrowheads="1"/>
          </p:cNvSpPr>
          <p:nvPr>
            <p:ph type="sldNum" sz="quarter" idx="12"/>
          </p:nvPr>
        </p:nvSpPr>
        <p:spPr/>
        <p:txBody>
          <a:bodyPr/>
          <a:lstStyle>
            <a:lvl1pPr>
              <a:defRPr smtClean="0">
                <a:solidFill>
                  <a:srgbClr val="000000"/>
                </a:solidFill>
              </a:defRPr>
            </a:lvl1pPr>
          </a:lstStyle>
          <a:p>
            <a:pPr>
              <a:defRPr/>
            </a:pPr>
            <a:fld id="{6119C692-B04F-4F8E-8F6B-66E6C74237C3}" type="slidenum">
              <a:rPr lang="fr-FR"/>
              <a:pPr>
                <a:defRPr/>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4"/>
          <p:cNvSpPr>
            <a:spLocks noGrp="1" noChangeArrowheads="1"/>
          </p:cNvSpPr>
          <p:nvPr>
            <p:ph type="sldNum" sz="quarter" idx="10"/>
          </p:nvPr>
        </p:nvSpPr>
        <p:spPr>
          <a:ln/>
        </p:spPr>
        <p:txBody>
          <a:bodyPr/>
          <a:lstStyle>
            <a:lvl1pPr>
              <a:defRPr/>
            </a:lvl1pPr>
          </a:lstStyle>
          <a:p>
            <a:pPr>
              <a:defRPr/>
            </a:pPr>
            <a:fld id="{D884885E-1A45-463A-BFFC-F5779C4AC015}" type="slidenum">
              <a:rPr lang="fr-FR"/>
              <a:pPr>
                <a:defRPr/>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988175" y="76200"/>
            <a:ext cx="1957388" cy="6376988"/>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1116013" y="76200"/>
            <a:ext cx="5719762" cy="6376988"/>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4"/>
          <p:cNvSpPr>
            <a:spLocks noGrp="1" noChangeArrowheads="1"/>
          </p:cNvSpPr>
          <p:nvPr>
            <p:ph type="sldNum" sz="quarter" idx="10"/>
          </p:nvPr>
        </p:nvSpPr>
        <p:spPr>
          <a:ln/>
        </p:spPr>
        <p:txBody>
          <a:bodyPr/>
          <a:lstStyle>
            <a:lvl1pPr>
              <a:defRPr/>
            </a:lvl1pPr>
          </a:lstStyle>
          <a:p>
            <a:pPr>
              <a:defRPr/>
            </a:pPr>
            <a:fld id="{21D0EE13-9F19-4E31-8AE1-4CA50CC27EF3}" type="slidenum">
              <a:rPr lang="fr-FR"/>
              <a:pPr>
                <a:defRPr/>
              </a:pPr>
              <a:t>‹N°›</a:t>
            </a:fld>
            <a:endParaRPr lang="fr-F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EA41A01-5483-4B31-A402-38DF7FEBBD67}" type="slidenum">
              <a:rPr lang="fr-FR" smtClean="0"/>
              <a:pPr/>
              <a:t>‹N°›</a:t>
            </a:fld>
            <a:endParaRPr lang="fr-F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EA41A01-5483-4B31-A402-38DF7FEBBD67}" type="slidenum">
              <a:rPr lang="fr-FR" smtClean="0"/>
              <a:pPr/>
              <a:t>‹N°›</a:t>
            </a:fld>
            <a:endParaRPr lang="fr-F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EA41A01-5483-4B31-A402-38DF7FEBBD67}" type="slidenum">
              <a:rPr lang="fr-FR" smtClean="0"/>
              <a:pPr/>
              <a:t>‹N°›</a:t>
            </a:fld>
            <a:endParaRPr lang="fr-F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EA41A01-5483-4B31-A402-38DF7FEBBD67}" type="slidenum">
              <a:rPr lang="fr-FR" smtClean="0"/>
              <a:pPr/>
              <a:t>‹N°›</a:t>
            </a:fld>
            <a:endParaRPr lang="fr-F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2EA41A01-5483-4B31-A402-38DF7FEBBD67}" type="slidenum">
              <a:rPr lang="fr-FR" smtClean="0"/>
              <a:pPr/>
              <a:t>‹N°›</a:t>
            </a:fld>
            <a:endParaRPr lang="fr-F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2EA41A01-5483-4B31-A402-38DF7FEBBD67}" type="slidenum">
              <a:rPr lang="fr-FR" smtClean="0"/>
              <a:pPr/>
              <a:t>‹N°›</a:t>
            </a:fld>
            <a:endParaRPr lang="fr-F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2EA41A01-5483-4B31-A402-38DF7FEBBD67}" type="slidenum">
              <a:rPr lang="fr-FR" smtClean="0"/>
              <a:pPr/>
              <a:t>‹N°›</a:t>
            </a:fld>
            <a:endParaRPr lang="fr-F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EA41A01-5483-4B31-A402-38DF7FEBBD67}"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447800" y="-71462"/>
            <a:ext cx="7497763" cy="685800"/>
          </a:xfrm>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4"/>
          <p:cNvSpPr>
            <a:spLocks noGrp="1" noChangeArrowheads="1"/>
          </p:cNvSpPr>
          <p:nvPr>
            <p:ph type="sldNum" sz="quarter" idx="10"/>
          </p:nvPr>
        </p:nvSpPr>
        <p:spPr>
          <a:ln/>
        </p:spPr>
        <p:txBody>
          <a:bodyPr/>
          <a:lstStyle>
            <a:lvl1pPr>
              <a:defRPr/>
            </a:lvl1pPr>
          </a:lstStyle>
          <a:p>
            <a:pPr>
              <a:defRPr/>
            </a:pPr>
            <a:fld id="{A54505F1-5C1B-4BB7-AC3F-C6A2329798D2}" type="slidenum">
              <a:rPr lang="fr-FR"/>
              <a:pPr>
                <a:defRPr/>
              </a:pPr>
              <a:t>‹N°›</a:t>
            </a:fld>
            <a:endParaRPr lang="fr-F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EA41A01-5483-4B31-A402-38DF7FEBBD67}" type="slidenum">
              <a:rPr lang="fr-FR" smtClean="0"/>
              <a:pPr/>
              <a:t>‹N°›</a:t>
            </a:fld>
            <a:endParaRPr lang="fr-F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EA41A01-5483-4B31-A402-38DF7FEBBD67}" type="slidenum">
              <a:rPr lang="fr-FR" smtClean="0"/>
              <a:pPr/>
              <a:t>‹N°›</a:t>
            </a:fld>
            <a:endParaRPr lang="fr-F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EA41A01-5483-4B31-A402-38DF7FEBBD67}"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
        <p:nvSpPr>
          <p:cNvPr id="4" name="Rectangle 4"/>
          <p:cNvSpPr>
            <a:spLocks noGrp="1" noChangeArrowheads="1"/>
          </p:cNvSpPr>
          <p:nvPr>
            <p:ph type="sldNum" sz="quarter" idx="10"/>
          </p:nvPr>
        </p:nvSpPr>
        <p:spPr>
          <a:ln/>
        </p:spPr>
        <p:txBody>
          <a:bodyPr/>
          <a:lstStyle>
            <a:lvl1pPr>
              <a:defRPr/>
            </a:lvl1pPr>
          </a:lstStyle>
          <a:p>
            <a:pPr>
              <a:defRPr/>
            </a:pPr>
            <a:fld id="{465162D6-5275-4B31-A8F9-3D7341214E13}" type="slidenum">
              <a:rPr lang="fr-FR"/>
              <a:pPr>
                <a:defRPr/>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1116013" y="1271588"/>
            <a:ext cx="38100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5078413" y="1271588"/>
            <a:ext cx="38100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Rectangle 4"/>
          <p:cNvSpPr>
            <a:spLocks noGrp="1" noChangeArrowheads="1"/>
          </p:cNvSpPr>
          <p:nvPr>
            <p:ph type="sldNum" sz="quarter" idx="10"/>
          </p:nvPr>
        </p:nvSpPr>
        <p:spPr>
          <a:ln/>
        </p:spPr>
        <p:txBody>
          <a:bodyPr/>
          <a:lstStyle>
            <a:lvl1pPr>
              <a:defRPr/>
            </a:lvl1pPr>
          </a:lstStyle>
          <a:p>
            <a:pPr>
              <a:defRPr/>
            </a:pPr>
            <a:fld id="{6AA19D03-2EDE-42B9-87EC-4089D2262D73}" type="slidenum">
              <a:rPr lang="fr-FR"/>
              <a:pPr>
                <a:defRPr/>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4"/>
          <p:cNvSpPr>
            <a:spLocks noGrp="1" noChangeArrowheads="1"/>
          </p:cNvSpPr>
          <p:nvPr>
            <p:ph type="sldNum" sz="quarter" idx="10"/>
          </p:nvPr>
        </p:nvSpPr>
        <p:spPr>
          <a:ln/>
        </p:spPr>
        <p:txBody>
          <a:bodyPr/>
          <a:lstStyle>
            <a:lvl1pPr>
              <a:defRPr/>
            </a:lvl1pPr>
          </a:lstStyle>
          <a:p>
            <a:pPr>
              <a:defRPr/>
            </a:pPr>
            <a:fld id="{133E11CE-746A-489A-A277-4911CDF33CB2}" type="slidenum">
              <a:rPr lang="fr-FR"/>
              <a:pPr>
                <a:defRPr/>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Rectangle 4"/>
          <p:cNvSpPr>
            <a:spLocks noGrp="1" noChangeArrowheads="1"/>
          </p:cNvSpPr>
          <p:nvPr>
            <p:ph type="sldNum" sz="quarter" idx="10"/>
          </p:nvPr>
        </p:nvSpPr>
        <p:spPr>
          <a:ln/>
        </p:spPr>
        <p:txBody>
          <a:bodyPr/>
          <a:lstStyle>
            <a:lvl1pPr>
              <a:defRPr/>
            </a:lvl1pPr>
          </a:lstStyle>
          <a:p>
            <a:pPr>
              <a:defRPr/>
            </a:pPr>
            <a:fld id="{AD152F23-0915-4A11-B760-CF4B9590676E}" type="slidenum">
              <a:rPr lang="fr-FR"/>
              <a:pPr>
                <a:defRPr/>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fld id="{FF83E769-5993-426F-AB6B-F1B6D4BF353E}" type="slidenum">
              <a:rPr lang="fr-FR"/>
              <a:pPr>
                <a:defRPr/>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4"/>
          <p:cNvSpPr>
            <a:spLocks noGrp="1" noChangeArrowheads="1"/>
          </p:cNvSpPr>
          <p:nvPr>
            <p:ph type="sldNum" sz="quarter" idx="10"/>
          </p:nvPr>
        </p:nvSpPr>
        <p:spPr>
          <a:ln/>
        </p:spPr>
        <p:txBody>
          <a:bodyPr/>
          <a:lstStyle>
            <a:lvl1pPr>
              <a:defRPr/>
            </a:lvl1pPr>
          </a:lstStyle>
          <a:p>
            <a:pPr>
              <a:defRPr/>
            </a:pPr>
            <a:fld id="{C3B8EA40-A34A-4300-AD40-40257DCFFFA4}" type="slidenum">
              <a:rPr lang="fr-FR"/>
              <a:pPr>
                <a:defRPr/>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4"/>
          <p:cNvSpPr>
            <a:spLocks noGrp="1" noChangeArrowheads="1"/>
          </p:cNvSpPr>
          <p:nvPr>
            <p:ph type="sldNum" sz="quarter" idx="10"/>
          </p:nvPr>
        </p:nvSpPr>
        <p:spPr>
          <a:ln/>
        </p:spPr>
        <p:txBody>
          <a:bodyPr/>
          <a:lstStyle>
            <a:lvl1pPr>
              <a:defRPr/>
            </a:lvl1pPr>
          </a:lstStyle>
          <a:p>
            <a:pPr>
              <a:defRPr/>
            </a:pPr>
            <a:fld id="{0C1B7676-C114-428D-9537-D002A3DDE940}" type="slidenum">
              <a:rPr lang="fr-FR"/>
              <a:pPr>
                <a:defRPr/>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447800" y="76200"/>
            <a:ext cx="7497763"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smtClean="0"/>
              <a:t>Cliquez pour modifier le style du titre du masque</a:t>
            </a:r>
          </a:p>
        </p:txBody>
      </p:sp>
      <p:sp>
        <p:nvSpPr>
          <p:cNvPr id="1027" name="Rectangle 3"/>
          <p:cNvSpPr>
            <a:spLocks noGrp="1" noChangeArrowheads="1"/>
          </p:cNvSpPr>
          <p:nvPr>
            <p:ph type="body" idx="1"/>
          </p:nvPr>
        </p:nvSpPr>
        <p:spPr bwMode="auto">
          <a:xfrm>
            <a:off x="1116013" y="1271588"/>
            <a:ext cx="77724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endParaRPr lang="fr-FR" smtClean="0"/>
          </a:p>
        </p:txBody>
      </p:sp>
      <p:sp>
        <p:nvSpPr>
          <p:cNvPr id="3076" name="Rectangle 4"/>
          <p:cNvSpPr>
            <a:spLocks noGrp="1" noChangeArrowheads="1"/>
          </p:cNvSpPr>
          <p:nvPr>
            <p:ph type="sldNum" sz="quarter" idx="4"/>
          </p:nvPr>
        </p:nvSpPr>
        <p:spPr bwMode="auto">
          <a:xfrm>
            <a:off x="70104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smtClean="0">
                <a:latin typeface="+mn-lt"/>
              </a:defRPr>
            </a:lvl1pPr>
          </a:lstStyle>
          <a:p>
            <a:pPr>
              <a:defRPr/>
            </a:pPr>
            <a:fld id="{66577CAD-F327-4DCC-B986-EFB9C1338991}" type="slidenum">
              <a:rPr lang="fr-FR"/>
              <a:pPr>
                <a:defRPr/>
              </a:pPr>
              <a:t>‹N°›</a:t>
            </a:fld>
            <a:endParaRPr lang="fr-FR"/>
          </a:p>
        </p:txBody>
      </p:sp>
      <p:sp>
        <p:nvSpPr>
          <p:cNvPr id="3079" name="Rectangle 7"/>
          <p:cNvSpPr>
            <a:spLocks noChangeArrowheads="1"/>
          </p:cNvSpPr>
          <p:nvPr userDrawn="1"/>
        </p:nvSpPr>
        <p:spPr bwMode="auto">
          <a:xfrm>
            <a:off x="1219200" y="500042"/>
            <a:ext cx="7696200" cy="76200"/>
          </a:xfrm>
          <a:prstGeom prst="rect">
            <a:avLst/>
          </a:prstGeom>
          <a:gradFill rotWithShape="1">
            <a:gsLst>
              <a:gs pos="0">
                <a:srgbClr val="FFFFFF"/>
              </a:gs>
              <a:gs pos="100000">
                <a:srgbClr val="80383A"/>
              </a:gs>
            </a:gsLst>
            <a:lin ang="0" scaled="1"/>
          </a:gradFill>
          <a:ln w="9525">
            <a:noFill/>
            <a:miter lim="800000"/>
            <a:headEnd/>
            <a:tailEnd/>
          </a:ln>
          <a:effectLst/>
        </p:spPr>
        <p:txBody>
          <a:bodyPr wrap="none" anchor="ctr"/>
          <a:lstStyle/>
          <a:p>
            <a:pPr>
              <a:defRPr/>
            </a:pPr>
            <a:endParaRPr lang="fr-FR"/>
          </a:p>
        </p:txBody>
      </p:sp>
      <p:sp>
        <p:nvSpPr>
          <p:cNvPr id="3085" name="Rectangle 13"/>
          <p:cNvSpPr>
            <a:spLocks noChangeArrowheads="1"/>
          </p:cNvSpPr>
          <p:nvPr userDrawn="1"/>
        </p:nvSpPr>
        <p:spPr bwMode="auto">
          <a:xfrm>
            <a:off x="1258888" y="6381750"/>
            <a:ext cx="792162" cy="142875"/>
          </a:xfrm>
          <a:prstGeom prst="rect">
            <a:avLst/>
          </a:prstGeom>
          <a:noFill/>
          <a:ln w="9525">
            <a:noFill/>
            <a:miter lim="800000"/>
            <a:headEnd/>
            <a:tailEnd/>
          </a:ln>
          <a:effectLst/>
        </p:spPr>
        <p:txBody>
          <a:bodyPr wrap="none" anchor="ctr"/>
          <a:lstStyle/>
          <a:p>
            <a:pPr algn="ctr">
              <a:defRPr/>
            </a:pPr>
            <a:endParaRPr lang="fr-FR" sz="2000">
              <a:solidFill>
                <a:schemeClr val="tx2"/>
              </a:solidFill>
              <a:latin typeface="Arial Unicode MS" pitchFamily="34" charset="-128"/>
              <a:ea typeface="Arial Unicode MS" pitchFamily="34" charset="-128"/>
              <a:cs typeface="Arial Unicode MS" pitchFamily="34" charset="-128"/>
            </a:endParaRPr>
          </a:p>
        </p:txBody>
      </p:sp>
    </p:spTree>
  </p:cSld>
  <p:clrMap bg1="lt1" tx1="dk1" bg2="lt2" tx2="dk2" accent1="accent1" accent2="accent2" accent3="accent3" accent4="accent4" accent5="accent5" accent6="accent6" hlink="hlink" folHlink="folHlink"/>
  <p:sldLayoutIdLst>
    <p:sldLayoutId id="2147483674"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hdr="0" ftr="0" dt="0"/>
  <p:txStyles>
    <p:titleStyle>
      <a:lvl1pPr algn="r" rtl="0" eaLnBrk="0" fontAlgn="base" hangingPunct="0">
        <a:spcBef>
          <a:spcPct val="0"/>
        </a:spcBef>
        <a:spcAft>
          <a:spcPct val="0"/>
        </a:spcAft>
        <a:defRPr sz="3200" i="1">
          <a:solidFill>
            <a:schemeClr val="tx2"/>
          </a:solidFill>
          <a:latin typeface="+mj-lt"/>
          <a:ea typeface="+mj-ea"/>
          <a:cs typeface="+mj-cs"/>
        </a:defRPr>
      </a:lvl1pPr>
      <a:lvl2pPr algn="r" rtl="0" eaLnBrk="0" fontAlgn="base" hangingPunct="0">
        <a:spcBef>
          <a:spcPct val="0"/>
        </a:spcBef>
        <a:spcAft>
          <a:spcPct val="0"/>
        </a:spcAft>
        <a:defRPr sz="3200" i="1">
          <a:solidFill>
            <a:schemeClr val="tx2"/>
          </a:solidFill>
          <a:latin typeface="Times New Roman" pitchFamily="18" charset="0"/>
        </a:defRPr>
      </a:lvl2pPr>
      <a:lvl3pPr algn="r" rtl="0" eaLnBrk="0" fontAlgn="base" hangingPunct="0">
        <a:spcBef>
          <a:spcPct val="0"/>
        </a:spcBef>
        <a:spcAft>
          <a:spcPct val="0"/>
        </a:spcAft>
        <a:defRPr sz="3200" i="1">
          <a:solidFill>
            <a:schemeClr val="tx2"/>
          </a:solidFill>
          <a:latin typeface="Times New Roman" pitchFamily="18" charset="0"/>
        </a:defRPr>
      </a:lvl3pPr>
      <a:lvl4pPr algn="r" rtl="0" eaLnBrk="0" fontAlgn="base" hangingPunct="0">
        <a:spcBef>
          <a:spcPct val="0"/>
        </a:spcBef>
        <a:spcAft>
          <a:spcPct val="0"/>
        </a:spcAft>
        <a:defRPr sz="3200" i="1">
          <a:solidFill>
            <a:schemeClr val="tx2"/>
          </a:solidFill>
          <a:latin typeface="Times New Roman" pitchFamily="18" charset="0"/>
        </a:defRPr>
      </a:lvl4pPr>
      <a:lvl5pPr algn="r" rtl="0" eaLnBrk="0" fontAlgn="base" hangingPunct="0">
        <a:spcBef>
          <a:spcPct val="0"/>
        </a:spcBef>
        <a:spcAft>
          <a:spcPct val="0"/>
        </a:spcAft>
        <a:defRPr sz="3200" i="1">
          <a:solidFill>
            <a:schemeClr val="tx2"/>
          </a:solidFill>
          <a:latin typeface="Times New Roman" pitchFamily="18" charset="0"/>
        </a:defRPr>
      </a:lvl5pPr>
      <a:lvl6pPr marL="457200" algn="r" rtl="0" fontAlgn="base">
        <a:spcBef>
          <a:spcPct val="0"/>
        </a:spcBef>
        <a:spcAft>
          <a:spcPct val="0"/>
        </a:spcAft>
        <a:defRPr sz="3200" i="1">
          <a:solidFill>
            <a:schemeClr val="tx2"/>
          </a:solidFill>
          <a:latin typeface="Times New Roman" pitchFamily="18" charset="0"/>
        </a:defRPr>
      </a:lvl6pPr>
      <a:lvl7pPr marL="914400" algn="r" rtl="0" fontAlgn="base">
        <a:spcBef>
          <a:spcPct val="0"/>
        </a:spcBef>
        <a:spcAft>
          <a:spcPct val="0"/>
        </a:spcAft>
        <a:defRPr sz="3200" i="1">
          <a:solidFill>
            <a:schemeClr val="tx2"/>
          </a:solidFill>
          <a:latin typeface="Times New Roman" pitchFamily="18" charset="0"/>
        </a:defRPr>
      </a:lvl7pPr>
      <a:lvl8pPr marL="1371600" algn="r" rtl="0" fontAlgn="base">
        <a:spcBef>
          <a:spcPct val="0"/>
        </a:spcBef>
        <a:spcAft>
          <a:spcPct val="0"/>
        </a:spcAft>
        <a:defRPr sz="3200" i="1">
          <a:solidFill>
            <a:schemeClr val="tx2"/>
          </a:solidFill>
          <a:latin typeface="Times New Roman" pitchFamily="18" charset="0"/>
        </a:defRPr>
      </a:lvl8pPr>
      <a:lvl9pPr marL="1828800" algn="r" rtl="0" fontAlgn="base">
        <a:spcBef>
          <a:spcPct val="0"/>
        </a:spcBef>
        <a:spcAft>
          <a:spcPct val="0"/>
        </a:spcAft>
        <a:defRPr sz="3200" i="1">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tx2"/>
        </a:buClr>
        <a:buSzPct val="80000"/>
        <a:buFont typeface="Wingdings" pitchFamily="2" charset="2"/>
        <a:buChar char="n"/>
        <a:defRPr sz="24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A41A01-5483-4B31-A402-38DF7FEBBD67}"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5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5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txBox="1">
            <a:spLocks noChangeArrowheads="1"/>
          </p:cNvSpPr>
          <p:nvPr/>
        </p:nvSpPr>
        <p:spPr bwMode="auto">
          <a:xfrm>
            <a:off x="2351109" y="2057276"/>
            <a:ext cx="6507171" cy="1169551"/>
          </a:xfrm>
          <a:prstGeom prst="rect">
            <a:avLst/>
          </a:prstGeom>
          <a:noFill/>
          <a:ln w="9525">
            <a:noFill/>
            <a:miter lim="800000"/>
            <a:headEnd/>
            <a:tailEnd/>
          </a:ln>
        </p:spPr>
        <p:txBody>
          <a:bodyPr vert="horz" wrap="square" lIns="91440" tIns="45720" rIns="91440" bIns="45720" numCol="1" anchor="b"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fr-FR" b="1" i="0" u="none" strike="noStrike" kern="0" cap="none" spc="0" normalizeH="0" noProof="0" dirty="0" smtClean="0">
                <a:ln>
                  <a:noFill/>
                </a:ln>
                <a:solidFill>
                  <a:schemeClr val="tx2"/>
                </a:solidFill>
                <a:effectLst/>
                <a:uLnTx/>
                <a:uFillTx/>
                <a:latin typeface="Calibri" pitchFamily="34" charset="0"/>
                <a:ea typeface="+mj-ea"/>
                <a:cs typeface="+mj-cs"/>
              </a:rPr>
              <a:t>MODULE : CONTRÔLE DE GESTION</a:t>
            </a:r>
            <a:endParaRPr kumimoji="0" lang="fr-FR" sz="1800" b="1" i="0" u="none" strike="noStrike" kern="0" cap="none" spc="0" normalizeH="0" noProof="0" dirty="0" smtClean="0">
              <a:ln>
                <a:noFill/>
              </a:ln>
              <a:solidFill>
                <a:schemeClr val="tx2"/>
              </a:solidFill>
              <a:effectLst/>
              <a:uLnTx/>
              <a:uFillTx/>
              <a:latin typeface="Calibri" pitchFamily="34" charset="0"/>
              <a:ea typeface="+mj-ea"/>
              <a:cs typeface="+mj-cs"/>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lang="fr-FR" sz="1400" i="1" kern="0" baseline="0" dirty="0" smtClean="0">
              <a:solidFill>
                <a:schemeClr val="tx2"/>
              </a:solidFill>
              <a:latin typeface="Calibri" pitchFamily="34" charset="0"/>
              <a:ea typeface="+mj-ea"/>
              <a:cs typeface="+mj-cs"/>
            </a:endParaRPr>
          </a:p>
          <a:p>
            <a:pPr algn="just">
              <a:defRPr/>
            </a:pPr>
            <a:r>
              <a:rPr lang="fr-FR" sz="1600" i="1" kern="0" dirty="0" smtClean="0">
                <a:solidFill>
                  <a:schemeClr val="tx2"/>
                </a:solidFill>
                <a:latin typeface="Calibri" pitchFamily="34" charset="0"/>
                <a:ea typeface="+mj-ea"/>
                <a:cs typeface="+mj-cs"/>
              </a:rPr>
              <a:t>Ecole </a:t>
            </a:r>
            <a:r>
              <a:rPr lang="fr-FR" sz="1600" i="1" kern="0" dirty="0" err="1" smtClean="0">
                <a:solidFill>
                  <a:schemeClr val="tx2"/>
                </a:solidFill>
                <a:latin typeface="Calibri" pitchFamily="34" charset="0"/>
                <a:ea typeface="+mj-ea"/>
                <a:cs typeface="+mj-cs"/>
              </a:rPr>
              <a:t>Hassania</a:t>
            </a:r>
            <a:r>
              <a:rPr lang="fr-FR" sz="1600" i="1" kern="0" dirty="0" smtClean="0">
                <a:solidFill>
                  <a:schemeClr val="tx2"/>
                </a:solidFill>
                <a:latin typeface="Calibri" pitchFamily="34" charset="0"/>
                <a:ea typeface="+mj-ea"/>
                <a:cs typeface="+mj-cs"/>
              </a:rPr>
              <a:t> des Travaux Publics</a:t>
            </a:r>
          </a:p>
          <a:p>
            <a:pPr algn="just">
              <a:defRPr/>
            </a:pPr>
            <a:r>
              <a:rPr lang="fr-FR" sz="1600" i="1" kern="0" smtClean="0">
                <a:solidFill>
                  <a:schemeClr val="tx2"/>
                </a:solidFill>
                <a:latin typeface="Calibri" pitchFamily="34" charset="0"/>
                <a:ea typeface="+mj-ea"/>
                <a:cs typeface="+mj-cs"/>
              </a:rPr>
              <a:t>2016 - 2017</a:t>
            </a:r>
            <a:endParaRPr kumimoji="0" lang="fr-FR" sz="1800" i="1" u="none" strike="noStrike" kern="0" cap="none" spc="0" normalizeH="0" baseline="0" noProof="0" dirty="0" smtClean="0">
              <a:ln>
                <a:noFill/>
              </a:ln>
              <a:solidFill>
                <a:schemeClr val="tx2"/>
              </a:solidFill>
              <a:effectLst/>
              <a:uLnTx/>
              <a:uFillTx/>
              <a:latin typeface="Calibri" pitchFamily="34" charset="0"/>
              <a:ea typeface="+mj-ea"/>
              <a:cs typeface="+mj-cs"/>
            </a:endParaRPr>
          </a:p>
        </p:txBody>
      </p:sp>
      <p:sp>
        <p:nvSpPr>
          <p:cNvPr id="13" name="Rectangle 12"/>
          <p:cNvSpPr/>
          <p:nvPr/>
        </p:nvSpPr>
        <p:spPr bwMode="auto">
          <a:xfrm>
            <a:off x="8786842" y="6500834"/>
            <a:ext cx="285720" cy="357166"/>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FR" sz="2400" b="0" i="0" u="none" strike="noStrike" cap="none" normalizeH="0" baseline="0" dirty="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0"/>
          </p:nvPr>
        </p:nvSpPr>
        <p:spPr>
          <a:xfrm>
            <a:off x="7239032" y="6543700"/>
            <a:ext cx="1905000" cy="457200"/>
          </a:xfrm>
        </p:spPr>
        <p:txBody>
          <a:bodyPr/>
          <a:lstStyle/>
          <a:p>
            <a:pPr>
              <a:defRPr/>
            </a:pPr>
            <a:fld id="{A54505F1-5C1B-4BB7-AC3F-C6A2329798D2}" type="slidenum">
              <a:rPr lang="fr-FR" sz="1100" smtClean="0"/>
              <a:pPr>
                <a:defRPr/>
              </a:pPr>
              <a:t>10</a:t>
            </a:fld>
            <a:endParaRPr lang="fr-FR" sz="1100" dirty="0"/>
          </a:p>
        </p:txBody>
      </p:sp>
      <p:sp>
        <p:nvSpPr>
          <p:cNvPr id="7" name="Rectangle 2"/>
          <p:cNvSpPr>
            <a:spLocks noGrp="1" noChangeArrowheads="1"/>
          </p:cNvSpPr>
          <p:nvPr>
            <p:ph type="title"/>
          </p:nvPr>
        </p:nvSpPr>
        <p:spPr>
          <a:xfrm>
            <a:off x="714349" y="-71462"/>
            <a:ext cx="8286808" cy="685800"/>
          </a:xfrm>
        </p:spPr>
        <p:txBody>
          <a:bodyPr/>
          <a:lstStyle/>
          <a:p>
            <a:pPr eaLnBrk="1" hangingPunct="1"/>
            <a:r>
              <a:rPr lang="fr-FR" sz="1600" b="1" dirty="0"/>
              <a:t>2</a:t>
            </a:r>
            <a:r>
              <a:rPr lang="fr-FR" sz="1600" b="1" dirty="0" smtClean="0"/>
              <a:t>. LES METHODES DE CALCUL DES COÛTS</a:t>
            </a:r>
            <a:r>
              <a:rPr lang="fr-FR" sz="1600" b="1" dirty="0" smtClean="0">
                <a:solidFill>
                  <a:schemeClr val="accent2">
                    <a:lumMod val="50000"/>
                  </a:schemeClr>
                </a:solidFill>
              </a:rPr>
              <a:t/>
            </a:r>
            <a:br>
              <a:rPr lang="fr-FR" sz="1600" b="1" dirty="0" smtClean="0">
                <a:solidFill>
                  <a:schemeClr val="accent2">
                    <a:lumMod val="50000"/>
                  </a:schemeClr>
                </a:solidFill>
              </a:rPr>
            </a:br>
            <a:r>
              <a:rPr lang="fr-FR" sz="1400" dirty="0"/>
              <a:t>PRINCIPES DE BASE</a:t>
            </a:r>
          </a:p>
        </p:txBody>
      </p:sp>
      <p:sp>
        <p:nvSpPr>
          <p:cNvPr id="5" name="Rectangle 3"/>
          <p:cNvSpPr txBox="1">
            <a:spLocks noChangeArrowheads="1"/>
          </p:cNvSpPr>
          <p:nvPr/>
        </p:nvSpPr>
        <p:spPr bwMode="auto">
          <a:xfrm>
            <a:off x="714348" y="620688"/>
            <a:ext cx="7890100" cy="43924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80000"/>
              <a:buFont typeface="Wingdings" pitchFamily="2" charset="2"/>
              <a:buChar char="n"/>
              <a:defRPr sz="24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pPr eaLnBrk="1" hangingPunct="1">
              <a:lnSpc>
                <a:spcPct val="150000"/>
              </a:lnSpc>
              <a:spcBef>
                <a:spcPts val="600"/>
              </a:spcBef>
              <a:spcAft>
                <a:spcPts val="600"/>
              </a:spcAft>
              <a:buFont typeface="Wingdings" pitchFamily="2" charset="2"/>
              <a:buNone/>
            </a:pPr>
            <a:r>
              <a:rPr lang="fr-FR" sz="1600" b="1" kern="0" dirty="0" smtClean="0">
                <a:solidFill>
                  <a:schemeClr val="accent2">
                    <a:lumMod val="50000"/>
                  </a:schemeClr>
                </a:solidFill>
                <a:latin typeface="Calibri" pitchFamily="34" charset="0"/>
              </a:rPr>
              <a:t>TYPOLOGIE DES CHARGES ET DES COÛTS :</a:t>
            </a:r>
          </a:p>
          <a:p>
            <a:pPr eaLnBrk="1" hangingPunct="1">
              <a:spcBef>
                <a:spcPts val="300"/>
              </a:spcBef>
              <a:spcAft>
                <a:spcPts val="300"/>
              </a:spcAft>
              <a:buSzPct val="100000"/>
              <a:buFont typeface="+mj-lt"/>
              <a:buAutoNum type="arabicPeriod"/>
            </a:pPr>
            <a:r>
              <a:rPr lang="fr-FR" sz="1400" b="1" kern="0" dirty="0" smtClean="0">
                <a:solidFill>
                  <a:schemeClr val="accent2">
                    <a:lumMod val="50000"/>
                  </a:schemeClr>
                </a:solidFill>
                <a:latin typeface="Calibri" pitchFamily="34" charset="0"/>
              </a:rPr>
              <a:t>Les charges incorporables :</a:t>
            </a:r>
          </a:p>
          <a:p>
            <a:pPr marL="0" indent="0" algn="just">
              <a:buNone/>
            </a:pPr>
            <a:r>
              <a:rPr lang="fr-FR" sz="1400" kern="0" dirty="0">
                <a:solidFill>
                  <a:schemeClr val="accent2">
                    <a:lumMod val="50000"/>
                  </a:schemeClr>
                </a:solidFill>
                <a:latin typeface="Calibri" pitchFamily="34" charset="0"/>
              </a:rPr>
              <a:t>Dans un souci de pertinence, la comptabilité de gestion ne travaille pas exactement sur les mêmes </a:t>
            </a:r>
            <a:r>
              <a:rPr lang="fr-FR" sz="1400" kern="0" dirty="0" smtClean="0">
                <a:solidFill>
                  <a:schemeClr val="accent2">
                    <a:lumMod val="50000"/>
                  </a:schemeClr>
                </a:solidFill>
                <a:latin typeface="Calibri" pitchFamily="34" charset="0"/>
              </a:rPr>
              <a:t>charges que </a:t>
            </a:r>
            <a:r>
              <a:rPr lang="fr-FR" sz="1400" kern="0" dirty="0">
                <a:solidFill>
                  <a:schemeClr val="accent2">
                    <a:lumMod val="50000"/>
                  </a:schemeClr>
                </a:solidFill>
                <a:latin typeface="Calibri" pitchFamily="34" charset="0"/>
              </a:rPr>
              <a:t>la comptabilité financière :</a:t>
            </a:r>
          </a:p>
          <a:p>
            <a:pPr marL="0" indent="0" algn="just" eaLnBrk="1" hangingPunct="1">
              <a:lnSpc>
                <a:spcPct val="150000"/>
              </a:lnSpc>
              <a:spcBef>
                <a:spcPts val="0"/>
              </a:spcBef>
              <a:spcAft>
                <a:spcPts val="0"/>
              </a:spcAft>
              <a:buFont typeface="Wingdings" pitchFamily="2" charset="2"/>
              <a:buNone/>
            </a:pPr>
            <a:endParaRPr lang="fr-FR" sz="1400" kern="0" dirty="0" smtClean="0">
              <a:solidFill>
                <a:schemeClr val="accent2">
                  <a:lumMod val="50000"/>
                </a:schemeClr>
              </a:solidFill>
              <a:latin typeface="Calibri" pitchFamily="34" charset="0"/>
            </a:endParaRPr>
          </a:p>
        </p:txBody>
      </p:sp>
      <p:sp>
        <p:nvSpPr>
          <p:cNvPr id="14" name="Rectangle 13"/>
          <p:cNvSpPr/>
          <p:nvPr/>
        </p:nvSpPr>
        <p:spPr bwMode="auto">
          <a:xfrm>
            <a:off x="389676" y="5661248"/>
            <a:ext cx="8358788" cy="520985"/>
          </a:xfrm>
          <a:prstGeom prst="rect">
            <a:avLst/>
          </a:prstGeom>
          <a:solidFill>
            <a:schemeClr val="bg1">
              <a:lumMod val="85000"/>
            </a:schemeClr>
          </a:solidFill>
          <a:ln w="9525" cap="flat" cmpd="sng" algn="ctr">
            <a:solidFill>
              <a:schemeClr val="bg1">
                <a:lumMod val="50000"/>
              </a:schemeClr>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r>
              <a:rPr lang="fr-FR" sz="1400" b="1" dirty="0">
                <a:solidFill>
                  <a:schemeClr val="accent2">
                    <a:lumMod val="50000"/>
                  </a:schemeClr>
                </a:solidFill>
                <a:latin typeface="Calibri" pitchFamily="34" charset="0"/>
              </a:rPr>
              <a:t>Les charges incorporables en comptabilité de gestion </a:t>
            </a:r>
            <a:r>
              <a:rPr lang="fr-FR" sz="1400" b="1" dirty="0" smtClean="0">
                <a:solidFill>
                  <a:schemeClr val="accent2">
                    <a:lumMod val="50000"/>
                  </a:schemeClr>
                </a:solidFill>
                <a:latin typeface="Calibri" pitchFamily="34" charset="0"/>
              </a:rPr>
              <a:t>= Charges de la comptabilité financière </a:t>
            </a:r>
            <a:endParaRPr lang="fr-FR" sz="1400" b="1" dirty="0">
              <a:solidFill>
                <a:schemeClr val="accent2">
                  <a:lumMod val="50000"/>
                </a:schemeClr>
              </a:solidFill>
              <a:latin typeface="Calibri" pitchFamily="34" charset="0"/>
            </a:endParaRPr>
          </a:p>
          <a:p>
            <a:r>
              <a:rPr lang="fr-FR" sz="1400" b="1" dirty="0" smtClean="0">
                <a:solidFill>
                  <a:schemeClr val="accent2">
                    <a:lumMod val="50000"/>
                  </a:schemeClr>
                </a:solidFill>
                <a:latin typeface="Calibri" pitchFamily="34" charset="0"/>
              </a:rPr>
              <a:t>                                                                                                      - Charges non incorporées + charges supplétives</a:t>
            </a:r>
          </a:p>
        </p:txBody>
      </p:sp>
      <p:sp>
        <p:nvSpPr>
          <p:cNvPr id="3" name="Triangle isocèle 2"/>
          <p:cNvSpPr/>
          <p:nvPr/>
        </p:nvSpPr>
        <p:spPr bwMode="auto">
          <a:xfrm>
            <a:off x="2123728" y="2206136"/>
            <a:ext cx="3744416" cy="3312368"/>
          </a:xfrm>
          <a:prstGeom prst="triangle">
            <a:avLst/>
          </a:prstGeom>
          <a:solidFill>
            <a:schemeClr val="bg1">
              <a:lumMod val="85000"/>
            </a:schemeClr>
          </a:solidFill>
          <a:ln w="9525" cap="flat" cmpd="sng" algn="ctr">
            <a:solidFill>
              <a:schemeClr val="bg1">
                <a:lumMod val="50000"/>
              </a:schemeClr>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p:txBody>
      </p:sp>
      <p:sp>
        <p:nvSpPr>
          <p:cNvPr id="24" name="Triangle isocèle 23"/>
          <p:cNvSpPr/>
          <p:nvPr/>
        </p:nvSpPr>
        <p:spPr bwMode="auto">
          <a:xfrm>
            <a:off x="3419872" y="2204864"/>
            <a:ext cx="3744416" cy="3312368"/>
          </a:xfrm>
          <a:prstGeom prst="triangle">
            <a:avLst/>
          </a:prstGeom>
          <a:noFill/>
          <a:ln w="9525" cap="flat" cmpd="sng" algn="ctr">
            <a:solidFill>
              <a:schemeClr val="bg1">
                <a:lumMod val="50000"/>
              </a:schemeClr>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p:txBody>
      </p:sp>
      <p:sp>
        <p:nvSpPr>
          <p:cNvPr id="26" name="Rectangle 25"/>
          <p:cNvSpPr/>
          <p:nvPr/>
        </p:nvSpPr>
        <p:spPr bwMode="auto">
          <a:xfrm>
            <a:off x="4211960" y="4581289"/>
            <a:ext cx="1008112" cy="575903"/>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fr-FR" sz="1400" kern="0" dirty="0" smtClean="0">
                <a:solidFill>
                  <a:schemeClr val="accent2">
                    <a:lumMod val="50000"/>
                  </a:schemeClr>
                </a:solidFill>
                <a:latin typeface="Calibri" pitchFamily="34" charset="0"/>
              </a:rPr>
              <a:t>Charges </a:t>
            </a:r>
          </a:p>
          <a:p>
            <a:pPr marL="0" marR="0" indent="0" algn="l" defTabSz="914400" rtl="0" eaLnBrk="1" fontAlgn="base" latinLnBrk="0" hangingPunct="1">
              <a:lnSpc>
                <a:spcPct val="100000"/>
              </a:lnSpc>
              <a:spcBef>
                <a:spcPct val="0"/>
              </a:spcBef>
              <a:spcAft>
                <a:spcPct val="0"/>
              </a:spcAft>
              <a:buClrTx/>
              <a:buSzTx/>
              <a:buFontTx/>
              <a:buNone/>
              <a:tabLst/>
            </a:pPr>
            <a:r>
              <a:rPr lang="fr-FR" sz="1400" kern="0" dirty="0" smtClean="0">
                <a:solidFill>
                  <a:schemeClr val="accent2">
                    <a:lumMod val="50000"/>
                  </a:schemeClr>
                </a:solidFill>
                <a:latin typeface="Calibri" pitchFamily="34" charset="0"/>
              </a:rPr>
              <a:t>communes</a:t>
            </a:r>
            <a:endParaRPr lang="fr-FR" sz="1400" kern="0" dirty="0">
              <a:solidFill>
                <a:schemeClr val="accent2">
                  <a:lumMod val="50000"/>
                </a:schemeClr>
              </a:solidFill>
              <a:latin typeface="Calibri" pitchFamily="34" charset="0"/>
            </a:endParaRPr>
          </a:p>
        </p:txBody>
      </p:sp>
      <p:sp>
        <p:nvSpPr>
          <p:cNvPr id="27" name="Rectangle 26"/>
          <p:cNvSpPr/>
          <p:nvPr/>
        </p:nvSpPr>
        <p:spPr bwMode="auto">
          <a:xfrm>
            <a:off x="5178844" y="3717193"/>
            <a:ext cx="977332" cy="575903"/>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fr-FR" sz="1400" kern="0" dirty="0" smtClean="0">
                <a:solidFill>
                  <a:schemeClr val="accent2">
                    <a:lumMod val="50000"/>
                  </a:schemeClr>
                </a:solidFill>
                <a:latin typeface="Calibri" pitchFamily="34" charset="0"/>
              </a:rPr>
              <a:t>Charges</a:t>
            </a:r>
          </a:p>
          <a:p>
            <a:pPr marL="0" marR="0" indent="0" algn="l" defTabSz="914400" rtl="0" eaLnBrk="1" fontAlgn="base" latinLnBrk="0" hangingPunct="1">
              <a:lnSpc>
                <a:spcPct val="100000"/>
              </a:lnSpc>
              <a:spcBef>
                <a:spcPct val="0"/>
              </a:spcBef>
              <a:spcAft>
                <a:spcPct val="0"/>
              </a:spcAft>
              <a:buClrTx/>
              <a:buSzTx/>
              <a:buFontTx/>
              <a:buNone/>
              <a:tabLst/>
            </a:pPr>
            <a:r>
              <a:rPr lang="fr-FR" sz="1400" kern="0" dirty="0" smtClean="0">
                <a:solidFill>
                  <a:schemeClr val="accent2">
                    <a:lumMod val="50000"/>
                  </a:schemeClr>
                </a:solidFill>
                <a:latin typeface="Calibri" pitchFamily="34" charset="0"/>
              </a:rPr>
              <a:t>supplétives</a:t>
            </a:r>
          </a:p>
        </p:txBody>
      </p:sp>
      <p:sp>
        <p:nvSpPr>
          <p:cNvPr id="28" name="Rectangle 27"/>
          <p:cNvSpPr/>
          <p:nvPr/>
        </p:nvSpPr>
        <p:spPr bwMode="auto">
          <a:xfrm>
            <a:off x="3090612" y="3717192"/>
            <a:ext cx="1193356" cy="575903"/>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fr-FR" sz="1400" kern="0" dirty="0" smtClean="0">
                <a:solidFill>
                  <a:schemeClr val="accent2">
                    <a:lumMod val="50000"/>
                  </a:schemeClr>
                </a:solidFill>
                <a:latin typeface="Calibri" pitchFamily="34" charset="0"/>
              </a:rPr>
              <a:t>Charges non </a:t>
            </a:r>
          </a:p>
          <a:p>
            <a:pPr marL="0" marR="0" indent="0" algn="l" defTabSz="914400" rtl="0" eaLnBrk="1" fontAlgn="base" latinLnBrk="0" hangingPunct="1">
              <a:lnSpc>
                <a:spcPct val="100000"/>
              </a:lnSpc>
              <a:spcBef>
                <a:spcPct val="0"/>
              </a:spcBef>
              <a:spcAft>
                <a:spcPct val="0"/>
              </a:spcAft>
              <a:buClrTx/>
              <a:buSzTx/>
              <a:buFontTx/>
              <a:buNone/>
              <a:tabLst/>
            </a:pPr>
            <a:r>
              <a:rPr lang="fr-FR" sz="1400" kern="0" dirty="0" smtClean="0">
                <a:solidFill>
                  <a:schemeClr val="accent2">
                    <a:lumMod val="50000"/>
                  </a:schemeClr>
                </a:solidFill>
                <a:latin typeface="Calibri" pitchFamily="34" charset="0"/>
              </a:rPr>
              <a:t>incorporées</a:t>
            </a:r>
            <a:endParaRPr lang="fr-FR" sz="1400" kern="0" dirty="0">
              <a:solidFill>
                <a:schemeClr val="accent2">
                  <a:lumMod val="50000"/>
                </a:schemeClr>
              </a:solidFill>
              <a:latin typeface="Calibri" pitchFamily="34" charset="0"/>
            </a:endParaRPr>
          </a:p>
        </p:txBody>
      </p:sp>
      <p:cxnSp>
        <p:nvCxnSpPr>
          <p:cNvPr id="29" name="Connecteur droit avec flèche 28"/>
          <p:cNvCxnSpPr/>
          <p:nvPr/>
        </p:nvCxnSpPr>
        <p:spPr bwMode="auto">
          <a:xfrm flipH="1">
            <a:off x="6444208" y="4167547"/>
            <a:ext cx="504056" cy="0"/>
          </a:xfrm>
          <a:prstGeom prst="straightConnector1">
            <a:avLst/>
          </a:prstGeom>
          <a:solidFill>
            <a:schemeClr val="accent1"/>
          </a:solidFill>
          <a:ln w="9525" cap="flat" cmpd="sng" algn="ctr">
            <a:solidFill>
              <a:schemeClr val="accent2">
                <a:lumMod val="50000"/>
              </a:schemeClr>
            </a:solidFill>
            <a:prstDash val="solid"/>
            <a:round/>
            <a:headEnd type="none" w="med" len="med"/>
            <a:tailEnd type="arrow"/>
          </a:ln>
          <a:effectLst/>
        </p:spPr>
      </p:cxnSp>
      <p:cxnSp>
        <p:nvCxnSpPr>
          <p:cNvPr id="30" name="Connecteur droit avec flèche 29"/>
          <p:cNvCxnSpPr/>
          <p:nvPr/>
        </p:nvCxnSpPr>
        <p:spPr bwMode="auto">
          <a:xfrm>
            <a:off x="2339752" y="4162727"/>
            <a:ext cx="504056" cy="0"/>
          </a:xfrm>
          <a:prstGeom prst="straightConnector1">
            <a:avLst/>
          </a:prstGeom>
          <a:solidFill>
            <a:schemeClr val="accent1"/>
          </a:solidFill>
          <a:ln w="9525" cap="flat" cmpd="sng" algn="ctr">
            <a:solidFill>
              <a:schemeClr val="accent2">
                <a:lumMod val="50000"/>
              </a:schemeClr>
            </a:solidFill>
            <a:prstDash val="solid"/>
            <a:round/>
            <a:headEnd type="none" w="med" len="med"/>
            <a:tailEnd type="arrow"/>
          </a:ln>
          <a:effectLst/>
        </p:spPr>
      </p:cxnSp>
      <p:sp>
        <p:nvSpPr>
          <p:cNvPr id="31" name="Rectangle 30"/>
          <p:cNvSpPr/>
          <p:nvPr/>
        </p:nvSpPr>
        <p:spPr bwMode="auto">
          <a:xfrm>
            <a:off x="6948264" y="3793189"/>
            <a:ext cx="1800200" cy="787939"/>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fr-FR" sz="1400" kern="0" dirty="0">
                <a:solidFill>
                  <a:schemeClr val="accent2">
                    <a:lumMod val="50000"/>
                  </a:schemeClr>
                </a:solidFill>
                <a:latin typeface="Calibri" pitchFamily="34" charset="0"/>
              </a:rPr>
              <a:t>Ensemble des charges </a:t>
            </a:r>
          </a:p>
          <a:p>
            <a:pPr marL="0" marR="0" indent="0" algn="l" defTabSz="914400" rtl="0" eaLnBrk="1" fontAlgn="base" latinLnBrk="0" hangingPunct="1">
              <a:lnSpc>
                <a:spcPct val="100000"/>
              </a:lnSpc>
              <a:spcBef>
                <a:spcPct val="0"/>
              </a:spcBef>
              <a:spcAft>
                <a:spcPct val="0"/>
              </a:spcAft>
              <a:buClrTx/>
              <a:buSzTx/>
              <a:buFontTx/>
              <a:buNone/>
              <a:tabLst/>
            </a:pPr>
            <a:r>
              <a:rPr lang="fr-FR" sz="1400" kern="0" dirty="0">
                <a:solidFill>
                  <a:schemeClr val="accent2">
                    <a:lumMod val="50000"/>
                  </a:schemeClr>
                </a:solidFill>
                <a:latin typeface="Calibri" pitchFamily="34" charset="0"/>
              </a:rPr>
              <a:t>de la comptabilité </a:t>
            </a:r>
            <a:endParaRPr lang="fr-FR" sz="1400" kern="0" dirty="0" smtClean="0">
              <a:solidFill>
                <a:schemeClr val="accent2">
                  <a:lumMod val="50000"/>
                </a:schemeClr>
              </a:solidFill>
              <a:latin typeface="Calibri"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r>
              <a:rPr lang="fr-FR" sz="1400" kern="0" dirty="0" smtClean="0">
                <a:solidFill>
                  <a:schemeClr val="accent2">
                    <a:lumMod val="50000"/>
                  </a:schemeClr>
                </a:solidFill>
                <a:latin typeface="Calibri" pitchFamily="34" charset="0"/>
              </a:rPr>
              <a:t>de gestion</a:t>
            </a:r>
            <a:endParaRPr lang="fr-FR" sz="1400" kern="0" dirty="0">
              <a:solidFill>
                <a:schemeClr val="accent2">
                  <a:lumMod val="50000"/>
                </a:schemeClr>
              </a:solidFill>
              <a:latin typeface="Calibri" pitchFamily="34" charset="0"/>
            </a:endParaRPr>
          </a:p>
        </p:txBody>
      </p:sp>
      <p:sp>
        <p:nvSpPr>
          <p:cNvPr id="32" name="Rectangle 31"/>
          <p:cNvSpPr/>
          <p:nvPr/>
        </p:nvSpPr>
        <p:spPr bwMode="auto">
          <a:xfrm>
            <a:off x="539552" y="3793189"/>
            <a:ext cx="2016222" cy="787939"/>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fr-FR" sz="1400" kern="0" dirty="0">
                <a:solidFill>
                  <a:schemeClr val="accent2">
                    <a:lumMod val="50000"/>
                  </a:schemeClr>
                </a:solidFill>
                <a:latin typeface="Calibri" pitchFamily="34" charset="0"/>
              </a:rPr>
              <a:t>Ensemble des charges </a:t>
            </a:r>
          </a:p>
          <a:p>
            <a:pPr marL="0" marR="0" indent="0" algn="l" defTabSz="914400" rtl="0" eaLnBrk="1" fontAlgn="base" latinLnBrk="0" hangingPunct="1">
              <a:lnSpc>
                <a:spcPct val="100000"/>
              </a:lnSpc>
              <a:spcBef>
                <a:spcPct val="0"/>
              </a:spcBef>
              <a:spcAft>
                <a:spcPct val="0"/>
              </a:spcAft>
              <a:buClrTx/>
              <a:buSzTx/>
              <a:buFontTx/>
              <a:buNone/>
              <a:tabLst/>
            </a:pPr>
            <a:r>
              <a:rPr lang="fr-FR" sz="1400" kern="0" dirty="0">
                <a:solidFill>
                  <a:schemeClr val="accent2">
                    <a:lumMod val="50000"/>
                  </a:schemeClr>
                </a:solidFill>
                <a:latin typeface="Calibri" pitchFamily="34" charset="0"/>
              </a:rPr>
              <a:t>de la comptabilité </a:t>
            </a:r>
            <a:endParaRPr lang="fr-FR" sz="1400" kern="0" dirty="0" smtClean="0">
              <a:solidFill>
                <a:schemeClr val="accent2">
                  <a:lumMod val="50000"/>
                </a:schemeClr>
              </a:solidFill>
              <a:latin typeface="Calibri"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r>
              <a:rPr lang="fr-FR" sz="1400" kern="0" dirty="0" smtClean="0">
                <a:solidFill>
                  <a:schemeClr val="accent2">
                    <a:lumMod val="50000"/>
                  </a:schemeClr>
                </a:solidFill>
                <a:latin typeface="Calibri" pitchFamily="34" charset="0"/>
              </a:rPr>
              <a:t>financière </a:t>
            </a:r>
            <a:endParaRPr lang="fr-FR" sz="1400" kern="0" dirty="0">
              <a:solidFill>
                <a:schemeClr val="accent2">
                  <a:lumMod val="50000"/>
                </a:schemeClr>
              </a:solidFill>
              <a:latin typeface="Calibri" pitchFamily="34" charset="0"/>
            </a:endParaRPr>
          </a:p>
        </p:txBody>
      </p:sp>
    </p:spTree>
    <p:extLst>
      <p:ext uri="{BB962C8B-B14F-4D97-AF65-F5344CB8AC3E}">
        <p14:creationId xmlns:p14="http://schemas.microsoft.com/office/powerpoint/2010/main" val="36372585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0"/>
          </p:nvPr>
        </p:nvSpPr>
        <p:spPr>
          <a:xfrm>
            <a:off x="7239032" y="6543700"/>
            <a:ext cx="1905000" cy="457200"/>
          </a:xfrm>
        </p:spPr>
        <p:txBody>
          <a:bodyPr/>
          <a:lstStyle/>
          <a:p>
            <a:pPr>
              <a:defRPr/>
            </a:pPr>
            <a:fld id="{A54505F1-5C1B-4BB7-AC3F-C6A2329798D2}" type="slidenum">
              <a:rPr lang="fr-FR" sz="1100" smtClean="0"/>
              <a:pPr>
                <a:defRPr/>
              </a:pPr>
              <a:t>11</a:t>
            </a:fld>
            <a:endParaRPr lang="fr-FR" sz="1100" dirty="0"/>
          </a:p>
        </p:txBody>
      </p:sp>
      <p:sp>
        <p:nvSpPr>
          <p:cNvPr id="7" name="Rectangle 2"/>
          <p:cNvSpPr>
            <a:spLocks noGrp="1" noChangeArrowheads="1"/>
          </p:cNvSpPr>
          <p:nvPr>
            <p:ph type="title"/>
          </p:nvPr>
        </p:nvSpPr>
        <p:spPr>
          <a:xfrm>
            <a:off x="714349" y="-71462"/>
            <a:ext cx="8286808" cy="685800"/>
          </a:xfrm>
        </p:spPr>
        <p:txBody>
          <a:bodyPr/>
          <a:lstStyle/>
          <a:p>
            <a:pPr eaLnBrk="1" hangingPunct="1"/>
            <a:r>
              <a:rPr lang="fr-FR" sz="1600" b="1" dirty="0"/>
              <a:t>2</a:t>
            </a:r>
            <a:r>
              <a:rPr lang="fr-FR" sz="1600" b="1" dirty="0" smtClean="0"/>
              <a:t>. LES METHODES DE CALCUL DES COÛTS</a:t>
            </a:r>
            <a:r>
              <a:rPr lang="fr-FR" sz="1600" b="1" dirty="0" smtClean="0">
                <a:solidFill>
                  <a:schemeClr val="accent2">
                    <a:lumMod val="50000"/>
                  </a:schemeClr>
                </a:solidFill>
              </a:rPr>
              <a:t/>
            </a:r>
            <a:br>
              <a:rPr lang="fr-FR" sz="1600" b="1" dirty="0" smtClean="0">
                <a:solidFill>
                  <a:schemeClr val="accent2">
                    <a:lumMod val="50000"/>
                  </a:schemeClr>
                </a:solidFill>
              </a:rPr>
            </a:br>
            <a:r>
              <a:rPr lang="fr-FR" sz="1400" dirty="0"/>
              <a:t>PRINCIPES DE BASE</a:t>
            </a:r>
            <a:endParaRPr lang="fr-FR" sz="1600" dirty="0" smtClean="0"/>
          </a:p>
        </p:txBody>
      </p:sp>
      <p:sp>
        <p:nvSpPr>
          <p:cNvPr id="5" name="Rectangle 3"/>
          <p:cNvSpPr txBox="1">
            <a:spLocks noChangeArrowheads="1"/>
          </p:cNvSpPr>
          <p:nvPr/>
        </p:nvSpPr>
        <p:spPr bwMode="auto">
          <a:xfrm>
            <a:off x="714348" y="620688"/>
            <a:ext cx="7890100" cy="43924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80000"/>
              <a:buFont typeface="Wingdings" pitchFamily="2" charset="2"/>
              <a:buChar char="n"/>
              <a:defRPr sz="24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pPr eaLnBrk="1" hangingPunct="1">
              <a:lnSpc>
                <a:spcPct val="150000"/>
              </a:lnSpc>
              <a:spcBef>
                <a:spcPts val="600"/>
              </a:spcBef>
              <a:spcAft>
                <a:spcPts val="600"/>
              </a:spcAft>
              <a:buFont typeface="Wingdings" pitchFamily="2" charset="2"/>
              <a:buNone/>
            </a:pPr>
            <a:r>
              <a:rPr lang="fr-FR" sz="1600" b="1" kern="0" dirty="0" smtClean="0">
                <a:solidFill>
                  <a:schemeClr val="accent2">
                    <a:lumMod val="50000"/>
                  </a:schemeClr>
                </a:solidFill>
                <a:latin typeface="Calibri" pitchFamily="34" charset="0"/>
              </a:rPr>
              <a:t>LES DIFFERENTS COÛTS :</a:t>
            </a:r>
          </a:p>
          <a:p>
            <a:pPr eaLnBrk="1" hangingPunct="1">
              <a:spcBef>
                <a:spcPts val="300"/>
              </a:spcBef>
              <a:spcAft>
                <a:spcPts val="300"/>
              </a:spcAft>
              <a:buSzPct val="100000"/>
              <a:buFont typeface="+mj-lt"/>
              <a:buAutoNum type="arabicPeriod" startAt="2"/>
            </a:pPr>
            <a:r>
              <a:rPr lang="fr-FR" sz="1400" b="1" kern="0" dirty="0" smtClean="0">
                <a:solidFill>
                  <a:schemeClr val="accent2">
                    <a:lumMod val="50000"/>
                  </a:schemeClr>
                </a:solidFill>
                <a:latin typeface="Calibri" pitchFamily="34" charset="0"/>
              </a:rPr>
              <a:t>Typologie des charges :</a:t>
            </a:r>
          </a:p>
        </p:txBody>
      </p:sp>
      <p:sp>
        <p:nvSpPr>
          <p:cNvPr id="20" name="Rectangle 8"/>
          <p:cNvSpPr>
            <a:spLocks noChangeArrowheads="1"/>
          </p:cNvSpPr>
          <p:nvPr/>
        </p:nvSpPr>
        <p:spPr bwMode="auto">
          <a:xfrm>
            <a:off x="6810232" y="3391324"/>
            <a:ext cx="1976607" cy="541731"/>
          </a:xfrm>
          <a:prstGeom prst="rect">
            <a:avLst/>
          </a:prstGeom>
          <a:gradFill flip="none" rotWithShape="1">
            <a:gsLst>
              <a:gs pos="0">
                <a:schemeClr val="accent2">
                  <a:lumMod val="20000"/>
                  <a:lumOff val="80000"/>
                  <a:shade val="30000"/>
                  <a:satMod val="115000"/>
                </a:schemeClr>
              </a:gs>
              <a:gs pos="50000">
                <a:schemeClr val="accent2">
                  <a:lumMod val="20000"/>
                  <a:lumOff val="80000"/>
                  <a:shade val="67500"/>
                  <a:satMod val="115000"/>
                </a:schemeClr>
              </a:gs>
              <a:gs pos="100000">
                <a:schemeClr val="accent2">
                  <a:lumMod val="20000"/>
                  <a:lumOff val="80000"/>
                  <a:shade val="100000"/>
                  <a:satMod val="115000"/>
                </a:schemeClr>
              </a:gs>
            </a:gsLst>
            <a:lin ang="2700000" scaled="1"/>
            <a:tileRect/>
          </a:gradFill>
          <a:ln w="9525">
            <a:noFill/>
            <a:miter lim="800000"/>
            <a:headEnd/>
            <a:tailEnd/>
          </a:ln>
          <a:effectLst>
            <a:outerShdw dist="53882" dir="2700000" algn="ctr" rotWithShape="0">
              <a:srgbClr val="000080"/>
            </a:outerShdw>
          </a:effectLst>
        </p:spPr>
        <p:txBody>
          <a:bodyPr lIns="92075" tIns="46038" rIns="92075" bIns="46038" anchor="ctr"/>
          <a:lstStyle/>
          <a:p>
            <a:pPr algn="ctr" defTabSz="762000" eaLnBrk="0" hangingPunct="0"/>
            <a:r>
              <a:rPr lang="fr-FR" sz="1200" b="1" dirty="0">
                <a:solidFill>
                  <a:srgbClr val="193366"/>
                </a:solidFill>
                <a:latin typeface="Arial" charset="0"/>
              </a:rPr>
              <a:t>CHARGES VARIABLES</a:t>
            </a:r>
          </a:p>
        </p:txBody>
      </p:sp>
      <p:sp>
        <p:nvSpPr>
          <p:cNvPr id="24" name="Rectangle 23"/>
          <p:cNvSpPr>
            <a:spLocks noChangeArrowheads="1"/>
          </p:cNvSpPr>
          <p:nvPr/>
        </p:nvSpPr>
        <p:spPr bwMode="auto">
          <a:xfrm>
            <a:off x="428596" y="1556792"/>
            <a:ext cx="8358246" cy="464346"/>
          </a:xfrm>
          <a:prstGeom prst="rect">
            <a:avLst/>
          </a:prstGeom>
          <a:solidFill>
            <a:schemeClr val="bg1"/>
          </a:solidFill>
          <a:ln w="12700">
            <a:solidFill>
              <a:srgbClr val="336699"/>
            </a:solidFill>
            <a:miter lim="800000"/>
            <a:headEnd/>
            <a:tailEnd/>
          </a:ln>
          <a:effectLst>
            <a:outerShdw dist="53882" dir="2700000" algn="ctr" rotWithShape="0">
              <a:srgbClr val="000080"/>
            </a:outerShdw>
          </a:effectLst>
        </p:spPr>
        <p:txBody>
          <a:bodyPr lIns="92075" tIns="46038" rIns="92075" bIns="46038" anchor="ctr"/>
          <a:lstStyle/>
          <a:p>
            <a:pPr marL="0" indent="0" algn="just" eaLnBrk="1" hangingPunct="1">
              <a:lnSpc>
                <a:spcPct val="150000"/>
              </a:lnSpc>
              <a:spcBef>
                <a:spcPts val="600"/>
              </a:spcBef>
              <a:spcAft>
                <a:spcPts val="600"/>
              </a:spcAft>
              <a:buNone/>
            </a:pPr>
            <a:r>
              <a:rPr lang="fr-FR" sz="1400" dirty="0">
                <a:solidFill>
                  <a:schemeClr val="accent2">
                    <a:lumMod val="50000"/>
                  </a:schemeClr>
                </a:solidFill>
                <a:latin typeface="Calibri" pitchFamily="34" charset="0"/>
              </a:rPr>
              <a:t>On distingue les charges directes des charges indirectes et les charges fixes des charges variables :</a:t>
            </a:r>
          </a:p>
        </p:txBody>
      </p:sp>
      <p:sp>
        <p:nvSpPr>
          <p:cNvPr id="28" name="Rectangle 27"/>
          <p:cNvSpPr>
            <a:spLocks noChangeArrowheads="1"/>
          </p:cNvSpPr>
          <p:nvPr/>
        </p:nvSpPr>
        <p:spPr bwMode="auto">
          <a:xfrm>
            <a:off x="6810235" y="4034195"/>
            <a:ext cx="1976608" cy="2059099"/>
          </a:xfrm>
          <a:prstGeom prst="rect">
            <a:avLst/>
          </a:prstGeom>
          <a:solidFill>
            <a:schemeClr val="bg1"/>
          </a:solidFill>
          <a:ln w="12700">
            <a:solidFill>
              <a:srgbClr val="336699"/>
            </a:solidFill>
            <a:miter lim="800000"/>
            <a:headEnd/>
            <a:tailEnd/>
          </a:ln>
          <a:effectLst>
            <a:outerShdw dist="53882" dir="2700000" algn="ctr" rotWithShape="0">
              <a:srgbClr val="000080"/>
            </a:outerShdw>
          </a:effectLst>
        </p:spPr>
        <p:txBody>
          <a:bodyPr lIns="92075" tIns="46038" rIns="92075" bIns="46038" anchor="ctr"/>
          <a:lstStyle/>
          <a:p>
            <a:pPr algn="just" eaLnBrk="1" hangingPunct="1"/>
            <a:r>
              <a:rPr lang="fr-FR" sz="1400" kern="200" dirty="0" smtClean="0">
                <a:solidFill>
                  <a:schemeClr val="accent2">
                    <a:lumMod val="50000"/>
                  </a:schemeClr>
                </a:solidFill>
                <a:latin typeface="Calibri" pitchFamily="34" charset="0"/>
              </a:rPr>
              <a:t>Une charge est dite variable quant elle évolue proportionnellement  aux quantités de produits.</a:t>
            </a:r>
          </a:p>
        </p:txBody>
      </p:sp>
      <p:sp>
        <p:nvSpPr>
          <p:cNvPr id="29" name="Triangle isocèle 28"/>
          <p:cNvSpPr/>
          <p:nvPr/>
        </p:nvSpPr>
        <p:spPr bwMode="auto">
          <a:xfrm rot="10800000">
            <a:off x="4747937" y="3008325"/>
            <a:ext cx="4000527" cy="297911"/>
          </a:xfrm>
          <a:prstGeom prst="triangle">
            <a:avLst/>
          </a:prstGeom>
          <a:solidFill>
            <a:schemeClr val="bg1">
              <a:lumMod val="75000"/>
            </a:schemeClr>
          </a:solidFill>
          <a:ln w="9525" cap="flat" cmpd="sng" algn="ctr">
            <a:solidFill>
              <a:schemeClr val="bg1">
                <a:lumMod val="50000"/>
              </a:schemeClr>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FR" sz="2400" b="0" i="0" u="none" strike="noStrike" cap="none" normalizeH="0" baseline="0" dirty="0" smtClean="0">
              <a:ln>
                <a:noFill/>
              </a:ln>
              <a:solidFill>
                <a:schemeClr val="tx1"/>
              </a:solidFill>
              <a:effectLst/>
              <a:latin typeface="Times New Roman" pitchFamily="18" charset="0"/>
            </a:endParaRPr>
          </a:p>
        </p:txBody>
      </p:sp>
      <p:sp>
        <p:nvSpPr>
          <p:cNvPr id="30" name="Triangle isocèle 29"/>
          <p:cNvSpPr/>
          <p:nvPr/>
        </p:nvSpPr>
        <p:spPr bwMode="auto">
          <a:xfrm rot="10800000">
            <a:off x="499465" y="2996952"/>
            <a:ext cx="4000527" cy="297911"/>
          </a:xfrm>
          <a:prstGeom prst="triangle">
            <a:avLst/>
          </a:prstGeom>
          <a:solidFill>
            <a:schemeClr val="bg1">
              <a:lumMod val="75000"/>
            </a:schemeClr>
          </a:solidFill>
          <a:ln w="9525" cap="flat" cmpd="sng" algn="ctr">
            <a:solidFill>
              <a:schemeClr val="bg1">
                <a:lumMod val="50000"/>
              </a:schemeClr>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FR" sz="2400" b="0" i="0" u="none" strike="noStrike" cap="none" normalizeH="0" baseline="0" dirty="0" smtClean="0">
              <a:ln>
                <a:noFill/>
              </a:ln>
              <a:solidFill>
                <a:schemeClr val="tx1"/>
              </a:solidFill>
              <a:effectLst/>
              <a:latin typeface="Times New Roman" pitchFamily="18" charset="0"/>
            </a:endParaRPr>
          </a:p>
        </p:txBody>
      </p:sp>
      <p:sp>
        <p:nvSpPr>
          <p:cNvPr id="31" name="Rectangle 8"/>
          <p:cNvSpPr>
            <a:spLocks noChangeArrowheads="1"/>
          </p:cNvSpPr>
          <p:nvPr/>
        </p:nvSpPr>
        <p:spPr bwMode="auto">
          <a:xfrm>
            <a:off x="4714876" y="2210564"/>
            <a:ext cx="4071964" cy="714380"/>
          </a:xfrm>
          <a:prstGeom prst="rect">
            <a:avLst/>
          </a:prstGeom>
          <a:gradFill flip="none" rotWithShape="1">
            <a:gsLst>
              <a:gs pos="0">
                <a:schemeClr val="accent2">
                  <a:lumMod val="20000"/>
                  <a:lumOff val="80000"/>
                  <a:shade val="30000"/>
                  <a:satMod val="115000"/>
                </a:schemeClr>
              </a:gs>
              <a:gs pos="50000">
                <a:schemeClr val="accent2">
                  <a:lumMod val="20000"/>
                  <a:lumOff val="80000"/>
                  <a:shade val="67500"/>
                  <a:satMod val="115000"/>
                </a:schemeClr>
              </a:gs>
              <a:gs pos="100000">
                <a:schemeClr val="accent2">
                  <a:lumMod val="20000"/>
                  <a:lumOff val="80000"/>
                  <a:shade val="100000"/>
                  <a:satMod val="115000"/>
                </a:schemeClr>
              </a:gs>
            </a:gsLst>
            <a:lin ang="2700000" scaled="1"/>
            <a:tileRect/>
          </a:gradFill>
          <a:ln w="9525">
            <a:noFill/>
            <a:miter lim="800000"/>
            <a:headEnd/>
            <a:tailEnd/>
          </a:ln>
          <a:effectLst>
            <a:outerShdw dist="53882" dir="2700000" algn="ctr" rotWithShape="0">
              <a:srgbClr val="000080"/>
            </a:outerShdw>
          </a:effectLst>
        </p:spPr>
        <p:txBody>
          <a:bodyPr lIns="92075" tIns="46038" rIns="92075" bIns="46038" anchor="ctr"/>
          <a:lstStyle/>
          <a:p>
            <a:pPr algn="ctr" defTabSz="762000" eaLnBrk="0" hangingPunct="0">
              <a:defRPr/>
            </a:pPr>
            <a:r>
              <a:rPr lang="fr-FR" sz="1200" b="1" i="1" dirty="0" smtClean="0">
                <a:solidFill>
                  <a:srgbClr val="193366"/>
                </a:solidFill>
                <a:latin typeface="Arial" charset="0"/>
              </a:rPr>
              <a:t>CHARGES FIXES &amp; CHARGES VARIABLES</a:t>
            </a:r>
            <a:endParaRPr lang="fr-FR" sz="1200" b="1" dirty="0">
              <a:solidFill>
                <a:srgbClr val="193366"/>
              </a:solidFill>
              <a:latin typeface="Arial" charset="0"/>
            </a:endParaRPr>
          </a:p>
        </p:txBody>
      </p:sp>
      <p:sp>
        <p:nvSpPr>
          <p:cNvPr id="32" name="Rectangle 8"/>
          <p:cNvSpPr>
            <a:spLocks noChangeArrowheads="1"/>
          </p:cNvSpPr>
          <p:nvPr/>
        </p:nvSpPr>
        <p:spPr bwMode="auto">
          <a:xfrm>
            <a:off x="467544" y="2204864"/>
            <a:ext cx="4071964" cy="714380"/>
          </a:xfrm>
          <a:prstGeom prst="rect">
            <a:avLst/>
          </a:prstGeom>
          <a:gradFill flip="none" rotWithShape="1">
            <a:gsLst>
              <a:gs pos="0">
                <a:schemeClr val="accent2">
                  <a:lumMod val="20000"/>
                  <a:lumOff val="80000"/>
                  <a:shade val="30000"/>
                  <a:satMod val="115000"/>
                </a:schemeClr>
              </a:gs>
              <a:gs pos="50000">
                <a:schemeClr val="accent2">
                  <a:lumMod val="20000"/>
                  <a:lumOff val="80000"/>
                  <a:shade val="67500"/>
                  <a:satMod val="115000"/>
                </a:schemeClr>
              </a:gs>
              <a:gs pos="100000">
                <a:schemeClr val="accent2">
                  <a:lumMod val="20000"/>
                  <a:lumOff val="80000"/>
                  <a:shade val="100000"/>
                  <a:satMod val="115000"/>
                </a:schemeClr>
              </a:gs>
            </a:gsLst>
            <a:lin ang="2700000" scaled="1"/>
            <a:tileRect/>
          </a:gradFill>
          <a:ln w="9525">
            <a:noFill/>
            <a:miter lim="800000"/>
            <a:headEnd/>
            <a:tailEnd/>
          </a:ln>
          <a:effectLst>
            <a:outerShdw dist="53882" dir="2700000" algn="ctr" rotWithShape="0">
              <a:srgbClr val="000080"/>
            </a:outerShdw>
          </a:effectLst>
        </p:spPr>
        <p:txBody>
          <a:bodyPr lIns="92075" tIns="46038" rIns="92075" bIns="46038" anchor="ctr"/>
          <a:lstStyle/>
          <a:p>
            <a:pPr algn="ctr" defTabSz="762000" eaLnBrk="0" hangingPunct="0">
              <a:defRPr/>
            </a:pPr>
            <a:r>
              <a:rPr lang="fr-FR" sz="1200" b="1" i="1" dirty="0" smtClean="0">
                <a:solidFill>
                  <a:srgbClr val="193366"/>
                </a:solidFill>
                <a:latin typeface="Arial" charset="0"/>
              </a:rPr>
              <a:t>CHARGES DIRECTES &amp; CHARGES INDIRECTES</a:t>
            </a:r>
            <a:endParaRPr lang="fr-FR" sz="1200" b="1" dirty="0">
              <a:solidFill>
                <a:srgbClr val="193366"/>
              </a:solidFill>
              <a:latin typeface="Arial" charset="0"/>
            </a:endParaRPr>
          </a:p>
        </p:txBody>
      </p:sp>
      <p:sp>
        <p:nvSpPr>
          <p:cNvPr id="33" name="Rectangle 8"/>
          <p:cNvSpPr>
            <a:spLocks noChangeArrowheads="1"/>
          </p:cNvSpPr>
          <p:nvPr/>
        </p:nvSpPr>
        <p:spPr bwMode="auto">
          <a:xfrm>
            <a:off x="4743312" y="3384287"/>
            <a:ext cx="1976607" cy="548768"/>
          </a:xfrm>
          <a:prstGeom prst="rect">
            <a:avLst/>
          </a:prstGeom>
          <a:gradFill flip="none" rotWithShape="1">
            <a:gsLst>
              <a:gs pos="0">
                <a:schemeClr val="accent2">
                  <a:lumMod val="20000"/>
                  <a:lumOff val="80000"/>
                  <a:shade val="30000"/>
                  <a:satMod val="115000"/>
                </a:schemeClr>
              </a:gs>
              <a:gs pos="50000">
                <a:schemeClr val="accent2">
                  <a:lumMod val="20000"/>
                  <a:lumOff val="80000"/>
                  <a:shade val="67500"/>
                  <a:satMod val="115000"/>
                </a:schemeClr>
              </a:gs>
              <a:gs pos="100000">
                <a:schemeClr val="accent2">
                  <a:lumMod val="20000"/>
                  <a:lumOff val="80000"/>
                  <a:shade val="100000"/>
                  <a:satMod val="115000"/>
                </a:schemeClr>
              </a:gs>
            </a:gsLst>
            <a:lin ang="2700000" scaled="1"/>
            <a:tileRect/>
          </a:gradFill>
          <a:ln w="9525">
            <a:noFill/>
            <a:miter lim="800000"/>
            <a:headEnd/>
            <a:tailEnd/>
          </a:ln>
          <a:effectLst>
            <a:outerShdw dist="53882" dir="2700000" algn="ctr" rotWithShape="0">
              <a:srgbClr val="000080"/>
            </a:outerShdw>
          </a:effectLst>
        </p:spPr>
        <p:txBody>
          <a:bodyPr lIns="92075" tIns="46038" rIns="92075" bIns="46038" anchor="ctr"/>
          <a:lstStyle/>
          <a:p>
            <a:pPr algn="ctr" defTabSz="762000" eaLnBrk="0" hangingPunct="0"/>
            <a:r>
              <a:rPr lang="fr-FR" sz="1200" b="1" dirty="0">
                <a:solidFill>
                  <a:srgbClr val="193366"/>
                </a:solidFill>
                <a:latin typeface="Arial" charset="0"/>
              </a:rPr>
              <a:t>CHARGES FIXES</a:t>
            </a:r>
          </a:p>
        </p:txBody>
      </p:sp>
      <p:sp>
        <p:nvSpPr>
          <p:cNvPr id="34" name="Rectangle 33"/>
          <p:cNvSpPr>
            <a:spLocks noChangeArrowheads="1"/>
          </p:cNvSpPr>
          <p:nvPr/>
        </p:nvSpPr>
        <p:spPr bwMode="auto">
          <a:xfrm>
            <a:off x="4743315" y="4026089"/>
            <a:ext cx="1976608" cy="2069355"/>
          </a:xfrm>
          <a:prstGeom prst="rect">
            <a:avLst/>
          </a:prstGeom>
          <a:solidFill>
            <a:schemeClr val="bg1"/>
          </a:solidFill>
          <a:ln w="12700">
            <a:solidFill>
              <a:srgbClr val="336699"/>
            </a:solidFill>
            <a:miter lim="800000"/>
            <a:headEnd/>
            <a:tailEnd/>
          </a:ln>
          <a:effectLst>
            <a:outerShdw dist="53882" dir="2700000" algn="ctr" rotWithShape="0">
              <a:srgbClr val="000080"/>
            </a:outerShdw>
          </a:effectLst>
        </p:spPr>
        <p:txBody>
          <a:bodyPr lIns="92075" tIns="46038" rIns="92075" bIns="46038" anchor="ctr"/>
          <a:lstStyle/>
          <a:p>
            <a:pPr algn="just"/>
            <a:r>
              <a:rPr lang="fr-FR" sz="1400" kern="200" dirty="0" smtClean="0">
                <a:solidFill>
                  <a:schemeClr val="accent2">
                    <a:lumMod val="50000"/>
                  </a:schemeClr>
                </a:solidFill>
                <a:latin typeface="Calibri" pitchFamily="34" charset="0"/>
              </a:rPr>
              <a:t>Une charge est dite fixe lorsque son montant n’évolue pas en fonctions des quantités produites. Elle est liée </a:t>
            </a:r>
            <a:r>
              <a:rPr lang="fr-FR" sz="1400" kern="200" dirty="0">
                <a:solidFill>
                  <a:schemeClr val="accent2">
                    <a:lumMod val="50000"/>
                  </a:schemeClr>
                </a:solidFill>
                <a:latin typeface="Calibri" pitchFamily="34" charset="0"/>
              </a:rPr>
              <a:t>à l'existence de </a:t>
            </a:r>
            <a:r>
              <a:rPr lang="fr-FR" sz="1400" kern="200" dirty="0" smtClean="0">
                <a:solidFill>
                  <a:schemeClr val="accent2">
                    <a:lumMod val="50000"/>
                  </a:schemeClr>
                </a:solidFill>
                <a:latin typeface="Calibri" pitchFamily="34" charset="0"/>
              </a:rPr>
              <a:t>l'entreprise.</a:t>
            </a:r>
            <a:endParaRPr lang="fr-FR" sz="1400" kern="200" dirty="0">
              <a:solidFill>
                <a:schemeClr val="accent2">
                  <a:lumMod val="50000"/>
                </a:schemeClr>
              </a:solidFill>
              <a:latin typeface="Calibri" pitchFamily="34" charset="0"/>
            </a:endParaRPr>
          </a:p>
        </p:txBody>
      </p:sp>
      <p:sp>
        <p:nvSpPr>
          <p:cNvPr id="35" name="Rectangle 8"/>
          <p:cNvSpPr>
            <a:spLocks noChangeArrowheads="1"/>
          </p:cNvSpPr>
          <p:nvPr/>
        </p:nvSpPr>
        <p:spPr bwMode="auto">
          <a:xfrm>
            <a:off x="2595389" y="3391325"/>
            <a:ext cx="1976607" cy="548768"/>
          </a:xfrm>
          <a:prstGeom prst="rect">
            <a:avLst/>
          </a:prstGeom>
          <a:gradFill flip="none" rotWithShape="1">
            <a:gsLst>
              <a:gs pos="0">
                <a:schemeClr val="accent2">
                  <a:lumMod val="20000"/>
                  <a:lumOff val="80000"/>
                  <a:shade val="30000"/>
                  <a:satMod val="115000"/>
                </a:schemeClr>
              </a:gs>
              <a:gs pos="50000">
                <a:schemeClr val="accent2">
                  <a:lumMod val="20000"/>
                  <a:lumOff val="80000"/>
                  <a:shade val="67500"/>
                  <a:satMod val="115000"/>
                </a:schemeClr>
              </a:gs>
              <a:gs pos="100000">
                <a:schemeClr val="accent2">
                  <a:lumMod val="20000"/>
                  <a:lumOff val="80000"/>
                  <a:shade val="100000"/>
                  <a:satMod val="115000"/>
                </a:schemeClr>
              </a:gs>
            </a:gsLst>
            <a:lin ang="2700000" scaled="1"/>
            <a:tileRect/>
          </a:gradFill>
          <a:ln w="9525">
            <a:noFill/>
            <a:miter lim="800000"/>
            <a:headEnd/>
            <a:tailEnd/>
          </a:ln>
          <a:effectLst>
            <a:outerShdw dist="53882" dir="2700000" algn="ctr" rotWithShape="0">
              <a:srgbClr val="000080"/>
            </a:outerShdw>
          </a:effectLst>
        </p:spPr>
        <p:txBody>
          <a:bodyPr lIns="92075" tIns="46038" rIns="92075" bIns="46038" anchor="ctr"/>
          <a:lstStyle/>
          <a:p>
            <a:pPr algn="ctr" defTabSz="762000" eaLnBrk="0" hangingPunct="0">
              <a:defRPr/>
            </a:pPr>
            <a:r>
              <a:rPr lang="fr-FR" sz="1200" b="1" dirty="0">
                <a:solidFill>
                  <a:srgbClr val="193366"/>
                </a:solidFill>
                <a:latin typeface="Arial" charset="0"/>
              </a:rPr>
              <a:t>CHARGES INDIRECTES</a:t>
            </a:r>
          </a:p>
        </p:txBody>
      </p:sp>
      <p:sp>
        <p:nvSpPr>
          <p:cNvPr id="36" name="Rectangle 35"/>
          <p:cNvSpPr>
            <a:spLocks noChangeArrowheads="1"/>
          </p:cNvSpPr>
          <p:nvPr/>
        </p:nvSpPr>
        <p:spPr bwMode="auto">
          <a:xfrm>
            <a:off x="2595392" y="4034196"/>
            <a:ext cx="1976608" cy="2059099"/>
          </a:xfrm>
          <a:prstGeom prst="rect">
            <a:avLst/>
          </a:prstGeom>
          <a:solidFill>
            <a:schemeClr val="bg1"/>
          </a:solidFill>
          <a:ln w="12700">
            <a:solidFill>
              <a:srgbClr val="336699"/>
            </a:solidFill>
            <a:miter lim="800000"/>
            <a:headEnd/>
            <a:tailEnd/>
          </a:ln>
          <a:effectLst>
            <a:outerShdw dist="53882" dir="2700000" algn="ctr" rotWithShape="0">
              <a:srgbClr val="000080"/>
            </a:outerShdw>
          </a:effectLst>
        </p:spPr>
        <p:txBody>
          <a:bodyPr lIns="92075" tIns="46038" rIns="92075" bIns="46038" anchor="ctr"/>
          <a:lstStyle/>
          <a:p>
            <a:pPr algn="just"/>
            <a:r>
              <a:rPr lang="fr-FR" sz="1400" kern="200" dirty="0">
                <a:solidFill>
                  <a:schemeClr val="accent2">
                    <a:lumMod val="50000"/>
                  </a:schemeClr>
                </a:solidFill>
                <a:latin typeface="Calibri" pitchFamily="34" charset="0"/>
              </a:rPr>
              <a:t>Une charge indirecte nécessite un calcul </a:t>
            </a:r>
            <a:r>
              <a:rPr lang="fr-FR" sz="1400" kern="200" dirty="0" smtClean="0">
                <a:solidFill>
                  <a:schemeClr val="accent2">
                    <a:lumMod val="50000"/>
                  </a:schemeClr>
                </a:solidFill>
                <a:latin typeface="Calibri" pitchFamily="34" charset="0"/>
              </a:rPr>
              <a:t>intermédiaire </a:t>
            </a:r>
            <a:r>
              <a:rPr lang="fr-FR" sz="1400" kern="200" dirty="0">
                <a:solidFill>
                  <a:schemeClr val="accent2">
                    <a:lumMod val="50000"/>
                  </a:schemeClr>
                </a:solidFill>
                <a:latin typeface="Calibri" pitchFamily="34" charset="0"/>
              </a:rPr>
              <a:t>pour être répartie entre plusieurs produits </a:t>
            </a:r>
            <a:r>
              <a:rPr lang="fr-FR" sz="1400" kern="200" dirty="0" smtClean="0">
                <a:solidFill>
                  <a:schemeClr val="accent2">
                    <a:lumMod val="50000"/>
                  </a:schemeClr>
                </a:solidFill>
                <a:latin typeface="Calibri" pitchFamily="34" charset="0"/>
              </a:rPr>
              <a:t>(heures </a:t>
            </a:r>
            <a:r>
              <a:rPr lang="fr-FR" sz="1400" kern="200" dirty="0">
                <a:solidFill>
                  <a:schemeClr val="accent2">
                    <a:lumMod val="50000"/>
                  </a:schemeClr>
                </a:solidFill>
                <a:latin typeface="Calibri" pitchFamily="34" charset="0"/>
              </a:rPr>
              <a:t>de main-d'œuvre </a:t>
            </a:r>
            <a:r>
              <a:rPr lang="fr-FR" sz="1400" kern="200" dirty="0" smtClean="0">
                <a:solidFill>
                  <a:schemeClr val="accent2">
                    <a:lumMod val="50000"/>
                  </a:schemeClr>
                </a:solidFill>
                <a:latin typeface="Calibri" pitchFamily="34" charset="0"/>
              </a:rPr>
              <a:t>affectés </a:t>
            </a:r>
            <a:r>
              <a:rPr lang="fr-FR" sz="1400" kern="200" dirty="0">
                <a:solidFill>
                  <a:schemeClr val="accent2">
                    <a:lumMod val="50000"/>
                  </a:schemeClr>
                </a:solidFill>
                <a:latin typeface="Calibri" pitchFamily="34" charset="0"/>
              </a:rPr>
              <a:t>à la fabrication </a:t>
            </a:r>
            <a:r>
              <a:rPr lang="fr-FR" sz="1400" kern="200" dirty="0" smtClean="0">
                <a:solidFill>
                  <a:schemeClr val="accent2">
                    <a:lumMod val="50000"/>
                  </a:schemeClr>
                </a:solidFill>
                <a:latin typeface="Calibri" pitchFamily="34" charset="0"/>
              </a:rPr>
              <a:t>des produits).</a:t>
            </a:r>
            <a:endParaRPr lang="fr-FR" sz="1400" kern="200" dirty="0">
              <a:solidFill>
                <a:schemeClr val="accent2">
                  <a:lumMod val="50000"/>
                </a:schemeClr>
              </a:solidFill>
              <a:latin typeface="Calibri" pitchFamily="34" charset="0"/>
            </a:endParaRPr>
          </a:p>
        </p:txBody>
      </p:sp>
      <p:sp>
        <p:nvSpPr>
          <p:cNvPr id="37" name="Rectangle 8"/>
          <p:cNvSpPr>
            <a:spLocks noChangeArrowheads="1"/>
          </p:cNvSpPr>
          <p:nvPr/>
        </p:nvSpPr>
        <p:spPr bwMode="auto">
          <a:xfrm>
            <a:off x="528469" y="3384288"/>
            <a:ext cx="1976607" cy="548768"/>
          </a:xfrm>
          <a:prstGeom prst="rect">
            <a:avLst/>
          </a:prstGeom>
          <a:gradFill flip="none" rotWithShape="1">
            <a:gsLst>
              <a:gs pos="0">
                <a:schemeClr val="accent2">
                  <a:lumMod val="20000"/>
                  <a:lumOff val="80000"/>
                  <a:shade val="30000"/>
                  <a:satMod val="115000"/>
                </a:schemeClr>
              </a:gs>
              <a:gs pos="50000">
                <a:schemeClr val="accent2">
                  <a:lumMod val="20000"/>
                  <a:lumOff val="80000"/>
                  <a:shade val="67500"/>
                  <a:satMod val="115000"/>
                </a:schemeClr>
              </a:gs>
              <a:gs pos="100000">
                <a:schemeClr val="accent2">
                  <a:lumMod val="20000"/>
                  <a:lumOff val="80000"/>
                  <a:shade val="100000"/>
                  <a:satMod val="115000"/>
                </a:schemeClr>
              </a:gs>
            </a:gsLst>
            <a:lin ang="2700000" scaled="1"/>
            <a:tileRect/>
          </a:gradFill>
          <a:ln w="9525">
            <a:noFill/>
            <a:miter lim="800000"/>
            <a:headEnd/>
            <a:tailEnd/>
          </a:ln>
          <a:effectLst>
            <a:outerShdw dist="53882" dir="2700000" algn="ctr" rotWithShape="0">
              <a:srgbClr val="000080"/>
            </a:outerShdw>
          </a:effectLst>
        </p:spPr>
        <p:txBody>
          <a:bodyPr lIns="92075" tIns="46038" rIns="92075" bIns="46038" anchor="ctr"/>
          <a:lstStyle/>
          <a:p>
            <a:pPr algn="ctr" defTabSz="762000" eaLnBrk="0" hangingPunct="0">
              <a:defRPr/>
            </a:pPr>
            <a:r>
              <a:rPr lang="fr-FR" sz="1200" b="1" dirty="0" smtClean="0">
                <a:solidFill>
                  <a:srgbClr val="193366"/>
                </a:solidFill>
                <a:latin typeface="Arial" charset="0"/>
              </a:rPr>
              <a:t>CHARGES DIRECTES</a:t>
            </a:r>
            <a:endParaRPr lang="fr-FR" sz="1200" b="1" dirty="0">
              <a:solidFill>
                <a:srgbClr val="193366"/>
              </a:solidFill>
              <a:latin typeface="Arial" charset="0"/>
            </a:endParaRPr>
          </a:p>
        </p:txBody>
      </p:sp>
      <p:sp>
        <p:nvSpPr>
          <p:cNvPr id="38" name="Rectangle 37"/>
          <p:cNvSpPr>
            <a:spLocks noChangeArrowheads="1"/>
          </p:cNvSpPr>
          <p:nvPr/>
        </p:nvSpPr>
        <p:spPr bwMode="auto">
          <a:xfrm>
            <a:off x="528472" y="4026090"/>
            <a:ext cx="1976608" cy="2069355"/>
          </a:xfrm>
          <a:prstGeom prst="rect">
            <a:avLst/>
          </a:prstGeom>
          <a:solidFill>
            <a:schemeClr val="bg1"/>
          </a:solidFill>
          <a:ln w="12700">
            <a:solidFill>
              <a:srgbClr val="336699"/>
            </a:solidFill>
            <a:miter lim="800000"/>
            <a:headEnd/>
            <a:tailEnd/>
          </a:ln>
          <a:effectLst>
            <a:outerShdw dist="53882" dir="2700000" algn="ctr" rotWithShape="0">
              <a:srgbClr val="000080"/>
            </a:outerShdw>
          </a:effectLst>
        </p:spPr>
        <p:txBody>
          <a:bodyPr lIns="92075" tIns="46038" rIns="92075" bIns="46038" anchor="ctr"/>
          <a:lstStyle/>
          <a:p>
            <a:pPr algn="just"/>
            <a:r>
              <a:rPr lang="fr-FR" sz="1400" kern="200" dirty="0">
                <a:solidFill>
                  <a:schemeClr val="accent2">
                    <a:lumMod val="50000"/>
                  </a:schemeClr>
                </a:solidFill>
                <a:latin typeface="Calibri" pitchFamily="34" charset="0"/>
              </a:rPr>
              <a:t>Une charge directe est une charge qui peut être </a:t>
            </a:r>
            <a:r>
              <a:rPr lang="fr-FR" sz="1400" kern="200" dirty="0" smtClean="0">
                <a:solidFill>
                  <a:schemeClr val="accent2">
                    <a:lumMod val="50000"/>
                  </a:schemeClr>
                </a:solidFill>
                <a:latin typeface="Calibri" pitchFamily="34" charset="0"/>
              </a:rPr>
              <a:t>imputée </a:t>
            </a:r>
            <a:r>
              <a:rPr lang="fr-FR" sz="1400" kern="200" dirty="0">
                <a:solidFill>
                  <a:schemeClr val="accent2">
                    <a:lumMod val="50000"/>
                  </a:schemeClr>
                </a:solidFill>
                <a:latin typeface="Calibri" pitchFamily="34" charset="0"/>
              </a:rPr>
              <a:t>sans </a:t>
            </a:r>
            <a:r>
              <a:rPr lang="fr-FR" sz="1400" kern="200" dirty="0" smtClean="0">
                <a:solidFill>
                  <a:schemeClr val="accent2">
                    <a:lumMod val="50000"/>
                  </a:schemeClr>
                </a:solidFill>
                <a:latin typeface="Calibri" pitchFamily="34" charset="0"/>
              </a:rPr>
              <a:t>répartition préalable au </a:t>
            </a:r>
            <a:r>
              <a:rPr lang="fr-FR" sz="1400" kern="200" dirty="0">
                <a:solidFill>
                  <a:schemeClr val="accent2">
                    <a:lumMod val="50000"/>
                  </a:schemeClr>
                </a:solidFill>
                <a:latin typeface="Calibri" pitchFamily="34" charset="0"/>
              </a:rPr>
              <a:t>coût d’un </a:t>
            </a:r>
            <a:r>
              <a:rPr lang="fr-FR" sz="1400" kern="200" dirty="0" smtClean="0">
                <a:solidFill>
                  <a:schemeClr val="accent2">
                    <a:lumMod val="50000"/>
                  </a:schemeClr>
                </a:solidFill>
                <a:latin typeface="Calibri" pitchFamily="34" charset="0"/>
              </a:rPr>
              <a:t>produit (matières premières…)</a:t>
            </a:r>
            <a:endParaRPr lang="fr-FR" sz="1400" kern="200" dirty="0">
              <a:solidFill>
                <a:schemeClr val="accent2">
                  <a:lumMod val="50000"/>
                </a:schemeClr>
              </a:solidFill>
              <a:latin typeface="Calibri" pitchFamily="34" charset="0"/>
            </a:endParaRPr>
          </a:p>
        </p:txBody>
      </p:sp>
    </p:spTree>
    <p:extLst>
      <p:ext uri="{BB962C8B-B14F-4D97-AF65-F5344CB8AC3E}">
        <p14:creationId xmlns:p14="http://schemas.microsoft.com/office/powerpoint/2010/main" val="29427570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0"/>
          </p:nvPr>
        </p:nvSpPr>
        <p:spPr>
          <a:xfrm>
            <a:off x="7239032" y="6543700"/>
            <a:ext cx="1905000" cy="457200"/>
          </a:xfrm>
        </p:spPr>
        <p:txBody>
          <a:bodyPr/>
          <a:lstStyle/>
          <a:p>
            <a:pPr>
              <a:defRPr/>
            </a:pPr>
            <a:fld id="{A54505F1-5C1B-4BB7-AC3F-C6A2329798D2}" type="slidenum">
              <a:rPr lang="fr-FR" sz="1100" smtClean="0"/>
              <a:pPr>
                <a:defRPr/>
              </a:pPr>
              <a:t>12</a:t>
            </a:fld>
            <a:endParaRPr lang="fr-FR" sz="1100" dirty="0"/>
          </a:p>
        </p:txBody>
      </p:sp>
      <p:sp>
        <p:nvSpPr>
          <p:cNvPr id="7" name="Rectangle 2"/>
          <p:cNvSpPr>
            <a:spLocks noGrp="1" noChangeArrowheads="1"/>
          </p:cNvSpPr>
          <p:nvPr>
            <p:ph type="title"/>
          </p:nvPr>
        </p:nvSpPr>
        <p:spPr>
          <a:xfrm>
            <a:off x="714349" y="-71462"/>
            <a:ext cx="8286808" cy="685800"/>
          </a:xfrm>
        </p:spPr>
        <p:txBody>
          <a:bodyPr/>
          <a:lstStyle/>
          <a:p>
            <a:pPr eaLnBrk="1" hangingPunct="1"/>
            <a:r>
              <a:rPr lang="fr-FR" sz="1600" b="1" dirty="0"/>
              <a:t>2</a:t>
            </a:r>
            <a:r>
              <a:rPr lang="fr-FR" sz="1600" b="1" dirty="0" smtClean="0"/>
              <a:t>. LES METHODES DE CALCUL DES COÛTS</a:t>
            </a:r>
            <a:r>
              <a:rPr lang="fr-FR" sz="1600" b="1" dirty="0" smtClean="0">
                <a:solidFill>
                  <a:schemeClr val="accent2">
                    <a:lumMod val="50000"/>
                  </a:schemeClr>
                </a:solidFill>
              </a:rPr>
              <a:t/>
            </a:r>
            <a:br>
              <a:rPr lang="fr-FR" sz="1600" b="1" dirty="0" smtClean="0">
                <a:solidFill>
                  <a:schemeClr val="accent2">
                    <a:lumMod val="50000"/>
                  </a:schemeClr>
                </a:solidFill>
              </a:rPr>
            </a:br>
            <a:r>
              <a:rPr lang="fr-FR" sz="1400" dirty="0"/>
              <a:t>PRINCIPES DE BASE</a:t>
            </a:r>
            <a:endParaRPr lang="fr-FR" sz="1600" dirty="0" smtClean="0"/>
          </a:p>
        </p:txBody>
      </p:sp>
      <p:sp>
        <p:nvSpPr>
          <p:cNvPr id="5" name="Rectangle 3"/>
          <p:cNvSpPr txBox="1">
            <a:spLocks noChangeArrowheads="1"/>
          </p:cNvSpPr>
          <p:nvPr/>
        </p:nvSpPr>
        <p:spPr bwMode="auto">
          <a:xfrm>
            <a:off x="714348" y="980728"/>
            <a:ext cx="7890100" cy="43924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80000"/>
              <a:buFont typeface="Wingdings" pitchFamily="2" charset="2"/>
              <a:buChar char="n"/>
              <a:defRPr sz="24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pPr eaLnBrk="1" hangingPunct="1">
              <a:lnSpc>
                <a:spcPct val="150000"/>
              </a:lnSpc>
              <a:spcBef>
                <a:spcPts val="600"/>
              </a:spcBef>
              <a:spcAft>
                <a:spcPts val="600"/>
              </a:spcAft>
              <a:buFont typeface="Wingdings" pitchFamily="2" charset="2"/>
              <a:buNone/>
            </a:pPr>
            <a:r>
              <a:rPr lang="fr-FR" sz="1600" b="1" kern="0" dirty="0" smtClean="0">
                <a:solidFill>
                  <a:schemeClr val="accent2">
                    <a:lumMod val="50000"/>
                  </a:schemeClr>
                </a:solidFill>
                <a:latin typeface="Calibri" pitchFamily="34" charset="0"/>
              </a:rPr>
              <a:t>PRINCIPES DE VALORISATION DES STOCKS :</a:t>
            </a:r>
          </a:p>
          <a:p>
            <a:pPr marL="0" indent="0" algn="just" eaLnBrk="1" hangingPunct="1">
              <a:lnSpc>
                <a:spcPct val="150000"/>
              </a:lnSpc>
              <a:spcBef>
                <a:spcPts val="600"/>
              </a:spcBef>
              <a:spcAft>
                <a:spcPts val="600"/>
              </a:spcAft>
              <a:buNone/>
            </a:pPr>
            <a:r>
              <a:rPr lang="fr-FR" sz="1400" dirty="0" smtClean="0">
                <a:solidFill>
                  <a:schemeClr val="accent2">
                    <a:lumMod val="50000"/>
                  </a:schemeClr>
                </a:solidFill>
                <a:latin typeface="Calibri" pitchFamily="34" charset="0"/>
              </a:rPr>
              <a:t>Les différentes méthodes :</a:t>
            </a:r>
          </a:p>
          <a:p>
            <a:pPr eaLnBrk="1" hangingPunct="1">
              <a:spcBef>
                <a:spcPts val="600"/>
              </a:spcBef>
              <a:spcAft>
                <a:spcPts val="600"/>
              </a:spcAft>
              <a:buFont typeface="Arial" pitchFamily="34" charset="0"/>
              <a:buChar char="•"/>
            </a:pPr>
            <a:r>
              <a:rPr lang="fr-FR" sz="1400" dirty="0">
                <a:solidFill>
                  <a:schemeClr val="accent2">
                    <a:lumMod val="50000"/>
                  </a:schemeClr>
                </a:solidFill>
                <a:latin typeface="Calibri" pitchFamily="34" charset="0"/>
              </a:rPr>
              <a:t>Méthode </a:t>
            </a:r>
            <a:r>
              <a:rPr lang="fr-FR" sz="1400" dirty="0" smtClean="0">
                <a:solidFill>
                  <a:schemeClr val="accent2">
                    <a:lumMod val="50000"/>
                  </a:schemeClr>
                </a:solidFill>
                <a:latin typeface="Calibri" pitchFamily="34" charset="0"/>
              </a:rPr>
              <a:t>d’individualisation des unités produites</a:t>
            </a:r>
          </a:p>
          <a:p>
            <a:pPr eaLnBrk="1" hangingPunct="1">
              <a:spcBef>
                <a:spcPts val="600"/>
              </a:spcBef>
              <a:spcAft>
                <a:spcPts val="600"/>
              </a:spcAft>
              <a:buFont typeface="Arial" pitchFamily="34" charset="0"/>
              <a:buChar char="•"/>
            </a:pPr>
            <a:r>
              <a:rPr lang="fr-FR" sz="1400" dirty="0" smtClean="0">
                <a:solidFill>
                  <a:schemeClr val="accent2">
                    <a:lumMod val="50000"/>
                  </a:schemeClr>
                </a:solidFill>
                <a:latin typeface="Calibri" pitchFamily="34" charset="0"/>
              </a:rPr>
              <a:t>Méthode </a:t>
            </a:r>
            <a:r>
              <a:rPr lang="fr-FR" sz="1400" dirty="0">
                <a:solidFill>
                  <a:schemeClr val="accent2">
                    <a:lumMod val="50000"/>
                  </a:schemeClr>
                </a:solidFill>
                <a:latin typeface="Calibri" pitchFamily="34" charset="0"/>
              </a:rPr>
              <a:t>Last In First Out (plus </a:t>
            </a:r>
            <a:r>
              <a:rPr lang="fr-FR" sz="1400" dirty="0" smtClean="0">
                <a:solidFill>
                  <a:schemeClr val="accent2">
                    <a:lumMod val="50000"/>
                  </a:schemeClr>
                </a:solidFill>
                <a:latin typeface="Calibri" pitchFamily="34" charset="0"/>
              </a:rPr>
              <a:t>autorisée par </a:t>
            </a:r>
            <a:r>
              <a:rPr lang="fr-FR" sz="1400" dirty="0">
                <a:solidFill>
                  <a:schemeClr val="accent2">
                    <a:lumMod val="50000"/>
                  </a:schemeClr>
                </a:solidFill>
                <a:latin typeface="Calibri" pitchFamily="34" charset="0"/>
              </a:rPr>
              <a:t>IAS/IFRS)</a:t>
            </a:r>
          </a:p>
          <a:p>
            <a:pPr eaLnBrk="1" hangingPunct="1">
              <a:spcBef>
                <a:spcPts val="600"/>
              </a:spcBef>
              <a:spcAft>
                <a:spcPts val="600"/>
              </a:spcAft>
              <a:buFont typeface="Arial" pitchFamily="34" charset="0"/>
              <a:buChar char="•"/>
            </a:pPr>
            <a:r>
              <a:rPr lang="en-US" sz="1400" dirty="0" err="1" smtClean="0">
                <a:solidFill>
                  <a:schemeClr val="accent2">
                    <a:lumMod val="50000"/>
                  </a:schemeClr>
                </a:solidFill>
                <a:latin typeface="Calibri" pitchFamily="34" charset="0"/>
              </a:rPr>
              <a:t>Méthode</a:t>
            </a:r>
            <a:r>
              <a:rPr lang="en-US" sz="1400" dirty="0" smtClean="0">
                <a:solidFill>
                  <a:schemeClr val="accent2">
                    <a:lumMod val="50000"/>
                  </a:schemeClr>
                </a:solidFill>
                <a:latin typeface="Calibri" pitchFamily="34" charset="0"/>
              </a:rPr>
              <a:t> </a:t>
            </a:r>
            <a:r>
              <a:rPr lang="en-US" sz="1400" dirty="0">
                <a:solidFill>
                  <a:schemeClr val="accent2">
                    <a:lumMod val="50000"/>
                  </a:schemeClr>
                </a:solidFill>
                <a:latin typeface="Calibri" pitchFamily="34" charset="0"/>
              </a:rPr>
              <a:t>First In First Out</a:t>
            </a:r>
          </a:p>
          <a:p>
            <a:pPr eaLnBrk="1" hangingPunct="1">
              <a:spcBef>
                <a:spcPts val="600"/>
              </a:spcBef>
              <a:spcAft>
                <a:spcPts val="600"/>
              </a:spcAft>
              <a:buFont typeface="Arial" pitchFamily="34" charset="0"/>
              <a:buChar char="•"/>
            </a:pPr>
            <a:r>
              <a:rPr lang="fr-FR" sz="1400" dirty="0" smtClean="0">
                <a:solidFill>
                  <a:schemeClr val="accent2">
                    <a:lumMod val="50000"/>
                  </a:schemeClr>
                </a:solidFill>
                <a:latin typeface="Calibri" pitchFamily="34" charset="0"/>
              </a:rPr>
              <a:t>Méthode </a:t>
            </a:r>
            <a:r>
              <a:rPr lang="fr-FR" sz="1400" dirty="0">
                <a:solidFill>
                  <a:schemeClr val="accent2">
                    <a:lumMod val="50000"/>
                  </a:schemeClr>
                </a:solidFill>
                <a:latin typeface="Calibri" pitchFamily="34" charset="0"/>
              </a:rPr>
              <a:t>Coût Unitaire Moyen </a:t>
            </a:r>
            <a:r>
              <a:rPr lang="fr-FR" sz="1400" dirty="0" smtClean="0">
                <a:solidFill>
                  <a:schemeClr val="accent2">
                    <a:lumMod val="50000"/>
                  </a:schemeClr>
                </a:solidFill>
                <a:latin typeface="Calibri" pitchFamily="34" charset="0"/>
              </a:rPr>
              <a:t>Pondéré : </a:t>
            </a:r>
            <a:r>
              <a:rPr lang="fr-FR" sz="1400" dirty="0">
                <a:solidFill>
                  <a:schemeClr val="accent2">
                    <a:lumMod val="50000"/>
                  </a:schemeClr>
                </a:solidFill>
                <a:latin typeface="Calibri" pitchFamily="34" charset="0"/>
              </a:rPr>
              <a:t>valeur totale / nombre d’unités en stock</a:t>
            </a:r>
          </a:p>
          <a:p>
            <a:pPr eaLnBrk="1" hangingPunct="1">
              <a:lnSpc>
                <a:spcPct val="150000"/>
              </a:lnSpc>
              <a:spcBef>
                <a:spcPts val="600"/>
              </a:spcBef>
              <a:spcAft>
                <a:spcPts val="600"/>
              </a:spcAft>
              <a:buFont typeface="Arial" pitchFamily="34" charset="0"/>
              <a:buChar char="•"/>
            </a:pPr>
            <a:endParaRPr lang="fr-FR" sz="1400" dirty="0">
              <a:solidFill>
                <a:schemeClr val="accent2">
                  <a:lumMod val="50000"/>
                </a:schemeClr>
              </a:solidFill>
              <a:latin typeface="Calibri" pitchFamily="34" charset="0"/>
            </a:endParaRPr>
          </a:p>
        </p:txBody>
      </p:sp>
    </p:spTree>
    <p:extLst>
      <p:ext uri="{BB962C8B-B14F-4D97-AF65-F5344CB8AC3E}">
        <p14:creationId xmlns:p14="http://schemas.microsoft.com/office/powerpoint/2010/main" val="21485541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0"/>
          </p:nvPr>
        </p:nvSpPr>
        <p:spPr>
          <a:xfrm>
            <a:off x="7239032" y="6543700"/>
            <a:ext cx="1905000" cy="457200"/>
          </a:xfrm>
        </p:spPr>
        <p:txBody>
          <a:bodyPr/>
          <a:lstStyle/>
          <a:p>
            <a:pPr>
              <a:defRPr/>
            </a:pPr>
            <a:fld id="{A54505F1-5C1B-4BB7-AC3F-C6A2329798D2}" type="slidenum">
              <a:rPr lang="fr-FR" sz="1100" smtClean="0"/>
              <a:pPr>
                <a:defRPr/>
              </a:pPr>
              <a:t>13</a:t>
            </a:fld>
            <a:endParaRPr lang="fr-FR" sz="1100" dirty="0"/>
          </a:p>
        </p:txBody>
      </p:sp>
      <p:sp>
        <p:nvSpPr>
          <p:cNvPr id="7" name="Rectangle 2"/>
          <p:cNvSpPr>
            <a:spLocks noGrp="1" noChangeArrowheads="1"/>
          </p:cNvSpPr>
          <p:nvPr>
            <p:ph type="title"/>
          </p:nvPr>
        </p:nvSpPr>
        <p:spPr>
          <a:xfrm>
            <a:off x="714349" y="-71462"/>
            <a:ext cx="8286808" cy="685800"/>
          </a:xfrm>
        </p:spPr>
        <p:txBody>
          <a:bodyPr/>
          <a:lstStyle/>
          <a:p>
            <a:pPr eaLnBrk="1" hangingPunct="1"/>
            <a:r>
              <a:rPr lang="fr-FR" sz="1600" b="1" dirty="0"/>
              <a:t>2</a:t>
            </a:r>
            <a:r>
              <a:rPr lang="fr-FR" sz="1600" b="1" dirty="0" smtClean="0"/>
              <a:t>. LES METHODES DE CALCUL DES COÛTS</a:t>
            </a:r>
            <a:r>
              <a:rPr lang="fr-FR" sz="1600" b="1" dirty="0" smtClean="0">
                <a:solidFill>
                  <a:schemeClr val="accent2">
                    <a:lumMod val="50000"/>
                  </a:schemeClr>
                </a:solidFill>
              </a:rPr>
              <a:t/>
            </a:r>
            <a:br>
              <a:rPr lang="fr-FR" sz="1600" b="1" dirty="0" smtClean="0">
                <a:solidFill>
                  <a:schemeClr val="accent2">
                    <a:lumMod val="50000"/>
                  </a:schemeClr>
                </a:solidFill>
              </a:rPr>
            </a:br>
            <a:r>
              <a:rPr lang="fr-FR" sz="1400" dirty="0" smtClean="0"/>
              <a:t>COÛT DE REVIENT COMPLET</a:t>
            </a:r>
            <a:endParaRPr lang="fr-FR" sz="1600" dirty="0" smtClean="0"/>
          </a:p>
        </p:txBody>
      </p:sp>
      <p:sp>
        <p:nvSpPr>
          <p:cNvPr id="5" name="Rectangle 3"/>
          <p:cNvSpPr txBox="1">
            <a:spLocks noChangeArrowheads="1"/>
          </p:cNvSpPr>
          <p:nvPr/>
        </p:nvSpPr>
        <p:spPr bwMode="auto">
          <a:xfrm>
            <a:off x="714348" y="980728"/>
            <a:ext cx="7890100" cy="43924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80000"/>
              <a:buFont typeface="Wingdings" pitchFamily="2" charset="2"/>
              <a:buChar char="n"/>
              <a:defRPr sz="24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pPr eaLnBrk="1" hangingPunct="1">
              <a:spcBef>
                <a:spcPts val="0"/>
              </a:spcBef>
              <a:spcAft>
                <a:spcPts val="0"/>
              </a:spcAft>
              <a:buFont typeface="Wingdings" pitchFamily="2" charset="2"/>
              <a:buNone/>
            </a:pPr>
            <a:r>
              <a:rPr lang="fr-FR" sz="1600" b="1" kern="0" dirty="0" smtClean="0">
                <a:solidFill>
                  <a:schemeClr val="accent2">
                    <a:lumMod val="50000"/>
                  </a:schemeClr>
                </a:solidFill>
                <a:latin typeface="Calibri" pitchFamily="34" charset="0"/>
              </a:rPr>
              <a:t>LES COÛTS COMPLETS TRADITIONNELS  </a:t>
            </a:r>
          </a:p>
          <a:p>
            <a:pPr eaLnBrk="1" hangingPunct="1">
              <a:spcBef>
                <a:spcPts val="0"/>
              </a:spcBef>
              <a:spcAft>
                <a:spcPts val="0"/>
              </a:spcAft>
              <a:buFont typeface="Wingdings" pitchFamily="2" charset="2"/>
              <a:buNone/>
            </a:pPr>
            <a:r>
              <a:rPr lang="fr-FR" sz="1600" b="1" kern="0" dirty="0" smtClean="0">
                <a:solidFill>
                  <a:schemeClr val="accent2">
                    <a:lumMod val="50000"/>
                  </a:schemeClr>
                </a:solidFill>
                <a:latin typeface="Calibri" pitchFamily="34" charset="0"/>
              </a:rPr>
              <a:t>OU LA METHODE DES CENTRES D’ANALYSE</a:t>
            </a:r>
          </a:p>
          <a:p>
            <a:pPr algn="just" eaLnBrk="1" hangingPunct="1">
              <a:lnSpc>
                <a:spcPct val="150000"/>
              </a:lnSpc>
              <a:spcBef>
                <a:spcPts val="600"/>
              </a:spcBef>
              <a:spcAft>
                <a:spcPts val="600"/>
              </a:spcAft>
              <a:buSzPct val="100000"/>
              <a:buFont typeface="+mj-lt"/>
              <a:buAutoNum type="arabicPeriod"/>
            </a:pPr>
            <a:r>
              <a:rPr lang="fr-FR" sz="1400" b="1" dirty="0" smtClean="0">
                <a:solidFill>
                  <a:schemeClr val="accent2">
                    <a:lumMod val="50000"/>
                  </a:schemeClr>
                </a:solidFill>
                <a:latin typeface="Calibri" pitchFamily="34" charset="0"/>
              </a:rPr>
              <a:t>Les bases du modèle :</a:t>
            </a:r>
          </a:p>
          <a:p>
            <a:pPr marL="0" indent="0" algn="just" eaLnBrk="1" hangingPunct="1">
              <a:lnSpc>
                <a:spcPct val="150000"/>
              </a:lnSpc>
              <a:spcBef>
                <a:spcPts val="600"/>
              </a:spcBef>
              <a:spcAft>
                <a:spcPts val="600"/>
              </a:spcAft>
              <a:buNone/>
            </a:pPr>
            <a:r>
              <a:rPr lang="fr-FR" sz="1400" dirty="0">
                <a:solidFill>
                  <a:schemeClr val="accent2">
                    <a:lumMod val="50000"/>
                  </a:schemeClr>
                </a:solidFill>
                <a:latin typeface="Calibri" pitchFamily="34" charset="0"/>
              </a:rPr>
              <a:t>Le coût complet d’un objet est « constitué par la totalité des charges qui peuvent lui être rapprochées par tout traitement analytique approprié : affectation, répartition, imputation… ». Il constitue le coût de revient. Il permet de dégager le résultat par produit ou par projet de coût par comparaison avec le chiffre d’affaires. </a:t>
            </a:r>
          </a:p>
          <a:p>
            <a:pPr eaLnBrk="1" hangingPunct="1">
              <a:spcBef>
                <a:spcPts val="600"/>
              </a:spcBef>
              <a:spcAft>
                <a:spcPts val="600"/>
              </a:spcAft>
              <a:buNone/>
            </a:pPr>
            <a:r>
              <a:rPr lang="fr-FR" sz="1400" dirty="0" smtClean="0">
                <a:solidFill>
                  <a:schemeClr val="accent2">
                    <a:lumMod val="50000"/>
                  </a:schemeClr>
                </a:solidFill>
                <a:latin typeface="Calibri" pitchFamily="34" charset="0"/>
              </a:rPr>
              <a:t>Le coût complet est constitué de charges directes et indirectes.</a:t>
            </a:r>
          </a:p>
          <a:p>
            <a:pPr eaLnBrk="1" hangingPunct="1">
              <a:spcBef>
                <a:spcPts val="600"/>
              </a:spcBef>
              <a:spcAft>
                <a:spcPts val="600"/>
              </a:spcAft>
              <a:buNone/>
            </a:pPr>
            <a:r>
              <a:rPr lang="fr-FR" sz="1400" dirty="0" smtClean="0">
                <a:solidFill>
                  <a:schemeClr val="accent2">
                    <a:lumMod val="50000"/>
                  </a:schemeClr>
                </a:solidFill>
                <a:latin typeface="Calibri" pitchFamily="34" charset="0"/>
              </a:rPr>
              <a:t>Le schéma suivant permet de visualiser les traitements analytiques appropriés cités ci-dessus :</a:t>
            </a: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p:txBody>
      </p:sp>
      <p:sp>
        <p:nvSpPr>
          <p:cNvPr id="2" name="Rectangle 1"/>
          <p:cNvSpPr/>
          <p:nvPr/>
        </p:nvSpPr>
        <p:spPr bwMode="auto">
          <a:xfrm>
            <a:off x="1043608" y="4561383"/>
            <a:ext cx="1080120" cy="576064"/>
          </a:xfrm>
          <a:prstGeom prst="rect">
            <a:avLst/>
          </a:prstGeom>
          <a:solidFill>
            <a:schemeClr val="bg1">
              <a:lumMod val="95000"/>
            </a:schemeClr>
          </a:solidFill>
          <a:ln w="9525" cap="flat" cmpd="sng" algn="ctr">
            <a:solidFill>
              <a:schemeClr val="bg1">
                <a:lumMod val="5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fr-FR" sz="1400" dirty="0" smtClean="0">
                <a:solidFill>
                  <a:schemeClr val="accent2">
                    <a:lumMod val="50000"/>
                  </a:schemeClr>
                </a:solidFill>
                <a:latin typeface="Calibri" pitchFamily="34" charset="0"/>
              </a:rPr>
              <a:t>Charges</a:t>
            </a:r>
            <a:endParaRPr kumimoji="0" lang="fr-FR" sz="2400" b="0" i="0" u="none" strike="noStrike" cap="none" normalizeH="0" baseline="0" dirty="0" smtClean="0">
              <a:ln>
                <a:noFill/>
              </a:ln>
              <a:solidFill>
                <a:schemeClr val="tx1"/>
              </a:solidFill>
              <a:effectLst/>
              <a:latin typeface="Times New Roman" pitchFamily="18" charset="0"/>
            </a:endParaRPr>
          </a:p>
          <a:p>
            <a:pPr marL="0" marR="0" indent="0" algn="l" defTabSz="914400" rtl="0" eaLnBrk="1" fontAlgn="base" latinLnBrk="0" hangingPunct="1">
              <a:lnSpc>
                <a:spcPct val="100000"/>
              </a:lnSpc>
              <a:spcBef>
                <a:spcPct val="0"/>
              </a:spcBef>
              <a:spcAft>
                <a:spcPct val="0"/>
              </a:spcAft>
              <a:buClrTx/>
              <a:buSzTx/>
              <a:buFontTx/>
              <a:buNone/>
              <a:tabLst/>
            </a:pPr>
            <a:r>
              <a:rPr lang="fr-FR" sz="1400" dirty="0">
                <a:solidFill>
                  <a:schemeClr val="accent2">
                    <a:lumMod val="50000"/>
                  </a:schemeClr>
                </a:solidFill>
                <a:latin typeface="Calibri" pitchFamily="34" charset="0"/>
              </a:rPr>
              <a:t>directes</a:t>
            </a:r>
          </a:p>
        </p:txBody>
      </p:sp>
      <p:sp>
        <p:nvSpPr>
          <p:cNvPr id="6" name="Rectangle 5"/>
          <p:cNvSpPr/>
          <p:nvPr/>
        </p:nvSpPr>
        <p:spPr bwMode="auto">
          <a:xfrm>
            <a:off x="1043608" y="5281463"/>
            <a:ext cx="1080120" cy="864096"/>
          </a:xfrm>
          <a:prstGeom prst="rect">
            <a:avLst/>
          </a:prstGeom>
          <a:solidFill>
            <a:schemeClr val="bg1">
              <a:lumMod val="95000"/>
            </a:schemeClr>
          </a:solidFill>
          <a:ln w="9525" cap="flat" cmpd="sng" algn="ctr">
            <a:solidFill>
              <a:schemeClr val="bg1">
                <a:lumMod val="5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fr-FR" sz="1400" dirty="0" smtClean="0">
                <a:solidFill>
                  <a:schemeClr val="accent2">
                    <a:lumMod val="50000"/>
                  </a:schemeClr>
                </a:solidFill>
                <a:latin typeface="Calibri" pitchFamily="34" charset="0"/>
              </a:rPr>
              <a:t>Charges</a:t>
            </a:r>
            <a:endParaRPr kumimoji="0" lang="fr-FR" sz="2400" b="0" i="0" u="none" strike="noStrike" cap="none" normalizeH="0" baseline="0" dirty="0" smtClean="0">
              <a:ln>
                <a:noFill/>
              </a:ln>
              <a:solidFill>
                <a:schemeClr val="tx1"/>
              </a:solidFill>
              <a:effectLst/>
              <a:latin typeface="Times New Roman" pitchFamily="18" charset="0"/>
            </a:endParaRPr>
          </a:p>
          <a:p>
            <a:pPr marL="0" marR="0" indent="0" algn="l" defTabSz="914400" rtl="0" eaLnBrk="1" fontAlgn="base" latinLnBrk="0" hangingPunct="1">
              <a:lnSpc>
                <a:spcPct val="100000"/>
              </a:lnSpc>
              <a:spcBef>
                <a:spcPct val="0"/>
              </a:spcBef>
              <a:spcAft>
                <a:spcPct val="0"/>
              </a:spcAft>
              <a:buClrTx/>
              <a:buSzTx/>
              <a:buFontTx/>
              <a:buNone/>
              <a:tabLst/>
            </a:pPr>
            <a:r>
              <a:rPr lang="fr-FR" sz="1400" dirty="0" smtClean="0">
                <a:solidFill>
                  <a:schemeClr val="accent2">
                    <a:lumMod val="50000"/>
                  </a:schemeClr>
                </a:solidFill>
                <a:latin typeface="Calibri" pitchFamily="34" charset="0"/>
              </a:rPr>
              <a:t>indirectes</a:t>
            </a:r>
            <a:endParaRPr lang="fr-FR" sz="1400" dirty="0">
              <a:solidFill>
                <a:schemeClr val="accent2">
                  <a:lumMod val="50000"/>
                </a:schemeClr>
              </a:solidFill>
              <a:latin typeface="Calibri" pitchFamily="34" charset="0"/>
            </a:endParaRPr>
          </a:p>
        </p:txBody>
      </p:sp>
      <p:sp>
        <p:nvSpPr>
          <p:cNvPr id="9" name="Rectangle 8"/>
          <p:cNvSpPr/>
          <p:nvPr/>
        </p:nvSpPr>
        <p:spPr bwMode="auto">
          <a:xfrm>
            <a:off x="7956376" y="4581128"/>
            <a:ext cx="648072" cy="1584176"/>
          </a:xfrm>
          <a:prstGeom prst="rect">
            <a:avLst/>
          </a:prstGeom>
          <a:solidFill>
            <a:schemeClr val="bg1">
              <a:lumMod val="95000"/>
            </a:schemeClr>
          </a:solidFill>
          <a:ln w="9525" cap="flat" cmpd="sng" algn="ctr">
            <a:solidFill>
              <a:schemeClr val="bg1">
                <a:lumMod val="5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fr-FR" sz="1400" dirty="0" smtClean="0">
                <a:solidFill>
                  <a:schemeClr val="accent2">
                    <a:lumMod val="50000"/>
                  </a:schemeClr>
                </a:solidFill>
                <a:latin typeface="Calibri" pitchFamily="34" charset="0"/>
              </a:rPr>
              <a:t>Coûts</a:t>
            </a:r>
            <a:endParaRPr kumimoji="0" lang="fr-FR" sz="2400" b="0" i="0" u="none" strike="noStrike" cap="none" normalizeH="0" baseline="0" dirty="0" smtClean="0">
              <a:ln>
                <a:noFill/>
              </a:ln>
              <a:solidFill>
                <a:schemeClr val="tx1"/>
              </a:solidFill>
              <a:effectLst/>
              <a:latin typeface="Times New Roman" pitchFamily="18" charset="0"/>
            </a:endParaRPr>
          </a:p>
        </p:txBody>
      </p:sp>
      <p:cxnSp>
        <p:nvCxnSpPr>
          <p:cNvPr id="4" name="Connecteur droit avec flèche 3"/>
          <p:cNvCxnSpPr/>
          <p:nvPr/>
        </p:nvCxnSpPr>
        <p:spPr bwMode="auto">
          <a:xfrm>
            <a:off x="2123728" y="4849415"/>
            <a:ext cx="5832648" cy="0"/>
          </a:xfrm>
          <a:prstGeom prst="straightConnector1">
            <a:avLst/>
          </a:prstGeom>
          <a:solidFill>
            <a:schemeClr val="accent1"/>
          </a:solidFill>
          <a:ln w="9525" cap="flat" cmpd="sng" algn="ctr">
            <a:solidFill>
              <a:schemeClr val="accent2">
                <a:lumMod val="50000"/>
              </a:schemeClr>
            </a:solidFill>
            <a:prstDash val="solid"/>
            <a:round/>
            <a:headEnd type="none" w="med" len="med"/>
            <a:tailEnd type="arrow"/>
          </a:ln>
          <a:effectLst/>
        </p:spPr>
      </p:cxnSp>
      <p:sp>
        <p:nvSpPr>
          <p:cNvPr id="10" name="Rectangle 9"/>
          <p:cNvSpPr/>
          <p:nvPr/>
        </p:nvSpPr>
        <p:spPr bwMode="auto">
          <a:xfrm>
            <a:off x="5868144" y="5281463"/>
            <a:ext cx="1080120" cy="864096"/>
          </a:xfrm>
          <a:prstGeom prst="rect">
            <a:avLst/>
          </a:prstGeom>
          <a:solidFill>
            <a:schemeClr val="bg1">
              <a:lumMod val="95000"/>
            </a:schemeClr>
          </a:solidFill>
          <a:ln w="9525" cap="flat" cmpd="sng" algn="ctr">
            <a:solidFill>
              <a:schemeClr val="bg1">
                <a:lumMod val="5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fr-FR" sz="1400" dirty="0" smtClean="0">
                <a:solidFill>
                  <a:schemeClr val="accent2">
                    <a:lumMod val="50000"/>
                  </a:schemeClr>
                </a:solidFill>
                <a:latin typeface="Calibri" pitchFamily="34" charset="0"/>
              </a:rPr>
              <a:t>Centres </a:t>
            </a:r>
          </a:p>
          <a:p>
            <a:pPr marL="0" marR="0" indent="0" algn="l" defTabSz="914400" rtl="0" eaLnBrk="1" fontAlgn="base" latinLnBrk="0" hangingPunct="1">
              <a:lnSpc>
                <a:spcPct val="100000"/>
              </a:lnSpc>
              <a:spcBef>
                <a:spcPct val="0"/>
              </a:spcBef>
              <a:spcAft>
                <a:spcPct val="0"/>
              </a:spcAft>
              <a:buClrTx/>
              <a:buSzTx/>
              <a:buFontTx/>
              <a:buNone/>
              <a:tabLst/>
            </a:pPr>
            <a:r>
              <a:rPr lang="fr-FR" sz="1400" dirty="0" smtClean="0">
                <a:solidFill>
                  <a:schemeClr val="accent2">
                    <a:lumMod val="50000"/>
                  </a:schemeClr>
                </a:solidFill>
                <a:latin typeface="Calibri" pitchFamily="34" charset="0"/>
              </a:rPr>
              <a:t>principaux</a:t>
            </a:r>
            <a:endParaRPr kumimoji="0" lang="fr-FR" sz="2400" b="0" i="0" u="none" strike="noStrike" cap="none" normalizeH="0" baseline="0" dirty="0" smtClean="0">
              <a:ln>
                <a:noFill/>
              </a:ln>
              <a:solidFill>
                <a:schemeClr val="tx1"/>
              </a:solidFill>
              <a:effectLst/>
              <a:latin typeface="Times New Roman" pitchFamily="18" charset="0"/>
            </a:endParaRPr>
          </a:p>
        </p:txBody>
      </p:sp>
      <p:sp>
        <p:nvSpPr>
          <p:cNvPr id="11" name="Rectangle 10"/>
          <p:cNvSpPr/>
          <p:nvPr/>
        </p:nvSpPr>
        <p:spPr bwMode="auto">
          <a:xfrm>
            <a:off x="3579278" y="5281463"/>
            <a:ext cx="1080120" cy="576064"/>
          </a:xfrm>
          <a:prstGeom prst="rect">
            <a:avLst/>
          </a:prstGeom>
          <a:solidFill>
            <a:schemeClr val="bg1">
              <a:lumMod val="95000"/>
            </a:schemeClr>
          </a:solidFill>
          <a:ln w="9525" cap="flat" cmpd="sng" algn="ctr">
            <a:solidFill>
              <a:schemeClr val="bg1">
                <a:lumMod val="5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fr-FR" sz="1400" dirty="0" smtClean="0">
                <a:solidFill>
                  <a:schemeClr val="accent2">
                    <a:lumMod val="50000"/>
                  </a:schemeClr>
                </a:solidFill>
                <a:latin typeface="Calibri" pitchFamily="34" charset="0"/>
              </a:rPr>
              <a:t>Centres</a:t>
            </a:r>
          </a:p>
          <a:p>
            <a:pPr marL="0" marR="0" indent="0" algn="l" defTabSz="914400" rtl="0" eaLnBrk="1" fontAlgn="base" latinLnBrk="0" hangingPunct="1">
              <a:lnSpc>
                <a:spcPct val="100000"/>
              </a:lnSpc>
              <a:spcBef>
                <a:spcPct val="0"/>
              </a:spcBef>
              <a:spcAft>
                <a:spcPct val="0"/>
              </a:spcAft>
              <a:buClrTx/>
              <a:buSzTx/>
              <a:buFontTx/>
              <a:buNone/>
              <a:tabLst/>
            </a:pPr>
            <a:r>
              <a:rPr lang="fr-FR" sz="1400" dirty="0" smtClean="0">
                <a:solidFill>
                  <a:schemeClr val="accent2">
                    <a:lumMod val="50000"/>
                  </a:schemeClr>
                </a:solidFill>
                <a:latin typeface="Calibri" pitchFamily="34" charset="0"/>
              </a:rPr>
              <a:t>auxiliaires</a:t>
            </a:r>
            <a:endParaRPr lang="fr-FR" sz="1400" dirty="0">
              <a:solidFill>
                <a:schemeClr val="accent2">
                  <a:lumMod val="50000"/>
                </a:schemeClr>
              </a:solidFill>
              <a:latin typeface="Calibri" pitchFamily="34" charset="0"/>
            </a:endParaRPr>
          </a:p>
        </p:txBody>
      </p:sp>
      <p:cxnSp>
        <p:nvCxnSpPr>
          <p:cNvPr id="13" name="Connecteur droit avec flèche 12"/>
          <p:cNvCxnSpPr/>
          <p:nvPr/>
        </p:nvCxnSpPr>
        <p:spPr bwMode="auto">
          <a:xfrm>
            <a:off x="2123728" y="6001543"/>
            <a:ext cx="3744416" cy="0"/>
          </a:xfrm>
          <a:prstGeom prst="straightConnector1">
            <a:avLst/>
          </a:prstGeom>
          <a:solidFill>
            <a:schemeClr val="accent1"/>
          </a:solidFill>
          <a:ln w="9525" cap="flat" cmpd="sng" algn="ctr">
            <a:solidFill>
              <a:schemeClr val="accent2">
                <a:lumMod val="50000"/>
              </a:schemeClr>
            </a:solidFill>
            <a:prstDash val="solid"/>
            <a:round/>
            <a:headEnd type="none" w="med" len="med"/>
            <a:tailEnd type="arrow"/>
          </a:ln>
          <a:effectLst/>
        </p:spPr>
      </p:cxnSp>
      <p:cxnSp>
        <p:nvCxnSpPr>
          <p:cNvPr id="15" name="Connecteur droit avec flèche 14"/>
          <p:cNvCxnSpPr/>
          <p:nvPr/>
        </p:nvCxnSpPr>
        <p:spPr bwMode="auto">
          <a:xfrm>
            <a:off x="2123728" y="5569495"/>
            <a:ext cx="1455550" cy="0"/>
          </a:xfrm>
          <a:prstGeom prst="straightConnector1">
            <a:avLst/>
          </a:prstGeom>
          <a:solidFill>
            <a:schemeClr val="accent1"/>
          </a:solidFill>
          <a:ln w="9525" cap="flat" cmpd="sng" algn="ctr">
            <a:solidFill>
              <a:schemeClr val="accent2">
                <a:lumMod val="50000"/>
              </a:schemeClr>
            </a:solidFill>
            <a:prstDash val="solid"/>
            <a:round/>
            <a:headEnd type="none" w="med" len="med"/>
            <a:tailEnd type="arrow"/>
          </a:ln>
          <a:effectLst/>
        </p:spPr>
      </p:cxnSp>
      <p:cxnSp>
        <p:nvCxnSpPr>
          <p:cNvPr id="17" name="Connecteur droit avec flèche 16"/>
          <p:cNvCxnSpPr/>
          <p:nvPr/>
        </p:nvCxnSpPr>
        <p:spPr bwMode="auto">
          <a:xfrm>
            <a:off x="4659398" y="5589240"/>
            <a:ext cx="1208746" cy="0"/>
          </a:xfrm>
          <a:prstGeom prst="straightConnector1">
            <a:avLst/>
          </a:prstGeom>
          <a:solidFill>
            <a:schemeClr val="accent1"/>
          </a:solidFill>
          <a:ln w="9525" cap="flat" cmpd="sng" algn="ctr">
            <a:solidFill>
              <a:schemeClr val="accent2">
                <a:lumMod val="50000"/>
              </a:schemeClr>
            </a:solidFill>
            <a:prstDash val="solid"/>
            <a:round/>
            <a:headEnd type="none" w="med" len="med"/>
            <a:tailEnd type="arrow"/>
          </a:ln>
          <a:effectLst/>
        </p:spPr>
      </p:cxnSp>
      <p:cxnSp>
        <p:nvCxnSpPr>
          <p:cNvPr id="19" name="Connecteur droit avec flèche 18"/>
          <p:cNvCxnSpPr>
            <a:stCxn id="10" idx="3"/>
          </p:cNvCxnSpPr>
          <p:nvPr/>
        </p:nvCxnSpPr>
        <p:spPr bwMode="auto">
          <a:xfrm>
            <a:off x="6948264" y="5713511"/>
            <a:ext cx="1008112" cy="0"/>
          </a:xfrm>
          <a:prstGeom prst="straightConnector1">
            <a:avLst/>
          </a:prstGeom>
          <a:solidFill>
            <a:schemeClr val="accent1"/>
          </a:solidFill>
          <a:ln w="9525" cap="flat" cmpd="sng" algn="ctr">
            <a:solidFill>
              <a:schemeClr val="accent2">
                <a:lumMod val="50000"/>
              </a:schemeClr>
            </a:solidFill>
            <a:prstDash val="solid"/>
            <a:round/>
            <a:headEnd type="none" w="med" len="med"/>
            <a:tailEnd type="arrow"/>
          </a:ln>
          <a:effectLst/>
        </p:spPr>
      </p:cxnSp>
      <p:sp>
        <p:nvSpPr>
          <p:cNvPr id="20" name="ZoneTexte 19"/>
          <p:cNvSpPr txBox="1"/>
          <p:nvPr/>
        </p:nvSpPr>
        <p:spPr>
          <a:xfrm>
            <a:off x="3347864" y="6001543"/>
            <a:ext cx="1311534" cy="307777"/>
          </a:xfrm>
          <a:prstGeom prst="rect">
            <a:avLst/>
          </a:prstGeom>
          <a:noFill/>
        </p:spPr>
        <p:txBody>
          <a:bodyPr wrap="square" rtlCol="0">
            <a:spAutoFit/>
          </a:bodyPr>
          <a:lstStyle/>
          <a:p>
            <a:r>
              <a:rPr lang="fr-FR" sz="1400" dirty="0">
                <a:solidFill>
                  <a:schemeClr val="accent2">
                    <a:lumMod val="50000"/>
                  </a:schemeClr>
                </a:solidFill>
                <a:latin typeface="Calibri" pitchFamily="34" charset="0"/>
              </a:rPr>
              <a:t>Répartition</a:t>
            </a:r>
          </a:p>
        </p:txBody>
      </p:sp>
      <p:sp>
        <p:nvSpPr>
          <p:cNvPr id="21" name="ZoneTexte 20"/>
          <p:cNvSpPr txBox="1"/>
          <p:nvPr/>
        </p:nvSpPr>
        <p:spPr>
          <a:xfrm>
            <a:off x="2188730" y="5261718"/>
            <a:ext cx="1311534" cy="307777"/>
          </a:xfrm>
          <a:prstGeom prst="rect">
            <a:avLst/>
          </a:prstGeom>
          <a:noFill/>
        </p:spPr>
        <p:txBody>
          <a:bodyPr wrap="square" rtlCol="0">
            <a:spAutoFit/>
          </a:bodyPr>
          <a:lstStyle/>
          <a:p>
            <a:r>
              <a:rPr lang="fr-FR" sz="1400" dirty="0">
                <a:solidFill>
                  <a:schemeClr val="accent2">
                    <a:lumMod val="50000"/>
                  </a:schemeClr>
                </a:solidFill>
                <a:latin typeface="Calibri" pitchFamily="34" charset="0"/>
              </a:rPr>
              <a:t>Répartition</a:t>
            </a:r>
          </a:p>
        </p:txBody>
      </p:sp>
      <p:sp>
        <p:nvSpPr>
          <p:cNvPr id="22" name="ZoneTexte 21"/>
          <p:cNvSpPr txBox="1"/>
          <p:nvPr/>
        </p:nvSpPr>
        <p:spPr>
          <a:xfrm>
            <a:off x="4628618" y="5261717"/>
            <a:ext cx="1311534" cy="307777"/>
          </a:xfrm>
          <a:prstGeom prst="rect">
            <a:avLst/>
          </a:prstGeom>
          <a:noFill/>
        </p:spPr>
        <p:txBody>
          <a:bodyPr wrap="square" rtlCol="0">
            <a:spAutoFit/>
          </a:bodyPr>
          <a:lstStyle/>
          <a:p>
            <a:r>
              <a:rPr lang="fr-FR" sz="1400" dirty="0" smtClean="0">
                <a:solidFill>
                  <a:schemeClr val="accent2">
                    <a:lumMod val="50000"/>
                  </a:schemeClr>
                </a:solidFill>
                <a:latin typeface="Calibri" pitchFamily="34" charset="0"/>
              </a:rPr>
              <a:t>Imputation</a:t>
            </a:r>
            <a:endParaRPr lang="fr-FR" sz="1400" dirty="0">
              <a:solidFill>
                <a:schemeClr val="accent2">
                  <a:lumMod val="50000"/>
                </a:schemeClr>
              </a:solidFill>
              <a:latin typeface="Calibri" pitchFamily="34" charset="0"/>
            </a:endParaRPr>
          </a:p>
        </p:txBody>
      </p:sp>
      <p:sp>
        <p:nvSpPr>
          <p:cNvPr id="23" name="ZoneTexte 22"/>
          <p:cNvSpPr txBox="1"/>
          <p:nvPr/>
        </p:nvSpPr>
        <p:spPr>
          <a:xfrm>
            <a:off x="6932874" y="5425479"/>
            <a:ext cx="1311534" cy="307777"/>
          </a:xfrm>
          <a:prstGeom prst="rect">
            <a:avLst/>
          </a:prstGeom>
          <a:noFill/>
        </p:spPr>
        <p:txBody>
          <a:bodyPr wrap="square" rtlCol="0">
            <a:spAutoFit/>
          </a:bodyPr>
          <a:lstStyle/>
          <a:p>
            <a:r>
              <a:rPr lang="fr-FR" sz="1400" dirty="0" smtClean="0">
                <a:solidFill>
                  <a:schemeClr val="accent2">
                    <a:lumMod val="50000"/>
                  </a:schemeClr>
                </a:solidFill>
                <a:latin typeface="Calibri" pitchFamily="34" charset="0"/>
              </a:rPr>
              <a:t>Imputation</a:t>
            </a:r>
            <a:endParaRPr lang="fr-FR" sz="1400" dirty="0">
              <a:solidFill>
                <a:schemeClr val="accent2">
                  <a:lumMod val="50000"/>
                </a:schemeClr>
              </a:solidFill>
              <a:latin typeface="Calibri" pitchFamily="34" charset="0"/>
            </a:endParaRPr>
          </a:p>
        </p:txBody>
      </p:sp>
    </p:spTree>
    <p:extLst>
      <p:ext uri="{BB962C8B-B14F-4D97-AF65-F5344CB8AC3E}">
        <p14:creationId xmlns:p14="http://schemas.microsoft.com/office/powerpoint/2010/main" val="28235428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0"/>
          </p:nvPr>
        </p:nvSpPr>
        <p:spPr>
          <a:xfrm>
            <a:off x="7239032" y="6543700"/>
            <a:ext cx="1905000" cy="457200"/>
          </a:xfrm>
        </p:spPr>
        <p:txBody>
          <a:bodyPr/>
          <a:lstStyle/>
          <a:p>
            <a:pPr>
              <a:defRPr/>
            </a:pPr>
            <a:fld id="{A54505F1-5C1B-4BB7-AC3F-C6A2329798D2}" type="slidenum">
              <a:rPr lang="fr-FR" sz="1100" smtClean="0"/>
              <a:pPr>
                <a:defRPr/>
              </a:pPr>
              <a:t>14</a:t>
            </a:fld>
            <a:endParaRPr lang="fr-FR" sz="1100" dirty="0"/>
          </a:p>
        </p:txBody>
      </p:sp>
      <p:sp>
        <p:nvSpPr>
          <p:cNvPr id="7" name="Rectangle 2"/>
          <p:cNvSpPr>
            <a:spLocks noGrp="1" noChangeArrowheads="1"/>
          </p:cNvSpPr>
          <p:nvPr>
            <p:ph type="title"/>
          </p:nvPr>
        </p:nvSpPr>
        <p:spPr>
          <a:xfrm>
            <a:off x="714349" y="-71462"/>
            <a:ext cx="8286808" cy="685800"/>
          </a:xfrm>
        </p:spPr>
        <p:txBody>
          <a:bodyPr/>
          <a:lstStyle/>
          <a:p>
            <a:pPr eaLnBrk="1" hangingPunct="1"/>
            <a:r>
              <a:rPr lang="fr-FR" sz="1600" b="1" dirty="0"/>
              <a:t>2</a:t>
            </a:r>
            <a:r>
              <a:rPr lang="fr-FR" sz="1600" b="1" dirty="0" smtClean="0"/>
              <a:t>. LES METHODES DE CALCUL DES COÛTS</a:t>
            </a:r>
            <a:r>
              <a:rPr lang="fr-FR" sz="1600" b="1" dirty="0" smtClean="0">
                <a:solidFill>
                  <a:schemeClr val="accent2">
                    <a:lumMod val="50000"/>
                  </a:schemeClr>
                </a:solidFill>
              </a:rPr>
              <a:t/>
            </a:r>
            <a:br>
              <a:rPr lang="fr-FR" sz="1600" b="1" dirty="0" smtClean="0">
                <a:solidFill>
                  <a:schemeClr val="accent2">
                    <a:lumMod val="50000"/>
                  </a:schemeClr>
                </a:solidFill>
              </a:rPr>
            </a:br>
            <a:r>
              <a:rPr lang="fr-FR" sz="1400" dirty="0" smtClean="0"/>
              <a:t>COÛT DE REVIENT COMPLET</a:t>
            </a:r>
            <a:endParaRPr lang="fr-FR" sz="1600" dirty="0" smtClean="0"/>
          </a:p>
        </p:txBody>
      </p:sp>
      <p:sp>
        <p:nvSpPr>
          <p:cNvPr id="5" name="Rectangle 3"/>
          <p:cNvSpPr txBox="1">
            <a:spLocks noChangeArrowheads="1"/>
          </p:cNvSpPr>
          <p:nvPr/>
        </p:nvSpPr>
        <p:spPr bwMode="auto">
          <a:xfrm>
            <a:off x="714348" y="980728"/>
            <a:ext cx="7890100" cy="49685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80000"/>
              <a:buFont typeface="Wingdings" pitchFamily="2" charset="2"/>
              <a:buChar char="n"/>
              <a:defRPr sz="24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pPr marL="0" indent="0" algn="just" eaLnBrk="1" hangingPunct="1">
              <a:lnSpc>
                <a:spcPct val="150000"/>
              </a:lnSpc>
              <a:spcBef>
                <a:spcPts val="600"/>
              </a:spcBef>
              <a:spcAft>
                <a:spcPts val="600"/>
              </a:spcAft>
              <a:buNone/>
            </a:pPr>
            <a:r>
              <a:rPr lang="fr-FR" sz="1400" dirty="0">
                <a:solidFill>
                  <a:schemeClr val="accent2">
                    <a:lumMod val="50000"/>
                  </a:schemeClr>
                </a:solidFill>
                <a:latin typeface="Calibri" pitchFamily="34" charset="0"/>
              </a:rPr>
              <a:t>Un centre d’analyse est une </a:t>
            </a:r>
            <a:r>
              <a:rPr lang="fr-FR" sz="1400" i="1" dirty="0">
                <a:solidFill>
                  <a:schemeClr val="accent2">
                    <a:lumMod val="50000"/>
                  </a:schemeClr>
                </a:solidFill>
                <a:latin typeface="Calibri" pitchFamily="34" charset="0"/>
              </a:rPr>
              <a:t>division de l’unité comptable dans laquelle sont groupés, préalablement à leur imputation aux coûts des produits, les éléments de charges qui ne peuvent leur être directement </a:t>
            </a:r>
            <a:r>
              <a:rPr lang="fr-FR" sz="1400" i="1" dirty="0" smtClean="0">
                <a:solidFill>
                  <a:schemeClr val="accent2">
                    <a:lumMod val="50000"/>
                  </a:schemeClr>
                </a:solidFill>
                <a:latin typeface="Calibri" pitchFamily="34" charset="0"/>
              </a:rPr>
              <a:t>affectés. </a:t>
            </a:r>
            <a:endParaRPr lang="fr-FR" sz="1400"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r>
              <a:rPr lang="fr-FR" sz="1400" dirty="0" smtClean="0">
                <a:solidFill>
                  <a:schemeClr val="accent2">
                    <a:lumMod val="50000"/>
                  </a:schemeClr>
                </a:solidFill>
                <a:latin typeface="Calibri" pitchFamily="34" charset="0"/>
              </a:rPr>
              <a:t>Ces centres de décomposent en :</a:t>
            </a:r>
          </a:p>
          <a:p>
            <a:pPr marL="0" indent="0" algn="just" eaLnBrk="1" hangingPunct="1">
              <a:lnSpc>
                <a:spcPct val="150000"/>
              </a:lnSpc>
              <a:spcBef>
                <a:spcPts val="600"/>
              </a:spcBef>
              <a:spcAft>
                <a:spcPts val="600"/>
              </a:spcAft>
              <a:buFontTx/>
              <a:buChar char="-"/>
            </a:pPr>
            <a:r>
              <a:rPr lang="fr-FR" sz="1400" dirty="0" smtClean="0">
                <a:solidFill>
                  <a:schemeClr val="accent2">
                    <a:lumMod val="50000"/>
                  </a:schemeClr>
                </a:solidFill>
                <a:latin typeface="Calibri" pitchFamily="34" charset="0"/>
              </a:rPr>
              <a:t>   </a:t>
            </a:r>
            <a:r>
              <a:rPr lang="fr-FR" sz="1400" b="1" dirty="0" smtClean="0">
                <a:solidFill>
                  <a:schemeClr val="accent2">
                    <a:lumMod val="50000"/>
                  </a:schemeClr>
                </a:solidFill>
                <a:latin typeface="Calibri" pitchFamily="34" charset="0"/>
              </a:rPr>
              <a:t>centres </a:t>
            </a:r>
            <a:r>
              <a:rPr lang="fr-FR" sz="1400" b="1" dirty="0">
                <a:solidFill>
                  <a:schemeClr val="accent2">
                    <a:lumMod val="50000"/>
                  </a:schemeClr>
                </a:solidFill>
                <a:latin typeface="Calibri" pitchFamily="34" charset="0"/>
              </a:rPr>
              <a:t>principaux </a:t>
            </a:r>
            <a:r>
              <a:rPr lang="fr-FR" sz="1400" dirty="0">
                <a:solidFill>
                  <a:schemeClr val="accent2">
                    <a:lumMod val="50000"/>
                  </a:schemeClr>
                </a:solidFill>
                <a:latin typeface="Calibri" pitchFamily="34" charset="0"/>
              </a:rPr>
              <a:t>qui correspondent au cycle « achat-production-vente </a:t>
            </a:r>
            <a:r>
              <a:rPr lang="fr-FR" sz="1400" dirty="0" smtClean="0">
                <a:solidFill>
                  <a:schemeClr val="accent2">
                    <a:lumMod val="50000"/>
                  </a:schemeClr>
                </a:solidFill>
                <a:latin typeface="Calibri" pitchFamily="34" charset="0"/>
              </a:rPr>
              <a:t>»</a:t>
            </a:r>
          </a:p>
          <a:p>
            <a:pPr marL="0" indent="0" algn="just" eaLnBrk="1" hangingPunct="1">
              <a:lnSpc>
                <a:spcPct val="150000"/>
              </a:lnSpc>
              <a:spcBef>
                <a:spcPts val="600"/>
              </a:spcBef>
              <a:spcAft>
                <a:spcPts val="600"/>
              </a:spcAft>
              <a:buFontTx/>
              <a:buChar char="-"/>
            </a:pPr>
            <a:r>
              <a:rPr lang="fr-FR" sz="1400" dirty="0">
                <a:solidFill>
                  <a:schemeClr val="accent2">
                    <a:lumMod val="50000"/>
                  </a:schemeClr>
                </a:solidFill>
                <a:latin typeface="Calibri" pitchFamily="34" charset="0"/>
              </a:rPr>
              <a:t> </a:t>
            </a:r>
            <a:r>
              <a:rPr lang="fr-FR" sz="1400" dirty="0" smtClean="0">
                <a:solidFill>
                  <a:schemeClr val="accent2">
                    <a:lumMod val="50000"/>
                  </a:schemeClr>
                </a:solidFill>
                <a:latin typeface="Calibri" pitchFamily="34" charset="0"/>
              </a:rPr>
              <a:t>  </a:t>
            </a:r>
            <a:r>
              <a:rPr lang="fr-FR" sz="1400" b="1" dirty="0" smtClean="0">
                <a:solidFill>
                  <a:schemeClr val="accent2">
                    <a:lumMod val="50000"/>
                  </a:schemeClr>
                </a:solidFill>
                <a:latin typeface="Calibri" pitchFamily="34" charset="0"/>
              </a:rPr>
              <a:t>centre auxiliaires</a:t>
            </a:r>
            <a:r>
              <a:rPr lang="fr-FR" sz="1400" dirty="0" smtClean="0">
                <a:solidFill>
                  <a:schemeClr val="accent2">
                    <a:lumMod val="50000"/>
                  </a:schemeClr>
                </a:solidFill>
                <a:latin typeface="Calibri" pitchFamily="34" charset="0"/>
              </a:rPr>
              <a:t> qui remplissent des fonctions communes à plusieurs activités : </a:t>
            </a:r>
            <a:r>
              <a:rPr lang="fr-FR" sz="1400" i="1" dirty="0" smtClean="0">
                <a:solidFill>
                  <a:schemeClr val="accent2">
                    <a:lumMod val="50000"/>
                  </a:schemeClr>
                </a:solidFill>
                <a:latin typeface="Calibri" pitchFamily="34" charset="0"/>
              </a:rPr>
              <a:t>entretien, gestion administrative…</a:t>
            </a:r>
            <a:endParaRPr lang="fr-FR" sz="1400" i="1" dirty="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r>
              <a:rPr lang="fr-FR" sz="1400" b="1" dirty="0" smtClean="0">
                <a:solidFill>
                  <a:schemeClr val="accent2">
                    <a:lumMod val="50000"/>
                  </a:schemeClr>
                </a:solidFill>
                <a:latin typeface="Calibri" pitchFamily="34" charset="0"/>
              </a:rPr>
              <a:t>L’affectation</a:t>
            </a:r>
            <a:r>
              <a:rPr lang="fr-FR" sz="1400" dirty="0" smtClean="0">
                <a:solidFill>
                  <a:schemeClr val="accent2">
                    <a:lumMod val="50000"/>
                  </a:schemeClr>
                </a:solidFill>
                <a:latin typeface="Calibri" pitchFamily="34" charset="0"/>
              </a:rPr>
              <a:t> est l’inscription immédiate d’une charge à un compte de coût sans calcul préalable.</a:t>
            </a:r>
          </a:p>
          <a:p>
            <a:pPr marL="0" indent="0" algn="just" eaLnBrk="1" hangingPunct="1">
              <a:lnSpc>
                <a:spcPct val="150000"/>
              </a:lnSpc>
              <a:spcBef>
                <a:spcPts val="600"/>
              </a:spcBef>
              <a:spcAft>
                <a:spcPts val="600"/>
              </a:spcAft>
              <a:buNone/>
            </a:pPr>
            <a:r>
              <a:rPr lang="fr-FR" sz="1400" b="1" dirty="0" smtClean="0">
                <a:solidFill>
                  <a:schemeClr val="accent2">
                    <a:lumMod val="50000"/>
                  </a:schemeClr>
                </a:solidFill>
                <a:latin typeface="Calibri" pitchFamily="34" charset="0"/>
              </a:rPr>
              <a:t>La répartition</a:t>
            </a:r>
            <a:r>
              <a:rPr lang="fr-FR" sz="1400" dirty="0" smtClean="0">
                <a:solidFill>
                  <a:schemeClr val="accent2">
                    <a:lumMod val="50000"/>
                  </a:schemeClr>
                </a:solidFill>
                <a:latin typeface="Calibri" pitchFamily="34" charset="0"/>
              </a:rPr>
              <a:t> est un travail de classement des charges aboutissant à l’inscription dans les comptes de reclassement et les centres d’analyse, des éléments qui ne peuvent être affectés faute de moyens de mesure. Une répartition s’effectue à l’aide de clé de répartition fondée sur des relevés,</a:t>
            </a:r>
          </a:p>
          <a:p>
            <a:pPr marL="0" indent="0" algn="just" eaLnBrk="1" hangingPunct="1">
              <a:lnSpc>
                <a:spcPct val="150000"/>
              </a:lnSpc>
              <a:spcBef>
                <a:spcPts val="600"/>
              </a:spcBef>
              <a:spcAft>
                <a:spcPts val="600"/>
              </a:spcAft>
              <a:buNone/>
            </a:pPr>
            <a:r>
              <a:rPr lang="fr-FR" sz="1400" b="1" dirty="0" smtClean="0">
                <a:solidFill>
                  <a:schemeClr val="accent2">
                    <a:lumMod val="50000"/>
                  </a:schemeClr>
                </a:solidFill>
                <a:latin typeface="Calibri" pitchFamily="34" charset="0"/>
              </a:rPr>
              <a:t>L’imputation</a:t>
            </a:r>
            <a:r>
              <a:rPr lang="fr-FR" sz="1400" dirty="0" smtClean="0">
                <a:solidFill>
                  <a:schemeClr val="accent2">
                    <a:lumMod val="50000"/>
                  </a:schemeClr>
                </a:solidFill>
                <a:latin typeface="Calibri" pitchFamily="34" charset="0"/>
              </a:rPr>
              <a:t> est l’inscription des coûts des centres d’analyse aux coûts des produits en proportion des unités d’œuvre des centres consacrés à ces produits,</a:t>
            </a:r>
            <a:endParaRPr lang="fr-FR" sz="1400" dirty="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p:txBody>
      </p:sp>
    </p:spTree>
    <p:extLst>
      <p:ext uri="{BB962C8B-B14F-4D97-AF65-F5344CB8AC3E}">
        <p14:creationId xmlns:p14="http://schemas.microsoft.com/office/powerpoint/2010/main" val="38744737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0"/>
          </p:nvPr>
        </p:nvSpPr>
        <p:spPr>
          <a:xfrm>
            <a:off x="7239032" y="6543700"/>
            <a:ext cx="1905000" cy="457200"/>
          </a:xfrm>
        </p:spPr>
        <p:txBody>
          <a:bodyPr/>
          <a:lstStyle/>
          <a:p>
            <a:pPr>
              <a:defRPr/>
            </a:pPr>
            <a:fld id="{A54505F1-5C1B-4BB7-AC3F-C6A2329798D2}" type="slidenum">
              <a:rPr lang="fr-FR" sz="1100" smtClean="0"/>
              <a:pPr>
                <a:defRPr/>
              </a:pPr>
              <a:t>15</a:t>
            </a:fld>
            <a:endParaRPr lang="fr-FR" sz="1100" dirty="0"/>
          </a:p>
        </p:txBody>
      </p:sp>
      <p:sp>
        <p:nvSpPr>
          <p:cNvPr id="7" name="Rectangle 2"/>
          <p:cNvSpPr>
            <a:spLocks noGrp="1" noChangeArrowheads="1"/>
          </p:cNvSpPr>
          <p:nvPr>
            <p:ph type="title"/>
          </p:nvPr>
        </p:nvSpPr>
        <p:spPr>
          <a:xfrm>
            <a:off x="714349" y="-71462"/>
            <a:ext cx="8286808" cy="685800"/>
          </a:xfrm>
        </p:spPr>
        <p:txBody>
          <a:bodyPr/>
          <a:lstStyle/>
          <a:p>
            <a:pPr eaLnBrk="1" hangingPunct="1"/>
            <a:r>
              <a:rPr lang="fr-FR" sz="1600" b="1" dirty="0"/>
              <a:t>2</a:t>
            </a:r>
            <a:r>
              <a:rPr lang="fr-FR" sz="1600" b="1" dirty="0" smtClean="0"/>
              <a:t>. LES METHODES DE CALCUL DES COÛTS</a:t>
            </a:r>
            <a:r>
              <a:rPr lang="fr-FR" sz="1600" b="1" dirty="0" smtClean="0">
                <a:solidFill>
                  <a:schemeClr val="accent2">
                    <a:lumMod val="50000"/>
                  </a:schemeClr>
                </a:solidFill>
              </a:rPr>
              <a:t/>
            </a:r>
            <a:br>
              <a:rPr lang="fr-FR" sz="1600" b="1" dirty="0" smtClean="0">
                <a:solidFill>
                  <a:schemeClr val="accent2">
                    <a:lumMod val="50000"/>
                  </a:schemeClr>
                </a:solidFill>
              </a:rPr>
            </a:br>
            <a:r>
              <a:rPr lang="fr-FR" sz="1400" dirty="0" smtClean="0"/>
              <a:t>COÛT DE REVIENT COMPLET</a:t>
            </a:r>
            <a:endParaRPr lang="fr-FR" sz="1600" dirty="0" smtClean="0"/>
          </a:p>
        </p:txBody>
      </p:sp>
      <p:sp>
        <p:nvSpPr>
          <p:cNvPr id="5" name="Rectangle 3"/>
          <p:cNvSpPr txBox="1">
            <a:spLocks noChangeArrowheads="1"/>
          </p:cNvSpPr>
          <p:nvPr/>
        </p:nvSpPr>
        <p:spPr bwMode="auto">
          <a:xfrm>
            <a:off x="714348" y="980728"/>
            <a:ext cx="7890100" cy="43924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80000"/>
              <a:buFont typeface="Wingdings" pitchFamily="2" charset="2"/>
              <a:buChar char="n"/>
              <a:defRPr sz="24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pPr algn="just" eaLnBrk="1" hangingPunct="1">
              <a:lnSpc>
                <a:spcPct val="150000"/>
              </a:lnSpc>
              <a:spcBef>
                <a:spcPts val="600"/>
              </a:spcBef>
              <a:spcAft>
                <a:spcPts val="600"/>
              </a:spcAft>
              <a:buSzPct val="100000"/>
              <a:buFont typeface="+mj-lt"/>
              <a:buAutoNum type="arabicPeriod" startAt="2"/>
            </a:pPr>
            <a:r>
              <a:rPr lang="fr-FR" sz="1400" b="1" dirty="0" smtClean="0">
                <a:solidFill>
                  <a:schemeClr val="accent2">
                    <a:lumMod val="50000"/>
                  </a:schemeClr>
                </a:solidFill>
                <a:latin typeface="Calibri" pitchFamily="34" charset="0"/>
              </a:rPr>
              <a:t>Démarche générale de l’analyse des coûts :</a:t>
            </a:r>
          </a:p>
          <a:p>
            <a:pPr marL="0" indent="0" algn="just" eaLnBrk="1" hangingPunct="1">
              <a:lnSpc>
                <a:spcPct val="150000"/>
              </a:lnSpc>
              <a:spcBef>
                <a:spcPts val="600"/>
              </a:spcBef>
              <a:spcAft>
                <a:spcPts val="600"/>
              </a:spcAft>
              <a:buNone/>
            </a:pPr>
            <a:r>
              <a:rPr lang="fr-FR" sz="1400" dirty="0" smtClean="0">
                <a:solidFill>
                  <a:schemeClr val="accent2">
                    <a:lumMod val="50000"/>
                  </a:schemeClr>
                </a:solidFill>
                <a:latin typeface="Calibri" pitchFamily="34" charset="0"/>
              </a:rPr>
              <a:t>L’enchainement du calcul des coûts est fondé sur le </a:t>
            </a:r>
            <a:r>
              <a:rPr lang="fr-FR" sz="1400" b="1" dirty="0" smtClean="0">
                <a:solidFill>
                  <a:schemeClr val="accent2">
                    <a:lumMod val="50000"/>
                  </a:schemeClr>
                </a:solidFill>
                <a:latin typeface="Calibri" pitchFamily="34" charset="0"/>
              </a:rPr>
              <a:t>cycle d’exploitation</a:t>
            </a:r>
            <a:r>
              <a:rPr lang="fr-FR" sz="1400" dirty="0" smtClean="0">
                <a:solidFill>
                  <a:schemeClr val="accent2">
                    <a:lumMod val="50000"/>
                  </a:schemeClr>
                </a:solidFill>
                <a:latin typeface="Calibri" pitchFamily="34" charset="0"/>
              </a:rPr>
              <a:t>. </a:t>
            </a:r>
          </a:p>
          <a:p>
            <a:pPr algn="just" eaLnBrk="1" hangingPunct="1">
              <a:lnSpc>
                <a:spcPct val="150000"/>
              </a:lnSpc>
              <a:spcBef>
                <a:spcPts val="600"/>
              </a:spcBef>
              <a:spcAft>
                <a:spcPts val="600"/>
              </a:spcAft>
              <a:buFont typeface="Arial" pitchFamily="34" charset="0"/>
              <a:buChar char="•"/>
            </a:pPr>
            <a:r>
              <a:rPr lang="fr-FR" sz="1400" dirty="0" smtClean="0">
                <a:solidFill>
                  <a:schemeClr val="accent2">
                    <a:lumMod val="50000"/>
                  </a:schemeClr>
                </a:solidFill>
                <a:latin typeface="Calibri" pitchFamily="34" charset="0"/>
              </a:rPr>
              <a:t>Dans une entreprise commerciale, le cycle se déroule ainsi :</a:t>
            </a:r>
          </a:p>
          <a:p>
            <a:pPr marL="0" indent="0" algn="just" eaLnBrk="1" hangingPunct="1">
              <a:lnSpc>
                <a:spcPct val="150000"/>
              </a:lnSpc>
              <a:spcBef>
                <a:spcPts val="600"/>
              </a:spcBef>
              <a:spcAft>
                <a:spcPts val="600"/>
              </a:spcAft>
              <a:buNone/>
            </a:pPr>
            <a:r>
              <a:rPr lang="fr-FR" sz="1400" dirty="0">
                <a:solidFill>
                  <a:schemeClr val="accent2">
                    <a:lumMod val="50000"/>
                  </a:schemeClr>
                </a:solidFill>
                <a:latin typeface="Calibri" pitchFamily="34" charset="0"/>
              </a:rPr>
              <a:t> </a:t>
            </a:r>
            <a:r>
              <a:rPr lang="fr-FR" sz="1400" dirty="0" smtClean="0">
                <a:solidFill>
                  <a:schemeClr val="accent2">
                    <a:lumMod val="50000"/>
                  </a:schemeClr>
                </a:solidFill>
                <a:latin typeface="Calibri" pitchFamily="34" charset="0"/>
              </a:rPr>
              <a:t>        Achats de marchandises                    Stockage de marchandises                     Ventes de marchandises</a:t>
            </a:r>
          </a:p>
          <a:p>
            <a:pPr algn="just" eaLnBrk="1" hangingPunct="1">
              <a:lnSpc>
                <a:spcPct val="150000"/>
              </a:lnSpc>
              <a:spcBef>
                <a:spcPts val="600"/>
              </a:spcBef>
              <a:spcAft>
                <a:spcPts val="600"/>
              </a:spcAft>
              <a:buFont typeface="Arial" pitchFamily="34" charset="0"/>
              <a:buChar char="•"/>
            </a:pPr>
            <a:r>
              <a:rPr lang="fr-FR" sz="1400" dirty="0">
                <a:solidFill>
                  <a:schemeClr val="accent2">
                    <a:lumMod val="50000"/>
                  </a:schemeClr>
                </a:solidFill>
                <a:latin typeface="Calibri" pitchFamily="34" charset="0"/>
              </a:rPr>
              <a:t>Dans une entreprise industrielle, le cycle suit le schéma suivant :</a:t>
            </a:r>
          </a:p>
          <a:p>
            <a:pPr marL="0" indent="0" algn="just" eaLnBrk="1" hangingPunct="1">
              <a:spcBef>
                <a:spcPts val="600"/>
              </a:spcBef>
              <a:spcAft>
                <a:spcPts val="0"/>
              </a:spcAft>
              <a:buNone/>
            </a:pPr>
            <a:r>
              <a:rPr lang="fr-FR" sz="1400" dirty="0" smtClean="0">
                <a:solidFill>
                  <a:schemeClr val="accent2">
                    <a:lumMod val="50000"/>
                  </a:schemeClr>
                </a:solidFill>
                <a:latin typeface="Calibri" pitchFamily="34" charset="0"/>
              </a:rPr>
              <a:t>         Achats de matières premières                   Stockage de matières premières                   Production de </a:t>
            </a:r>
          </a:p>
          <a:p>
            <a:pPr marL="0" indent="0" algn="just" eaLnBrk="1" hangingPunct="1">
              <a:spcBef>
                <a:spcPts val="600"/>
              </a:spcBef>
              <a:spcAft>
                <a:spcPts val="0"/>
              </a:spcAft>
              <a:buNone/>
            </a:pPr>
            <a:r>
              <a:rPr lang="fr-FR" sz="1400" dirty="0">
                <a:solidFill>
                  <a:schemeClr val="accent2">
                    <a:lumMod val="50000"/>
                  </a:schemeClr>
                </a:solidFill>
                <a:latin typeface="Calibri" pitchFamily="34" charset="0"/>
              </a:rPr>
              <a:t> </a:t>
            </a:r>
            <a:r>
              <a:rPr lang="fr-FR" sz="1400" dirty="0" smtClean="0">
                <a:solidFill>
                  <a:schemeClr val="accent2">
                    <a:lumMod val="50000"/>
                  </a:schemeClr>
                </a:solidFill>
                <a:latin typeface="Calibri" pitchFamily="34" charset="0"/>
              </a:rPr>
              <a:t>        produits finis                    Stockage de produits finis                     Ventes de produits finis    </a:t>
            </a: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p:txBody>
      </p:sp>
      <p:cxnSp>
        <p:nvCxnSpPr>
          <p:cNvPr id="12" name="Connecteur droit avec flèche 11"/>
          <p:cNvCxnSpPr/>
          <p:nvPr/>
        </p:nvCxnSpPr>
        <p:spPr bwMode="auto">
          <a:xfrm>
            <a:off x="3106688" y="2636912"/>
            <a:ext cx="457200" cy="0"/>
          </a:xfrm>
          <a:prstGeom prst="straightConnector1">
            <a:avLst/>
          </a:prstGeom>
          <a:solidFill>
            <a:schemeClr val="accent1"/>
          </a:solidFill>
          <a:ln w="9525" cap="flat" cmpd="sng" algn="ctr">
            <a:solidFill>
              <a:schemeClr val="accent2">
                <a:lumMod val="50000"/>
              </a:schemeClr>
            </a:solidFill>
            <a:prstDash val="solid"/>
            <a:round/>
            <a:headEnd type="none" w="med" len="med"/>
            <a:tailEnd type="arrow"/>
          </a:ln>
          <a:effectLst/>
        </p:spPr>
      </p:cxnSp>
      <p:cxnSp>
        <p:nvCxnSpPr>
          <p:cNvPr id="28" name="Connecteur droit avec flèche 27"/>
          <p:cNvCxnSpPr/>
          <p:nvPr/>
        </p:nvCxnSpPr>
        <p:spPr bwMode="auto">
          <a:xfrm>
            <a:off x="5842992" y="2636912"/>
            <a:ext cx="457200" cy="0"/>
          </a:xfrm>
          <a:prstGeom prst="straightConnector1">
            <a:avLst/>
          </a:prstGeom>
          <a:solidFill>
            <a:schemeClr val="accent1"/>
          </a:solidFill>
          <a:ln w="9525" cap="flat" cmpd="sng" algn="ctr">
            <a:solidFill>
              <a:schemeClr val="accent2">
                <a:lumMod val="50000"/>
              </a:schemeClr>
            </a:solidFill>
            <a:prstDash val="solid"/>
            <a:round/>
            <a:headEnd type="none" w="med" len="med"/>
            <a:tailEnd type="arrow"/>
          </a:ln>
          <a:effectLst/>
        </p:spPr>
      </p:cxnSp>
      <p:cxnSp>
        <p:nvCxnSpPr>
          <p:cNvPr id="29" name="Connecteur droit avec flèche 28"/>
          <p:cNvCxnSpPr/>
          <p:nvPr/>
        </p:nvCxnSpPr>
        <p:spPr bwMode="auto">
          <a:xfrm>
            <a:off x="3491880" y="3501008"/>
            <a:ext cx="457200" cy="0"/>
          </a:xfrm>
          <a:prstGeom prst="straightConnector1">
            <a:avLst/>
          </a:prstGeom>
          <a:solidFill>
            <a:schemeClr val="accent1"/>
          </a:solidFill>
          <a:ln w="9525" cap="flat" cmpd="sng" algn="ctr">
            <a:solidFill>
              <a:schemeClr val="accent2">
                <a:lumMod val="50000"/>
              </a:schemeClr>
            </a:solidFill>
            <a:prstDash val="solid"/>
            <a:round/>
            <a:headEnd type="none" w="med" len="med"/>
            <a:tailEnd type="arrow"/>
          </a:ln>
          <a:effectLst/>
        </p:spPr>
      </p:cxnSp>
      <p:cxnSp>
        <p:nvCxnSpPr>
          <p:cNvPr id="30" name="Connecteur droit avec flèche 29"/>
          <p:cNvCxnSpPr/>
          <p:nvPr/>
        </p:nvCxnSpPr>
        <p:spPr bwMode="auto">
          <a:xfrm>
            <a:off x="6563072" y="3501008"/>
            <a:ext cx="457200" cy="0"/>
          </a:xfrm>
          <a:prstGeom prst="straightConnector1">
            <a:avLst/>
          </a:prstGeom>
          <a:solidFill>
            <a:schemeClr val="accent1"/>
          </a:solidFill>
          <a:ln w="9525" cap="flat" cmpd="sng" algn="ctr">
            <a:solidFill>
              <a:schemeClr val="accent2">
                <a:lumMod val="50000"/>
              </a:schemeClr>
            </a:solidFill>
            <a:prstDash val="solid"/>
            <a:round/>
            <a:headEnd type="none" w="med" len="med"/>
            <a:tailEnd type="arrow"/>
          </a:ln>
          <a:effectLst/>
        </p:spPr>
      </p:cxnSp>
      <p:cxnSp>
        <p:nvCxnSpPr>
          <p:cNvPr id="31" name="Connecteur droit avec flèche 30"/>
          <p:cNvCxnSpPr/>
          <p:nvPr/>
        </p:nvCxnSpPr>
        <p:spPr bwMode="auto">
          <a:xfrm>
            <a:off x="2314600" y="3789040"/>
            <a:ext cx="457200" cy="0"/>
          </a:xfrm>
          <a:prstGeom prst="straightConnector1">
            <a:avLst/>
          </a:prstGeom>
          <a:solidFill>
            <a:schemeClr val="accent1"/>
          </a:solidFill>
          <a:ln w="9525" cap="flat" cmpd="sng" algn="ctr">
            <a:solidFill>
              <a:schemeClr val="accent2">
                <a:lumMod val="50000"/>
              </a:schemeClr>
            </a:solidFill>
            <a:prstDash val="solid"/>
            <a:round/>
            <a:headEnd type="none" w="med" len="med"/>
            <a:tailEnd type="arrow"/>
          </a:ln>
          <a:effectLst/>
        </p:spPr>
      </p:cxnSp>
      <p:cxnSp>
        <p:nvCxnSpPr>
          <p:cNvPr id="32" name="Connecteur droit avec flèche 31"/>
          <p:cNvCxnSpPr/>
          <p:nvPr/>
        </p:nvCxnSpPr>
        <p:spPr bwMode="auto">
          <a:xfrm>
            <a:off x="4978896" y="3789040"/>
            <a:ext cx="457200" cy="0"/>
          </a:xfrm>
          <a:prstGeom prst="straightConnector1">
            <a:avLst/>
          </a:prstGeom>
          <a:solidFill>
            <a:schemeClr val="accent1"/>
          </a:solidFill>
          <a:ln w="9525" cap="flat" cmpd="sng" algn="ctr">
            <a:solidFill>
              <a:schemeClr val="accent2">
                <a:lumMod val="50000"/>
              </a:schemeClr>
            </a:solidFill>
            <a:prstDash val="solid"/>
            <a:round/>
            <a:headEnd type="none" w="med" len="med"/>
            <a:tailEnd type="arrow"/>
          </a:ln>
          <a:effectLst/>
        </p:spPr>
      </p:cxnSp>
    </p:spTree>
    <p:extLst>
      <p:ext uri="{BB962C8B-B14F-4D97-AF65-F5344CB8AC3E}">
        <p14:creationId xmlns:p14="http://schemas.microsoft.com/office/powerpoint/2010/main" val="3597510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0"/>
          </p:nvPr>
        </p:nvSpPr>
        <p:spPr>
          <a:xfrm>
            <a:off x="7239032" y="6543700"/>
            <a:ext cx="1905000" cy="457200"/>
          </a:xfrm>
        </p:spPr>
        <p:txBody>
          <a:bodyPr/>
          <a:lstStyle/>
          <a:p>
            <a:pPr>
              <a:defRPr/>
            </a:pPr>
            <a:fld id="{A54505F1-5C1B-4BB7-AC3F-C6A2329798D2}" type="slidenum">
              <a:rPr lang="fr-FR" sz="1100" smtClean="0"/>
              <a:pPr>
                <a:defRPr/>
              </a:pPr>
              <a:t>16</a:t>
            </a:fld>
            <a:endParaRPr lang="fr-FR" sz="1100" dirty="0"/>
          </a:p>
        </p:txBody>
      </p:sp>
      <p:sp>
        <p:nvSpPr>
          <p:cNvPr id="7" name="Rectangle 2"/>
          <p:cNvSpPr>
            <a:spLocks noGrp="1" noChangeArrowheads="1"/>
          </p:cNvSpPr>
          <p:nvPr>
            <p:ph type="title"/>
          </p:nvPr>
        </p:nvSpPr>
        <p:spPr>
          <a:xfrm>
            <a:off x="714349" y="-71462"/>
            <a:ext cx="8286808" cy="685800"/>
          </a:xfrm>
        </p:spPr>
        <p:txBody>
          <a:bodyPr/>
          <a:lstStyle/>
          <a:p>
            <a:pPr eaLnBrk="1" hangingPunct="1"/>
            <a:r>
              <a:rPr lang="fr-FR" sz="1600" b="1" dirty="0"/>
              <a:t>2</a:t>
            </a:r>
            <a:r>
              <a:rPr lang="fr-FR" sz="1600" b="1" dirty="0" smtClean="0"/>
              <a:t>. LES METHODES DE CALCUL DES COÛTS</a:t>
            </a:r>
            <a:r>
              <a:rPr lang="fr-FR" sz="1600" b="1" dirty="0" smtClean="0">
                <a:solidFill>
                  <a:schemeClr val="accent2">
                    <a:lumMod val="50000"/>
                  </a:schemeClr>
                </a:solidFill>
              </a:rPr>
              <a:t/>
            </a:r>
            <a:br>
              <a:rPr lang="fr-FR" sz="1600" b="1" dirty="0" smtClean="0">
                <a:solidFill>
                  <a:schemeClr val="accent2">
                    <a:lumMod val="50000"/>
                  </a:schemeClr>
                </a:solidFill>
              </a:rPr>
            </a:br>
            <a:r>
              <a:rPr lang="fr-FR" sz="1400" dirty="0" smtClean="0"/>
              <a:t>COÛT DE REVIENT COMPLET</a:t>
            </a:r>
            <a:endParaRPr lang="fr-FR" sz="1600" dirty="0" smtClean="0"/>
          </a:p>
        </p:txBody>
      </p:sp>
      <p:sp>
        <p:nvSpPr>
          <p:cNvPr id="5" name="Rectangle 3"/>
          <p:cNvSpPr txBox="1">
            <a:spLocks noChangeArrowheads="1"/>
          </p:cNvSpPr>
          <p:nvPr/>
        </p:nvSpPr>
        <p:spPr bwMode="auto">
          <a:xfrm>
            <a:off x="714348" y="1124744"/>
            <a:ext cx="7890100" cy="47525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80000"/>
              <a:buFont typeface="Wingdings" pitchFamily="2" charset="2"/>
              <a:buChar char="n"/>
              <a:defRPr sz="24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pPr algn="just" eaLnBrk="1" hangingPunct="1">
              <a:spcBef>
                <a:spcPts val="600"/>
              </a:spcBef>
              <a:spcAft>
                <a:spcPts val="600"/>
              </a:spcAft>
              <a:buSzPct val="100000"/>
              <a:buFont typeface="+mj-lt"/>
              <a:buAutoNum type="arabicPeriod" startAt="3"/>
            </a:pPr>
            <a:r>
              <a:rPr lang="fr-FR" sz="1600" b="1" dirty="0" smtClean="0">
                <a:solidFill>
                  <a:schemeClr val="accent2">
                    <a:lumMod val="50000"/>
                  </a:schemeClr>
                </a:solidFill>
                <a:latin typeface="Calibri" pitchFamily="34" charset="0"/>
              </a:rPr>
              <a:t>Les répartitions primaires et secondaires des charges :</a:t>
            </a:r>
          </a:p>
          <a:p>
            <a:pPr marL="0" indent="0" algn="just" eaLnBrk="1" hangingPunct="1">
              <a:lnSpc>
                <a:spcPct val="150000"/>
              </a:lnSpc>
              <a:spcBef>
                <a:spcPts val="600"/>
              </a:spcBef>
              <a:spcAft>
                <a:spcPts val="600"/>
              </a:spcAft>
              <a:buNone/>
            </a:pPr>
            <a:r>
              <a:rPr lang="fr-FR" sz="1600" dirty="0" smtClean="0">
                <a:solidFill>
                  <a:schemeClr val="accent2">
                    <a:lumMod val="50000"/>
                  </a:schemeClr>
                </a:solidFill>
                <a:latin typeface="Calibri" pitchFamily="34" charset="0"/>
              </a:rPr>
              <a:t>La </a:t>
            </a:r>
            <a:r>
              <a:rPr lang="fr-FR" sz="1600" b="1" dirty="0" smtClean="0">
                <a:solidFill>
                  <a:schemeClr val="accent2">
                    <a:lumMod val="50000"/>
                  </a:schemeClr>
                </a:solidFill>
                <a:latin typeface="Calibri" pitchFamily="34" charset="0"/>
              </a:rPr>
              <a:t>répartition primaire</a:t>
            </a:r>
            <a:r>
              <a:rPr lang="fr-FR" sz="1600" dirty="0" smtClean="0">
                <a:solidFill>
                  <a:schemeClr val="accent2">
                    <a:lumMod val="50000"/>
                  </a:schemeClr>
                </a:solidFill>
                <a:latin typeface="Calibri" pitchFamily="34" charset="0"/>
              </a:rPr>
              <a:t> consiste à affecter le total des charges indirectes dans tous les centres, d’après des clés de répartition qui vous seront données, le plus souvent en pourcentage.</a:t>
            </a:r>
          </a:p>
          <a:p>
            <a:pPr marL="0" indent="0" algn="just" eaLnBrk="1" hangingPunct="1">
              <a:lnSpc>
                <a:spcPct val="150000"/>
              </a:lnSpc>
              <a:spcBef>
                <a:spcPts val="600"/>
              </a:spcBef>
              <a:spcAft>
                <a:spcPts val="600"/>
              </a:spcAft>
              <a:buNone/>
            </a:pPr>
            <a:r>
              <a:rPr lang="fr-FR" sz="1600" dirty="0" smtClean="0">
                <a:solidFill>
                  <a:schemeClr val="accent2">
                    <a:lumMod val="50000"/>
                  </a:schemeClr>
                </a:solidFill>
                <a:latin typeface="Calibri" pitchFamily="34" charset="0"/>
              </a:rPr>
              <a:t>La </a:t>
            </a:r>
            <a:r>
              <a:rPr lang="fr-FR" sz="1600" b="1" dirty="0" smtClean="0">
                <a:solidFill>
                  <a:schemeClr val="accent2">
                    <a:lumMod val="50000"/>
                  </a:schemeClr>
                </a:solidFill>
                <a:latin typeface="Calibri" pitchFamily="34" charset="0"/>
              </a:rPr>
              <a:t>répartition secondaire</a:t>
            </a:r>
            <a:r>
              <a:rPr lang="fr-FR" sz="1600" dirty="0" smtClean="0">
                <a:solidFill>
                  <a:schemeClr val="accent2">
                    <a:lumMod val="50000"/>
                  </a:schemeClr>
                </a:solidFill>
                <a:latin typeface="Calibri" pitchFamily="34" charset="0"/>
              </a:rPr>
              <a:t> correspond à la réaffectation des charges des centres auxiliaires vers les centres principaux. La répartition en escalier (sans réciprocité) et la répartition croisée seront étudiées.</a:t>
            </a:r>
          </a:p>
          <a:p>
            <a:pPr marL="0" indent="0" algn="just" eaLnBrk="1" hangingPunct="1">
              <a:lnSpc>
                <a:spcPct val="150000"/>
              </a:lnSpc>
              <a:spcBef>
                <a:spcPts val="600"/>
              </a:spcBef>
              <a:spcAft>
                <a:spcPts val="600"/>
              </a:spcAft>
              <a:buNone/>
            </a:pPr>
            <a:r>
              <a:rPr lang="fr-FR" sz="1600" dirty="0" smtClean="0">
                <a:solidFill>
                  <a:schemeClr val="accent2">
                    <a:lumMod val="50000"/>
                  </a:schemeClr>
                </a:solidFill>
                <a:latin typeface="Calibri" pitchFamily="34" charset="0"/>
              </a:rPr>
              <a:t>Un </a:t>
            </a:r>
            <a:r>
              <a:rPr lang="fr-FR" sz="1600" b="1" dirty="0" smtClean="0">
                <a:solidFill>
                  <a:schemeClr val="accent2">
                    <a:lumMod val="50000"/>
                  </a:schemeClr>
                </a:solidFill>
                <a:latin typeface="Calibri" pitchFamily="34" charset="0"/>
              </a:rPr>
              <a:t>tableau de répartition</a:t>
            </a:r>
            <a:r>
              <a:rPr lang="fr-FR" sz="1600" dirty="0" smtClean="0">
                <a:solidFill>
                  <a:schemeClr val="accent2">
                    <a:lumMod val="50000"/>
                  </a:schemeClr>
                </a:solidFill>
                <a:latin typeface="Calibri" pitchFamily="34" charset="0"/>
              </a:rPr>
              <a:t> à double entrée permet de présenter les répartitions : sur les lignes, sont inscrites les charges indirectes; dans les colonnes, les centres d’analyse. Il est possible de procéder à </a:t>
            </a:r>
            <a:r>
              <a:rPr lang="fr-FR" sz="1600" b="1" dirty="0" smtClean="0">
                <a:solidFill>
                  <a:schemeClr val="accent2">
                    <a:lumMod val="50000"/>
                  </a:schemeClr>
                </a:solidFill>
                <a:latin typeface="Calibri" pitchFamily="34" charset="0"/>
              </a:rPr>
              <a:t>l’imputation des charges indirectes </a:t>
            </a:r>
            <a:r>
              <a:rPr lang="fr-FR" sz="1600" dirty="0" smtClean="0">
                <a:solidFill>
                  <a:schemeClr val="accent2">
                    <a:lumMod val="50000"/>
                  </a:schemeClr>
                </a:solidFill>
                <a:latin typeface="Calibri" pitchFamily="34" charset="0"/>
              </a:rPr>
              <a:t>sur la base d’unités d’œuvre ou d’assiette de frais (souvent, seul le terme </a:t>
            </a:r>
            <a:r>
              <a:rPr lang="fr-FR" sz="1600" b="1" dirty="0" smtClean="0">
                <a:solidFill>
                  <a:schemeClr val="accent2">
                    <a:lumMod val="50000"/>
                  </a:schemeClr>
                </a:solidFill>
                <a:latin typeface="Calibri" pitchFamily="34" charset="0"/>
              </a:rPr>
              <a:t>unité d’œuvre est utilisé</a:t>
            </a:r>
            <a:r>
              <a:rPr lang="fr-FR" sz="1600" dirty="0" smtClean="0">
                <a:solidFill>
                  <a:schemeClr val="accent2">
                    <a:lumMod val="50000"/>
                  </a:schemeClr>
                </a:solidFill>
                <a:latin typeface="Calibri" pitchFamily="34" charset="0"/>
              </a:rPr>
              <a:t>).</a:t>
            </a:r>
          </a:p>
        </p:txBody>
      </p:sp>
    </p:spTree>
    <p:extLst>
      <p:ext uri="{BB962C8B-B14F-4D97-AF65-F5344CB8AC3E}">
        <p14:creationId xmlns:p14="http://schemas.microsoft.com/office/powerpoint/2010/main" val="26988685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0"/>
          </p:nvPr>
        </p:nvSpPr>
        <p:spPr>
          <a:xfrm>
            <a:off x="7239032" y="6543700"/>
            <a:ext cx="1905000" cy="457200"/>
          </a:xfrm>
        </p:spPr>
        <p:txBody>
          <a:bodyPr/>
          <a:lstStyle/>
          <a:p>
            <a:pPr>
              <a:defRPr/>
            </a:pPr>
            <a:fld id="{A54505F1-5C1B-4BB7-AC3F-C6A2329798D2}" type="slidenum">
              <a:rPr lang="fr-FR" sz="1100" smtClean="0"/>
              <a:pPr>
                <a:defRPr/>
              </a:pPr>
              <a:t>17</a:t>
            </a:fld>
            <a:endParaRPr lang="fr-FR" sz="1100" dirty="0"/>
          </a:p>
        </p:txBody>
      </p:sp>
      <p:sp>
        <p:nvSpPr>
          <p:cNvPr id="7" name="Rectangle 2"/>
          <p:cNvSpPr>
            <a:spLocks noGrp="1" noChangeArrowheads="1"/>
          </p:cNvSpPr>
          <p:nvPr>
            <p:ph type="title"/>
          </p:nvPr>
        </p:nvSpPr>
        <p:spPr>
          <a:xfrm>
            <a:off x="714349" y="-71462"/>
            <a:ext cx="8286808" cy="685800"/>
          </a:xfrm>
        </p:spPr>
        <p:txBody>
          <a:bodyPr/>
          <a:lstStyle/>
          <a:p>
            <a:pPr eaLnBrk="1" hangingPunct="1"/>
            <a:r>
              <a:rPr lang="fr-FR" sz="1600" b="1" dirty="0"/>
              <a:t>2</a:t>
            </a:r>
            <a:r>
              <a:rPr lang="fr-FR" sz="1600" b="1" dirty="0" smtClean="0"/>
              <a:t>. LES METHODES DE CALCUL DES COÛTS</a:t>
            </a:r>
            <a:r>
              <a:rPr lang="fr-FR" sz="1600" b="1" dirty="0" smtClean="0">
                <a:solidFill>
                  <a:schemeClr val="accent2">
                    <a:lumMod val="50000"/>
                  </a:schemeClr>
                </a:solidFill>
              </a:rPr>
              <a:t/>
            </a:r>
            <a:br>
              <a:rPr lang="fr-FR" sz="1600" b="1" dirty="0" smtClean="0">
                <a:solidFill>
                  <a:schemeClr val="accent2">
                    <a:lumMod val="50000"/>
                  </a:schemeClr>
                </a:solidFill>
              </a:rPr>
            </a:br>
            <a:r>
              <a:rPr lang="fr-FR" sz="1400" dirty="0" smtClean="0"/>
              <a:t>COÛT DE REVIENT COMPLET</a:t>
            </a:r>
            <a:endParaRPr lang="fr-FR" sz="1600" dirty="0" smtClean="0"/>
          </a:p>
        </p:txBody>
      </p:sp>
      <p:sp>
        <p:nvSpPr>
          <p:cNvPr id="5" name="Rectangle 3"/>
          <p:cNvSpPr txBox="1">
            <a:spLocks noChangeArrowheads="1"/>
          </p:cNvSpPr>
          <p:nvPr/>
        </p:nvSpPr>
        <p:spPr bwMode="auto">
          <a:xfrm>
            <a:off x="714348" y="1124744"/>
            <a:ext cx="7890100" cy="40324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80000"/>
              <a:buFont typeface="Wingdings" pitchFamily="2" charset="2"/>
              <a:buChar char="n"/>
              <a:defRPr sz="24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pPr marL="0" indent="0" algn="just" eaLnBrk="1" hangingPunct="1">
              <a:lnSpc>
                <a:spcPct val="150000"/>
              </a:lnSpc>
              <a:spcBef>
                <a:spcPts val="600"/>
              </a:spcBef>
              <a:spcAft>
                <a:spcPts val="600"/>
              </a:spcAft>
              <a:buNone/>
            </a:pPr>
            <a:r>
              <a:rPr lang="fr-FR" sz="1400" smtClean="0">
                <a:solidFill>
                  <a:schemeClr val="accent2">
                    <a:lumMod val="50000"/>
                  </a:schemeClr>
                </a:solidFill>
                <a:latin typeface="Calibri" pitchFamily="34" charset="0"/>
              </a:rPr>
              <a:t>Les </a:t>
            </a:r>
            <a:r>
              <a:rPr lang="fr-FR" sz="1400" b="1" smtClean="0">
                <a:solidFill>
                  <a:schemeClr val="accent2">
                    <a:lumMod val="50000"/>
                  </a:schemeClr>
                </a:solidFill>
                <a:latin typeface="Calibri" pitchFamily="34" charset="0"/>
              </a:rPr>
              <a:t>unités </a:t>
            </a:r>
            <a:r>
              <a:rPr lang="fr-FR" sz="1400" b="1" dirty="0" smtClean="0">
                <a:solidFill>
                  <a:schemeClr val="accent2">
                    <a:lumMod val="50000"/>
                  </a:schemeClr>
                </a:solidFill>
                <a:latin typeface="Calibri" pitchFamily="34" charset="0"/>
              </a:rPr>
              <a:t>d’œuvre</a:t>
            </a:r>
            <a:r>
              <a:rPr lang="fr-FR" sz="1400" dirty="0" smtClean="0">
                <a:solidFill>
                  <a:schemeClr val="accent2">
                    <a:lumMod val="50000"/>
                  </a:schemeClr>
                </a:solidFill>
                <a:latin typeface="Calibri" pitchFamily="34" charset="0"/>
              </a:rPr>
              <a:t> représentent </a:t>
            </a:r>
            <a:r>
              <a:rPr lang="fr-FR" sz="1400" dirty="0">
                <a:solidFill>
                  <a:schemeClr val="accent2">
                    <a:lumMod val="50000"/>
                  </a:schemeClr>
                </a:solidFill>
                <a:latin typeface="Calibri" pitchFamily="34" charset="0"/>
              </a:rPr>
              <a:t>l’unité de mesure de l’activité des différents centres.</a:t>
            </a:r>
          </a:p>
          <a:p>
            <a:pPr marL="0" indent="0" algn="just" eaLnBrk="1" hangingPunct="1">
              <a:lnSpc>
                <a:spcPct val="150000"/>
              </a:lnSpc>
              <a:spcBef>
                <a:spcPts val="600"/>
              </a:spcBef>
              <a:spcAft>
                <a:spcPts val="600"/>
              </a:spcAft>
              <a:buNone/>
            </a:pPr>
            <a:r>
              <a:rPr lang="fr-FR" sz="1400" dirty="0">
                <a:solidFill>
                  <a:schemeClr val="accent2">
                    <a:lumMod val="50000"/>
                  </a:schemeClr>
                </a:solidFill>
                <a:latin typeface="Calibri" pitchFamily="34" charset="0"/>
              </a:rPr>
              <a:t>Elles permettent de :</a:t>
            </a:r>
          </a:p>
          <a:p>
            <a:pPr eaLnBrk="1" hangingPunct="1">
              <a:spcBef>
                <a:spcPts val="600"/>
              </a:spcBef>
              <a:spcAft>
                <a:spcPts val="600"/>
              </a:spcAft>
              <a:buFont typeface="Arial" pitchFamily="34" charset="0"/>
              <a:buChar char="•"/>
            </a:pPr>
            <a:r>
              <a:rPr lang="fr-FR" sz="1400" dirty="0" smtClean="0">
                <a:solidFill>
                  <a:schemeClr val="accent2">
                    <a:lumMod val="50000"/>
                  </a:schemeClr>
                </a:solidFill>
                <a:latin typeface="Calibri" pitchFamily="34" charset="0"/>
              </a:rPr>
              <a:t>fractionner </a:t>
            </a:r>
            <a:r>
              <a:rPr lang="fr-FR" sz="1400" dirty="0">
                <a:solidFill>
                  <a:schemeClr val="accent2">
                    <a:lumMod val="50000"/>
                  </a:schemeClr>
                </a:solidFill>
                <a:latin typeface="Calibri" pitchFamily="34" charset="0"/>
              </a:rPr>
              <a:t>le coût d’un centre d’analyse et d’obtenir un coût par unité d’œuvre ;</a:t>
            </a:r>
          </a:p>
          <a:p>
            <a:pPr eaLnBrk="1" hangingPunct="1">
              <a:spcBef>
                <a:spcPts val="600"/>
              </a:spcBef>
              <a:spcAft>
                <a:spcPts val="600"/>
              </a:spcAft>
              <a:buFont typeface="Arial" pitchFamily="34" charset="0"/>
              <a:buChar char="•"/>
            </a:pPr>
            <a:r>
              <a:rPr lang="fr-FR" sz="1400" dirty="0" smtClean="0">
                <a:solidFill>
                  <a:schemeClr val="accent2">
                    <a:lumMod val="50000"/>
                  </a:schemeClr>
                </a:solidFill>
                <a:latin typeface="Calibri" pitchFamily="34" charset="0"/>
              </a:rPr>
              <a:t>d’imputer </a:t>
            </a:r>
            <a:r>
              <a:rPr lang="fr-FR" sz="1400" dirty="0">
                <a:solidFill>
                  <a:schemeClr val="accent2">
                    <a:lumMod val="50000"/>
                  </a:schemeClr>
                </a:solidFill>
                <a:latin typeface="Calibri" pitchFamily="34" charset="0"/>
              </a:rPr>
              <a:t>une fraction du coût d’un centre d’analyse à un coût de produit à partir </a:t>
            </a:r>
            <a:r>
              <a:rPr lang="fr-FR" sz="1400" dirty="0" smtClean="0">
                <a:solidFill>
                  <a:schemeClr val="accent2">
                    <a:lumMod val="50000"/>
                  </a:schemeClr>
                </a:solidFill>
                <a:latin typeface="Calibri" pitchFamily="34" charset="0"/>
              </a:rPr>
              <a:t>du nombre </a:t>
            </a:r>
            <a:r>
              <a:rPr lang="fr-FR" sz="1400" dirty="0">
                <a:solidFill>
                  <a:schemeClr val="accent2">
                    <a:lumMod val="50000"/>
                  </a:schemeClr>
                </a:solidFill>
                <a:latin typeface="Calibri" pitchFamily="34" charset="0"/>
              </a:rPr>
              <a:t>d’unités d’œuvre consommées par la fabrication de ce produit.</a:t>
            </a:r>
          </a:p>
          <a:p>
            <a:pPr eaLnBrk="1" hangingPunct="1">
              <a:spcBef>
                <a:spcPts val="600"/>
              </a:spcBef>
              <a:spcAft>
                <a:spcPts val="600"/>
              </a:spcAft>
              <a:buFont typeface="Arial" pitchFamily="34" charset="0"/>
              <a:buChar char="•"/>
            </a:pPr>
            <a:r>
              <a:rPr lang="fr-FR" sz="1400" dirty="0">
                <a:solidFill>
                  <a:schemeClr val="accent2">
                    <a:lumMod val="50000"/>
                  </a:schemeClr>
                </a:solidFill>
                <a:latin typeface="Calibri" pitchFamily="34" charset="0"/>
              </a:rPr>
              <a:t>Les unités d’œuvre les plus fréquentes sont </a:t>
            </a:r>
            <a:r>
              <a:rPr lang="fr-FR" sz="1400" dirty="0" smtClean="0">
                <a:solidFill>
                  <a:schemeClr val="accent2">
                    <a:lumMod val="50000"/>
                  </a:schemeClr>
                </a:solidFill>
                <a:latin typeface="Calibri" pitchFamily="34" charset="0"/>
              </a:rPr>
              <a:t>:</a:t>
            </a:r>
          </a:p>
          <a:p>
            <a:pPr eaLnBrk="1" hangingPunct="1">
              <a:spcBef>
                <a:spcPts val="600"/>
              </a:spcBef>
              <a:spcAft>
                <a:spcPts val="600"/>
              </a:spcAft>
              <a:buFont typeface="Wingdings" charset="2"/>
              <a:buChar char="ü"/>
            </a:pPr>
            <a:r>
              <a:rPr lang="fr-FR" sz="1400" dirty="0" smtClean="0">
                <a:solidFill>
                  <a:schemeClr val="accent2">
                    <a:lumMod val="50000"/>
                  </a:schemeClr>
                </a:solidFill>
                <a:latin typeface="Calibri" pitchFamily="34" charset="0"/>
              </a:rPr>
              <a:t>les </a:t>
            </a:r>
            <a:r>
              <a:rPr lang="fr-FR" sz="1400" dirty="0">
                <a:solidFill>
                  <a:schemeClr val="accent2">
                    <a:lumMod val="50000"/>
                  </a:schemeClr>
                </a:solidFill>
                <a:latin typeface="Calibri" pitchFamily="34" charset="0"/>
              </a:rPr>
              <a:t>heures de main-d’œuvre directe </a:t>
            </a:r>
            <a:r>
              <a:rPr lang="fr-FR" sz="1400" dirty="0" smtClean="0">
                <a:solidFill>
                  <a:schemeClr val="accent2">
                    <a:lumMod val="50000"/>
                  </a:schemeClr>
                </a:solidFill>
                <a:latin typeface="Calibri" pitchFamily="34" charset="0"/>
              </a:rPr>
              <a:t>;</a:t>
            </a:r>
          </a:p>
          <a:p>
            <a:pPr eaLnBrk="1" hangingPunct="1">
              <a:spcBef>
                <a:spcPts val="600"/>
              </a:spcBef>
              <a:spcAft>
                <a:spcPts val="600"/>
              </a:spcAft>
              <a:buFont typeface="Wingdings" charset="2"/>
              <a:buChar char="ü"/>
            </a:pPr>
            <a:r>
              <a:rPr lang="fr-FR" sz="1400" dirty="0">
                <a:solidFill>
                  <a:schemeClr val="accent2">
                    <a:lumMod val="50000"/>
                  </a:schemeClr>
                </a:solidFill>
                <a:latin typeface="Calibri" pitchFamily="34" charset="0"/>
              </a:rPr>
              <a:t>les heures machine ;</a:t>
            </a:r>
          </a:p>
          <a:p>
            <a:pPr eaLnBrk="1" hangingPunct="1">
              <a:spcBef>
                <a:spcPts val="600"/>
              </a:spcBef>
              <a:spcAft>
                <a:spcPts val="600"/>
              </a:spcAft>
              <a:buFont typeface="Wingdings" charset="2"/>
              <a:buChar char="ü"/>
            </a:pPr>
            <a:r>
              <a:rPr lang="fr-FR" sz="1400" dirty="0">
                <a:solidFill>
                  <a:schemeClr val="accent2">
                    <a:lumMod val="50000"/>
                  </a:schemeClr>
                </a:solidFill>
                <a:latin typeface="Calibri" pitchFamily="34" charset="0"/>
              </a:rPr>
              <a:t>ou encore les quantités de produits œuvrés par le centre</a:t>
            </a:r>
            <a:r>
              <a:rPr lang="fr-FR" sz="1400" dirty="0" smtClean="0">
                <a:solidFill>
                  <a:schemeClr val="accent2">
                    <a:lumMod val="50000"/>
                  </a:schemeClr>
                </a:solidFill>
                <a:latin typeface="Calibri" pitchFamily="34" charset="0"/>
              </a:rPr>
              <a:t>.</a:t>
            </a:r>
            <a:endParaRPr lang="fr-FR" sz="1400" dirty="0">
              <a:solidFill>
                <a:schemeClr val="accent2">
                  <a:lumMod val="50000"/>
                </a:schemeClr>
              </a:solidFill>
              <a:latin typeface="Calibri" pitchFamily="34" charset="0"/>
            </a:endParaRPr>
          </a:p>
        </p:txBody>
      </p:sp>
    </p:spTree>
    <p:extLst>
      <p:ext uri="{BB962C8B-B14F-4D97-AF65-F5344CB8AC3E}">
        <p14:creationId xmlns:p14="http://schemas.microsoft.com/office/powerpoint/2010/main" val="1498084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0"/>
          </p:nvPr>
        </p:nvSpPr>
        <p:spPr>
          <a:xfrm>
            <a:off x="7239032" y="6543700"/>
            <a:ext cx="1905000" cy="457200"/>
          </a:xfrm>
        </p:spPr>
        <p:txBody>
          <a:bodyPr/>
          <a:lstStyle/>
          <a:p>
            <a:pPr>
              <a:defRPr/>
            </a:pPr>
            <a:fld id="{A54505F1-5C1B-4BB7-AC3F-C6A2329798D2}" type="slidenum">
              <a:rPr lang="fr-FR" sz="1100" smtClean="0"/>
              <a:pPr>
                <a:defRPr/>
              </a:pPr>
              <a:t>18</a:t>
            </a:fld>
            <a:endParaRPr lang="fr-FR" sz="1100" dirty="0"/>
          </a:p>
        </p:txBody>
      </p:sp>
      <p:sp>
        <p:nvSpPr>
          <p:cNvPr id="7" name="Rectangle 2"/>
          <p:cNvSpPr>
            <a:spLocks noGrp="1" noChangeArrowheads="1"/>
          </p:cNvSpPr>
          <p:nvPr>
            <p:ph type="title"/>
          </p:nvPr>
        </p:nvSpPr>
        <p:spPr>
          <a:xfrm>
            <a:off x="714349" y="-71462"/>
            <a:ext cx="8286808" cy="685800"/>
          </a:xfrm>
        </p:spPr>
        <p:txBody>
          <a:bodyPr/>
          <a:lstStyle/>
          <a:p>
            <a:pPr eaLnBrk="1" hangingPunct="1"/>
            <a:r>
              <a:rPr lang="fr-FR" sz="1600" b="1" dirty="0"/>
              <a:t>2</a:t>
            </a:r>
            <a:r>
              <a:rPr lang="fr-FR" sz="1600" b="1" dirty="0" smtClean="0"/>
              <a:t>. LES METHODES DE CALCUL DES COÛTS</a:t>
            </a:r>
            <a:r>
              <a:rPr lang="fr-FR" sz="1600" b="1" dirty="0" smtClean="0">
                <a:solidFill>
                  <a:schemeClr val="accent2">
                    <a:lumMod val="50000"/>
                  </a:schemeClr>
                </a:solidFill>
              </a:rPr>
              <a:t/>
            </a:r>
            <a:br>
              <a:rPr lang="fr-FR" sz="1600" b="1" dirty="0" smtClean="0">
                <a:solidFill>
                  <a:schemeClr val="accent2">
                    <a:lumMod val="50000"/>
                  </a:schemeClr>
                </a:solidFill>
              </a:rPr>
            </a:br>
            <a:r>
              <a:rPr lang="fr-FR" sz="1400" dirty="0" smtClean="0"/>
              <a:t>COÛT DE REVIENT COMPLET</a:t>
            </a:r>
            <a:endParaRPr lang="fr-FR" sz="1600" dirty="0" smtClean="0"/>
          </a:p>
        </p:txBody>
      </p:sp>
      <p:sp>
        <p:nvSpPr>
          <p:cNvPr id="5" name="Rectangle 3"/>
          <p:cNvSpPr txBox="1">
            <a:spLocks noChangeArrowheads="1"/>
          </p:cNvSpPr>
          <p:nvPr/>
        </p:nvSpPr>
        <p:spPr bwMode="auto">
          <a:xfrm>
            <a:off x="714348" y="692696"/>
            <a:ext cx="7890100" cy="57606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80000"/>
              <a:buFont typeface="Wingdings" pitchFamily="2" charset="2"/>
              <a:buChar char="n"/>
              <a:defRPr sz="24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pPr marL="0" indent="0" algn="just" eaLnBrk="1" hangingPunct="1">
              <a:spcBef>
                <a:spcPts val="300"/>
              </a:spcBef>
              <a:spcAft>
                <a:spcPts val="300"/>
              </a:spcAft>
              <a:buNone/>
            </a:pPr>
            <a:endParaRPr lang="fr-FR" sz="1400" dirty="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r>
              <a:rPr lang="fr-FR" sz="1400" b="1" dirty="0">
                <a:solidFill>
                  <a:schemeClr val="accent2">
                    <a:lumMod val="50000"/>
                  </a:schemeClr>
                </a:solidFill>
                <a:latin typeface="Calibri" pitchFamily="34" charset="0"/>
              </a:rPr>
              <a:t>L’assiette de frais,</a:t>
            </a:r>
          </a:p>
          <a:p>
            <a:pPr marL="0" indent="0" algn="just" eaLnBrk="1" hangingPunct="1">
              <a:lnSpc>
                <a:spcPct val="150000"/>
              </a:lnSpc>
              <a:spcBef>
                <a:spcPts val="600"/>
              </a:spcBef>
              <a:spcAft>
                <a:spcPts val="600"/>
              </a:spcAft>
              <a:buNone/>
            </a:pPr>
            <a:r>
              <a:rPr lang="fr-FR" sz="1400" dirty="0">
                <a:solidFill>
                  <a:schemeClr val="accent2">
                    <a:lumMod val="50000"/>
                  </a:schemeClr>
                </a:solidFill>
                <a:latin typeface="Calibri" pitchFamily="34" charset="0"/>
              </a:rPr>
              <a:t>Il peut être impossible de déterminer une unité d’œuvre physique pour un centre. Dans ce cas, on utilisera pour exprimer son « activité » une base monétaire, l’assiette de répartition (exemple : chiffre d’affaires, coût de production des produits vendus). L’imputation des charges du centre au coût des produits se fera à l’aide d’un taux de frais défini comme le quotient du total des charges du centre par l’assiette de répartition. </a:t>
            </a:r>
          </a:p>
          <a:p>
            <a:pPr marL="0" indent="0" algn="just" eaLnBrk="1" hangingPunct="1">
              <a:lnSpc>
                <a:spcPct val="150000"/>
              </a:lnSpc>
              <a:spcBef>
                <a:spcPts val="600"/>
              </a:spcBef>
              <a:spcAft>
                <a:spcPts val="600"/>
              </a:spcAft>
              <a:buNone/>
            </a:pPr>
            <a:r>
              <a:rPr lang="fr-FR" sz="1400" dirty="0">
                <a:solidFill>
                  <a:schemeClr val="accent2">
                    <a:lumMod val="50000"/>
                  </a:schemeClr>
                </a:solidFill>
                <a:latin typeface="Calibri" pitchFamily="34" charset="0"/>
              </a:rPr>
              <a:t>Taux de frais = Total des charges du centre × 100/Assiette de répartition</a:t>
            </a:r>
          </a:p>
          <a:p>
            <a:pPr marL="0" indent="0" algn="just" eaLnBrk="1" hangingPunct="1">
              <a:spcBef>
                <a:spcPts val="300"/>
              </a:spcBef>
              <a:spcAft>
                <a:spcPts val="300"/>
              </a:spcAft>
              <a:buNone/>
            </a:pPr>
            <a:endParaRPr lang="fr-FR" sz="1400" dirty="0" smtClean="0">
              <a:solidFill>
                <a:schemeClr val="accent2">
                  <a:lumMod val="50000"/>
                </a:schemeClr>
              </a:solidFill>
              <a:latin typeface="Calibri" pitchFamily="34" charset="0"/>
            </a:endParaRPr>
          </a:p>
          <a:p>
            <a:pPr marL="0" indent="0" algn="just" eaLnBrk="1" hangingPunct="1">
              <a:spcBef>
                <a:spcPts val="300"/>
              </a:spcBef>
              <a:spcAft>
                <a:spcPts val="300"/>
              </a:spcAft>
              <a:buNone/>
            </a:pPr>
            <a:r>
              <a:rPr lang="fr-FR" sz="1400" dirty="0" smtClean="0">
                <a:solidFill>
                  <a:schemeClr val="accent2">
                    <a:lumMod val="50000"/>
                  </a:schemeClr>
                </a:solidFill>
                <a:latin typeface="Calibri" pitchFamily="34" charset="0"/>
              </a:rPr>
              <a:t>La difficulté est de trouver une unité de mesure raisonnable représentative des charges imputées. </a:t>
            </a:r>
          </a:p>
          <a:p>
            <a:pPr marL="0" indent="0" algn="just" eaLnBrk="1" hangingPunct="1">
              <a:spcBef>
                <a:spcPts val="300"/>
              </a:spcBef>
              <a:spcAft>
                <a:spcPts val="300"/>
              </a:spcAft>
              <a:buNone/>
            </a:pPr>
            <a:r>
              <a:rPr lang="fr-FR" sz="1400" dirty="0" smtClean="0">
                <a:solidFill>
                  <a:schemeClr val="accent2">
                    <a:lumMod val="50000"/>
                  </a:schemeClr>
                </a:solidFill>
                <a:latin typeface="Calibri" pitchFamily="34" charset="0"/>
              </a:rPr>
              <a:t>Le coût correspondant se calcule ainsi :</a:t>
            </a: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p:txBody>
      </p:sp>
      <p:sp>
        <p:nvSpPr>
          <p:cNvPr id="24" name="ZoneTexte 23"/>
          <p:cNvSpPr txBox="1"/>
          <p:nvPr/>
        </p:nvSpPr>
        <p:spPr>
          <a:xfrm>
            <a:off x="1187624" y="5085184"/>
            <a:ext cx="6524798" cy="523220"/>
          </a:xfrm>
          <a:prstGeom prst="rect">
            <a:avLst/>
          </a:prstGeom>
          <a:solidFill>
            <a:schemeClr val="bg1">
              <a:lumMod val="85000"/>
            </a:schemeClr>
          </a:solidFill>
          <a:ln>
            <a:solidFill>
              <a:schemeClr val="bg1">
                <a:lumMod val="50000"/>
              </a:schemeClr>
            </a:solidFill>
          </a:ln>
        </p:spPr>
        <p:txBody>
          <a:bodyPr wrap="square" rtlCol="0">
            <a:spAutoFit/>
          </a:bodyPr>
          <a:lstStyle/>
          <a:p>
            <a:r>
              <a:rPr lang="fr-FR" sz="1400" b="1" dirty="0" smtClean="0">
                <a:solidFill>
                  <a:schemeClr val="accent2">
                    <a:lumMod val="50000"/>
                  </a:schemeClr>
                </a:solidFill>
                <a:latin typeface="Calibri" pitchFamily="34" charset="0"/>
              </a:rPr>
              <a:t>Coût de l’unité d’œuvre = Total de la répartition secondaire / Nombre d’unité d’œuvre </a:t>
            </a:r>
          </a:p>
          <a:p>
            <a:r>
              <a:rPr lang="fr-FR" sz="1400" b="1" dirty="0" smtClean="0">
                <a:solidFill>
                  <a:schemeClr val="accent2">
                    <a:lumMod val="50000"/>
                  </a:schemeClr>
                </a:solidFill>
                <a:latin typeface="Calibri" pitchFamily="34" charset="0"/>
              </a:rPr>
              <a:t>Taux de frais </a:t>
            </a:r>
            <a:r>
              <a:rPr lang="fr-FR" sz="1400" b="1" dirty="0">
                <a:solidFill>
                  <a:schemeClr val="accent2">
                    <a:lumMod val="50000"/>
                  </a:schemeClr>
                </a:solidFill>
                <a:latin typeface="Calibri" pitchFamily="34" charset="0"/>
              </a:rPr>
              <a:t>= Total de la répartition secondaire </a:t>
            </a:r>
            <a:r>
              <a:rPr lang="fr-FR" sz="1400" b="1" dirty="0" smtClean="0">
                <a:solidFill>
                  <a:schemeClr val="accent2">
                    <a:lumMod val="50000"/>
                  </a:schemeClr>
                </a:solidFill>
                <a:latin typeface="Calibri" pitchFamily="34" charset="0"/>
              </a:rPr>
              <a:t> /  Assiette de frais</a:t>
            </a:r>
          </a:p>
        </p:txBody>
      </p:sp>
    </p:spTree>
    <p:extLst>
      <p:ext uri="{BB962C8B-B14F-4D97-AF65-F5344CB8AC3E}">
        <p14:creationId xmlns:p14="http://schemas.microsoft.com/office/powerpoint/2010/main" val="17754336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0"/>
          </p:nvPr>
        </p:nvSpPr>
        <p:spPr>
          <a:xfrm>
            <a:off x="7239032" y="6543700"/>
            <a:ext cx="1905000" cy="457200"/>
          </a:xfrm>
        </p:spPr>
        <p:txBody>
          <a:bodyPr/>
          <a:lstStyle/>
          <a:p>
            <a:pPr>
              <a:defRPr/>
            </a:pPr>
            <a:fld id="{A54505F1-5C1B-4BB7-AC3F-C6A2329798D2}" type="slidenum">
              <a:rPr lang="fr-FR" sz="1100" smtClean="0"/>
              <a:pPr>
                <a:defRPr/>
              </a:pPr>
              <a:t>19</a:t>
            </a:fld>
            <a:endParaRPr lang="fr-FR" sz="1100" dirty="0"/>
          </a:p>
        </p:txBody>
      </p:sp>
      <p:sp>
        <p:nvSpPr>
          <p:cNvPr id="7" name="Rectangle 2"/>
          <p:cNvSpPr>
            <a:spLocks noGrp="1" noChangeArrowheads="1"/>
          </p:cNvSpPr>
          <p:nvPr>
            <p:ph type="title"/>
          </p:nvPr>
        </p:nvSpPr>
        <p:spPr>
          <a:xfrm>
            <a:off x="714349" y="-71462"/>
            <a:ext cx="8286808" cy="685800"/>
          </a:xfrm>
        </p:spPr>
        <p:txBody>
          <a:bodyPr/>
          <a:lstStyle/>
          <a:p>
            <a:pPr eaLnBrk="1" hangingPunct="1"/>
            <a:r>
              <a:rPr lang="fr-FR" sz="1600" b="1" dirty="0"/>
              <a:t>2</a:t>
            </a:r>
            <a:r>
              <a:rPr lang="fr-FR" sz="1600" b="1" dirty="0" smtClean="0"/>
              <a:t>. LES METHODES DE CALCUL DES COÛTS</a:t>
            </a:r>
            <a:r>
              <a:rPr lang="fr-FR" sz="1600" b="1" dirty="0" smtClean="0">
                <a:solidFill>
                  <a:schemeClr val="accent2">
                    <a:lumMod val="50000"/>
                  </a:schemeClr>
                </a:solidFill>
              </a:rPr>
              <a:t/>
            </a:r>
            <a:br>
              <a:rPr lang="fr-FR" sz="1600" b="1" dirty="0" smtClean="0">
                <a:solidFill>
                  <a:schemeClr val="accent2">
                    <a:lumMod val="50000"/>
                  </a:schemeClr>
                </a:solidFill>
              </a:rPr>
            </a:br>
            <a:r>
              <a:rPr lang="fr-FR" sz="1400" dirty="0" smtClean="0"/>
              <a:t>COÛT DE REVIENT COMPLET</a:t>
            </a:r>
            <a:endParaRPr lang="fr-FR" sz="1600" dirty="0" smtClean="0"/>
          </a:p>
        </p:txBody>
      </p:sp>
      <p:sp>
        <p:nvSpPr>
          <p:cNvPr id="5" name="Rectangle 3"/>
          <p:cNvSpPr txBox="1">
            <a:spLocks noChangeArrowheads="1"/>
          </p:cNvSpPr>
          <p:nvPr/>
        </p:nvSpPr>
        <p:spPr bwMode="auto">
          <a:xfrm>
            <a:off x="714348" y="692696"/>
            <a:ext cx="7890100" cy="57606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80000"/>
              <a:buFont typeface="Wingdings" pitchFamily="2" charset="2"/>
              <a:buChar char="n"/>
              <a:defRPr sz="24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pPr marL="0" indent="0" algn="just" eaLnBrk="1" hangingPunct="1">
              <a:lnSpc>
                <a:spcPct val="150000"/>
              </a:lnSpc>
              <a:spcBef>
                <a:spcPts val="600"/>
              </a:spcBef>
              <a:spcAft>
                <a:spcPts val="600"/>
              </a:spcAft>
              <a:buNone/>
            </a:pPr>
            <a:r>
              <a:rPr lang="fr-FR" sz="1400" i="1" u="sng" dirty="0">
                <a:solidFill>
                  <a:schemeClr val="accent2">
                    <a:lumMod val="50000"/>
                  </a:schemeClr>
                </a:solidFill>
                <a:latin typeface="Calibri" pitchFamily="34" charset="0"/>
              </a:rPr>
              <a:t>Application</a:t>
            </a:r>
            <a:r>
              <a:rPr lang="fr-FR" sz="1400" i="1" dirty="0" smtClean="0">
                <a:solidFill>
                  <a:schemeClr val="accent2">
                    <a:lumMod val="50000"/>
                  </a:schemeClr>
                </a:solidFill>
                <a:latin typeface="Calibri" pitchFamily="34" charset="0"/>
              </a:rPr>
              <a:t> :</a:t>
            </a:r>
          </a:p>
          <a:p>
            <a:pPr marL="0" indent="0" algn="just" eaLnBrk="1" hangingPunct="1">
              <a:lnSpc>
                <a:spcPct val="150000"/>
              </a:lnSpc>
              <a:spcBef>
                <a:spcPts val="600"/>
              </a:spcBef>
              <a:spcAft>
                <a:spcPts val="600"/>
              </a:spcAft>
              <a:buNone/>
            </a:pPr>
            <a:r>
              <a:rPr lang="fr-FR" sz="1400" dirty="0" smtClean="0">
                <a:solidFill>
                  <a:schemeClr val="accent2">
                    <a:lumMod val="50000"/>
                  </a:schemeClr>
                </a:solidFill>
                <a:latin typeface="Calibri" pitchFamily="34" charset="0"/>
              </a:rPr>
              <a:t>L’entreprise MAP vous fournit le tableau de répartition des charges indirectes suivant :</a:t>
            </a:r>
          </a:p>
          <a:p>
            <a:pPr marL="0" indent="0" algn="just" eaLnBrk="1" hangingPunct="1">
              <a:lnSpc>
                <a:spcPct val="150000"/>
              </a:lnSpc>
              <a:spcBef>
                <a:spcPts val="600"/>
              </a:spcBef>
              <a:spcAft>
                <a:spcPts val="600"/>
              </a:spcAft>
              <a:buNone/>
            </a:pPr>
            <a:endParaRPr lang="fr-FR" sz="1400" dirty="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endParaRPr lang="fr-FR" sz="1400" dirty="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r>
              <a:rPr lang="fr-FR" sz="1400" i="1" dirty="0" smtClean="0">
                <a:solidFill>
                  <a:schemeClr val="accent2">
                    <a:lumMod val="50000"/>
                  </a:schemeClr>
                </a:solidFill>
                <a:latin typeface="Calibri" pitchFamily="34" charset="0"/>
              </a:rPr>
              <a:t>NB : </a:t>
            </a:r>
          </a:p>
          <a:p>
            <a:pPr marL="0" indent="0" algn="just" eaLnBrk="1" hangingPunct="1">
              <a:lnSpc>
                <a:spcPct val="150000"/>
              </a:lnSpc>
              <a:spcBef>
                <a:spcPts val="600"/>
              </a:spcBef>
              <a:spcAft>
                <a:spcPts val="600"/>
              </a:spcAft>
              <a:buNone/>
            </a:pPr>
            <a:r>
              <a:rPr lang="fr-FR" sz="1400" dirty="0" smtClean="0">
                <a:solidFill>
                  <a:schemeClr val="accent2">
                    <a:lumMod val="50000"/>
                  </a:schemeClr>
                </a:solidFill>
                <a:latin typeface="Calibri" pitchFamily="34" charset="0"/>
              </a:rPr>
              <a:t>Nombre des UO : Approvisionnement = 2 100, Assemblage 2 500, Distribution 90 000</a:t>
            </a:r>
          </a:p>
          <a:p>
            <a:pPr marL="0" indent="0" algn="just" eaLnBrk="1" hangingPunct="1">
              <a:lnSpc>
                <a:spcPct val="150000"/>
              </a:lnSpc>
              <a:spcBef>
                <a:spcPts val="600"/>
              </a:spcBef>
              <a:spcAft>
                <a:spcPts val="600"/>
              </a:spcAft>
              <a:buNone/>
            </a:pPr>
            <a:r>
              <a:rPr lang="fr-FR" sz="1400" b="1" dirty="0" smtClean="0">
                <a:solidFill>
                  <a:schemeClr val="accent2">
                    <a:lumMod val="50000"/>
                  </a:schemeClr>
                </a:solidFill>
                <a:latin typeface="Calibri" pitchFamily="34" charset="0"/>
              </a:rPr>
              <a:t>Effectuer les répartition primaire et secondaire des charges indirectes, en déduire le coût de l’unité d’œuvre (UO) ou le taux de frais.</a:t>
            </a: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813" y="1844824"/>
            <a:ext cx="8332787" cy="1533525"/>
          </a:xfrm>
          <a:prstGeom prst="rect">
            <a:avLst/>
          </a:prstGeom>
          <a:noFill/>
          <a:ln w="9525">
            <a:solidFill>
              <a:schemeClr val="bg1">
                <a:lumMod val="50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9374185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428728" y="-71462"/>
            <a:ext cx="7497763" cy="685800"/>
          </a:xfrm>
        </p:spPr>
        <p:txBody>
          <a:bodyPr/>
          <a:lstStyle/>
          <a:p>
            <a:pPr eaLnBrk="1" hangingPunct="1"/>
            <a:r>
              <a:rPr lang="fr-FR" sz="1600" b="1" dirty="0" smtClean="0"/>
              <a:t>BIBLIOGRAPHIE</a:t>
            </a:r>
          </a:p>
        </p:txBody>
      </p:sp>
      <p:sp>
        <p:nvSpPr>
          <p:cNvPr id="6147" name="Rectangle 3"/>
          <p:cNvSpPr>
            <a:spLocks noGrp="1" noChangeArrowheads="1"/>
          </p:cNvSpPr>
          <p:nvPr>
            <p:ph type="body" idx="1"/>
          </p:nvPr>
        </p:nvSpPr>
        <p:spPr>
          <a:xfrm>
            <a:off x="714348" y="908720"/>
            <a:ext cx="7602068" cy="5184576"/>
          </a:xfrm>
        </p:spPr>
        <p:txBody>
          <a:bodyPr/>
          <a:lstStyle/>
          <a:p>
            <a:pPr algn="just" eaLnBrk="1" hangingPunct="1">
              <a:spcBef>
                <a:spcPts val="600"/>
              </a:spcBef>
              <a:spcAft>
                <a:spcPts val="600"/>
              </a:spcAft>
              <a:buFont typeface="Wingdings" pitchFamily="2" charset="2"/>
              <a:buChar char="v"/>
            </a:pPr>
            <a:r>
              <a:rPr lang="fr-FR" sz="1600" b="1" dirty="0" smtClean="0">
                <a:solidFill>
                  <a:schemeClr val="accent2">
                    <a:lumMod val="50000"/>
                  </a:schemeClr>
                </a:solidFill>
                <a:latin typeface="Calibri" pitchFamily="34" charset="0"/>
              </a:rPr>
              <a:t>MANUEL DE REFERENCE</a:t>
            </a:r>
          </a:p>
          <a:p>
            <a:pPr marL="531813" indent="-258763" algn="just" eaLnBrk="1" hangingPunct="1">
              <a:spcBef>
                <a:spcPts val="600"/>
              </a:spcBef>
              <a:spcAft>
                <a:spcPts val="600"/>
              </a:spcAft>
              <a:buFont typeface="Arial" pitchFamily="34" charset="0"/>
              <a:buChar char="•"/>
            </a:pPr>
            <a:r>
              <a:rPr lang="fr-FR" sz="1600" dirty="0">
                <a:solidFill>
                  <a:schemeClr val="accent2">
                    <a:lumMod val="50000"/>
                  </a:schemeClr>
                </a:solidFill>
                <a:latin typeface="Calibri" pitchFamily="34" charset="0"/>
              </a:rPr>
              <a:t>L'essentiel du contrôle de gestion </a:t>
            </a:r>
            <a:r>
              <a:rPr lang="fr-FR" sz="1600" dirty="0" smtClean="0">
                <a:solidFill>
                  <a:schemeClr val="accent2">
                    <a:lumMod val="50000"/>
                  </a:schemeClr>
                </a:solidFill>
                <a:latin typeface="Calibri" pitchFamily="34" charset="0"/>
              </a:rPr>
              <a:t>2013, Auteur :</a:t>
            </a:r>
            <a:r>
              <a:rPr lang="fr-FR" sz="1600" dirty="0">
                <a:solidFill>
                  <a:schemeClr val="accent2">
                    <a:lumMod val="50000"/>
                  </a:schemeClr>
                </a:solidFill>
                <a:latin typeface="Calibri" pitchFamily="34" charset="0"/>
              </a:rPr>
              <a:t> </a:t>
            </a:r>
            <a:r>
              <a:rPr lang="fr-FR" sz="1600" dirty="0" err="1" smtClean="0">
                <a:solidFill>
                  <a:schemeClr val="accent2">
                    <a:lumMod val="50000"/>
                  </a:schemeClr>
                </a:solidFill>
                <a:latin typeface="Calibri" pitchFamily="34" charset="0"/>
              </a:rPr>
              <a:t>Delhon-Bugard</a:t>
            </a:r>
            <a:r>
              <a:rPr lang="fr-FR" sz="1600" dirty="0">
                <a:solidFill>
                  <a:schemeClr val="accent2">
                    <a:lumMod val="50000"/>
                  </a:schemeClr>
                </a:solidFill>
                <a:latin typeface="Calibri" pitchFamily="34" charset="0"/>
              </a:rPr>
              <a:t>, Annick</a:t>
            </a:r>
            <a:r>
              <a:rPr lang="fr-FR" sz="1600" dirty="0" smtClean="0">
                <a:solidFill>
                  <a:schemeClr val="accent2">
                    <a:lumMod val="50000"/>
                  </a:schemeClr>
                </a:solidFill>
                <a:latin typeface="Calibri" pitchFamily="34" charset="0"/>
              </a:rPr>
              <a:t>, Doche</a:t>
            </a:r>
            <a:r>
              <a:rPr lang="fr-FR" sz="1600" dirty="0">
                <a:solidFill>
                  <a:schemeClr val="accent2">
                    <a:lumMod val="50000"/>
                  </a:schemeClr>
                </a:solidFill>
                <a:latin typeface="Calibri" pitchFamily="34" charset="0"/>
              </a:rPr>
              <a:t>, Frédéric</a:t>
            </a:r>
            <a:r>
              <a:rPr lang="fr-FR" sz="1600" dirty="0" smtClean="0">
                <a:solidFill>
                  <a:schemeClr val="accent2">
                    <a:lumMod val="50000"/>
                  </a:schemeClr>
                </a:solidFill>
                <a:latin typeface="Calibri" pitchFamily="34" charset="0"/>
              </a:rPr>
              <a:t>, Lebeau</a:t>
            </a:r>
            <a:r>
              <a:rPr lang="fr-FR" sz="1600" dirty="0">
                <a:solidFill>
                  <a:schemeClr val="accent2">
                    <a:lumMod val="50000"/>
                  </a:schemeClr>
                </a:solidFill>
                <a:latin typeface="Calibri" pitchFamily="34" charset="0"/>
              </a:rPr>
              <a:t>, </a:t>
            </a:r>
            <a:r>
              <a:rPr lang="fr-FR" sz="1600" dirty="0" smtClean="0">
                <a:solidFill>
                  <a:schemeClr val="accent2">
                    <a:lumMod val="50000"/>
                  </a:schemeClr>
                </a:solidFill>
                <a:latin typeface="Calibri" pitchFamily="34" charset="0"/>
              </a:rPr>
              <a:t>Guillaume, Editeur :</a:t>
            </a:r>
            <a:r>
              <a:rPr lang="fr-FR" sz="1600" dirty="0">
                <a:solidFill>
                  <a:schemeClr val="accent2">
                    <a:lumMod val="50000"/>
                  </a:schemeClr>
                </a:solidFill>
                <a:latin typeface="Calibri" pitchFamily="34" charset="0"/>
              </a:rPr>
              <a:t> </a:t>
            </a:r>
            <a:r>
              <a:rPr lang="fr-FR" sz="1600" dirty="0" err="1" smtClean="0">
                <a:solidFill>
                  <a:schemeClr val="accent2">
                    <a:lumMod val="50000"/>
                  </a:schemeClr>
                </a:solidFill>
                <a:latin typeface="Calibri" pitchFamily="34" charset="0"/>
              </a:rPr>
              <a:t>Eyrolles</a:t>
            </a:r>
            <a:r>
              <a:rPr lang="fr-FR" sz="1600" dirty="0" smtClean="0">
                <a:solidFill>
                  <a:schemeClr val="accent2">
                    <a:lumMod val="50000"/>
                  </a:schemeClr>
                </a:solidFill>
                <a:latin typeface="Calibri" pitchFamily="34" charset="0"/>
              </a:rPr>
              <a:t>, Publication :</a:t>
            </a:r>
            <a:r>
              <a:rPr lang="fr-FR" sz="1600" dirty="0">
                <a:solidFill>
                  <a:schemeClr val="accent2">
                    <a:lumMod val="50000"/>
                  </a:schemeClr>
                </a:solidFill>
                <a:latin typeface="Calibri" pitchFamily="34" charset="0"/>
              </a:rPr>
              <a:t> 2013</a:t>
            </a:r>
          </a:p>
          <a:p>
            <a:pPr algn="just" eaLnBrk="1" hangingPunct="1">
              <a:spcBef>
                <a:spcPts val="600"/>
              </a:spcBef>
              <a:spcAft>
                <a:spcPts val="600"/>
              </a:spcAft>
              <a:buFont typeface="Wingdings" pitchFamily="2" charset="2"/>
              <a:buChar char="v"/>
            </a:pPr>
            <a:r>
              <a:rPr lang="fr-FR" sz="1600" b="1" dirty="0" smtClean="0">
                <a:solidFill>
                  <a:schemeClr val="accent2">
                    <a:lumMod val="50000"/>
                  </a:schemeClr>
                </a:solidFill>
                <a:latin typeface="Calibri" pitchFamily="34" charset="0"/>
              </a:rPr>
              <a:t>OUVRAGES</a:t>
            </a:r>
          </a:p>
          <a:p>
            <a:pPr marL="531813" indent="-258763" algn="just" eaLnBrk="1" hangingPunct="1">
              <a:spcBef>
                <a:spcPts val="600"/>
              </a:spcBef>
              <a:spcAft>
                <a:spcPts val="600"/>
              </a:spcAft>
              <a:buFont typeface="Arial" pitchFamily="34" charset="0"/>
              <a:buChar char="•"/>
            </a:pPr>
            <a:r>
              <a:rPr lang="fr-FR" sz="1600" dirty="0" smtClean="0">
                <a:solidFill>
                  <a:schemeClr val="accent2">
                    <a:lumMod val="50000"/>
                  </a:schemeClr>
                </a:solidFill>
                <a:latin typeface="Calibri" pitchFamily="34" charset="0"/>
              </a:rPr>
              <a:t>Le contrôle de gestion 2ème édition, Auteur :</a:t>
            </a:r>
            <a:r>
              <a:rPr lang="fr-FR" sz="1600" dirty="0">
                <a:solidFill>
                  <a:schemeClr val="accent2">
                    <a:lumMod val="50000"/>
                  </a:schemeClr>
                </a:solidFill>
                <a:latin typeface="Calibri" pitchFamily="34" charset="0"/>
              </a:rPr>
              <a:t> </a:t>
            </a:r>
            <a:r>
              <a:rPr lang="fr-FR" sz="1600" dirty="0" err="1">
                <a:solidFill>
                  <a:schemeClr val="accent2">
                    <a:lumMod val="50000"/>
                  </a:schemeClr>
                </a:solidFill>
                <a:latin typeface="Calibri" pitchFamily="34" charset="0"/>
              </a:rPr>
              <a:t>Mottis</a:t>
            </a:r>
            <a:r>
              <a:rPr lang="fr-FR" sz="1600" dirty="0">
                <a:solidFill>
                  <a:schemeClr val="accent2">
                    <a:lumMod val="50000"/>
                  </a:schemeClr>
                </a:solidFill>
                <a:latin typeface="Calibri" pitchFamily="34" charset="0"/>
              </a:rPr>
              <a:t>, </a:t>
            </a:r>
            <a:r>
              <a:rPr lang="fr-FR" sz="1600" dirty="0" smtClean="0">
                <a:solidFill>
                  <a:schemeClr val="accent2">
                    <a:lumMod val="50000"/>
                  </a:schemeClr>
                </a:solidFill>
                <a:latin typeface="Calibri" pitchFamily="34" charset="0"/>
              </a:rPr>
              <a:t>Nicolas, Editeur :</a:t>
            </a:r>
            <a:r>
              <a:rPr lang="fr-FR" sz="1600" dirty="0">
                <a:solidFill>
                  <a:schemeClr val="accent2">
                    <a:lumMod val="50000"/>
                  </a:schemeClr>
                </a:solidFill>
                <a:latin typeface="Calibri" pitchFamily="34" charset="0"/>
              </a:rPr>
              <a:t> EMS </a:t>
            </a:r>
            <a:r>
              <a:rPr lang="fr-FR" sz="1600" dirty="0" smtClean="0">
                <a:solidFill>
                  <a:schemeClr val="accent2">
                    <a:lumMod val="50000"/>
                  </a:schemeClr>
                </a:solidFill>
                <a:latin typeface="Calibri" pitchFamily="34" charset="0"/>
              </a:rPr>
              <a:t>Editions, Publication :</a:t>
            </a:r>
            <a:r>
              <a:rPr lang="fr-FR" sz="1600" dirty="0">
                <a:solidFill>
                  <a:schemeClr val="accent2">
                    <a:lumMod val="50000"/>
                  </a:schemeClr>
                </a:solidFill>
                <a:latin typeface="Calibri" pitchFamily="34" charset="0"/>
              </a:rPr>
              <a:t> </a:t>
            </a:r>
            <a:r>
              <a:rPr lang="fr-FR" sz="1600" dirty="0" smtClean="0">
                <a:solidFill>
                  <a:schemeClr val="accent2">
                    <a:lumMod val="50000"/>
                  </a:schemeClr>
                </a:solidFill>
                <a:latin typeface="Calibri" pitchFamily="34" charset="0"/>
              </a:rPr>
              <a:t>2011</a:t>
            </a:r>
          </a:p>
          <a:p>
            <a:pPr marL="531813" indent="-258763" algn="just" eaLnBrk="1" hangingPunct="1">
              <a:spcBef>
                <a:spcPts val="600"/>
              </a:spcBef>
              <a:spcAft>
                <a:spcPts val="600"/>
              </a:spcAft>
              <a:buFont typeface="Arial" pitchFamily="34" charset="0"/>
              <a:buChar char="•"/>
            </a:pPr>
            <a:r>
              <a:rPr lang="fr-FR" sz="1600" dirty="0">
                <a:solidFill>
                  <a:schemeClr val="accent2">
                    <a:lumMod val="50000"/>
                  </a:schemeClr>
                </a:solidFill>
                <a:latin typeface="Calibri" pitchFamily="34" charset="0"/>
              </a:rPr>
              <a:t>Contrôle de gestion et pilotage de la </a:t>
            </a:r>
            <a:r>
              <a:rPr lang="fr-FR" sz="1600" dirty="0" smtClean="0">
                <a:solidFill>
                  <a:schemeClr val="accent2">
                    <a:lumMod val="50000"/>
                  </a:schemeClr>
                </a:solidFill>
                <a:latin typeface="Calibri" pitchFamily="34" charset="0"/>
              </a:rPr>
              <a:t>performance, Auteur :</a:t>
            </a:r>
            <a:r>
              <a:rPr lang="fr-FR" sz="1600" dirty="0">
                <a:solidFill>
                  <a:schemeClr val="accent2">
                    <a:lumMod val="50000"/>
                  </a:schemeClr>
                </a:solidFill>
                <a:latin typeface="Calibri" pitchFamily="34" charset="0"/>
              </a:rPr>
              <a:t> Giraud, Françoise</a:t>
            </a:r>
            <a:r>
              <a:rPr lang="fr-FR" sz="1600" dirty="0" smtClean="0">
                <a:solidFill>
                  <a:schemeClr val="accent2">
                    <a:lumMod val="50000"/>
                  </a:schemeClr>
                </a:solidFill>
                <a:latin typeface="Calibri" pitchFamily="34" charset="0"/>
              </a:rPr>
              <a:t>, </a:t>
            </a:r>
            <a:r>
              <a:rPr lang="fr-FR" sz="1600" dirty="0" err="1" smtClean="0">
                <a:solidFill>
                  <a:schemeClr val="accent2">
                    <a:lumMod val="50000"/>
                  </a:schemeClr>
                </a:solidFill>
                <a:latin typeface="Calibri" pitchFamily="34" charset="0"/>
              </a:rPr>
              <a:t>Saulpic</a:t>
            </a:r>
            <a:r>
              <a:rPr lang="fr-FR" sz="1600" dirty="0">
                <a:solidFill>
                  <a:schemeClr val="accent2">
                    <a:lumMod val="50000"/>
                  </a:schemeClr>
                </a:solidFill>
                <a:latin typeface="Calibri" pitchFamily="34" charset="0"/>
              </a:rPr>
              <a:t>, Olivier</a:t>
            </a:r>
            <a:r>
              <a:rPr lang="fr-FR" sz="1600" dirty="0" smtClean="0">
                <a:solidFill>
                  <a:schemeClr val="accent2">
                    <a:lumMod val="50000"/>
                  </a:schemeClr>
                </a:solidFill>
                <a:latin typeface="Calibri" pitchFamily="34" charset="0"/>
              </a:rPr>
              <a:t>, Bonnier</a:t>
            </a:r>
            <a:r>
              <a:rPr lang="fr-FR" sz="1600" dirty="0">
                <a:solidFill>
                  <a:schemeClr val="accent2">
                    <a:lumMod val="50000"/>
                  </a:schemeClr>
                </a:solidFill>
                <a:latin typeface="Calibri" pitchFamily="34" charset="0"/>
              </a:rPr>
              <a:t>, </a:t>
            </a:r>
            <a:r>
              <a:rPr lang="fr-FR" sz="1600" dirty="0" smtClean="0">
                <a:solidFill>
                  <a:schemeClr val="accent2">
                    <a:lumMod val="50000"/>
                  </a:schemeClr>
                </a:solidFill>
                <a:latin typeface="Calibri" pitchFamily="34" charset="0"/>
              </a:rPr>
              <a:t>Carole, Editeur :</a:t>
            </a:r>
            <a:r>
              <a:rPr lang="fr-FR" sz="1600" dirty="0">
                <a:solidFill>
                  <a:schemeClr val="accent2">
                    <a:lumMod val="50000"/>
                  </a:schemeClr>
                </a:solidFill>
                <a:latin typeface="Calibri" pitchFamily="34" charset="0"/>
              </a:rPr>
              <a:t> </a:t>
            </a:r>
            <a:r>
              <a:rPr lang="fr-FR" sz="1600" dirty="0" err="1" smtClean="0">
                <a:solidFill>
                  <a:schemeClr val="accent2">
                    <a:lumMod val="50000"/>
                  </a:schemeClr>
                </a:solidFill>
                <a:latin typeface="Calibri" pitchFamily="34" charset="0"/>
              </a:rPr>
              <a:t>Gualino</a:t>
            </a:r>
            <a:r>
              <a:rPr lang="fr-FR" sz="1600" dirty="0" smtClean="0">
                <a:solidFill>
                  <a:schemeClr val="accent2">
                    <a:lumMod val="50000"/>
                  </a:schemeClr>
                </a:solidFill>
                <a:latin typeface="Calibri" pitchFamily="34" charset="0"/>
              </a:rPr>
              <a:t>, Publication :</a:t>
            </a:r>
            <a:r>
              <a:rPr lang="fr-FR" sz="1600" dirty="0">
                <a:solidFill>
                  <a:schemeClr val="accent2">
                    <a:lumMod val="50000"/>
                  </a:schemeClr>
                </a:solidFill>
                <a:latin typeface="Calibri" pitchFamily="34" charset="0"/>
              </a:rPr>
              <a:t> </a:t>
            </a:r>
            <a:r>
              <a:rPr lang="fr-FR" sz="1600" dirty="0" smtClean="0">
                <a:solidFill>
                  <a:schemeClr val="accent2">
                    <a:lumMod val="50000"/>
                  </a:schemeClr>
                </a:solidFill>
                <a:latin typeface="Calibri" pitchFamily="34" charset="0"/>
              </a:rPr>
              <a:t>2012</a:t>
            </a:r>
          </a:p>
          <a:p>
            <a:pPr marL="531813" indent="-258763" algn="just" eaLnBrk="1" hangingPunct="1">
              <a:spcBef>
                <a:spcPts val="600"/>
              </a:spcBef>
              <a:spcAft>
                <a:spcPts val="600"/>
              </a:spcAft>
              <a:buFont typeface="Arial" pitchFamily="34" charset="0"/>
              <a:buChar char="•"/>
            </a:pPr>
            <a:r>
              <a:rPr lang="fr-FR" sz="1600" dirty="0">
                <a:solidFill>
                  <a:schemeClr val="accent2">
                    <a:lumMod val="50000"/>
                  </a:schemeClr>
                </a:solidFill>
                <a:latin typeface="Calibri" pitchFamily="34" charset="0"/>
              </a:rPr>
              <a:t>Audit interne et contrôle de gestion : Pour une meilleure </a:t>
            </a:r>
            <a:r>
              <a:rPr lang="fr-FR" sz="1600" dirty="0" smtClean="0">
                <a:solidFill>
                  <a:schemeClr val="accent2">
                    <a:lumMod val="50000"/>
                  </a:schemeClr>
                </a:solidFill>
                <a:latin typeface="Calibri" pitchFamily="34" charset="0"/>
              </a:rPr>
              <a:t>collaboration, Auteur:</a:t>
            </a:r>
            <a:r>
              <a:rPr lang="fr-FR" sz="1600" dirty="0">
                <a:solidFill>
                  <a:schemeClr val="accent2">
                    <a:lumMod val="50000"/>
                  </a:schemeClr>
                </a:solidFill>
                <a:latin typeface="Calibri" pitchFamily="34" charset="0"/>
              </a:rPr>
              <a:t> Renard, </a:t>
            </a:r>
            <a:r>
              <a:rPr lang="fr-FR" sz="1600" dirty="0" smtClean="0">
                <a:solidFill>
                  <a:schemeClr val="accent2">
                    <a:lumMod val="50000"/>
                  </a:schemeClr>
                </a:solidFill>
                <a:latin typeface="Calibri" pitchFamily="34" charset="0"/>
              </a:rPr>
              <a:t>Jacques, Nussbaumer</a:t>
            </a:r>
            <a:r>
              <a:rPr lang="fr-FR" sz="1600" dirty="0">
                <a:solidFill>
                  <a:schemeClr val="accent2">
                    <a:lumMod val="50000"/>
                  </a:schemeClr>
                </a:solidFill>
                <a:latin typeface="Calibri" pitchFamily="34" charset="0"/>
              </a:rPr>
              <a:t>, </a:t>
            </a:r>
            <a:r>
              <a:rPr lang="fr-FR" sz="1600" dirty="0" smtClean="0">
                <a:solidFill>
                  <a:schemeClr val="accent2">
                    <a:lumMod val="50000"/>
                  </a:schemeClr>
                </a:solidFill>
                <a:latin typeface="Calibri" pitchFamily="34" charset="0"/>
              </a:rPr>
              <a:t>Sophie, Editeur :</a:t>
            </a:r>
            <a:r>
              <a:rPr lang="fr-FR" sz="1600" dirty="0">
                <a:solidFill>
                  <a:schemeClr val="accent2">
                    <a:lumMod val="50000"/>
                  </a:schemeClr>
                </a:solidFill>
                <a:latin typeface="Calibri" pitchFamily="34" charset="0"/>
              </a:rPr>
              <a:t> </a:t>
            </a:r>
            <a:r>
              <a:rPr lang="fr-FR" sz="1600" dirty="0" err="1" smtClean="0">
                <a:solidFill>
                  <a:schemeClr val="accent2">
                    <a:lumMod val="50000"/>
                  </a:schemeClr>
                </a:solidFill>
                <a:latin typeface="Calibri" pitchFamily="34" charset="0"/>
              </a:rPr>
              <a:t>Eyrolles</a:t>
            </a:r>
            <a:r>
              <a:rPr lang="fr-FR" sz="1600" dirty="0" smtClean="0">
                <a:solidFill>
                  <a:schemeClr val="accent2">
                    <a:lumMod val="50000"/>
                  </a:schemeClr>
                </a:solidFill>
                <a:latin typeface="Calibri" pitchFamily="34" charset="0"/>
              </a:rPr>
              <a:t>, Publication</a:t>
            </a:r>
            <a:r>
              <a:rPr lang="fr-FR" sz="1600" dirty="0">
                <a:solidFill>
                  <a:schemeClr val="accent2">
                    <a:lumMod val="50000"/>
                  </a:schemeClr>
                </a:solidFill>
                <a:latin typeface="Calibri" pitchFamily="34" charset="0"/>
              </a:rPr>
              <a:t>: 2011</a:t>
            </a:r>
          </a:p>
          <a:p>
            <a:pPr marL="531813" indent="-258763" algn="just" eaLnBrk="1" hangingPunct="1">
              <a:spcBef>
                <a:spcPts val="600"/>
              </a:spcBef>
              <a:spcAft>
                <a:spcPts val="600"/>
              </a:spcAft>
              <a:buFont typeface="Arial" pitchFamily="34" charset="0"/>
              <a:buChar char="•"/>
            </a:pPr>
            <a:r>
              <a:rPr lang="fr-FR" sz="1600" dirty="0">
                <a:solidFill>
                  <a:schemeClr val="accent2">
                    <a:lumMod val="50000"/>
                  </a:schemeClr>
                </a:solidFill>
                <a:latin typeface="Calibri" pitchFamily="34" charset="0"/>
              </a:rPr>
              <a:t>DCG 11 - Contrôle de gestion : Manuel et Applications 2e </a:t>
            </a:r>
            <a:r>
              <a:rPr lang="fr-FR" sz="1600" dirty="0" smtClean="0">
                <a:solidFill>
                  <a:schemeClr val="accent2">
                    <a:lumMod val="50000"/>
                  </a:schemeClr>
                </a:solidFill>
                <a:latin typeface="Calibri" pitchFamily="34" charset="0"/>
              </a:rPr>
              <a:t>édition, Auteur :</a:t>
            </a:r>
            <a:r>
              <a:rPr lang="fr-FR" sz="1600" dirty="0">
                <a:solidFill>
                  <a:schemeClr val="accent2">
                    <a:lumMod val="50000"/>
                  </a:schemeClr>
                </a:solidFill>
                <a:latin typeface="Calibri" pitchFamily="34" charset="0"/>
              </a:rPr>
              <a:t> Alazard, Claude</a:t>
            </a:r>
            <a:r>
              <a:rPr lang="fr-FR" sz="1600" dirty="0" smtClean="0">
                <a:solidFill>
                  <a:schemeClr val="accent2">
                    <a:lumMod val="50000"/>
                  </a:schemeClr>
                </a:solidFill>
                <a:latin typeface="Calibri" pitchFamily="34" charset="0"/>
              </a:rPr>
              <a:t>, </a:t>
            </a:r>
            <a:r>
              <a:rPr lang="fr-FR" sz="1600" dirty="0" err="1" smtClean="0">
                <a:solidFill>
                  <a:schemeClr val="accent2">
                    <a:lumMod val="50000"/>
                  </a:schemeClr>
                </a:solidFill>
                <a:latin typeface="Calibri" pitchFamily="34" charset="0"/>
              </a:rPr>
              <a:t>Sépari</a:t>
            </a:r>
            <a:r>
              <a:rPr lang="fr-FR" sz="1600" dirty="0">
                <a:solidFill>
                  <a:schemeClr val="accent2">
                    <a:lumMod val="50000"/>
                  </a:schemeClr>
                </a:solidFill>
                <a:latin typeface="Calibri" pitchFamily="34" charset="0"/>
              </a:rPr>
              <a:t>, </a:t>
            </a:r>
            <a:r>
              <a:rPr lang="fr-FR" sz="1600" dirty="0" smtClean="0">
                <a:solidFill>
                  <a:schemeClr val="accent2">
                    <a:lumMod val="50000"/>
                  </a:schemeClr>
                </a:solidFill>
                <a:latin typeface="Calibri" pitchFamily="34" charset="0"/>
              </a:rPr>
              <a:t>Sabine, Editeur :</a:t>
            </a:r>
            <a:r>
              <a:rPr lang="fr-FR" sz="1600" dirty="0">
                <a:solidFill>
                  <a:schemeClr val="accent2">
                    <a:lumMod val="50000"/>
                  </a:schemeClr>
                </a:solidFill>
                <a:latin typeface="Calibri" pitchFamily="34" charset="0"/>
              </a:rPr>
              <a:t> </a:t>
            </a:r>
            <a:r>
              <a:rPr lang="fr-FR" sz="1600" dirty="0" err="1" smtClean="0">
                <a:solidFill>
                  <a:schemeClr val="accent2">
                    <a:lumMod val="50000"/>
                  </a:schemeClr>
                </a:solidFill>
                <a:latin typeface="Calibri" pitchFamily="34" charset="0"/>
              </a:rPr>
              <a:t>Dunod</a:t>
            </a:r>
            <a:r>
              <a:rPr lang="fr-FR" sz="1600" dirty="0" smtClean="0">
                <a:solidFill>
                  <a:schemeClr val="accent2">
                    <a:lumMod val="50000"/>
                  </a:schemeClr>
                </a:solidFill>
                <a:latin typeface="Calibri" pitchFamily="34" charset="0"/>
              </a:rPr>
              <a:t>, Publication :</a:t>
            </a:r>
            <a:r>
              <a:rPr lang="fr-FR" sz="1600" dirty="0">
                <a:solidFill>
                  <a:schemeClr val="accent2">
                    <a:lumMod val="50000"/>
                  </a:schemeClr>
                </a:solidFill>
                <a:latin typeface="Calibri" pitchFamily="34" charset="0"/>
              </a:rPr>
              <a:t> 2010</a:t>
            </a:r>
          </a:p>
          <a:p>
            <a:pPr algn="just" eaLnBrk="1" hangingPunct="1">
              <a:spcBef>
                <a:spcPts val="600"/>
              </a:spcBef>
              <a:spcAft>
                <a:spcPts val="600"/>
              </a:spcAft>
              <a:buFont typeface="Wingdings" pitchFamily="2" charset="2"/>
              <a:buChar char="v"/>
            </a:pPr>
            <a:r>
              <a:rPr lang="fr-FR" sz="1600" b="1" dirty="0" smtClean="0">
                <a:solidFill>
                  <a:schemeClr val="accent2">
                    <a:lumMod val="50000"/>
                  </a:schemeClr>
                </a:solidFill>
                <a:latin typeface="Calibri" pitchFamily="34" charset="0"/>
              </a:rPr>
              <a:t>REVUES DE REFERENCE</a:t>
            </a:r>
          </a:p>
          <a:p>
            <a:pPr marL="531813" indent="-258763" algn="just" eaLnBrk="1" hangingPunct="1">
              <a:spcBef>
                <a:spcPts val="600"/>
              </a:spcBef>
              <a:spcAft>
                <a:spcPts val="600"/>
              </a:spcAft>
              <a:buFont typeface="Arial" pitchFamily="34" charset="0"/>
              <a:buChar char="•"/>
            </a:pPr>
            <a:r>
              <a:rPr lang="fr-FR" sz="1600" dirty="0">
                <a:solidFill>
                  <a:schemeClr val="accent2">
                    <a:lumMod val="50000"/>
                  </a:schemeClr>
                </a:solidFill>
                <a:latin typeface="Calibri" pitchFamily="34" charset="0"/>
              </a:rPr>
              <a:t>Revue Marocaine de Contrôle de Gestion (RMCG)</a:t>
            </a:r>
          </a:p>
          <a:p>
            <a:pPr marL="531813" indent="-258763" algn="just" eaLnBrk="1" hangingPunct="1">
              <a:spcBef>
                <a:spcPts val="600"/>
              </a:spcBef>
              <a:spcAft>
                <a:spcPts val="600"/>
              </a:spcAft>
              <a:buFont typeface="Arial" pitchFamily="34" charset="0"/>
              <a:buChar char="•"/>
            </a:pPr>
            <a:r>
              <a:rPr lang="fr-FR" sz="1600" dirty="0">
                <a:solidFill>
                  <a:schemeClr val="accent2">
                    <a:lumMod val="50000"/>
                  </a:schemeClr>
                </a:solidFill>
                <a:latin typeface="Calibri" pitchFamily="34" charset="0"/>
              </a:rPr>
              <a:t>Finance, Contrôle et Stratégie </a:t>
            </a:r>
          </a:p>
        </p:txBody>
      </p:sp>
      <p:sp>
        <p:nvSpPr>
          <p:cNvPr id="8" name="Espace réservé du numéro de diapositive 7"/>
          <p:cNvSpPr>
            <a:spLocks noGrp="1"/>
          </p:cNvSpPr>
          <p:nvPr>
            <p:ph type="sldNum" sz="quarter" idx="10"/>
          </p:nvPr>
        </p:nvSpPr>
        <p:spPr>
          <a:xfrm>
            <a:off x="7239032" y="6543700"/>
            <a:ext cx="1905000" cy="457200"/>
          </a:xfrm>
        </p:spPr>
        <p:txBody>
          <a:bodyPr/>
          <a:lstStyle/>
          <a:p>
            <a:pPr>
              <a:defRPr/>
            </a:pPr>
            <a:fld id="{A54505F1-5C1B-4BB7-AC3F-C6A2329798D2}" type="slidenum">
              <a:rPr lang="fr-FR" sz="1100" smtClean="0"/>
              <a:pPr>
                <a:defRPr/>
              </a:pPr>
              <a:t>2</a:t>
            </a:fld>
            <a:endParaRPr lang="fr-FR" sz="1100" dirty="0"/>
          </a:p>
        </p:txBody>
      </p:sp>
    </p:spTree>
    <p:extLst>
      <p:ext uri="{BB962C8B-B14F-4D97-AF65-F5344CB8AC3E}">
        <p14:creationId xmlns:p14="http://schemas.microsoft.com/office/powerpoint/2010/main" val="23666009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0"/>
          </p:nvPr>
        </p:nvSpPr>
        <p:spPr>
          <a:xfrm>
            <a:off x="7239032" y="6543700"/>
            <a:ext cx="1905000" cy="457200"/>
          </a:xfrm>
        </p:spPr>
        <p:txBody>
          <a:bodyPr/>
          <a:lstStyle/>
          <a:p>
            <a:pPr>
              <a:defRPr/>
            </a:pPr>
            <a:fld id="{A54505F1-5C1B-4BB7-AC3F-C6A2329798D2}" type="slidenum">
              <a:rPr lang="fr-FR" sz="1100" smtClean="0"/>
              <a:pPr>
                <a:defRPr/>
              </a:pPr>
              <a:t>20</a:t>
            </a:fld>
            <a:endParaRPr lang="fr-FR" sz="1100" dirty="0"/>
          </a:p>
        </p:txBody>
      </p:sp>
      <p:sp>
        <p:nvSpPr>
          <p:cNvPr id="7" name="Rectangle 2"/>
          <p:cNvSpPr>
            <a:spLocks noGrp="1" noChangeArrowheads="1"/>
          </p:cNvSpPr>
          <p:nvPr>
            <p:ph type="title"/>
          </p:nvPr>
        </p:nvSpPr>
        <p:spPr>
          <a:xfrm>
            <a:off x="714349" y="-71462"/>
            <a:ext cx="8286808" cy="685800"/>
          </a:xfrm>
        </p:spPr>
        <p:txBody>
          <a:bodyPr/>
          <a:lstStyle/>
          <a:p>
            <a:pPr eaLnBrk="1" hangingPunct="1"/>
            <a:r>
              <a:rPr lang="fr-FR" sz="1600" b="1" dirty="0"/>
              <a:t>2</a:t>
            </a:r>
            <a:r>
              <a:rPr lang="fr-FR" sz="1600" b="1" dirty="0" smtClean="0"/>
              <a:t>. LES METHODES DE CALCUL DES COÛTS</a:t>
            </a:r>
            <a:r>
              <a:rPr lang="fr-FR" sz="1600" b="1" dirty="0" smtClean="0">
                <a:solidFill>
                  <a:schemeClr val="accent2">
                    <a:lumMod val="50000"/>
                  </a:schemeClr>
                </a:solidFill>
              </a:rPr>
              <a:t/>
            </a:r>
            <a:br>
              <a:rPr lang="fr-FR" sz="1600" b="1" dirty="0" smtClean="0">
                <a:solidFill>
                  <a:schemeClr val="accent2">
                    <a:lumMod val="50000"/>
                  </a:schemeClr>
                </a:solidFill>
              </a:rPr>
            </a:br>
            <a:r>
              <a:rPr lang="fr-FR" sz="1400" dirty="0" smtClean="0"/>
              <a:t>COÛT DE REVIENT COMPLET</a:t>
            </a:r>
            <a:endParaRPr lang="fr-FR" sz="1600" dirty="0" smtClean="0"/>
          </a:p>
        </p:txBody>
      </p:sp>
      <p:sp>
        <p:nvSpPr>
          <p:cNvPr id="5" name="Rectangle 3"/>
          <p:cNvSpPr txBox="1">
            <a:spLocks noChangeArrowheads="1"/>
          </p:cNvSpPr>
          <p:nvPr/>
        </p:nvSpPr>
        <p:spPr bwMode="auto">
          <a:xfrm>
            <a:off x="714348" y="692696"/>
            <a:ext cx="7890100" cy="57606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80000"/>
              <a:buFont typeface="Wingdings" pitchFamily="2" charset="2"/>
              <a:buChar char="n"/>
              <a:defRPr sz="24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pPr marL="0" indent="0" algn="just" eaLnBrk="1" hangingPunct="1">
              <a:lnSpc>
                <a:spcPct val="150000"/>
              </a:lnSpc>
              <a:spcBef>
                <a:spcPts val="600"/>
              </a:spcBef>
              <a:spcAft>
                <a:spcPts val="600"/>
              </a:spcAft>
              <a:buNone/>
            </a:pPr>
            <a:r>
              <a:rPr lang="fr-FR" sz="1400" i="1" u="sng" dirty="0" smtClean="0">
                <a:solidFill>
                  <a:schemeClr val="accent2">
                    <a:lumMod val="50000"/>
                  </a:schemeClr>
                </a:solidFill>
                <a:latin typeface="Calibri" pitchFamily="34" charset="0"/>
              </a:rPr>
              <a:t>Application (suite)</a:t>
            </a:r>
            <a:r>
              <a:rPr lang="fr-FR" sz="1400" i="1" dirty="0" smtClean="0">
                <a:solidFill>
                  <a:schemeClr val="accent2">
                    <a:lumMod val="50000"/>
                  </a:schemeClr>
                </a:solidFill>
                <a:latin typeface="Calibri" pitchFamily="34" charset="0"/>
              </a:rPr>
              <a:t> :</a:t>
            </a: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395983"/>
            <a:ext cx="7922811" cy="2393057"/>
          </a:xfrm>
          <a:prstGeom prst="rect">
            <a:avLst/>
          </a:prstGeom>
          <a:noFill/>
          <a:ln w="9525">
            <a:solidFill>
              <a:schemeClr val="bg1">
                <a:lumMod val="50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3197764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0"/>
          </p:nvPr>
        </p:nvSpPr>
        <p:spPr>
          <a:xfrm>
            <a:off x="7239032" y="6543700"/>
            <a:ext cx="1905000" cy="457200"/>
          </a:xfrm>
        </p:spPr>
        <p:txBody>
          <a:bodyPr/>
          <a:lstStyle/>
          <a:p>
            <a:pPr>
              <a:defRPr/>
            </a:pPr>
            <a:fld id="{A54505F1-5C1B-4BB7-AC3F-C6A2329798D2}" type="slidenum">
              <a:rPr lang="fr-FR" sz="1100" smtClean="0"/>
              <a:pPr>
                <a:defRPr/>
              </a:pPr>
              <a:t>21</a:t>
            </a:fld>
            <a:endParaRPr lang="fr-FR" sz="1100" dirty="0"/>
          </a:p>
        </p:txBody>
      </p:sp>
      <p:sp>
        <p:nvSpPr>
          <p:cNvPr id="7" name="Rectangle 2"/>
          <p:cNvSpPr>
            <a:spLocks noGrp="1" noChangeArrowheads="1"/>
          </p:cNvSpPr>
          <p:nvPr>
            <p:ph type="title"/>
          </p:nvPr>
        </p:nvSpPr>
        <p:spPr>
          <a:xfrm>
            <a:off x="714349" y="-71462"/>
            <a:ext cx="8286808" cy="685800"/>
          </a:xfrm>
        </p:spPr>
        <p:txBody>
          <a:bodyPr/>
          <a:lstStyle/>
          <a:p>
            <a:pPr eaLnBrk="1" hangingPunct="1"/>
            <a:r>
              <a:rPr lang="fr-FR" sz="1600" b="1" dirty="0"/>
              <a:t>2</a:t>
            </a:r>
            <a:r>
              <a:rPr lang="fr-FR" sz="1600" b="1" dirty="0" smtClean="0"/>
              <a:t>. LES METHODES DE CALCUL DES COÛTS</a:t>
            </a:r>
            <a:r>
              <a:rPr lang="fr-FR" sz="1600" b="1" dirty="0" smtClean="0">
                <a:solidFill>
                  <a:schemeClr val="accent2">
                    <a:lumMod val="50000"/>
                  </a:schemeClr>
                </a:solidFill>
              </a:rPr>
              <a:t/>
            </a:r>
            <a:br>
              <a:rPr lang="fr-FR" sz="1600" b="1" dirty="0" smtClean="0">
                <a:solidFill>
                  <a:schemeClr val="accent2">
                    <a:lumMod val="50000"/>
                  </a:schemeClr>
                </a:solidFill>
              </a:rPr>
            </a:br>
            <a:r>
              <a:rPr lang="fr-FR" sz="1400" dirty="0" smtClean="0"/>
              <a:t>COÛT DE REVIENT COMPLET</a:t>
            </a:r>
            <a:endParaRPr lang="fr-FR" sz="1600" dirty="0" smtClean="0"/>
          </a:p>
        </p:txBody>
      </p:sp>
      <p:sp>
        <p:nvSpPr>
          <p:cNvPr id="5" name="Rectangle 3"/>
          <p:cNvSpPr txBox="1">
            <a:spLocks noChangeArrowheads="1"/>
          </p:cNvSpPr>
          <p:nvPr/>
        </p:nvSpPr>
        <p:spPr bwMode="auto">
          <a:xfrm>
            <a:off x="714348" y="692696"/>
            <a:ext cx="7890100" cy="57606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80000"/>
              <a:buFont typeface="Wingdings" pitchFamily="2" charset="2"/>
              <a:buChar char="n"/>
              <a:defRPr sz="24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pPr algn="just" eaLnBrk="1" hangingPunct="1">
              <a:spcBef>
                <a:spcPts val="600"/>
              </a:spcBef>
              <a:spcAft>
                <a:spcPts val="600"/>
              </a:spcAft>
              <a:buSzPct val="100000"/>
              <a:buFont typeface="+mj-lt"/>
              <a:buAutoNum type="arabicPeriod" startAt="3"/>
            </a:pPr>
            <a:r>
              <a:rPr lang="fr-FR" sz="1400" b="1" dirty="0" smtClean="0">
                <a:solidFill>
                  <a:schemeClr val="accent2">
                    <a:lumMod val="50000"/>
                  </a:schemeClr>
                </a:solidFill>
                <a:latin typeface="Calibri" pitchFamily="34" charset="0"/>
              </a:rPr>
              <a:t>La hiérarchie des coûts :</a:t>
            </a:r>
          </a:p>
          <a:p>
            <a:pPr marL="0" indent="0" algn="just" eaLnBrk="1" hangingPunct="1">
              <a:lnSpc>
                <a:spcPct val="150000"/>
              </a:lnSpc>
              <a:spcBef>
                <a:spcPts val="600"/>
              </a:spcBef>
              <a:spcAft>
                <a:spcPts val="600"/>
              </a:spcAft>
              <a:buNone/>
            </a:pPr>
            <a:r>
              <a:rPr lang="fr-FR" sz="1400" dirty="0" smtClean="0">
                <a:solidFill>
                  <a:schemeClr val="accent2">
                    <a:lumMod val="50000"/>
                  </a:schemeClr>
                </a:solidFill>
                <a:latin typeface="Calibri" pitchFamily="34" charset="0"/>
              </a:rPr>
              <a:t>Les différents coûts s’enchainent dans un ordre logique.  Voici les différentes étapes dans le cas d’une entreprise industrielle : </a:t>
            </a:r>
          </a:p>
          <a:p>
            <a:pPr marL="0" indent="0" algn="just" eaLnBrk="1" hangingPunct="1">
              <a:lnSpc>
                <a:spcPct val="150000"/>
              </a:lnSpc>
              <a:spcBef>
                <a:spcPts val="600"/>
              </a:spcBef>
              <a:spcAft>
                <a:spcPts val="600"/>
              </a:spcAft>
              <a:buNone/>
            </a:pPr>
            <a:endParaRPr lang="fr-FR" sz="1400" dirty="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endParaRPr lang="fr-FR" sz="1400" dirty="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endParaRPr lang="fr-FR" sz="1400" dirty="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r>
              <a:rPr lang="fr-FR" sz="1400" b="1" dirty="0" smtClean="0">
                <a:solidFill>
                  <a:schemeClr val="accent2">
                    <a:lumMod val="50000"/>
                  </a:schemeClr>
                </a:solidFill>
                <a:latin typeface="Calibri" pitchFamily="34" charset="0"/>
              </a:rPr>
              <a:t>1</a:t>
            </a:r>
            <a:r>
              <a:rPr lang="fr-FR" sz="1400" b="1" baseline="30000" dirty="0" smtClean="0">
                <a:solidFill>
                  <a:schemeClr val="accent2">
                    <a:lumMod val="50000"/>
                  </a:schemeClr>
                </a:solidFill>
                <a:latin typeface="Calibri" pitchFamily="34" charset="0"/>
              </a:rPr>
              <a:t>ère</a:t>
            </a:r>
            <a:r>
              <a:rPr lang="fr-FR" sz="1400" b="1" dirty="0" smtClean="0">
                <a:solidFill>
                  <a:schemeClr val="accent2">
                    <a:lumMod val="50000"/>
                  </a:schemeClr>
                </a:solidFill>
                <a:latin typeface="Calibri" pitchFamily="34" charset="0"/>
              </a:rPr>
              <a:t> étape</a:t>
            </a:r>
            <a:r>
              <a:rPr lang="fr-FR" sz="1400" dirty="0" smtClean="0">
                <a:solidFill>
                  <a:schemeClr val="accent2">
                    <a:lumMod val="50000"/>
                  </a:schemeClr>
                </a:solidFill>
                <a:latin typeface="Calibri" pitchFamily="34" charset="0"/>
              </a:rPr>
              <a:t>                    </a:t>
            </a:r>
            <a:r>
              <a:rPr lang="fr-FR" sz="1400" b="1" dirty="0" smtClean="0">
                <a:solidFill>
                  <a:schemeClr val="accent2">
                    <a:lumMod val="50000"/>
                  </a:schemeClr>
                </a:solidFill>
                <a:latin typeface="Calibri" pitchFamily="34" charset="0"/>
              </a:rPr>
              <a:t>Calcul du coût d’achat</a:t>
            </a:r>
            <a:r>
              <a:rPr lang="fr-FR" sz="1400" dirty="0" smtClean="0">
                <a:solidFill>
                  <a:schemeClr val="accent2">
                    <a:lumMod val="50000"/>
                  </a:schemeClr>
                </a:solidFill>
                <a:latin typeface="Calibri" pitchFamily="34" charset="0"/>
              </a:rPr>
              <a:t> </a:t>
            </a: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r>
              <a:rPr lang="fr-FR" sz="1400" dirty="0" smtClean="0">
                <a:solidFill>
                  <a:schemeClr val="accent2">
                    <a:lumMod val="50000"/>
                  </a:schemeClr>
                </a:solidFill>
                <a:latin typeface="Calibri" pitchFamily="34" charset="0"/>
              </a:rPr>
              <a:t>Les </a:t>
            </a:r>
            <a:r>
              <a:rPr lang="fr-FR" sz="1400" b="1" dirty="0" smtClean="0">
                <a:solidFill>
                  <a:schemeClr val="accent2">
                    <a:lumMod val="50000"/>
                  </a:schemeClr>
                </a:solidFill>
                <a:latin typeface="Calibri" pitchFamily="34" charset="0"/>
              </a:rPr>
              <a:t>charges indirectes</a:t>
            </a:r>
            <a:r>
              <a:rPr lang="fr-FR" sz="1400" dirty="0" smtClean="0">
                <a:solidFill>
                  <a:schemeClr val="accent2">
                    <a:lumMod val="50000"/>
                  </a:schemeClr>
                </a:solidFill>
                <a:latin typeface="Calibri" pitchFamily="34" charset="0"/>
              </a:rPr>
              <a:t> sont toujours calculées de la même façon, à savoir : </a:t>
            </a:r>
            <a:r>
              <a:rPr lang="fr-FR" sz="1400" b="1" dirty="0" smtClean="0">
                <a:solidFill>
                  <a:schemeClr val="accent2">
                    <a:lumMod val="50000"/>
                  </a:schemeClr>
                </a:solidFill>
                <a:latin typeface="Calibri" pitchFamily="34" charset="0"/>
              </a:rPr>
              <a:t>coût d’unité d’œuvre multiplié par nombre d’unité d’œuvre</a:t>
            </a:r>
            <a:r>
              <a:rPr lang="fr-FR" sz="1400" dirty="0" smtClean="0">
                <a:solidFill>
                  <a:schemeClr val="accent2">
                    <a:lumMod val="50000"/>
                  </a:schemeClr>
                </a:solidFill>
                <a:latin typeface="Calibri" pitchFamily="34" charset="0"/>
              </a:rPr>
              <a:t> utilisées pour chaque produit ou service.</a:t>
            </a: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p:txBody>
      </p:sp>
      <p:cxnSp>
        <p:nvCxnSpPr>
          <p:cNvPr id="4" name="Connecteur droit avec flèche 3"/>
          <p:cNvCxnSpPr/>
          <p:nvPr/>
        </p:nvCxnSpPr>
        <p:spPr bwMode="auto">
          <a:xfrm>
            <a:off x="498324" y="2708920"/>
            <a:ext cx="8322148" cy="0"/>
          </a:xfrm>
          <a:prstGeom prst="straightConnector1">
            <a:avLst/>
          </a:prstGeom>
          <a:solidFill>
            <a:schemeClr val="accent1"/>
          </a:solidFill>
          <a:ln w="9525" cap="flat" cmpd="sng" algn="ctr">
            <a:solidFill>
              <a:schemeClr val="accent2">
                <a:lumMod val="50000"/>
              </a:schemeClr>
            </a:solidFill>
            <a:prstDash val="solid"/>
            <a:round/>
            <a:headEnd type="none" w="med" len="med"/>
            <a:tailEnd type="arrow"/>
          </a:ln>
          <a:effectLst/>
        </p:spPr>
      </p:cxnSp>
      <p:sp>
        <p:nvSpPr>
          <p:cNvPr id="6" name="Flèche droite 5"/>
          <p:cNvSpPr/>
          <p:nvPr/>
        </p:nvSpPr>
        <p:spPr bwMode="auto">
          <a:xfrm>
            <a:off x="138284" y="2852936"/>
            <a:ext cx="1121348" cy="1080120"/>
          </a:xfrm>
          <a:prstGeom prst="rightArrow">
            <a:avLst>
              <a:gd name="adj1" fmla="val 78430"/>
              <a:gd name="adj2" fmla="val 28520"/>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dirty="0" smtClean="0">
                <a:ln>
                  <a:noFill/>
                </a:ln>
                <a:solidFill>
                  <a:schemeClr val="bg1"/>
                </a:solidFill>
                <a:effectLst/>
                <a:latin typeface="Times New Roman" pitchFamily="18" charset="0"/>
              </a:rPr>
              <a:t>Calcul du </a:t>
            </a:r>
          </a:p>
          <a:p>
            <a:pPr marL="0" marR="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dirty="0" smtClean="0">
                <a:ln>
                  <a:noFill/>
                </a:ln>
                <a:solidFill>
                  <a:schemeClr val="bg1"/>
                </a:solidFill>
                <a:effectLst/>
                <a:latin typeface="Times New Roman" pitchFamily="18" charset="0"/>
              </a:rPr>
              <a:t>coût d’achat</a:t>
            </a:r>
          </a:p>
        </p:txBody>
      </p:sp>
      <p:cxnSp>
        <p:nvCxnSpPr>
          <p:cNvPr id="14" name="Connecteur droit 13"/>
          <p:cNvCxnSpPr/>
          <p:nvPr/>
        </p:nvCxnSpPr>
        <p:spPr bwMode="auto">
          <a:xfrm>
            <a:off x="498324" y="2537190"/>
            <a:ext cx="0" cy="360040"/>
          </a:xfrm>
          <a:prstGeom prst="line">
            <a:avLst/>
          </a:prstGeom>
          <a:solidFill>
            <a:schemeClr val="accent1"/>
          </a:solidFill>
          <a:ln w="9525" cap="flat" cmpd="sng" algn="ctr">
            <a:solidFill>
              <a:schemeClr val="accent2">
                <a:lumMod val="50000"/>
              </a:schemeClr>
            </a:solidFill>
            <a:prstDash val="solid"/>
            <a:round/>
            <a:headEnd type="none" w="med" len="med"/>
            <a:tailEnd type="none" w="med" len="med"/>
          </a:ln>
          <a:effectLst/>
        </p:spPr>
      </p:cxnSp>
      <p:sp>
        <p:nvSpPr>
          <p:cNvPr id="18" name="Flèche droite 17"/>
          <p:cNvSpPr/>
          <p:nvPr/>
        </p:nvSpPr>
        <p:spPr bwMode="auto">
          <a:xfrm>
            <a:off x="1403648" y="2852936"/>
            <a:ext cx="1121348" cy="1080120"/>
          </a:xfrm>
          <a:prstGeom prst="rightArrow">
            <a:avLst>
              <a:gd name="adj1" fmla="val 78430"/>
              <a:gd name="adj2" fmla="val 28520"/>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fr-FR" sz="1400" b="1" dirty="0">
                <a:solidFill>
                  <a:schemeClr val="bg1"/>
                </a:solidFill>
              </a:rPr>
              <a:t>Valorisation</a:t>
            </a:r>
          </a:p>
          <a:p>
            <a:r>
              <a:rPr lang="fr-FR" sz="1400" b="1" dirty="0">
                <a:solidFill>
                  <a:schemeClr val="bg1"/>
                </a:solidFill>
              </a:rPr>
              <a:t>des stocks </a:t>
            </a:r>
          </a:p>
          <a:p>
            <a:r>
              <a:rPr lang="fr-FR" sz="1400" b="1" dirty="0">
                <a:solidFill>
                  <a:schemeClr val="bg1"/>
                </a:solidFill>
              </a:rPr>
              <a:t>MP</a:t>
            </a:r>
          </a:p>
        </p:txBody>
      </p:sp>
      <p:cxnSp>
        <p:nvCxnSpPr>
          <p:cNvPr id="21" name="Connecteur droit 20"/>
          <p:cNvCxnSpPr/>
          <p:nvPr/>
        </p:nvCxnSpPr>
        <p:spPr bwMode="auto">
          <a:xfrm>
            <a:off x="1799692" y="2553891"/>
            <a:ext cx="0" cy="360040"/>
          </a:xfrm>
          <a:prstGeom prst="line">
            <a:avLst/>
          </a:prstGeom>
          <a:solidFill>
            <a:schemeClr val="accent1"/>
          </a:solidFill>
          <a:ln w="9525" cap="flat" cmpd="sng" algn="ctr">
            <a:solidFill>
              <a:schemeClr val="accent2">
                <a:lumMod val="50000"/>
              </a:schemeClr>
            </a:solidFill>
            <a:prstDash val="solid"/>
            <a:round/>
            <a:headEnd type="none" w="med" len="med"/>
            <a:tailEnd type="none" w="med" len="med"/>
          </a:ln>
          <a:effectLst/>
        </p:spPr>
      </p:cxnSp>
      <p:sp>
        <p:nvSpPr>
          <p:cNvPr id="16" name="Ellipse 15"/>
          <p:cNvSpPr/>
          <p:nvPr/>
        </p:nvSpPr>
        <p:spPr bwMode="auto">
          <a:xfrm>
            <a:off x="322968" y="2016554"/>
            <a:ext cx="360040" cy="332326"/>
          </a:xfrm>
          <a:prstGeom prst="ellipse">
            <a:avLst/>
          </a:prstGeom>
          <a:solidFill>
            <a:schemeClr val="accent5">
              <a:lumMod val="50000"/>
            </a:schemeClr>
          </a:solidFill>
          <a:ln w="9525"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dirty="0" smtClean="0">
                <a:ln>
                  <a:noFill/>
                </a:ln>
                <a:solidFill>
                  <a:schemeClr val="accent3"/>
                </a:solidFill>
                <a:effectLst/>
                <a:latin typeface="Times New Roman" pitchFamily="18" charset="0"/>
              </a:rPr>
              <a:t>1</a:t>
            </a:r>
          </a:p>
        </p:txBody>
      </p:sp>
      <p:sp>
        <p:nvSpPr>
          <p:cNvPr id="23" name="Ellipse 22"/>
          <p:cNvSpPr/>
          <p:nvPr/>
        </p:nvSpPr>
        <p:spPr bwMode="auto">
          <a:xfrm>
            <a:off x="1619672" y="2016554"/>
            <a:ext cx="360040" cy="332326"/>
          </a:xfrm>
          <a:prstGeom prst="ellipse">
            <a:avLst/>
          </a:prstGeom>
          <a:solidFill>
            <a:schemeClr val="accent5">
              <a:lumMod val="50000"/>
            </a:schemeClr>
          </a:solidFill>
          <a:ln w="9525"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dirty="0" smtClean="0">
                <a:ln>
                  <a:noFill/>
                </a:ln>
                <a:solidFill>
                  <a:schemeClr val="accent3"/>
                </a:solidFill>
                <a:effectLst/>
                <a:latin typeface="Times New Roman" pitchFamily="18" charset="0"/>
              </a:rPr>
              <a:t>2</a:t>
            </a:r>
          </a:p>
        </p:txBody>
      </p:sp>
      <p:sp>
        <p:nvSpPr>
          <p:cNvPr id="25" name="Flèche droite 24"/>
          <p:cNvSpPr/>
          <p:nvPr/>
        </p:nvSpPr>
        <p:spPr bwMode="auto">
          <a:xfrm>
            <a:off x="2699792" y="2852936"/>
            <a:ext cx="1121348" cy="1080120"/>
          </a:xfrm>
          <a:prstGeom prst="rightArrow">
            <a:avLst>
              <a:gd name="adj1" fmla="val 78430"/>
              <a:gd name="adj2" fmla="val 28520"/>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fr-FR" sz="1400" b="1" dirty="0">
                <a:solidFill>
                  <a:schemeClr val="bg1"/>
                </a:solidFill>
              </a:rPr>
              <a:t>Calcul du </a:t>
            </a:r>
          </a:p>
          <a:p>
            <a:r>
              <a:rPr lang="fr-FR" sz="1400" b="1" dirty="0">
                <a:solidFill>
                  <a:schemeClr val="bg1"/>
                </a:solidFill>
              </a:rPr>
              <a:t>coût de </a:t>
            </a:r>
          </a:p>
          <a:p>
            <a:r>
              <a:rPr lang="fr-FR" sz="1400" b="1" dirty="0">
                <a:solidFill>
                  <a:schemeClr val="bg1"/>
                </a:solidFill>
              </a:rPr>
              <a:t>production</a:t>
            </a:r>
          </a:p>
        </p:txBody>
      </p:sp>
      <p:cxnSp>
        <p:nvCxnSpPr>
          <p:cNvPr id="26" name="Connecteur droit 25"/>
          <p:cNvCxnSpPr/>
          <p:nvPr/>
        </p:nvCxnSpPr>
        <p:spPr bwMode="auto">
          <a:xfrm>
            <a:off x="3023828" y="2537190"/>
            <a:ext cx="0" cy="360040"/>
          </a:xfrm>
          <a:prstGeom prst="line">
            <a:avLst/>
          </a:prstGeom>
          <a:solidFill>
            <a:schemeClr val="accent1"/>
          </a:solidFill>
          <a:ln w="9525" cap="flat" cmpd="sng" algn="ctr">
            <a:solidFill>
              <a:schemeClr val="accent2">
                <a:lumMod val="50000"/>
              </a:schemeClr>
            </a:solidFill>
            <a:prstDash val="solid"/>
            <a:round/>
            <a:headEnd type="none" w="med" len="med"/>
            <a:tailEnd type="none" w="med" len="med"/>
          </a:ln>
          <a:effectLst/>
        </p:spPr>
      </p:cxnSp>
      <p:sp>
        <p:nvSpPr>
          <p:cNvPr id="27" name="Ellipse 26"/>
          <p:cNvSpPr/>
          <p:nvPr/>
        </p:nvSpPr>
        <p:spPr bwMode="auto">
          <a:xfrm>
            <a:off x="2843808" y="2016554"/>
            <a:ext cx="360040" cy="332326"/>
          </a:xfrm>
          <a:prstGeom prst="ellipse">
            <a:avLst/>
          </a:prstGeom>
          <a:solidFill>
            <a:schemeClr val="accent5">
              <a:lumMod val="50000"/>
            </a:schemeClr>
          </a:solidFill>
          <a:ln w="9525"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dirty="0" smtClean="0">
                <a:ln>
                  <a:noFill/>
                </a:ln>
                <a:solidFill>
                  <a:schemeClr val="accent3"/>
                </a:solidFill>
                <a:effectLst/>
                <a:latin typeface="Times New Roman" pitchFamily="18" charset="0"/>
              </a:rPr>
              <a:t>3</a:t>
            </a:r>
          </a:p>
        </p:txBody>
      </p:sp>
      <p:sp>
        <p:nvSpPr>
          <p:cNvPr id="28" name="Flèche droite 27"/>
          <p:cNvSpPr/>
          <p:nvPr/>
        </p:nvSpPr>
        <p:spPr bwMode="auto">
          <a:xfrm>
            <a:off x="3995936" y="2852936"/>
            <a:ext cx="1121348" cy="1080120"/>
          </a:xfrm>
          <a:prstGeom prst="rightArrow">
            <a:avLst>
              <a:gd name="adj1" fmla="val 78430"/>
              <a:gd name="adj2" fmla="val 28520"/>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fr-FR" sz="1400" b="1" dirty="0">
                <a:solidFill>
                  <a:schemeClr val="bg1"/>
                </a:solidFill>
              </a:rPr>
              <a:t>Valorisation</a:t>
            </a:r>
          </a:p>
          <a:p>
            <a:r>
              <a:rPr lang="fr-FR" sz="1400" b="1" dirty="0">
                <a:solidFill>
                  <a:schemeClr val="bg1"/>
                </a:solidFill>
              </a:rPr>
              <a:t>des stocks </a:t>
            </a:r>
          </a:p>
          <a:p>
            <a:r>
              <a:rPr lang="fr-FR" sz="1400" b="1" dirty="0" smtClean="0">
                <a:solidFill>
                  <a:schemeClr val="bg1"/>
                </a:solidFill>
              </a:rPr>
              <a:t>PF</a:t>
            </a:r>
            <a:endParaRPr lang="fr-FR" sz="1400" b="1" dirty="0">
              <a:solidFill>
                <a:schemeClr val="bg1"/>
              </a:solidFill>
            </a:endParaRPr>
          </a:p>
        </p:txBody>
      </p:sp>
      <p:cxnSp>
        <p:nvCxnSpPr>
          <p:cNvPr id="29" name="Connecteur droit 28"/>
          <p:cNvCxnSpPr/>
          <p:nvPr/>
        </p:nvCxnSpPr>
        <p:spPr bwMode="auto">
          <a:xfrm>
            <a:off x="4315308" y="2537190"/>
            <a:ext cx="0" cy="360040"/>
          </a:xfrm>
          <a:prstGeom prst="line">
            <a:avLst/>
          </a:prstGeom>
          <a:solidFill>
            <a:schemeClr val="accent1"/>
          </a:solidFill>
          <a:ln w="9525" cap="flat" cmpd="sng" algn="ctr">
            <a:solidFill>
              <a:schemeClr val="accent2">
                <a:lumMod val="50000"/>
              </a:schemeClr>
            </a:solidFill>
            <a:prstDash val="solid"/>
            <a:round/>
            <a:headEnd type="none" w="med" len="med"/>
            <a:tailEnd type="none" w="med" len="med"/>
          </a:ln>
          <a:effectLst/>
        </p:spPr>
      </p:cxnSp>
      <p:sp>
        <p:nvSpPr>
          <p:cNvPr id="30" name="Flèche droite 29"/>
          <p:cNvSpPr/>
          <p:nvPr/>
        </p:nvSpPr>
        <p:spPr bwMode="auto">
          <a:xfrm>
            <a:off x="5292080" y="2852936"/>
            <a:ext cx="1121348" cy="1080120"/>
          </a:xfrm>
          <a:prstGeom prst="rightArrow">
            <a:avLst>
              <a:gd name="adj1" fmla="val 78430"/>
              <a:gd name="adj2" fmla="val 28520"/>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fr-FR" sz="1400" b="1" dirty="0">
                <a:solidFill>
                  <a:schemeClr val="bg1"/>
                </a:solidFill>
              </a:rPr>
              <a:t>Calcul du </a:t>
            </a:r>
          </a:p>
          <a:p>
            <a:r>
              <a:rPr lang="fr-FR" sz="1400" b="1" dirty="0">
                <a:solidFill>
                  <a:schemeClr val="bg1"/>
                </a:solidFill>
              </a:rPr>
              <a:t>coût </a:t>
            </a:r>
            <a:r>
              <a:rPr lang="fr-FR" sz="1400" b="1" dirty="0" smtClean="0">
                <a:solidFill>
                  <a:schemeClr val="bg1"/>
                </a:solidFill>
              </a:rPr>
              <a:t>hors</a:t>
            </a:r>
          </a:p>
          <a:p>
            <a:r>
              <a:rPr lang="fr-FR" sz="1400" b="1" dirty="0" smtClean="0">
                <a:solidFill>
                  <a:schemeClr val="bg1"/>
                </a:solidFill>
              </a:rPr>
              <a:t>production</a:t>
            </a:r>
            <a:endParaRPr lang="fr-FR" sz="1400" b="1" dirty="0">
              <a:solidFill>
                <a:schemeClr val="bg1"/>
              </a:solidFill>
            </a:endParaRPr>
          </a:p>
        </p:txBody>
      </p:sp>
      <p:cxnSp>
        <p:nvCxnSpPr>
          <p:cNvPr id="31" name="Connecteur droit 30"/>
          <p:cNvCxnSpPr/>
          <p:nvPr/>
        </p:nvCxnSpPr>
        <p:spPr bwMode="auto">
          <a:xfrm>
            <a:off x="5616116" y="2553891"/>
            <a:ext cx="0" cy="360040"/>
          </a:xfrm>
          <a:prstGeom prst="line">
            <a:avLst/>
          </a:prstGeom>
          <a:solidFill>
            <a:schemeClr val="accent1"/>
          </a:solidFill>
          <a:ln w="9525" cap="flat" cmpd="sng" algn="ctr">
            <a:solidFill>
              <a:schemeClr val="accent2">
                <a:lumMod val="50000"/>
              </a:schemeClr>
            </a:solidFill>
            <a:prstDash val="solid"/>
            <a:round/>
            <a:headEnd type="none" w="med" len="med"/>
            <a:tailEnd type="none" w="med" len="med"/>
          </a:ln>
          <a:effectLst/>
        </p:spPr>
      </p:cxnSp>
      <p:sp>
        <p:nvSpPr>
          <p:cNvPr id="32" name="Ellipse 31"/>
          <p:cNvSpPr/>
          <p:nvPr/>
        </p:nvSpPr>
        <p:spPr bwMode="auto">
          <a:xfrm>
            <a:off x="4139952" y="2016554"/>
            <a:ext cx="360040" cy="332326"/>
          </a:xfrm>
          <a:prstGeom prst="ellipse">
            <a:avLst/>
          </a:prstGeom>
          <a:solidFill>
            <a:schemeClr val="accent5">
              <a:lumMod val="50000"/>
            </a:schemeClr>
          </a:solidFill>
          <a:ln w="9525"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dirty="0" smtClean="0">
                <a:ln>
                  <a:noFill/>
                </a:ln>
                <a:solidFill>
                  <a:schemeClr val="accent3"/>
                </a:solidFill>
                <a:effectLst/>
                <a:latin typeface="Times New Roman" pitchFamily="18" charset="0"/>
              </a:rPr>
              <a:t>4</a:t>
            </a:r>
          </a:p>
        </p:txBody>
      </p:sp>
      <p:sp>
        <p:nvSpPr>
          <p:cNvPr id="33" name="Ellipse 32"/>
          <p:cNvSpPr/>
          <p:nvPr/>
        </p:nvSpPr>
        <p:spPr bwMode="auto">
          <a:xfrm>
            <a:off x="5436096" y="2016554"/>
            <a:ext cx="360040" cy="332326"/>
          </a:xfrm>
          <a:prstGeom prst="ellipse">
            <a:avLst/>
          </a:prstGeom>
          <a:solidFill>
            <a:schemeClr val="accent5">
              <a:lumMod val="50000"/>
            </a:schemeClr>
          </a:solidFill>
          <a:ln w="9525"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fr-FR" sz="1400" b="1" dirty="0">
                <a:solidFill>
                  <a:schemeClr val="accent3"/>
                </a:solidFill>
              </a:rPr>
              <a:t>5</a:t>
            </a:r>
            <a:endParaRPr kumimoji="0" lang="fr-FR" sz="1400" b="1" i="0" u="none" strike="noStrike" cap="none" normalizeH="0" baseline="0" dirty="0" smtClean="0">
              <a:ln>
                <a:noFill/>
              </a:ln>
              <a:solidFill>
                <a:schemeClr val="accent3"/>
              </a:solidFill>
              <a:effectLst/>
              <a:latin typeface="Times New Roman" pitchFamily="18" charset="0"/>
            </a:endParaRPr>
          </a:p>
        </p:txBody>
      </p:sp>
      <p:sp>
        <p:nvSpPr>
          <p:cNvPr id="34" name="Flèche droite 33"/>
          <p:cNvSpPr/>
          <p:nvPr/>
        </p:nvSpPr>
        <p:spPr bwMode="auto">
          <a:xfrm>
            <a:off x="6588224" y="2852936"/>
            <a:ext cx="1121348" cy="1080120"/>
          </a:xfrm>
          <a:prstGeom prst="rightArrow">
            <a:avLst>
              <a:gd name="adj1" fmla="val 78430"/>
              <a:gd name="adj2" fmla="val 28520"/>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fr-FR" sz="1400" b="1" dirty="0">
                <a:solidFill>
                  <a:schemeClr val="bg1"/>
                </a:solidFill>
              </a:rPr>
              <a:t>Calcul du </a:t>
            </a:r>
          </a:p>
          <a:p>
            <a:r>
              <a:rPr lang="fr-FR" sz="1400" b="1" dirty="0">
                <a:solidFill>
                  <a:schemeClr val="bg1"/>
                </a:solidFill>
              </a:rPr>
              <a:t>coût de </a:t>
            </a:r>
          </a:p>
          <a:p>
            <a:r>
              <a:rPr lang="fr-FR" sz="1400" b="1" dirty="0" smtClean="0">
                <a:solidFill>
                  <a:schemeClr val="bg1"/>
                </a:solidFill>
              </a:rPr>
              <a:t>revient</a:t>
            </a:r>
            <a:endParaRPr lang="fr-FR" sz="1400" b="1" dirty="0">
              <a:solidFill>
                <a:schemeClr val="bg1"/>
              </a:solidFill>
            </a:endParaRPr>
          </a:p>
        </p:txBody>
      </p:sp>
      <p:cxnSp>
        <p:nvCxnSpPr>
          <p:cNvPr id="35" name="Connecteur droit 34"/>
          <p:cNvCxnSpPr/>
          <p:nvPr/>
        </p:nvCxnSpPr>
        <p:spPr bwMode="auto">
          <a:xfrm>
            <a:off x="6912260" y="2537190"/>
            <a:ext cx="0" cy="360040"/>
          </a:xfrm>
          <a:prstGeom prst="line">
            <a:avLst/>
          </a:prstGeom>
          <a:solidFill>
            <a:schemeClr val="accent1"/>
          </a:solidFill>
          <a:ln w="9525" cap="flat" cmpd="sng" algn="ctr">
            <a:solidFill>
              <a:schemeClr val="accent2">
                <a:lumMod val="50000"/>
              </a:schemeClr>
            </a:solidFill>
            <a:prstDash val="solid"/>
            <a:round/>
            <a:headEnd type="none" w="med" len="med"/>
            <a:tailEnd type="none" w="med" len="med"/>
          </a:ln>
          <a:effectLst/>
        </p:spPr>
      </p:cxnSp>
      <p:sp>
        <p:nvSpPr>
          <p:cNvPr id="36" name="Ellipse 35"/>
          <p:cNvSpPr/>
          <p:nvPr/>
        </p:nvSpPr>
        <p:spPr bwMode="auto">
          <a:xfrm>
            <a:off x="6732240" y="2016554"/>
            <a:ext cx="360040" cy="332326"/>
          </a:xfrm>
          <a:prstGeom prst="ellipse">
            <a:avLst/>
          </a:prstGeom>
          <a:solidFill>
            <a:schemeClr val="accent5">
              <a:lumMod val="50000"/>
            </a:schemeClr>
          </a:solidFill>
          <a:ln w="9525"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fr-FR" sz="1400" b="1" dirty="0">
                <a:solidFill>
                  <a:schemeClr val="accent3"/>
                </a:solidFill>
              </a:rPr>
              <a:t>6</a:t>
            </a:r>
            <a:endParaRPr kumimoji="0" lang="fr-FR" sz="1400" b="1" i="0" u="none" strike="noStrike" cap="none" normalizeH="0" baseline="0" dirty="0" smtClean="0">
              <a:ln>
                <a:noFill/>
              </a:ln>
              <a:solidFill>
                <a:schemeClr val="accent3"/>
              </a:solidFill>
              <a:effectLst/>
              <a:latin typeface="Times New Roman" pitchFamily="18" charset="0"/>
            </a:endParaRPr>
          </a:p>
        </p:txBody>
      </p:sp>
      <p:sp>
        <p:nvSpPr>
          <p:cNvPr id="37" name="Flèche droite 36"/>
          <p:cNvSpPr/>
          <p:nvPr/>
        </p:nvSpPr>
        <p:spPr bwMode="auto">
          <a:xfrm>
            <a:off x="7915148" y="2852936"/>
            <a:ext cx="1121348" cy="1080120"/>
          </a:xfrm>
          <a:prstGeom prst="rightArrow">
            <a:avLst>
              <a:gd name="adj1" fmla="val 78430"/>
              <a:gd name="adj2" fmla="val 28520"/>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fr-FR" sz="1400" b="1" dirty="0">
                <a:solidFill>
                  <a:schemeClr val="bg1"/>
                </a:solidFill>
              </a:rPr>
              <a:t>Calcul du </a:t>
            </a:r>
          </a:p>
          <a:p>
            <a:r>
              <a:rPr lang="fr-FR" sz="1400" b="1" dirty="0" smtClean="0">
                <a:solidFill>
                  <a:schemeClr val="bg1"/>
                </a:solidFill>
              </a:rPr>
              <a:t>résultat</a:t>
            </a:r>
            <a:endParaRPr lang="fr-FR" sz="1400" b="1" dirty="0">
              <a:solidFill>
                <a:schemeClr val="bg1"/>
              </a:solidFill>
            </a:endParaRPr>
          </a:p>
        </p:txBody>
      </p:sp>
      <p:cxnSp>
        <p:nvCxnSpPr>
          <p:cNvPr id="38" name="Connecteur droit 37"/>
          <p:cNvCxnSpPr/>
          <p:nvPr/>
        </p:nvCxnSpPr>
        <p:spPr bwMode="auto">
          <a:xfrm>
            <a:off x="8208404" y="2537190"/>
            <a:ext cx="0" cy="360040"/>
          </a:xfrm>
          <a:prstGeom prst="line">
            <a:avLst/>
          </a:prstGeom>
          <a:solidFill>
            <a:schemeClr val="accent1"/>
          </a:solidFill>
          <a:ln w="9525" cap="flat" cmpd="sng" algn="ctr">
            <a:solidFill>
              <a:schemeClr val="accent2">
                <a:lumMod val="50000"/>
              </a:schemeClr>
            </a:solidFill>
            <a:prstDash val="solid"/>
            <a:round/>
            <a:headEnd type="none" w="med" len="med"/>
            <a:tailEnd type="none" w="med" len="med"/>
          </a:ln>
          <a:effectLst/>
        </p:spPr>
      </p:cxnSp>
      <p:sp>
        <p:nvSpPr>
          <p:cNvPr id="39" name="Ellipse 38"/>
          <p:cNvSpPr/>
          <p:nvPr/>
        </p:nvSpPr>
        <p:spPr bwMode="auto">
          <a:xfrm>
            <a:off x="8028384" y="2016554"/>
            <a:ext cx="360040" cy="332326"/>
          </a:xfrm>
          <a:prstGeom prst="ellipse">
            <a:avLst/>
          </a:prstGeom>
          <a:solidFill>
            <a:schemeClr val="accent5">
              <a:lumMod val="50000"/>
            </a:schemeClr>
          </a:solidFill>
          <a:ln w="9525"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fr-FR" sz="1400" b="1" dirty="0">
                <a:solidFill>
                  <a:schemeClr val="accent3"/>
                </a:solidFill>
              </a:rPr>
              <a:t>7</a:t>
            </a:r>
            <a:endParaRPr kumimoji="0" lang="fr-FR" sz="1400" b="1" i="0" u="none" strike="noStrike" cap="none" normalizeH="0" baseline="0" dirty="0" smtClean="0">
              <a:ln>
                <a:noFill/>
              </a:ln>
              <a:solidFill>
                <a:schemeClr val="accent3"/>
              </a:solidFill>
              <a:effectLst/>
              <a:latin typeface="Times New Roman" pitchFamily="18" charset="0"/>
            </a:endParaRPr>
          </a:p>
        </p:txBody>
      </p:sp>
      <p:cxnSp>
        <p:nvCxnSpPr>
          <p:cNvPr id="40" name="Connecteur droit avec flèche 39"/>
          <p:cNvCxnSpPr/>
          <p:nvPr/>
        </p:nvCxnSpPr>
        <p:spPr bwMode="auto">
          <a:xfrm>
            <a:off x="1708812" y="4464408"/>
            <a:ext cx="473276" cy="0"/>
          </a:xfrm>
          <a:prstGeom prst="straightConnector1">
            <a:avLst/>
          </a:prstGeom>
          <a:solidFill>
            <a:schemeClr val="accent1"/>
          </a:solidFill>
          <a:ln w="9525" cap="flat" cmpd="sng" algn="ctr">
            <a:solidFill>
              <a:schemeClr val="accent2">
                <a:lumMod val="50000"/>
              </a:schemeClr>
            </a:solidFill>
            <a:prstDash val="solid"/>
            <a:round/>
            <a:headEnd type="none" w="med" len="med"/>
            <a:tailEnd type="arrow"/>
          </a:ln>
          <a:effectLst/>
        </p:spPr>
      </p:cxnSp>
      <p:sp>
        <p:nvSpPr>
          <p:cNvPr id="41" name="ZoneTexte 40"/>
          <p:cNvSpPr txBox="1"/>
          <p:nvPr/>
        </p:nvSpPr>
        <p:spPr>
          <a:xfrm>
            <a:off x="1071538" y="4869160"/>
            <a:ext cx="6524798" cy="523220"/>
          </a:xfrm>
          <a:prstGeom prst="rect">
            <a:avLst/>
          </a:prstGeom>
          <a:solidFill>
            <a:schemeClr val="bg1">
              <a:lumMod val="85000"/>
            </a:schemeClr>
          </a:solidFill>
          <a:ln>
            <a:solidFill>
              <a:schemeClr val="bg1">
                <a:lumMod val="50000"/>
              </a:schemeClr>
            </a:solidFill>
          </a:ln>
        </p:spPr>
        <p:txBody>
          <a:bodyPr wrap="square" rtlCol="0">
            <a:spAutoFit/>
          </a:bodyPr>
          <a:lstStyle/>
          <a:p>
            <a:r>
              <a:rPr lang="fr-FR" sz="1400" b="1" dirty="0" smtClean="0">
                <a:solidFill>
                  <a:schemeClr val="accent2">
                    <a:lumMod val="50000"/>
                  </a:schemeClr>
                </a:solidFill>
                <a:latin typeface="Calibri" pitchFamily="34" charset="0"/>
              </a:rPr>
              <a:t>Coût d’achat des matières = Prix d’achat des matières premières </a:t>
            </a:r>
          </a:p>
          <a:p>
            <a:r>
              <a:rPr lang="fr-FR" sz="1400" b="1" dirty="0" smtClean="0">
                <a:solidFill>
                  <a:schemeClr val="accent2">
                    <a:lumMod val="50000"/>
                  </a:schemeClr>
                </a:solidFill>
                <a:latin typeface="Calibri" pitchFamily="34" charset="0"/>
              </a:rPr>
              <a:t>+ Charges directes d’approvisionnement + charges indirectes d’approvisionnement</a:t>
            </a:r>
          </a:p>
        </p:txBody>
      </p:sp>
    </p:spTree>
    <p:extLst>
      <p:ext uri="{BB962C8B-B14F-4D97-AF65-F5344CB8AC3E}">
        <p14:creationId xmlns:p14="http://schemas.microsoft.com/office/powerpoint/2010/main" val="30690315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0"/>
          </p:nvPr>
        </p:nvSpPr>
        <p:spPr>
          <a:xfrm>
            <a:off x="7239032" y="6543700"/>
            <a:ext cx="1905000" cy="457200"/>
          </a:xfrm>
        </p:spPr>
        <p:txBody>
          <a:bodyPr/>
          <a:lstStyle/>
          <a:p>
            <a:pPr>
              <a:defRPr/>
            </a:pPr>
            <a:fld id="{A54505F1-5C1B-4BB7-AC3F-C6A2329798D2}" type="slidenum">
              <a:rPr lang="fr-FR" sz="1100" smtClean="0"/>
              <a:pPr>
                <a:defRPr/>
              </a:pPr>
              <a:t>22</a:t>
            </a:fld>
            <a:endParaRPr lang="fr-FR" sz="1100" dirty="0"/>
          </a:p>
        </p:txBody>
      </p:sp>
      <p:sp>
        <p:nvSpPr>
          <p:cNvPr id="7" name="Rectangle 2"/>
          <p:cNvSpPr>
            <a:spLocks noGrp="1" noChangeArrowheads="1"/>
          </p:cNvSpPr>
          <p:nvPr>
            <p:ph type="title"/>
          </p:nvPr>
        </p:nvSpPr>
        <p:spPr>
          <a:xfrm>
            <a:off x="714349" y="-71462"/>
            <a:ext cx="8286808" cy="685800"/>
          </a:xfrm>
        </p:spPr>
        <p:txBody>
          <a:bodyPr/>
          <a:lstStyle/>
          <a:p>
            <a:pPr eaLnBrk="1" hangingPunct="1"/>
            <a:r>
              <a:rPr lang="fr-FR" sz="1600" b="1" dirty="0"/>
              <a:t>2</a:t>
            </a:r>
            <a:r>
              <a:rPr lang="fr-FR" sz="1600" b="1" dirty="0" smtClean="0"/>
              <a:t>. LES METHODES DE CALCUL DES COÛTS</a:t>
            </a:r>
            <a:r>
              <a:rPr lang="fr-FR" sz="1600" b="1" dirty="0" smtClean="0">
                <a:solidFill>
                  <a:schemeClr val="accent2">
                    <a:lumMod val="50000"/>
                  </a:schemeClr>
                </a:solidFill>
              </a:rPr>
              <a:t/>
            </a:r>
            <a:br>
              <a:rPr lang="fr-FR" sz="1600" b="1" dirty="0" smtClean="0">
                <a:solidFill>
                  <a:schemeClr val="accent2">
                    <a:lumMod val="50000"/>
                  </a:schemeClr>
                </a:solidFill>
              </a:rPr>
            </a:br>
            <a:r>
              <a:rPr lang="fr-FR" sz="1400" dirty="0" smtClean="0"/>
              <a:t>COÛT DE REVIENT COMPLET</a:t>
            </a:r>
            <a:endParaRPr lang="fr-FR" sz="1600" dirty="0" smtClean="0"/>
          </a:p>
        </p:txBody>
      </p:sp>
      <p:sp>
        <p:nvSpPr>
          <p:cNvPr id="5" name="Rectangle 3"/>
          <p:cNvSpPr txBox="1">
            <a:spLocks noChangeArrowheads="1"/>
          </p:cNvSpPr>
          <p:nvPr/>
        </p:nvSpPr>
        <p:spPr bwMode="auto">
          <a:xfrm>
            <a:off x="714348" y="692696"/>
            <a:ext cx="7890100" cy="57606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80000"/>
              <a:buFont typeface="Wingdings" pitchFamily="2" charset="2"/>
              <a:buChar char="n"/>
              <a:defRPr sz="24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pPr marL="0" indent="0" algn="just" eaLnBrk="1" hangingPunct="1">
              <a:lnSpc>
                <a:spcPct val="150000"/>
              </a:lnSpc>
              <a:spcBef>
                <a:spcPts val="600"/>
              </a:spcBef>
              <a:spcAft>
                <a:spcPts val="600"/>
              </a:spcAft>
              <a:buNone/>
            </a:pPr>
            <a:r>
              <a:rPr lang="fr-FR" sz="1400" i="1" u="sng" dirty="0">
                <a:solidFill>
                  <a:schemeClr val="accent2">
                    <a:lumMod val="50000"/>
                  </a:schemeClr>
                </a:solidFill>
                <a:latin typeface="Calibri" pitchFamily="34" charset="0"/>
              </a:rPr>
              <a:t>Application</a:t>
            </a:r>
            <a:r>
              <a:rPr lang="fr-FR" sz="1400" i="1" dirty="0" smtClean="0">
                <a:solidFill>
                  <a:schemeClr val="accent2">
                    <a:lumMod val="50000"/>
                  </a:schemeClr>
                </a:solidFill>
                <a:latin typeface="Calibri" pitchFamily="34" charset="0"/>
              </a:rPr>
              <a:t> :</a:t>
            </a:r>
          </a:p>
          <a:p>
            <a:pPr marL="0" indent="0" algn="just" eaLnBrk="1" hangingPunct="1">
              <a:lnSpc>
                <a:spcPct val="150000"/>
              </a:lnSpc>
              <a:spcBef>
                <a:spcPts val="600"/>
              </a:spcBef>
              <a:spcAft>
                <a:spcPts val="600"/>
              </a:spcAft>
              <a:buNone/>
            </a:pPr>
            <a:r>
              <a:rPr lang="fr-FR" sz="1400" dirty="0" smtClean="0">
                <a:solidFill>
                  <a:schemeClr val="accent2">
                    <a:lumMod val="50000"/>
                  </a:schemeClr>
                </a:solidFill>
                <a:latin typeface="Calibri" pitchFamily="34" charset="0"/>
              </a:rPr>
              <a:t>Au cours du mois de mai, l’entreprise CAC a acheté 2 000 Kg de matières premières à 50 DH le Kg.</a:t>
            </a:r>
          </a:p>
          <a:p>
            <a:pPr marL="0" indent="0" algn="just" eaLnBrk="1" hangingPunct="1">
              <a:lnSpc>
                <a:spcPct val="150000"/>
              </a:lnSpc>
              <a:spcBef>
                <a:spcPts val="600"/>
              </a:spcBef>
              <a:spcAft>
                <a:spcPts val="600"/>
              </a:spcAft>
              <a:buNone/>
            </a:pPr>
            <a:r>
              <a:rPr lang="fr-FR" sz="1400" dirty="0" smtClean="0">
                <a:solidFill>
                  <a:schemeClr val="accent2">
                    <a:lumMod val="50000"/>
                  </a:schemeClr>
                </a:solidFill>
                <a:latin typeface="Calibri" pitchFamily="34" charset="0"/>
              </a:rPr>
              <a:t>La main d’œuvre directe est de 50 000 DH pour le mois.</a:t>
            </a:r>
          </a:p>
          <a:p>
            <a:pPr marL="0" indent="0" algn="just" eaLnBrk="1" hangingPunct="1">
              <a:lnSpc>
                <a:spcPct val="150000"/>
              </a:lnSpc>
              <a:spcBef>
                <a:spcPts val="600"/>
              </a:spcBef>
              <a:spcAft>
                <a:spcPts val="600"/>
              </a:spcAft>
              <a:buNone/>
            </a:pPr>
            <a:r>
              <a:rPr lang="fr-FR" sz="1400" dirty="0" smtClean="0">
                <a:solidFill>
                  <a:schemeClr val="accent2">
                    <a:lumMod val="50000"/>
                  </a:schemeClr>
                </a:solidFill>
                <a:latin typeface="Calibri" pitchFamily="34" charset="0"/>
              </a:rPr>
              <a:t>Le coût d’unité d’œuvre du centre approvisionnement est de 15 DH par Kg.</a:t>
            </a:r>
          </a:p>
          <a:p>
            <a:pPr marL="0" indent="0" algn="just" eaLnBrk="1" hangingPunct="1">
              <a:lnSpc>
                <a:spcPct val="150000"/>
              </a:lnSpc>
              <a:spcBef>
                <a:spcPts val="600"/>
              </a:spcBef>
              <a:spcAft>
                <a:spcPts val="600"/>
              </a:spcAft>
              <a:buNone/>
            </a:pPr>
            <a:r>
              <a:rPr lang="fr-FR" sz="1400" b="1" dirty="0" smtClean="0">
                <a:solidFill>
                  <a:schemeClr val="accent2">
                    <a:lumMod val="50000"/>
                  </a:schemeClr>
                </a:solidFill>
                <a:latin typeface="Calibri" pitchFamily="34" charset="0"/>
              </a:rPr>
              <a:t>Calculer le coût d’achat des matières premières</a:t>
            </a:r>
          </a:p>
        </p:txBody>
      </p:sp>
    </p:spTree>
    <p:extLst>
      <p:ext uri="{BB962C8B-B14F-4D97-AF65-F5344CB8AC3E}">
        <p14:creationId xmlns:p14="http://schemas.microsoft.com/office/powerpoint/2010/main" val="35516459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0"/>
          </p:nvPr>
        </p:nvSpPr>
        <p:spPr>
          <a:xfrm>
            <a:off x="7239032" y="6543700"/>
            <a:ext cx="1905000" cy="457200"/>
          </a:xfrm>
        </p:spPr>
        <p:txBody>
          <a:bodyPr/>
          <a:lstStyle/>
          <a:p>
            <a:pPr>
              <a:defRPr/>
            </a:pPr>
            <a:fld id="{A54505F1-5C1B-4BB7-AC3F-C6A2329798D2}" type="slidenum">
              <a:rPr lang="fr-FR" sz="1100" smtClean="0"/>
              <a:pPr>
                <a:defRPr/>
              </a:pPr>
              <a:t>23</a:t>
            </a:fld>
            <a:endParaRPr lang="fr-FR" sz="1100" dirty="0"/>
          </a:p>
        </p:txBody>
      </p:sp>
      <p:sp>
        <p:nvSpPr>
          <p:cNvPr id="7" name="Rectangle 2"/>
          <p:cNvSpPr>
            <a:spLocks noGrp="1" noChangeArrowheads="1"/>
          </p:cNvSpPr>
          <p:nvPr>
            <p:ph type="title"/>
          </p:nvPr>
        </p:nvSpPr>
        <p:spPr>
          <a:xfrm>
            <a:off x="714349" y="-71462"/>
            <a:ext cx="8286808" cy="685800"/>
          </a:xfrm>
        </p:spPr>
        <p:txBody>
          <a:bodyPr/>
          <a:lstStyle/>
          <a:p>
            <a:pPr eaLnBrk="1" hangingPunct="1"/>
            <a:r>
              <a:rPr lang="fr-FR" sz="1600" b="1" dirty="0"/>
              <a:t>2</a:t>
            </a:r>
            <a:r>
              <a:rPr lang="fr-FR" sz="1600" b="1" dirty="0" smtClean="0"/>
              <a:t>. LES METHODES DE CALCUL DES COÛTS</a:t>
            </a:r>
            <a:r>
              <a:rPr lang="fr-FR" sz="1600" b="1" dirty="0" smtClean="0">
                <a:solidFill>
                  <a:schemeClr val="accent2">
                    <a:lumMod val="50000"/>
                  </a:schemeClr>
                </a:solidFill>
              </a:rPr>
              <a:t/>
            </a:r>
            <a:br>
              <a:rPr lang="fr-FR" sz="1600" b="1" dirty="0" smtClean="0">
                <a:solidFill>
                  <a:schemeClr val="accent2">
                    <a:lumMod val="50000"/>
                  </a:schemeClr>
                </a:solidFill>
              </a:rPr>
            </a:br>
            <a:r>
              <a:rPr lang="fr-FR" sz="1400" dirty="0" smtClean="0"/>
              <a:t>COÛT DE REVIENT COMPLET</a:t>
            </a:r>
            <a:endParaRPr lang="fr-FR" sz="1600" dirty="0" smtClean="0"/>
          </a:p>
        </p:txBody>
      </p:sp>
      <p:sp>
        <p:nvSpPr>
          <p:cNvPr id="5" name="Rectangle 3"/>
          <p:cNvSpPr txBox="1">
            <a:spLocks noChangeArrowheads="1"/>
          </p:cNvSpPr>
          <p:nvPr/>
        </p:nvSpPr>
        <p:spPr bwMode="auto">
          <a:xfrm>
            <a:off x="714348" y="692696"/>
            <a:ext cx="7890100" cy="57606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80000"/>
              <a:buFont typeface="Wingdings" pitchFamily="2" charset="2"/>
              <a:buChar char="n"/>
              <a:defRPr sz="24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pPr marL="0" indent="0" algn="just" eaLnBrk="1" hangingPunct="1">
              <a:lnSpc>
                <a:spcPct val="150000"/>
              </a:lnSpc>
              <a:spcBef>
                <a:spcPts val="600"/>
              </a:spcBef>
              <a:spcAft>
                <a:spcPts val="600"/>
              </a:spcAft>
              <a:buNone/>
            </a:pPr>
            <a:r>
              <a:rPr lang="fr-FR" sz="1400" i="1" u="sng" dirty="0">
                <a:solidFill>
                  <a:schemeClr val="accent2">
                    <a:lumMod val="50000"/>
                  </a:schemeClr>
                </a:solidFill>
                <a:latin typeface="Calibri" pitchFamily="34" charset="0"/>
              </a:rPr>
              <a:t>Application</a:t>
            </a:r>
            <a:r>
              <a:rPr lang="fr-FR" sz="1400" i="1" dirty="0" smtClean="0">
                <a:solidFill>
                  <a:schemeClr val="accent2">
                    <a:lumMod val="50000"/>
                  </a:schemeClr>
                </a:solidFill>
                <a:latin typeface="Calibri" pitchFamily="34" charset="0"/>
              </a:rPr>
              <a:t> :</a:t>
            </a:r>
          </a:p>
          <a:p>
            <a:pPr marL="0" indent="0" algn="just" eaLnBrk="1" hangingPunct="1">
              <a:lnSpc>
                <a:spcPct val="150000"/>
              </a:lnSpc>
              <a:spcBef>
                <a:spcPts val="600"/>
              </a:spcBef>
              <a:spcAft>
                <a:spcPts val="600"/>
              </a:spcAft>
              <a:buNone/>
            </a:pPr>
            <a:r>
              <a:rPr lang="fr-FR" sz="1400" dirty="0" smtClean="0">
                <a:solidFill>
                  <a:schemeClr val="accent2">
                    <a:lumMod val="50000"/>
                  </a:schemeClr>
                </a:solidFill>
                <a:latin typeface="Calibri" pitchFamily="34" charset="0"/>
              </a:rPr>
              <a:t>Au cours du mois de mai, l’entreprise CAC a acheté 2 000 Kg de matières premières à 50 DH le Kg.</a:t>
            </a:r>
          </a:p>
          <a:p>
            <a:pPr marL="0" indent="0" algn="just" eaLnBrk="1" hangingPunct="1">
              <a:lnSpc>
                <a:spcPct val="150000"/>
              </a:lnSpc>
              <a:spcBef>
                <a:spcPts val="600"/>
              </a:spcBef>
              <a:spcAft>
                <a:spcPts val="600"/>
              </a:spcAft>
              <a:buNone/>
            </a:pPr>
            <a:r>
              <a:rPr lang="fr-FR" sz="1400" dirty="0" smtClean="0">
                <a:solidFill>
                  <a:schemeClr val="accent2">
                    <a:lumMod val="50000"/>
                  </a:schemeClr>
                </a:solidFill>
                <a:latin typeface="Calibri" pitchFamily="34" charset="0"/>
              </a:rPr>
              <a:t>La main d’œuvre directe est de 50 000 DH pour le mois.</a:t>
            </a:r>
          </a:p>
          <a:p>
            <a:pPr marL="0" indent="0" algn="just" eaLnBrk="1" hangingPunct="1">
              <a:lnSpc>
                <a:spcPct val="150000"/>
              </a:lnSpc>
              <a:spcBef>
                <a:spcPts val="600"/>
              </a:spcBef>
              <a:spcAft>
                <a:spcPts val="600"/>
              </a:spcAft>
              <a:buNone/>
            </a:pPr>
            <a:r>
              <a:rPr lang="fr-FR" sz="1400" dirty="0" smtClean="0">
                <a:solidFill>
                  <a:schemeClr val="accent2">
                    <a:lumMod val="50000"/>
                  </a:schemeClr>
                </a:solidFill>
                <a:latin typeface="Calibri" pitchFamily="34" charset="0"/>
              </a:rPr>
              <a:t>Le coût d’unité d’œuvre du centre approvisionnement est de 15 DH par Kg.</a:t>
            </a:r>
          </a:p>
          <a:p>
            <a:pPr marL="0" indent="0" algn="just" eaLnBrk="1" hangingPunct="1">
              <a:lnSpc>
                <a:spcPct val="150000"/>
              </a:lnSpc>
              <a:spcBef>
                <a:spcPts val="600"/>
              </a:spcBef>
              <a:spcAft>
                <a:spcPts val="600"/>
              </a:spcAft>
              <a:buNone/>
            </a:pPr>
            <a:r>
              <a:rPr lang="fr-FR" sz="1400" b="1" dirty="0" smtClean="0">
                <a:solidFill>
                  <a:schemeClr val="accent2">
                    <a:lumMod val="50000"/>
                  </a:schemeClr>
                </a:solidFill>
                <a:latin typeface="Calibri" pitchFamily="34" charset="0"/>
              </a:rPr>
              <a:t>Calculer le coût d’achat des matières premières.</a:t>
            </a:r>
          </a:p>
          <a:p>
            <a:pPr marL="0" indent="0" algn="just" eaLnBrk="1" hangingPunct="1">
              <a:spcBef>
                <a:spcPts val="600"/>
              </a:spcBef>
              <a:spcAft>
                <a:spcPts val="600"/>
              </a:spcAft>
              <a:buNone/>
            </a:pPr>
            <a:r>
              <a:rPr lang="fr-FR" sz="1400" dirty="0" smtClean="0">
                <a:solidFill>
                  <a:schemeClr val="accent2">
                    <a:lumMod val="50000"/>
                  </a:schemeClr>
                </a:solidFill>
                <a:latin typeface="Calibri" pitchFamily="34" charset="0"/>
              </a:rPr>
              <a:t>Prix d’achat des matières : 2 000 * 50 DH                                    100 000 DH</a:t>
            </a:r>
          </a:p>
          <a:p>
            <a:pPr marL="0" indent="0" algn="just" eaLnBrk="1" hangingPunct="1">
              <a:spcBef>
                <a:spcPts val="600"/>
              </a:spcBef>
              <a:spcAft>
                <a:spcPts val="600"/>
              </a:spcAft>
              <a:buNone/>
            </a:pPr>
            <a:r>
              <a:rPr lang="fr-FR" sz="1400" dirty="0" smtClean="0">
                <a:solidFill>
                  <a:schemeClr val="accent2">
                    <a:lumMod val="50000"/>
                  </a:schemeClr>
                </a:solidFill>
                <a:latin typeface="Calibri" pitchFamily="34" charset="0"/>
              </a:rPr>
              <a:t>Main d’œuvre directe :                                                                       50 000 DH</a:t>
            </a:r>
          </a:p>
          <a:p>
            <a:pPr marL="0" indent="0" algn="just" eaLnBrk="1" hangingPunct="1">
              <a:spcBef>
                <a:spcPts val="600"/>
              </a:spcBef>
              <a:spcAft>
                <a:spcPts val="600"/>
              </a:spcAft>
              <a:buNone/>
            </a:pPr>
            <a:r>
              <a:rPr lang="fr-FR" sz="1400" dirty="0" smtClean="0">
                <a:solidFill>
                  <a:schemeClr val="accent2">
                    <a:lumMod val="50000"/>
                  </a:schemeClr>
                </a:solidFill>
                <a:latin typeface="Calibri" pitchFamily="34" charset="0"/>
              </a:rPr>
              <a:t>Charges indirectes d’approvisionnement : 2 000 * 15 DH           30 000 DH</a:t>
            </a:r>
          </a:p>
          <a:p>
            <a:pPr marL="0" indent="0" algn="just" eaLnBrk="1" hangingPunct="1">
              <a:spcBef>
                <a:spcPts val="600"/>
              </a:spcBef>
              <a:spcAft>
                <a:spcPts val="600"/>
              </a:spcAft>
              <a:buNone/>
            </a:pPr>
            <a:r>
              <a:rPr lang="fr-FR" sz="1400" dirty="0" smtClean="0">
                <a:solidFill>
                  <a:schemeClr val="accent2">
                    <a:lumMod val="50000"/>
                  </a:schemeClr>
                </a:solidFill>
                <a:latin typeface="Calibri" pitchFamily="34" charset="0"/>
              </a:rPr>
              <a:t>Coût d’achat total :                                                                            180 000 DH</a:t>
            </a:r>
          </a:p>
        </p:txBody>
      </p:sp>
      <p:cxnSp>
        <p:nvCxnSpPr>
          <p:cNvPr id="9" name="Connecteur droit 8"/>
          <p:cNvCxnSpPr/>
          <p:nvPr/>
        </p:nvCxnSpPr>
        <p:spPr bwMode="auto">
          <a:xfrm>
            <a:off x="5072066" y="4143380"/>
            <a:ext cx="1000132" cy="1588"/>
          </a:xfrm>
          <a:prstGeom prst="line">
            <a:avLst/>
          </a:prstGeom>
          <a:solidFill>
            <a:schemeClr val="accent1"/>
          </a:solidFill>
          <a:ln w="9525" cap="flat" cmpd="sng" algn="ctr">
            <a:solidFill>
              <a:schemeClr val="accent2">
                <a:lumMod val="50000"/>
              </a:schemeClr>
            </a:solidFill>
            <a:prstDash val="solid"/>
            <a:round/>
            <a:headEnd type="none" w="med" len="med"/>
            <a:tailEnd type="none" w="med" len="med"/>
          </a:ln>
          <a:effectLst/>
        </p:spPr>
      </p:cxnSp>
    </p:spTree>
    <p:extLst>
      <p:ext uri="{BB962C8B-B14F-4D97-AF65-F5344CB8AC3E}">
        <p14:creationId xmlns:p14="http://schemas.microsoft.com/office/powerpoint/2010/main" val="29374185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0"/>
          </p:nvPr>
        </p:nvSpPr>
        <p:spPr>
          <a:xfrm>
            <a:off x="7239032" y="6543700"/>
            <a:ext cx="1905000" cy="457200"/>
          </a:xfrm>
        </p:spPr>
        <p:txBody>
          <a:bodyPr/>
          <a:lstStyle/>
          <a:p>
            <a:pPr>
              <a:defRPr/>
            </a:pPr>
            <a:fld id="{A54505F1-5C1B-4BB7-AC3F-C6A2329798D2}" type="slidenum">
              <a:rPr lang="fr-FR" sz="1100" smtClean="0"/>
              <a:pPr>
                <a:defRPr/>
              </a:pPr>
              <a:t>24</a:t>
            </a:fld>
            <a:endParaRPr lang="fr-FR" sz="1100" dirty="0"/>
          </a:p>
        </p:txBody>
      </p:sp>
      <p:sp>
        <p:nvSpPr>
          <p:cNvPr id="7" name="Rectangle 2"/>
          <p:cNvSpPr>
            <a:spLocks noGrp="1" noChangeArrowheads="1"/>
          </p:cNvSpPr>
          <p:nvPr>
            <p:ph type="title"/>
          </p:nvPr>
        </p:nvSpPr>
        <p:spPr>
          <a:xfrm>
            <a:off x="714349" y="-71462"/>
            <a:ext cx="8286808" cy="685800"/>
          </a:xfrm>
        </p:spPr>
        <p:txBody>
          <a:bodyPr/>
          <a:lstStyle/>
          <a:p>
            <a:pPr eaLnBrk="1" hangingPunct="1"/>
            <a:r>
              <a:rPr lang="fr-FR" sz="1600" b="1" dirty="0"/>
              <a:t>2</a:t>
            </a:r>
            <a:r>
              <a:rPr lang="fr-FR" sz="1600" b="1" dirty="0" smtClean="0"/>
              <a:t>. LES METHODES DE CALCUL DES COÛTS</a:t>
            </a:r>
            <a:r>
              <a:rPr lang="fr-FR" sz="1600" b="1" dirty="0" smtClean="0">
                <a:solidFill>
                  <a:schemeClr val="accent2">
                    <a:lumMod val="50000"/>
                  </a:schemeClr>
                </a:solidFill>
              </a:rPr>
              <a:t/>
            </a:r>
            <a:br>
              <a:rPr lang="fr-FR" sz="1600" b="1" dirty="0" smtClean="0">
                <a:solidFill>
                  <a:schemeClr val="accent2">
                    <a:lumMod val="50000"/>
                  </a:schemeClr>
                </a:solidFill>
              </a:rPr>
            </a:br>
            <a:r>
              <a:rPr lang="fr-FR" sz="1400" dirty="0" smtClean="0"/>
              <a:t>COÛT DE REVIENT COMPLET</a:t>
            </a:r>
            <a:endParaRPr lang="fr-FR" sz="1600" dirty="0" smtClean="0"/>
          </a:p>
        </p:txBody>
      </p:sp>
      <p:sp>
        <p:nvSpPr>
          <p:cNvPr id="5" name="Rectangle 3"/>
          <p:cNvSpPr txBox="1">
            <a:spLocks noChangeArrowheads="1"/>
          </p:cNvSpPr>
          <p:nvPr/>
        </p:nvSpPr>
        <p:spPr bwMode="auto">
          <a:xfrm>
            <a:off x="714348" y="692696"/>
            <a:ext cx="7890100" cy="57606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80000"/>
              <a:buFont typeface="Wingdings" pitchFamily="2" charset="2"/>
              <a:buChar char="n"/>
              <a:defRPr sz="24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pPr marL="0" indent="0" algn="just" eaLnBrk="1" hangingPunct="1">
              <a:lnSpc>
                <a:spcPct val="150000"/>
              </a:lnSpc>
              <a:spcBef>
                <a:spcPts val="600"/>
              </a:spcBef>
              <a:spcAft>
                <a:spcPts val="600"/>
              </a:spcAft>
              <a:buNone/>
            </a:pPr>
            <a:r>
              <a:rPr lang="fr-FR" sz="1400" b="1" dirty="0" smtClean="0">
                <a:solidFill>
                  <a:schemeClr val="accent2">
                    <a:lumMod val="50000"/>
                  </a:schemeClr>
                </a:solidFill>
                <a:latin typeface="Calibri" pitchFamily="34" charset="0"/>
              </a:rPr>
              <a:t>2</a:t>
            </a:r>
            <a:r>
              <a:rPr lang="fr-FR" sz="1400" b="1" baseline="30000" dirty="0" smtClean="0">
                <a:solidFill>
                  <a:schemeClr val="accent2">
                    <a:lumMod val="50000"/>
                  </a:schemeClr>
                </a:solidFill>
                <a:latin typeface="Calibri" pitchFamily="34" charset="0"/>
              </a:rPr>
              <a:t>ème</a:t>
            </a:r>
            <a:r>
              <a:rPr lang="fr-FR" sz="1400" b="1" dirty="0" smtClean="0">
                <a:solidFill>
                  <a:schemeClr val="accent2">
                    <a:lumMod val="50000"/>
                  </a:schemeClr>
                </a:solidFill>
                <a:latin typeface="Calibri" pitchFamily="34" charset="0"/>
              </a:rPr>
              <a:t> étape</a:t>
            </a:r>
            <a:r>
              <a:rPr lang="fr-FR" sz="1400" dirty="0" smtClean="0">
                <a:solidFill>
                  <a:schemeClr val="accent2">
                    <a:lumMod val="50000"/>
                  </a:schemeClr>
                </a:solidFill>
                <a:latin typeface="Calibri" pitchFamily="34" charset="0"/>
              </a:rPr>
              <a:t>                    </a:t>
            </a:r>
            <a:r>
              <a:rPr lang="fr-FR" sz="1400" b="1" dirty="0" smtClean="0">
                <a:solidFill>
                  <a:schemeClr val="accent2">
                    <a:lumMod val="50000"/>
                  </a:schemeClr>
                </a:solidFill>
                <a:latin typeface="Calibri" pitchFamily="34" charset="0"/>
              </a:rPr>
              <a:t>Valorisation des stocks des matières premières</a:t>
            </a:r>
            <a:r>
              <a:rPr lang="fr-FR" sz="1400" dirty="0" smtClean="0">
                <a:solidFill>
                  <a:schemeClr val="accent2">
                    <a:lumMod val="50000"/>
                  </a:schemeClr>
                </a:solidFill>
                <a:latin typeface="Calibri" pitchFamily="34" charset="0"/>
              </a:rPr>
              <a:t> </a:t>
            </a:r>
          </a:p>
          <a:p>
            <a:pPr marL="0" indent="0" algn="just" eaLnBrk="1" hangingPunct="1">
              <a:lnSpc>
                <a:spcPct val="150000"/>
              </a:lnSpc>
              <a:spcBef>
                <a:spcPts val="600"/>
              </a:spcBef>
              <a:spcAft>
                <a:spcPts val="600"/>
              </a:spcAft>
              <a:buNone/>
            </a:pPr>
            <a:r>
              <a:rPr lang="fr-FR" sz="1400" dirty="0" smtClean="0">
                <a:solidFill>
                  <a:schemeClr val="accent2">
                    <a:lumMod val="50000"/>
                  </a:schemeClr>
                </a:solidFill>
                <a:latin typeface="Calibri" pitchFamily="34" charset="0"/>
              </a:rPr>
              <a:t>Quelque soit la méthode d’évaluation des stocks, l’égalité suivante est toujours vérifiée :</a:t>
            </a:r>
          </a:p>
          <a:p>
            <a:pPr marL="0" indent="0" algn="just" eaLnBrk="1" hangingPunct="1">
              <a:lnSpc>
                <a:spcPct val="150000"/>
              </a:lnSpc>
              <a:spcBef>
                <a:spcPts val="600"/>
              </a:spcBef>
              <a:spcAft>
                <a:spcPts val="600"/>
              </a:spcAft>
              <a:buNone/>
            </a:pPr>
            <a:r>
              <a:rPr lang="fr-FR" sz="1400" dirty="0" smtClean="0">
                <a:solidFill>
                  <a:schemeClr val="accent2">
                    <a:lumMod val="50000"/>
                  </a:schemeClr>
                </a:solidFill>
                <a:latin typeface="Calibri" pitchFamily="34" charset="0"/>
              </a:rPr>
              <a:t>                                    </a:t>
            </a:r>
            <a:r>
              <a:rPr lang="fr-FR" sz="1400" b="1" dirty="0" smtClean="0">
                <a:solidFill>
                  <a:schemeClr val="accent2">
                    <a:lumMod val="50000"/>
                  </a:schemeClr>
                </a:solidFill>
                <a:latin typeface="Calibri" pitchFamily="34" charset="0"/>
              </a:rPr>
              <a:t>Stock initial + entrées – Sorties = Stock final</a:t>
            </a:r>
          </a:p>
          <a:p>
            <a:pPr marL="0" indent="0" algn="just" eaLnBrk="1" hangingPunct="1">
              <a:lnSpc>
                <a:spcPct val="150000"/>
              </a:lnSpc>
              <a:spcBef>
                <a:spcPts val="600"/>
              </a:spcBef>
              <a:spcAft>
                <a:spcPts val="600"/>
              </a:spcAft>
              <a:buNone/>
            </a:pPr>
            <a:r>
              <a:rPr lang="fr-FR" sz="1400" dirty="0" smtClean="0">
                <a:solidFill>
                  <a:schemeClr val="accent2">
                    <a:lumMod val="50000"/>
                  </a:schemeClr>
                </a:solidFill>
                <a:latin typeface="Calibri" pitchFamily="34" charset="0"/>
              </a:rPr>
              <a:t>Le stock de matières premières se présente généralement ainsi :</a:t>
            </a: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r>
              <a:rPr lang="fr-FR" sz="1400" dirty="0" smtClean="0">
                <a:solidFill>
                  <a:schemeClr val="accent2">
                    <a:lumMod val="50000"/>
                  </a:schemeClr>
                </a:solidFill>
                <a:latin typeface="Calibri" pitchFamily="34" charset="0"/>
              </a:rPr>
              <a:t>Cette étape permet donc de calculer le coût d’achat des matières consommées utilisé dans la troisième étape.</a:t>
            </a:r>
          </a:p>
          <a:p>
            <a:pPr marL="0" indent="0" algn="just" eaLnBrk="1" hangingPunct="1">
              <a:lnSpc>
                <a:spcPct val="150000"/>
              </a:lnSpc>
              <a:spcBef>
                <a:spcPts val="600"/>
              </a:spcBef>
              <a:spcAft>
                <a:spcPts val="600"/>
              </a:spcAft>
              <a:buNone/>
            </a:pPr>
            <a:r>
              <a:rPr lang="fr-FR" sz="1400" i="1" dirty="0" smtClean="0">
                <a:solidFill>
                  <a:schemeClr val="accent2">
                    <a:lumMod val="50000"/>
                  </a:schemeClr>
                </a:solidFill>
                <a:latin typeface="Calibri" pitchFamily="34" charset="0"/>
              </a:rPr>
              <a:t>Exemple : Stock de marchandise</a:t>
            </a: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p:txBody>
      </p:sp>
      <p:cxnSp>
        <p:nvCxnSpPr>
          <p:cNvPr id="6" name="Connecteur droit avec flèche 5"/>
          <p:cNvCxnSpPr/>
          <p:nvPr/>
        </p:nvCxnSpPr>
        <p:spPr bwMode="auto">
          <a:xfrm>
            <a:off x="1708812" y="928670"/>
            <a:ext cx="473276" cy="0"/>
          </a:xfrm>
          <a:prstGeom prst="straightConnector1">
            <a:avLst/>
          </a:prstGeom>
          <a:solidFill>
            <a:schemeClr val="accent1"/>
          </a:solidFill>
          <a:ln w="9525" cap="flat" cmpd="sng" algn="ctr">
            <a:solidFill>
              <a:schemeClr val="accent2">
                <a:lumMod val="50000"/>
              </a:schemeClr>
            </a:solidFill>
            <a:prstDash val="solid"/>
            <a:round/>
            <a:headEnd type="none" w="med" len="med"/>
            <a:tailEnd type="arrow"/>
          </a:ln>
          <a:effectLst/>
        </p:spPr>
      </p:cxnSp>
      <p:sp>
        <p:nvSpPr>
          <p:cNvPr id="10" name="ZoneTexte 9"/>
          <p:cNvSpPr txBox="1"/>
          <p:nvPr/>
        </p:nvSpPr>
        <p:spPr>
          <a:xfrm>
            <a:off x="785786" y="2643182"/>
            <a:ext cx="2928958" cy="738664"/>
          </a:xfrm>
          <a:prstGeom prst="rect">
            <a:avLst/>
          </a:prstGeom>
          <a:noFill/>
          <a:ln>
            <a:solidFill>
              <a:schemeClr val="bg1">
                <a:lumMod val="50000"/>
              </a:schemeClr>
            </a:solidFill>
          </a:ln>
        </p:spPr>
        <p:txBody>
          <a:bodyPr wrap="square" rtlCol="0">
            <a:spAutoFit/>
          </a:bodyPr>
          <a:lstStyle/>
          <a:p>
            <a:r>
              <a:rPr lang="fr-FR" sz="1400" dirty="0" smtClean="0">
                <a:solidFill>
                  <a:schemeClr val="accent2">
                    <a:lumMod val="50000"/>
                  </a:schemeClr>
                </a:solidFill>
                <a:latin typeface="Calibri" pitchFamily="34" charset="0"/>
              </a:rPr>
              <a:t>Stock initial</a:t>
            </a:r>
          </a:p>
          <a:p>
            <a:endParaRPr lang="fr-FR" sz="1400" dirty="0" smtClean="0">
              <a:solidFill>
                <a:schemeClr val="accent2">
                  <a:lumMod val="50000"/>
                </a:schemeClr>
              </a:solidFill>
              <a:latin typeface="Calibri" pitchFamily="34" charset="0"/>
            </a:endParaRPr>
          </a:p>
          <a:p>
            <a:r>
              <a:rPr lang="fr-FR" sz="1400" b="1" dirty="0" smtClean="0">
                <a:solidFill>
                  <a:schemeClr val="accent2">
                    <a:lumMod val="50000"/>
                  </a:schemeClr>
                </a:solidFill>
                <a:latin typeface="Calibri" pitchFamily="34" charset="0"/>
              </a:rPr>
              <a:t>+ Entrée valorisée au coût d’achat</a:t>
            </a:r>
          </a:p>
        </p:txBody>
      </p:sp>
      <p:sp>
        <p:nvSpPr>
          <p:cNvPr id="11" name="ZoneTexte 10"/>
          <p:cNvSpPr txBox="1"/>
          <p:nvPr/>
        </p:nvSpPr>
        <p:spPr>
          <a:xfrm>
            <a:off x="4286248" y="2643182"/>
            <a:ext cx="4071966" cy="738664"/>
          </a:xfrm>
          <a:prstGeom prst="rect">
            <a:avLst/>
          </a:prstGeom>
          <a:noFill/>
          <a:ln>
            <a:solidFill>
              <a:schemeClr val="bg1">
                <a:lumMod val="50000"/>
              </a:schemeClr>
            </a:solidFill>
          </a:ln>
        </p:spPr>
        <p:txBody>
          <a:bodyPr wrap="square" rtlCol="0">
            <a:spAutoFit/>
          </a:bodyPr>
          <a:lstStyle/>
          <a:p>
            <a:r>
              <a:rPr lang="fr-FR" sz="1400" b="1" dirty="0" smtClean="0">
                <a:solidFill>
                  <a:schemeClr val="accent2">
                    <a:lumMod val="50000"/>
                  </a:schemeClr>
                </a:solidFill>
                <a:latin typeface="Calibri" pitchFamily="34" charset="0"/>
              </a:rPr>
              <a:t>Sortie valorisée selon la méthode X = coût d’achat des matières consommées)</a:t>
            </a:r>
          </a:p>
          <a:p>
            <a:r>
              <a:rPr lang="fr-FR" sz="1400" dirty="0" smtClean="0">
                <a:solidFill>
                  <a:schemeClr val="accent2">
                    <a:lumMod val="50000"/>
                  </a:schemeClr>
                </a:solidFill>
                <a:latin typeface="Calibri" pitchFamily="34" charset="0"/>
              </a:rPr>
              <a:t>+ Stock final valorisé selon la méthode X</a:t>
            </a:r>
          </a:p>
        </p:txBody>
      </p:sp>
      <p:sp>
        <p:nvSpPr>
          <p:cNvPr id="12" name="ZoneTexte 11"/>
          <p:cNvSpPr txBox="1"/>
          <p:nvPr/>
        </p:nvSpPr>
        <p:spPr>
          <a:xfrm>
            <a:off x="3893662" y="2874130"/>
            <a:ext cx="285752" cy="307777"/>
          </a:xfrm>
          <a:prstGeom prst="rect">
            <a:avLst/>
          </a:prstGeom>
          <a:noFill/>
          <a:ln>
            <a:noFill/>
          </a:ln>
        </p:spPr>
        <p:txBody>
          <a:bodyPr wrap="square" rtlCol="0">
            <a:spAutoFit/>
          </a:bodyPr>
          <a:lstStyle/>
          <a:p>
            <a:r>
              <a:rPr lang="fr-FR" sz="1400" dirty="0" smtClean="0">
                <a:solidFill>
                  <a:schemeClr val="accent2">
                    <a:lumMod val="50000"/>
                  </a:schemeClr>
                </a:solidFill>
                <a:latin typeface="Calibri" pitchFamily="34" charset="0"/>
              </a:rPr>
              <a:t>=</a:t>
            </a:r>
          </a:p>
        </p:txBody>
      </p:sp>
      <p:pic>
        <p:nvPicPr>
          <p:cNvPr id="1026" name="Picture 2"/>
          <p:cNvPicPr>
            <a:picLocks noChangeAspect="1" noChangeArrowheads="1"/>
          </p:cNvPicPr>
          <p:nvPr/>
        </p:nvPicPr>
        <p:blipFill>
          <a:blip r:embed="rId3"/>
          <a:srcRect/>
          <a:stretch>
            <a:fillRect/>
          </a:stretch>
        </p:blipFill>
        <p:spPr bwMode="auto">
          <a:xfrm>
            <a:off x="700088" y="4848243"/>
            <a:ext cx="7742237" cy="1152525"/>
          </a:xfrm>
          <a:prstGeom prst="rect">
            <a:avLst/>
          </a:prstGeom>
          <a:noFill/>
          <a:ln w="9525">
            <a:solidFill>
              <a:schemeClr val="bg1">
                <a:lumMod val="50000"/>
              </a:schemeClr>
            </a:solidFill>
            <a:miter lim="800000"/>
            <a:headEnd/>
            <a:tailEnd/>
          </a:ln>
          <a:effectLst/>
        </p:spPr>
      </p:pic>
    </p:spTree>
    <p:extLst>
      <p:ext uri="{BB962C8B-B14F-4D97-AF65-F5344CB8AC3E}">
        <p14:creationId xmlns:p14="http://schemas.microsoft.com/office/powerpoint/2010/main" val="29374185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0"/>
          </p:nvPr>
        </p:nvSpPr>
        <p:spPr>
          <a:xfrm>
            <a:off x="7239032" y="6543700"/>
            <a:ext cx="1905000" cy="457200"/>
          </a:xfrm>
        </p:spPr>
        <p:txBody>
          <a:bodyPr/>
          <a:lstStyle/>
          <a:p>
            <a:pPr>
              <a:defRPr/>
            </a:pPr>
            <a:fld id="{A54505F1-5C1B-4BB7-AC3F-C6A2329798D2}" type="slidenum">
              <a:rPr lang="fr-FR" sz="1100" smtClean="0"/>
              <a:pPr>
                <a:defRPr/>
              </a:pPr>
              <a:t>25</a:t>
            </a:fld>
            <a:endParaRPr lang="fr-FR" sz="1100" dirty="0"/>
          </a:p>
        </p:txBody>
      </p:sp>
      <p:sp>
        <p:nvSpPr>
          <p:cNvPr id="7" name="Rectangle 2"/>
          <p:cNvSpPr>
            <a:spLocks noGrp="1" noChangeArrowheads="1"/>
          </p:cNvSpPr>
          <p:nvPr>
            <p:ph type="title"/>
          </p:nvPr>
        </p:nvSpPr>
        <p:spPr>
          <a:xfrm>
            <a:off x="714349" y="-71462"/>
            <a:ext cx="8286808" cy="685800"/>
          </a:xfrm>
        </p:spPr>
        <p:txBody>
          <a:bodyPr/>
          <a:lstStyle/>
          <a:p>
            <a:pPr eaLnBrk="1" hangingPunct="1"/>
            <a:r>
              <a:rPr lang="fr-FR" sz="1600" b="1" dirty="0"/>
              <a:t>2</a:t>
            </a:r>
            <a:r>
              <a:rPr lang="fr-FR" sz="1600" b="1" dirty="0" smtClean="0"/>
              <a:t>. LES METHODES DE CALCUL DES COÛTS</a:t>
            </a:r>
            <a:r>
              <a:rPr lang="fr-FR" sz="1600" b="1" dirty="0" smtClean="0">
                <a:solidFill>
                  <a:schemeClr val="accent2">
                    <a:lumMod val="50000"/>
                  </a:schemeClr>
                </a:solidFill>
              </a:rPr>
              <a:t/>
            </a:r>
            <a:br>
              <a:rPr lang="fr-FR" sz="1600" b="1" dirty="0" smtClean="0">
                <a:solidFill>
                  <a:schemeClr val="accent2">
                    <a:lumMod val="50000"/>
                  </a:schemeClr>
                </a:solidFill>
              </a:rPr>
            </a:br>
            <a:r>
              <a:rPr lang="fr-FR" sz="1400" dirty="0" smtClean="0"/>
              <a:t>COÛT DE REVIENT COMPLET</a:t>
            </a:r>
            <a:endParaRPr lang="fr-FR" sz="1600" dirty="0" smtClean="0"/>
          </a:p>
        </p:txBody>
      </p:sp>
      <p:sp>
        <p:nvSpPr>
          <p:cNvPr id="5" name="Rectangle 3"/>
          <p:cNvSpPr txBox="1">
            <a:spLocks noChangeArrowheads="1"/>
          </p:cNvSpPr>
          <p:nvPr/>
        </p:nvSpPr>
        <p:spPr bwMode="auto">
          <a:xfrm>
            <a:off x="714348" y="692696"/>
            <a:ext cx="7890100" cy="57606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80000"/>
              <a:buFont typeface="Wingdings" pitchFamily="2" charset="2"/>
              <a:buChar char="n"/>
              <a:defRPr sz="24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pPr marL="0" indent="0" algn="just" eaLnBrk="1" hangingPunct="1">
              <a:lnSpc>
                <a:spcPct val="150000"/>
              </a:lnSpc>
              <a:spcBef>
                <a:spcPts val="0"/>
              </a:spcBef>
              <a:spcAft>
                <a:spcPts val="600"/>
              </a:spcAft>
              <a:buNone/>
            </a:pPr>
            <a:r>
              <a:rPr lang="fr-FR" sz="1400" b="1" dirty="0" smtClean="0">
                <a:solidFill>
                  <a:schemeClr val="accent2">
                    <a:lumMod val="50000"/>
                  </a:schemeClr>
                </a:solidFill>
                <a:latin typeface="Calibri" pitchFamily="34" charset="0"/>
              </a:rPr>
              <a:t>3</a:t>
            </a:r>
            <a:r>
              <a:rPr lang="fr-FR" sz="1400" b="1" baseline="30000" dirty="0" smtClean="0">
                <a:solidFill>
                  <a:schemeClr val="accent2">
                    <a:lumMod val="50000"/>
                  </a:schemeClr>
                </a:solidFill>
                <a:latin typeface="Calibri" pitchFamily="34" charset="0"/>
              </a:rPr>
              <a:t>ème</a:t>
            </a:r>
            <a:r>
              <a:rPr lang="fr-FR" sz="1400" b="1" dirty="0" smtClean="0">
                <a:solidFill>
                  <a:schemeClr val="accent2">
                    <a:lumMod val="50000"/>
                  </a:schemeClr>
                </a:solidFill>
                <a:latin typeface="Calibri" pitchFamily="34" charset="0"/>
              </a:rPr>
              <a:t> étape</a:t>
            </a:r>
            <a:r>
              <a:rPr lang="fr-FR" sz="1400" dirty="0" smtClean="0">
                <a:solidFill>
                  <a:schemeClr val="accent2">
                    <a:lumMod val="50000"/>
                  </a:schemeClr>
                </a:solidFill>
                <a:latin typeface="Calibri" pitchFamily="34" charset="0"/>
              </a:rPr>
              <a:t>                    </a:t>
            </a:r>
            <a:r>
              <a:rPr lang="fr-FR" sz="1400" b="1" dirty="0" smtClean="0">
                <a:solidFill>
                  <a:schemeClr val="accent2">
                    <a:lumMod val="50000"/>
                  </a:schemeClr>
                </a:solidFill>
                <a:latin typeface="Calibri" pitchFamily="34" charset="0"/>
              </a:rPr>
              <a:t>Calcul du coût de production des produits fabriqués</a:t>
            </a:r>
            <a:r>
              <a:rPr lang="fr-FR" sz="1400" dirty="0" smtClean="0">
                <a:solidFill>
                  <a:schemeClr val="accent2">
                    <a:lumMod val="50000"/>
                  </a:schemeClr>
                </a:solidFill>
                <a:latin typeface="Calibri" pitchFamily="34" charset="0"/>
              </a:rPr>
              <a:t> </a:t>
            </a: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a:p>
            <a:pPr marL="0" indent="0" algn="just" eaLnBrk="1" hangingPunct="1">
              <a:lnSpc>
                <a:spcPct val="150000"/>
              </a:lnSpc>
              <a:spcBef>
                <a:spcPts val="0"/>
              </a:spcBef>
              <a:spcAft>
                <a:spcPts val="600"/>
              </a:spcAft>
              <a:buNone/>
            </a:pPr>
            <a:r>
              <a:rPr lang="fr-FR" sz="1400" b="1" dirty="0" smtClean="0">
                <a:solidFill>
                  <a:schemeClr val="accent2">
                    <a:lumMod val="50000"/>
                  </a:schemeClr>
                </a:solidFill>
                <a:latin typeface="Calibri" pitchFamily="34" charset="0"/>
              </a:rPr>
              <a:t>4</a:t>
            </a:r>
            <a:r>
              <a:rPr lang="fr-FR" sz="1400" b="1" baseline="30000" dirty="0" smtClean="0">
                <a:solidFill>
                  <a:schemeClr val="accent2">
                    <a:lumMod val="50000"/>
                  </a:schemeClr>
                </a:solidFill>
                <a:latin typeface="Calibri" pitchFamily="34" charset="0"/>
              </a:rPr>
              <a:t>ème</a:t>
            </a:r>
            <a:r>
              <a:rPr lang="fr-FR" sz="1400" b="1" dirty="0" smtClean="0">
                <a:solidFill>
                  <a:schemeClr val="accent2">
                    <a:lumMod val="50000"/>
                  </a:schemeClr>
                </a:solidFill>
                <a:latin typeface="Calibri" pitchFamily="34" charset="0"/>
              </a:rPr>
              <a:t> étape</a:t>
            </a:r>
            <a:r>
              <a:rPr lang="fr-FR" sz="1400" dirty="0" smtClean="0">
                <a:solidFill>
                  <a:schemeClr val="accent2">
                    <a:lumMod val="50000"/>
                  </a:schemeClr>
                </a:solidFill>
                <a:latin typeface="Calibri" pitchFamily="34" charset="0"/>
              </a:rPr>
              <a:t>                    </a:t>
            </a:r>
            <a:r>
              <a:rPr lang="fr-FR" sz="1400" b="1" dirty="0" smtClean="0">
                <a:solidFill>
                  <a:schemeClr val="accent2">
                    <a:lumMod val="50000"/>
                  </a:schemeClr>
                </a:solidFill>
                <a:latin typeface="Calibri" pitchFamily="34" charset="0"/>
              </a:rPr>
              <a:t>Stock de produits finis</a:t>
            </a:r>
            <a:endParaRPr lang="fr-FR" sz="1400"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r>
              <a:rPr lang="fr-FR" sz="1400" dirty="0" smtClean="0">
                <a:solidFill>
                  <a:schemeClr val="accent2">
                    <a:lumMod val="50000"/>
                  </a:schemeClr>
                </a:solidFill>
                <a:latin typeface="Calibri" pitchFamily="34" charset="0"/>
              </a:rPr>
              <a:t>Le stock de produits finis se présente généralement ainsi :</a:t>
            </a: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a:p>
            <a:pPr marL="0" indent="0" algn="just" eaLnBrk="1" hangingPunct="1">
              <a:spcBef>
                <a:spcPts val="0"/>
              </a:spcBef>
              <a:spcAft>
                <a:spcPts val="600"/>
              </a:spcAft>
              <a:buNone/>
            </a:pPr>
            <a:r>
              <a:rPr lang="fr-FR" sz="1400" b="1" dirty="0" smtClean="0">
                <a:solidFill>
                  <a:schemeClr val="accent2">
                    <a:lumMod val="50000"/>
                  </a:schemeClr>
                </a:solidFill>
                <a:latin typeface="Calibri" pitchFamily="34" charset="0"/>
              </a:rPr>
              <a:t>5</a:t>
            </a:r>
            <a:r>
              <a:rPr lang="fr-FR" sz="1400" b="1" baseline="30000" dirty="0" smtClean="0">
                <a:solidFill>
                  <a:schemeClr val="accent2">
                    <a:lumMod val="50000"/>
                  </a:schemeClr>
                </a:solidFill>
                <a:latin typeface="Calibri" pitchFamily="34" charset="0"/>
              </a:rPr>
              <a:t>ème</a:t>
            </a:r>
            <a:r>
              <a:rPr lang="fr-FR" sz="1400" b="1" dirty="0" smtClean="0">
                <a:solidFill>
                  <a:schemeClr val="accent2">
                    <a:lumMod val="50000"/>
                  </a:schemeClr>
                </a:solidFill>
                <a:latin typeface="Calibri" pitchFamily="34" charset="0"/>
              </a:rPr>
              <a:t> étape</a:t>
            </a:r>
            <a:r>
              <a:rPr lang="fr-FR" sz="1400" dirty="0" smtClean="0">
                <a:solidFill>
                  <a:schemeClr val="accent2">
                    <a:lumMod val="50000"/>
                  </a:schemeClr>
                </a:solidFill>
                <a:latin typeface="Calibri" pitchFamily="34" charset="0"/>
              </a:rPr>
              <a:t>                    </a:t>
            </a:r>
            <a:r>
              <a:rPr lang="fr-FR" sz="1400" b="1" dirty="0" smtClean="0">
                <a:solidFill>
                  <a:schemeClr val="accent2">
                    <a:lumMod val="50000"/>
                  </a:schemeClr>
                </a:solidFill>
                <a:latin typeface="Calibri" pitchFamily="34" charset="0"/>
              </a:rPr>
              <a:t>Calcul du coût hors production</a:t>
            </a:r>
            <a:endParaRPr lang="fr-FR" sz="1400"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p:txBody>
      </p:sp>
      <p:cxnSp>
        <p:nvCxnSpPr>
          <p:cNvPr id="6" name="Connecteur droit avec flèche 5"/>
          <p:cNvCxnSpPr/>
          <p:nvPr/>
        </p:nvCxnSpPr>
        <p:spPr bwMode="auto">
          <a:xfrm>
            <a:off x="1708812" y="928670"/>
            <a:ext cx="473276" cy="0"/>
          </a:xfrm>
          <a:prstGeom prst="straightConnector1">
            <a:avLst/>
          </a:prstGeom>
          <a:solidFill>
            <a:schemeClr val="accent1"/>
          </a:solidFill>
          <a:ln w="9525" cap="flat" cmpd="sng" algn="ctr">
            <a:solidFill>
              <a:schemeClr val="accent2">
                <a:lumMod val="50000"/>
              </a:schemeClr>
            </a:solidFill>
            <a:prstDash val="solid"/>
            <a:round/>
            <a:headEnd type="none" w="med" len="med"/>
            <a:tailEnd type="arrow"/>
          </a:ln>
          <a:effectLst/>
        </p:spPr>
      </p:cxnSp>
      <p:sp>
        <p:nvSpPr>
          <p:cNvPr id="10" name="ZoneTexte 9"/>
          <p:cNvSpPr txBox="1"/>
          <p:nvPr/>
        </p:nvSpPr>
        <p:spPr>
          <a:xfrm>
            <a:off x="785786" y="3071810"/>
            <a:ext cx="2928958" cy="954107"/>
          </a:xfrm>
          <a:prstGeom prst="rect">
            <a:avLst/>
          </a:prstGeom>
          <a:noFill/>
          <a:ln>
            <a:solidFill>
              <a:schemeClr val="bg1">
                <a:lumMod val="50000"/>
              </a:schemeClr>
            </a:solidFill>
          </a:ln>
        </p:spPr>
        <p:txBody>
          <a:bodyPr wrap="square" rtlCol="0">
            <a:spAutoFit/>
          </a:bodyPr>
          <a:lstStyle/>
          <a:p>
            <a:r>
              <a:rPr lang="fr-FR" sz="1400" dirty="0" smtClean="0">
                <a:solidFill>
                  <a:schemeClr val="accent2">
                    <a:lumMod val="50000"/>
                  </a:schemeClr>
                </a:solidFill>
                <a:latin typeface="Calibri" pitchFamily="34" charset="0"/>
              </a:rPr>
              <a:t>Stock initial</a:t>
            </a:r>
          </a:p>
          <a:p>
            <a:endParaRPr lang="fr-FR" sz="1400" dirty="0" smtClean="0">
              <a:solidFill>
                <a:schemeClr val="accent2">
                  <a:lumMod val="50000"/>
                </a:schemeClr>
              </a:solidFill>
              <a:latin typeface="Calibri" pitchFamily="34" charset="0"/>
            </a:endParaRPr>
          </a:p>
          <a:p>
            <a:r>
              <a:rPr lang="fr-FR" sz="1400" b="1" dirty="0" smtClean="0">
                <a:solidFill>
                  <a:schemeClr val="accent2">
                    <a:lumMod val="50000"/>
                  </a:schemeClr>
                </a:solidFill>
                <a:latin typeface="Calibri" pitchFamily="34" charset="0"/>
              </a:rPr>
              <a:t>+ Entrée valorisée au coût de production des produits </a:t>
            </a:r>
            <a:r>
              <a:rPr lang="fr-FR" sz="1400" b="1" dirty="0" err="1" smtClean="0">
                <a:solidFill>
                  <a:schemeClr val="accent2">
                    <a:lumMod val="50000"/>
                  </a:schemeClr>
                </a:solidFill>
                <a:latin typeface="Calibri" pitchFamily="34" charset="0"/>
              </a:rPr>
              <a:t>fabriquès</a:t>
            </a:r>
            <a:endParaRPr lang="fr-FR" sz="1400" b="1" dirty="0" smtClean="0">
              <a:solidFill>
                <a:schemeClr val="accent2">
                  <a:lumMod val="50000"/>
                </a:schemeClr>
              </a:solidFill>
              <a:latin typeface="Calibri" pitchFamily="34" charset="0"/>
            </a:endParaRPr>
          </a:p>
        </p:txBody>
      </p:sp>
      <p:sp>
        <p:nvSpPr>
          <p:cNvPr id="11" name="ZoneTexte 10"/>
          <p:cNvSpPr txBox="1"/>
          <p:nvPr/>
        </p:nvSpPr>
        <p:spPr>
          <a:xfrm>
            <a:off x="4286248" y="3071810"/>
            <a:ext cx="4071966" cy="954107"/>
          </a:xfrm>
          <a:prstGeom prst="rect">
            <a:avLst/>
          </a:prstGeom>
          <a:noFill/>
          <a:ln>
            <a:solidFill>
              <a:schemeClr val="bg1">
                <a:lumMod val="50000"/>
              </a:schemeClr>
            </a:solidFill>
          </a:ln>
        </p:spPr>
        <p:txBody>
          <a:bodyPr wrap="square" rtlCol="0">
            <a:spAutoFit/>
          </a:bodyPr>
          <a:lstStyle/>
          <a:p>
            <a:r>
              <a:rPr lang="fr-FR" sz="1400" b="1" dirty="0" smtClean="0">
                <a:solidFill>
                  <a:schemeClr val="accent2">
                    <a:lumMod val="50000"/>
                  </a:schemeClr>
                </a:solidFill>
                <a:latin typeface="Calibri" pitchFamily="34" charset="0"/>
              </a:rPr>
              <a:t>Sortie valorisée selon la méthode X = coût de production des produits vendus</a:t>
            </a:r>
          </a:p>
          <a:p>
            <a:endParaRPr lang="fr-FR" sz="1400" b="1" dirty="0" smtClean="0">
              <a:solidFill>
                <a:schemeClr val="accent2">
                  <a:lumMod val="50000"/>
                </a:schemeClr>
              </a:solidFill>
              <a:latin typeface="Calibri" pitchFamily="34" charset="0"/>
            </a:endParaRPr>
          </a:p>
          <a:p>
            <a:r>
              <a:rPr lang="fr-FR" sz="1400" dirty="0" smtClean="0">
                <a:solidFill>
                  <a:schemeClr val="accent2">
                    <a:lumMod val="50000"/>
                  </a:schemeClr>
                </a:solidFill>
                <a:latin typeface="Calibri" pitchFamily="34" charset="0"/>
              </a:rPr>
              <a:t>+ Stock final valorisé selon la méthode X</a:t>
            </a:r>
          </a:p>
        </p:txBody>
      </p:sp>
      <p:sp>
        <p:nvSpPr>
          <p:cNvPr id="12" name="ZoneTexte 11"/>
          <p:cNvSpPr txBox="1"/>
          <p:nvPr/>
        </p:nvSpPr>
        <p:spPr>
          <a:xfrm>
            <a:off x="3893662" y="3429000"/>
            <a:ext cx="285752" cy="307777"/>
          </a:xfrm>
          <a:prstGeom prst="rect">
            <a:avLst/>
          </a:prstGeom>
          <a:noFill/>
          <a:ln>
            <a:noFill/>
          </a:ln>
        </p:spPr>
        <p:txBody>
          <a:bodyPr wrap="square" rtlCol="0">
            <a:spAutoFit/>
          </a:bodyPr>
          <a:lstStyle/>
          <a:p>
            <a:r>
              <a:rPr lang="fr-FR" sz="1400" dirty="0" smtClean="0">
                <a:solidFill>
                  <a:schemeClr val="accent2">
                    <a:lumMod val="50000"/>
                  </a:schemeClr>
                </a:solidFill>
                <a:latin typeface="Calibri" pitchFamily="34" charset="0"/>
              </a:rPr>
              <a:t>=</a:t>
            </a:r>
          </a:p>
        </p:txBody>
      </p:sp>
      <p:sp>
        <p:nvSpPr>
          <p:cNvPr id="13" name="ZoneTexte 12"/>
          <p:cNvSpPr txBox="1"/>
          <p:nvPr/>
        </p:nvSpPr>
        <p:spPr>
          <a:xfrm>
            <a:off x="1071538" y="1334144"/>
            <a:ext cx="6524798" cy="523220"/>
          </a:xfrm>
          <a:prstGeom prst="rect">
            <a:avLst/>
          </a:prstGeom>
          <a:solidFill>
            <a:schemeClr val="bg1">
              <a:lumMod val="85000"/>
            </a:schemeClr>
          </a:solidFill>
          <a:ln>
            <a:solidFill>
              <a:schemeClr val="bg1">
                <a:lumMod val="50000"/>
              </a:schemeClr>
            </a:solidFill>
          </a:ln>
        </p:spPr>
        <p:txBody>
          <a:bodyPr wrap="square" rtlCol="0">
            <a:spAutoFit/>
          </a:bodyPr>
          <a:lstStyle/>
          <a:p>
            <a:r>
              <a:rPr lang="fr-FR" sz="1400" b="1" dirty="0" smtClean="0">
                <a:solidFill>
                  <a:schemeClr val="accent2">
                    <a:lumMod val="50000"/>
                  </a:schemeClr>
                </a:solidFill>
                <a:latin typeface="Calibri" pitchFamily="34" charset="0"/>
              </a:rPr>
              <a:t>Coût de production des produits fabriqués = Coût d’achat des matières consommées  + Autres charges directes de production + Charges indirectes de production</a:t>
            </a:r>
          </a:p>
        </p:txBody>
      </p:sp>
      <p:cxnSp>
        <p:nvCxnSpPr>
          <p:cNvPr id="14" name="Connecteur droit avec flèche 13"/>
          <p:cNvCxnSpPr/>
          <p:nvPr/>
        </p:nvCxnSpPr>
        <p:spPr bwMode="auto">
          <a:xfrm>
            <a:off x="1714480" y="2285992"/>
            <a:ext cx="473276" cy="0"/>
          </a:xfrm>
          <a:prstGeom prst="straightConnector1">
            <a:avLst/>
          </a:prstGeom>
          <a:solidFill>
            <a:schemeClr val="accent1"/>
          </a:solidFill>
          <a:ln w="9525" cap="flat" cmpd="sng" algn="ctr">
            <a:solidFill>
              <a:schemeClr val="accent2">
                <a:lumMod val="50000"/>
              </a:schemeClr>
            </a:solidFill>
            <a:prstDash val="solid"/>
            <a:round/>
            <a:headEnd type="none" w="med" len="med"/>
            <a:tailEnd type="arrow"/>
          </a:ln>
          <a:effectLst/>
        </p:spPr>
      </p:cxnSp>
      <p:cxnSp>
        <p:nvCxnSpPr>
          <p:cNvPr id="15" name="Connecteur droit avec flèche 14"/>
          <p:cNvCxnSpPr/>
          <p:nvPr/>
        </p:nvCxnSpPr>
        <p:spPr bwMode="auto">
          <a:xfrm>
            <a:off x="1676326" y="4486922"/>
            <a:ext cx="473276" cy="0"/>
          </a:xfrm>
          <a:prstGeom prst="straightConnector1">
            <a:avLst/>
          </a:prstGeom>
          <a:solidFill>
            <a:schemeClr val="accent1"/>
          </a:solidFill>
          <a:ln w="9525" cap="flat" cmpd="sng" algn="ctr">
            <a:solidFill>
              <a:schemeClr val="accent2">
                <a:lumMod val="50000"/>
              </a:schemeClr>
            </a:solidFill>
            <a:prstDash val="solid"/>
            <a:round/>
            <a:headEnd type="none" w="med" len="med"/>
            <a:tailEnd type="arrow"/>
          </a:ln>
          <a:effectLst/>
        </p:spPr>
      </p:cxnSp>
      <p:sp>
        <p:nvSpPr>
          <p:cNvPr id="16" name="ZoneTexte 15"/>
          <p:cNvSpPr txBox="1"/>
          <p:nvPr/>
        </p:nvSpPr>
        <p:spPr>
          <a:xfrm>
            <a:off x="1071538" y="4833476"/>
            <a:ext cx="6524798" cy="738664"/>
          </a:xfrm>
          <a:prstGeom prst="rect">
            <a:avLst/>
          </a:prstGeom>
          <a:solidFill>
            <a:schemeClr val="bg1">
              <a:lumMod val="85000"/>
            </a:schemeClr>
          </a:solidFill>
          <a:ln>
            <a:solidFill>
              <a:schemeClr val="bg1">
                <a:lumMod val="50000"/>
              </a:schemeClr>
            </a:solidFill>
          </a:ln>
        </p:spPr>
        <p:txBody>
          <a:bodyPr wrap="square" rtlCol="0">
            <a:spAutoFit/>
          </a:bodyPr>
          <a:lstStyle/>
          <a:p>
            <a:r>
              <a:rPr lang="fr-FR" sz="1400" b="1" dirty="0" smtClean="0">
                <a:solidFill>
                  <a:schemeClr val="accent2">
                    <a:lumMod val="50000"/>
                  </a:schemeClr>
                </a:solidFill>
                <a:latin typeface="Calibri" pitchFamily="34" charset="0"/>
              </a:rPr>
              <a:t>Coût hors production = Charges directes de distribution + Charges indirectes hors production, à savoir celles du centre Distribution mais aussi du centre Administratif, etc.</a:t>
            </a:r>
          </a:p>
        </p:txBody>
      </p:sp>
    </p:spTree>
    <p:extLst>
      <p:ext uri="{BB962C8B-B14F-4D97-AF65-F5344CB8AC3E}">
        <p14:creationId xmlns:p14="http://schemas.microsoft.com/office/powerpoint/2010/main" val="29374185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0"/>
          </p:nvPr>
        </p:nvSpPr>
        <p:spPr>
          <a:xfrm>
            <a:off x="7239032" y="6543700"/>
            <a:ext cx="1905000" cy="457200"/>
          </a:xfrm>
        </p:spPr>
        <p:txBody>
          <a:bodyPr/>
          <a:lstStyle/>
          <a:p>
            <a:pPr>
              <a:defRPr/>
            </a:pPr>
            <a:fld id="{A54505F1-5C1B-4BB7-AC3F-C6A2329798D2}" type="slidenum">
              <a:rPr lang="fr-FR" sz="1100" smtClean="0"/>
              <a:pPr>
                <a:defRPr/>
              </a:pPr>
              <a:t>26</a:t>
            </a:fld>
            <a:endParaRPr lang="fr-FR" sz="1100" dirty="0"/>
          </a:p>
        </p:txBody>
      </p:sp>
      <p:sp>
        <p:nvSpPr>
          <p:cNvPr id="7" name="Rectangle 2"/>
          <p:cNvSpPr>
            <a:spLocks noGrp="1" noChangeArrowheads="1"/>
          </p:cNvSpPr>
          <p:nvPr>
            <p:ph type="title"/>
          </p:nvPr>
        </p:nvSpPr>
        <p:spPr>
          <a:xfrm>
            <a:off x="714349" y="-71462"/>
            <a:ext cx="8286808" cy="685800"/>
          </a:xfrm>
        </p:spPr>
        <p:txBody>
          <a:bodyPr/>
          <a:lstStyle/>
          <a:p>
            <a:pPr eaLnBrk="1" hangingPunct="1"/>
            <a:r>
              <a:rPr lang="fr-FR" sz="1600" b="1" dirty="0"/>
              <a:t>2</a:t>
            </a:r>
            <a:r>
              <a:rPr lang="fr-FR" sz="1600" b="1" dirty="0" smtClean="0"/>
              <a:t>. LES METHODES DE CALCUL DES COÛTS</a:t>
            </a:r>
            <a:r>
              <a:rPr lang="fr-FR" sz="1600" b="1" dirty="0" smtClean="0">
                <a:solidFill>
                  <a:schemeClr val="accent2">
                    <a:lumMod val="50000"/>
                  </a:schemeClr>
                </a:solidFill>
              </a:rPr>
              <a:t/>
            </a:r>
            <a:br>
              <a:rPr lang="fr-FR" sz="1600" b="1" dirty="0" smtClean="0">
                <a:solidFill>
                  <a:schemeClr val="accent2">
                    <a:lumMod val="50000"/>
                  </a:schemeClr>
                </a:solidFill>
              </a:rPr>
            </a:br>
            <a:r>
              <a:rPr lang="fr-FR" sz="1400" dirty="0" smtClean="0"/>
              <a:t>COÛT DE REVIENT COMPLET</a:t>
            </a:r>
            <a:endParaRPr lang="fr-FR" sz="1600" dirty="0" smtClean="0"/>
          </a:p>
        </p:txBody>
      </p:sp>
      <p:sp>
        <p:nvSpPr>
          <p:cNvPr id="5" name="Rectangle 3"/>
          <p:cNvSpPr txBox="1">
            <a:spLocks noChangeArrowheads="1"/>
          </p:cNvSpPr>
          <p:nvPr/>
        </p:nvSpPr>
        <p:spPr bwMode="auto">
          <a:xfrm>
            <a:off x="714348" y="692696"/>
            <a:ext cx="7890100" cy="57606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80000"/>
              <a:buFont typeface="Wingdings" pitchFamily="2" charset="2"/>
              <a:buChar char="n"/>
              <a:defRPr sz="24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pPr marL="0" indent="0" algn="just" eaLnBrk="1" hangingPunct="1">
              <a:lnSpc>
                <a:spcPct val="150000"/>
              </a:lnSpc>
              <a:spcBef>
                <a:spcPts val="0"/>
              </a:spcBef>
              <a:spcAft>
                <a:spcPts val="600"/>
              </a:spcAft>
              <a:buNone/>
            </a:pPr>
            <a:r>
              <a:rPr lang="fr-FR" sz="1400" b="1" dirty="0" smtClean="0">
                <a:solidFill>
                  <a:schemeClr val="accent2">
                    <a:lumMod val="50000"/>
                  </a:schemeClr>
                </a:solidFill>
                <a:latin typeface="Calibri" pitchFamily="34" charset="0"/>
              </a:rPr>
              <a:t>6</a:t>
            </a:r>
            <a:r>
              <a:rPr lang="fr-FR" sz="1400" b="1" baseline="30000" dirty="0" smtClean="0">
                <a:solidFill>
                  <a:schemeClr val="accent2">
                    <a:lumMod val="50000"/>
                  </a:schemeClr>
                </a:solidFill>
                <a:latin typeface="Calibri" pitchFamily="34" charset="0"/>
              </a:rPr>
              <a:t>ème</a:t>
            </a:r>
            <a:r>
              <a:rPr lang="fr-FR" sz="1400" b="1" dirty="0" smtClean="0">
                <a:solidFill>
                  <a:schemeClr val="accent2">
                    <a:lumMod val="50000"/>
                  </a:schemeClr>
                </a:solidFill>
                <a:latin typeface="Calibri" pitchFamily="34" charset="0"/>
              </a:rPr>
              <a:t> étape</a:t>
            </a:r>
            <a:r>
              <a:rPr lang="fr-FR" sz="1400" dirty="0" smtClean="0">
                <a:solidFill>
                  <a:schemeClr val="accent2">
                    <a:lumMod val="50000"/>
                  </a:schemeClr>
                </a:solidFill>
                <a:latin typeface="Calibri" pitchFamily="34" charset="0"/>
              </a:rPr>
              <a:t>                    </a:t>
            </a:r>
            <a:r>
              <a:rPr lang="fr-FR" sz="1400" b="1" dirty="0" smtClean="0">
                <a:solidFill>
                  <a:schemeClr val="accent2">
                    <a:lumMod val="50000"/>
                  </a:schemeClr>
                </a:solidFill>
                <a:latin typeface="Calibri" pitchFamily="34" charset="0"/>
              </a:rPr>
              <a:t>Calcul du coût de revient des produits vendus</a:t>
            </a:r>
            <a:r>
              <a:rPr lang="fr-FR" sz="1400" dirty="0" smtClean="0">
                <a:solidFill>
                  <a:schemeClr val="accent2">
                    <a:lumMod val="50000"/>
                  </a:schemeClr>
                </a:solidFill>
                <a:latin typeface="Calibri" pitchFamily="34" charset="0"/>
              </a:rPr>
              <a:t> </a:t>
            </a: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a:p>
            <a:pPr marL="0" indent="0" algn="just" eaLnBrk="1" hangingPunct="1">
              <a:spcBef>
                <a:spcPts val="0"/>
              </a:spcBef>
              <a:spcAft>
                <a:spcPts val="600"/>
              </a:spcAft>
              <a:buNone/>
            </a:pPr>
            <a:r>
              <a:rPr lang="fr-FR" sz="1400" b="1" dirty="0" smtClean="0">
                <a:solidFill>
                  <a:schemeClr val="accent2">
                    <a:lumMod val="50000"/>
                  </a:schemeClr>
                </a:solidFill>
                <a:latin typeface="Calibri" pitchFamily="34" charset="0"/>
              </a:rPr>
              <a:t>7</a:t>
            </a:r>
            <a:r>
              <a:rPr lang="fr-FR" sz="1400" b="1" baseline="30000" dirty="0" smtClean="0">
                <a:solidFill>
                  <a:schemeClr val="accent2">
                    <a:lumMod val="50000"/>
                  </a:schemeClr>
                </a:solidFill>
                <a:latin typeface="Calibri" pitchFamily="34" charset="0"/>
              </a:rPr>
              <a:t>ème</a:t>
            </a:r>
            <a:r>
              <a:rPr lang="fr-FR" sz="1400" b="1" dirty="0" smtClean="0">
                <a:solidFill>
                  <a:schemeClr val="accent2">
                    <a:lumMod val="50000"/>
                  </a:schemeClr>
                </a:solidFill>
                <a:latin typeface="Calibri" pitchFamily="34" charset="0"/>
              </a:rPr>
              <a:t> étape</a:t>
            </a:r>
            <a:r>
              <a:rPr lang="fr-FR" sz="1400" dirty="0" smtClean="0">
                <a:solidFill>
                  <a:schemeClr val="accent2">
                    <a:lumMod val="50000"/>
                  </a:schemeClr>
                </a:solidFill>
                <a:latin typeface="Calibri" pitchFamily="34" charset="0"/>
              </a:rPr>
              <a:t>                    </a:t>
            </a:r>
            <a:r>
              <a:rPr lang="fr-FR" sz="1400" b="1" dirty="0" smtClean="0">
                <a:solidFill>
                  <a:schemeClr val="accent2">
                    <a:lumMod val="50000"/>
                  </a:schemeClr>
                </a:solidFill>
                <a:latin typeface="Calibri" pitchFamily="34" charset="0"/>
              </a:rPr>
              <a:t>Calcul du résultat</a:t>
            </a:r>
            <a:endParaRPr lang="fr-FR" sz="1400"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p:txBody>
      </p:sp>
      <p:cxnSp>
        <p:nvCxnSpPr>
          <p:cNvPr id="6" name="Connecteur droit avec flèche 5"/>
          <p:cNvCxnSpPr/>
          <p:nvPr/>
        </p:nvCxnSpPr>
        <p:spPr bwMode="auto">
          <a:xfrm>
            <a:off x="1708812" y="928670"/>
            <a:ext cx="473276" cy="0"/>
          </a:xfrm>
          <a:prstGeom prst="straightConnector1">
            <a:avLst/>
          </a:prstGeom>
          <a:solidFill>
            <a:schemeClr val="accent1"/>
          </a:solidFill>
          <a:ln w="9525" cap="flat" cmpd="sng" algn="ctr">
            <a:solidFill>
              <a:schemeClr val="accent2">
                <a:lumMod val="50000"/>
              </a:schemeClr>
            </a:solidFill>
            <a:prstDash val="solid"/>
            <a:round/>
            <a:headEnd type="none" w="med" len="med"/>
            <a:tailEnd type="arrow"/>
          </a:ln>
          <a:effectLst/>
        </p:spPr>
      </p:cxnSp>
      <p:sp>
        <p:nvSpPr>
          <p:cNvPr id="13" name="ZoneTexte 12"/>
          <p:cNvSpPr txBox="1"/>
          <p:nvPr/>
        </p:nvSpPr>
        <p:spPr>
          <a:xfrm>
            <a:off x="1071538" y="1334144"/>
            <a:ext cx="6524798" cy="523220"/>
          </a:xfrm>
          <a:prstGeom prst="rect">
            <a:avLst/>
          </a:prstGeom>
          <a:solidFill>
            <a:schemeClr val="bg1">
              <a:lumMod val="85000"/>
            </a:schemeClr>
          </a:solidFill>
          <a:ln>
            <a:solidFill>
              <a:schemeClr val="bg1">
                <a:lumMod val="50000"/>
              </a:schemeClr>
            </a:solidFill>
          </a:ln>
        </p:spPr>
        <p:txBody>
          <a:bodyPr wrap="square" rtlCol="0">
            <a:spAutoFit/>
          </a:bodyPr>
          <a:lstStyle/>
          <a:p>
            <a:r>
              <a:rPr lang="fr-FR" sz="1400" b="1" dirty="0" smtClean="0">
                <a:solidFill>
                  <a:schemeClr val="accent2">
                    <a:lumMod val="50000"/>
                  </a:schemeClr>
                </a:solidFill>
                <a:latin typeface="Calibri" pitchFamily="34" charset="0"/>
              </a:rPr>
              <a:t>Coût de revient des produits vendus = Coût de production des produits vendus             + Coût hors production</a:t>
            </a:r>
          </a:p>
        </p:txBody>
      </p:sp>
      <p:cxnSp>
        <p:nvCxnSpPr>
          <p:cNvPr id="14" name="Connecteur droit avec flèche 13"/>
          <p:cNvCxnSpPr/>
          <p:nvPr/>
        </p:nvCxnSpPr>
        <p:spPr bwMode="auto">
          <a:xfrm>
            <a:off x="1714480" y="2214554"/>
            <a:ext cx="473276" cy="0"/>
          </a:xfrm>
          <a:prstGeom prst="straightConnector1">
            <a:avLst/>
          </a:prstGeom>
          <a:solidFill>
            <a:schemeClr val="accent1"/>
          </a:solidFill>
          <a:ln w="9525" cap="flat" cmpd="sng" algn="ctr">
            <a:solidFill>
              <a:schemeClr val="accent2">
                <a:lumMod val="50000"/>
              </a:schemeClr>
            </a:solidFill>
            <a:prstDash val="solid"/>
            <a:round/>
            <a:headEnd type="none" w="med" len="med"/>
            <a:tailEnd type="arrow"/>
          </a:ln>
          <a:effectLst/>
        </p:spPr>
      </p:cxnSp>
      <p:sp>
        <p:nvSpPr>
          <p:cNvPr id="16" name="ZoneTexte 15"/>
          <p:cNvSpPr txBox="1"/>
          <p:nvPr/>
        </p:nvSpPr>
        <p:spPr>
          <a:xfrm>
            <a:off x="1071538" y="2571744"/>
            <a:ext cx="6524798" cy="307777"/>
          </a:xfrm>
          <a:prstGeom prst="rect">
            <a:avLst/>
          </a:prstGeom>
          <a:solidFill>
            <a:schemeClr val="bg1">
              <a:lumMod val="85000"/>
            </a:schemeClr>
          </a:solidFill>
          <a:ln>
            <a:solidFill>
              <a:schemeClr val="bg1">
                <a:lumMod val="50000"/>
              </a:schemeClr>
            </a:solidFill>
          </a:ln>
        </p:spPr>
        <p:txBody>
          <a:bodyPr wrap="square" rtlCol="0">
            <a:spAutoFit/>
          </a:bodyPr>
          <a:lstStyle/>
          <a:p>
            <a:r>
              <a:rPr lang="fr-FR" sz="1400" b="1" dirty="0" smtClean="0">
                <a:solidFill>
                  <a:schemeClr val="accent2">
                    <a:lumMod val="50000"/>
                  </a:schemeClr>
                </a:solidFill>
                <a:latin typeface="Calibri" pitchFamily="34" charset="0"/>
              </a:rPr>
              <a:t>Résultat = Chiffre d’affaires – Coût de revient des produits vendus</a:t>
            </a:r>
          </a:p>
        </p:txBody>
      </p:sp>
    </p:spTree>
    <p:extLst>
      <p:ext uri="{BB962C8B-B14F-4D97-AF65-F5344CB8AC3E}">
        <p14:creationId xmlns:p14="http://schemas.microsoft.com/office/powerpoint/2010/main" val="29374185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0"/>
          </p:nvPr>
        </p:nvSpPr>
        <p:spPr>
          <a:xfrm>
            <a:off x="7239032" y="6543700"/>
            <a:ext cx="1905000" cy="457200"/>
          </a:xfrm>
        </p:spPr>
        <p:txBody>
          <a:bodyPr/>
          <a:lstStyle/>
          <a:p>
            <a:pPr>
              <a:defRPr/>
            </a:pPr>
            <a:fld id="{A54505F1-5C1B-4BB7-AC3F-C6A2329798D2}" type="slidenum">
              <a:rPr lang="fr-FR" sz="1100" smtClean="0"/>
              <a:pPr>
                <a:defRPr/>
              </a:pPr>
              <a:t>27</a:t>
            </a:fld>
            <a:endParaRPr lang="fr-FR" sz="1100" dirty="0"/>
          </a:p>
        </p:txBody>
      </p:sp>
      <p:sp>
        <p:nvSpPr>
          <p:cNvPr id="7" name="Rectangle 2"/>
          <p:cNvSpPr>
            <a:spLocks noGrp="1" noChangeArrowheads="1"/>
          </p:cNvSpPr>
          <p:nvPr>
            <p:ph type="title"/>
          </p:nvPr>
        </p:nvSpPr>
        <p:spPr>
          <a:xfrm>
            <a:off x="714349" y="-71462"/>
            <a:ext cx="8286808" cy="685800"/>
          </a:xfrm>
        </p:spPr>
        <p:txBody>
          <a:bodyPr/>
          <a:lstStyle/>
          <a:p>
            <a:pPr eaLnBrk="1" hangingPunct="1"/>
            <a:r>
              <a:rPr lang="fr-FR" sz="1600" b="1" dirty="0"/>
              <a:t>2</a:t>
            </a:r>
            <a:r>
              <a:rPr lang="fr-FR" sz="1600" b="1" dirty="0" smtClean="0"/>
              <a:t>. LES METHODES DE CALCUL DES COÛTS</a:t>
            </a:r>
            <a:r>
              <a:rPr lang="fr-FR" sz="1600" b="1" dirty="0" smtClean="0">
                <a:solidFill>
                  <a:schemeClr val="accent2">
                    <a:lumMod val="50000"/>
                  </a:schemeClr>
                </a:solidFill>
              </a:rPr>
              <a:t/>
            </a:r>
            <a:br>
              <a:rPr lang="fr-FR" sz="1600" b="1" dirty="0" smtClean="0">
                <a:solidFill>
                  <a:schemeClr val="accent2">
                    <a:lumMod val="50000"/>
                  </a:schemeClr>
                </a:solidFill>
              </a:rPr>
            </a:br>
            <a:r>
              <a:rPr lang="fr-FR" sz="1400" dirty="0" smtClean="0"/>
              <a:t>COÛT DE REVIENT COMPLET</a:t>
            </a:r>
            <a:endParaRPr lang="fr-FR" sz="1600" dirty="0" smtClean="0"/>
          </a:p>
        </p:txBody>
      </p:sp>
      <p:sp>
        <p:nvSpPr>
          <p:cNvPr id="5" name="Rectangle 3"/>
          <p:cNvSpPr txBox="1">
            <a:spLocks noChangeArrowheads="1"/>
          </p:cNvSpPr>
          <p:nvPr/>
        </p:nvSpPr>
        <p:spPr bwMode="auto">
          <a:xfrm>
            <a:off x="714348" y="692696"/>
            <a:ext cx="7890100" cy="57606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80000"/>
              <a:buFont typeface="Wingdings" pitchFamily="2" charset="2"/>
              <a:buChar char="n"/>
              <a:defRPr sz="24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pPr marL="0" indent="0" algn="just" eaLnBrk="1" hangingPunct="1">
              <a:lnSpc>
                <a:spcPct val="150000"/>
              </a:lnSpc>
              <a:spcBef>
                <a:spcPts val="600"/>
              </a:spcBef>
              <a:spcAft>
                <a:spcPts val="600"/>
              </a:spcAft>
              <a:buNone/>
            </a:pPr>
            <a:r>
              <a:rPr lang="fr-FR" sz="1400" i="1" u="sng" dirty="0">
                <a:solidFill>
                  <a:schemeClr val="accent2">
                    <a:lumMod val="50000"/>
                  </a:schemeClr>
                </a:solidFill>
                <a:latin typeface="Calibri" pitchFamily="34" charset="0"/>
              </a:rPr>
              <a:t>Application</a:t>
            </a:r>
            <a:r>
              <a:rPr lang="fr-FR" sz="1400" i="1" dirty="0" smtClean="0">
                <a:solidFill>
                  <a:schemeClr val="accent2">
                    <a:lumMod val="50000"/>
                  </a:schemeClr>
                </a:solidFill>
                <a:latin typeface="Calibri" pitchFamily="34" charset="0"/>
              </a:rPr>
              <a:t> :</a:t>
            </a:r>
          </a:p>
          <a:p>
            <a:pPr marL="0" indent="0" algn="just" eaLnBrk="1" hangingPunct="1">
              <a:lnSpc>
                <a:spcPct val="150000"/>
              </a:lnSpc>
              <a:spcBef>
                <a:spcPts val="600"/>
              </a:spcBef>
              <a:spcAft>
                <a:spcPts val="600"/>
              </a:spcAft>
              <a:buNone/>
            </a:pPr>
            <a:r>
              <a:rPr lang="fr-FR" sz="1400" dirty="0" smtClean="0">
                <a:solidFill>
                  <a:schemeClr val="accent2">
                    <a:lumMod val="50000"/>
                  </a:schemeClr>
                </a:solidFill>
                <a:latin typeface="Calibri" pitchFamily="34" charset="0"/>
              </a:rPr>
              <a:t>La société GOLTECH commercialise deux modèles de chariots de golfs : le modèle classique « GOL » et le modèle motorisé « GOL intense ».</a:t>
            </a:r>
          </a:p>
          <a:p>
            <a:pPr marL="0" indent="0" algn="just" eaLnBrk="1" hangingPunct="1">
              <a:lnSpc>
                <a:spcPct val="150000"/>
              </a:lnSpc>
              <a:spcBef>
                <a:spcPts val="600"/>
              </a:spcBef>
              <a:spcAft>
                <a:spcPts val="600"/>
              </a:spcAft>
              <a:buNone/>
            </a:pPr>
            <a:r>
              <a:rPr lang="fr-FR" sz="1400" b="1" dirty="0" smtClean="0">
                <a:solidFill>
                  <a:schemeClr val="accent2">
                    <a:lumMod val="50000"/>
                  </a:schemeClr>
                </a:solidFill>
                <a:latin typeface="Calibri" pitchFamily="34" charset="0"/>
              </a:rPr>
              <a:t>En vous aidant des annexes 1 et 2, calculer, selon la méthode des centres d’analyse, le coût de production, le coût de revient et le résultat unitaire de chacun des modèles de chariots. Calculer également le résultat total par produit et le résultat global de la division GOL. Commenter les résultats obtenus.</a:t>
            </a:r>
          </a:p>
          <a:p>
            <a:pPr marL="0" indent="0" algn="just" eaLnBrk="1" hangingPunct="1">
              <a:lnSpc>
                <a:spcPct val="150000"/>
              </a:lnSpc>
              <a:spcBef>
                <a:spcPts val="600"/>
              </a:spcBef>
              <a:spcAft>
                <a:spcPts val="600"/>
              </a:spcAft>
              <a:buNone/>
            </a:pPr>
            <a:r>
              <a:rPr lang="fr-FR" sz="1400" b="1" dirty="0" smtClean="0">
                <a:solidFill>
                  <a:schemeClr val="accent2">
                    <a:lumMod val="50000"/>
                  </a:schemeClr>
                </a:solidFill>
                <a:latin typeface="Calibri" pitchFamily="34" charset="0"/>
              </a:rPr>
              <a:t>Annexe 1 : </a:t>
            </a:r>
            <a:r>
              <a:rPr lang="fr-FR" sz="1400" dirty="0" smtClean="0">
                <a:solidFill>
                  <a:schemeClr val="accent2">
                    <a:lumMod val="50000"/>
                  </a:schemeClr>
                </a:solidFill>
                <a:latin typeface="Calibri" pitchFamily="34" charset="0"/>
              </a:rPr>
              <a:t>Informations générales</a:t>
            </a:r>
            <a:endParaRPr lang="fr-FR" sz="1400" b="1"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endParaRPr lang="fr-FR" sz="1400" b="1"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endParaRPr lang="fr-FR" sz="1400" b="1"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r>
              <a:rPr lang="fr-FR" sz="1400" dirty="0" smtClean="0">
                <a:solidFill>
                  <a:schemeClr val="accent2">
                    <a:lumMod val="50000"/>
                  </a:schemeClr>
                </a:solidFill>
                <a:latin typeface="Calibri" pitchFamily="34" charset="0"/>
              </a:rPr>
              <a:t>L’entreprise travaille sans stocks de fournitures, s’approvisionnant au fur et à mesure de ses besoins. Il n’ya eu ni stock initial ni stock final de chariots.</a:t>
            </a: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p:txBody>
      </p:sp>
      <p:pic>
        <p:nvPicPr>
          <p:cNvPr id="2052" name="Picture 4"/>
          <p:cNvPicPr>
            <a:picLocks noChangeAspect="1" noChangeArrowheads="1"/>
          </p:cNvPicPr>
          <p:nvPr/>
        </p:nvPicPr>
        <p:blipFill>
          <a:blip r:embed="rId3"/>
          <a:srcRect/>
          <a:stretch>
            <a:fillRect/>
          </a:stretch>
        </p:blipFill>
        <p:spPr bwMode="auto">
          <a:xfrm>
            <a:off x="1185863" y="3943359"/>
            <a:ext cx="6770687" cy="771525"/>
          </a:xfrm>
          <a:prstGeom prst="rect">
            <a:avLst/>
          </a:prstGeom>
          <a:noFill/>
          <a:ln w="9525">
            <a:solidFill>
              <a:schemeClr val="bg1">
                <a:lumMod val="50000"/>
              </a:schemeClr>
            </a:solidFill>
            <a:miter lim="800000"/>
            <a:headEnd/>
            <a:tailEnd/>
          </a:ln>
          <a:effectLst/>
        </p:spPr>
      </p:pic>
      <p:pic>
        <p:nvPicPr>
          <p:cNvPr id="2053" name="Picture 5"/>
          <p:cNvPicPr>
            <a:picLocks noChangeAspect="1" noChangeArrowheads="1"/>
          </p:cNvPicPr>
          <p:nvPr/>
        </p:nvPicPr>
        <p:blipFill>
          <a:blip r:embed="rId4"/>
          <a:srcRect/>
          <a:stretch>
            <a:fillRect/>
          </a:stretch>
        </p:blipFill>
        <p:spPr bwMode="auto">
          <a:xfrm>
            <a:off x="1185863" y="5634057"/>
            <a:ext cx="6770687" cy="581025"/>
          </a:xfrm>
          <a:prstGeom prst="rect">
            <a:avLst/>
          </a:prstGeom>
          <a:noFill/>
          <a:ln w="9525">
            <a:solidFill>
              <a:schemeClr val="bg1">
                <a:lumMod val="50000"/>
              </a:schemeClr>
            </a:solidFill>
            <a:miter lim="800000"/>
            <a:headEnd/>
            <a:tailEnd/>
          </a:ln>
          <a:effectLst/>
        </p:spPr>
      </p:pic>
    </p:spTree>
    <p:extLst>
      <p:ext uri="{BB962C8B-B14F-4D97-AF65-F5344CB8AC3E}">
        <p14:creationId xmlns:p14="http://schemas.microsoft.com/office/powerpoint/2010/main" val="29374185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0"/>
          </p:nvPr>
        </p:nvSpPr>
        <p:spPr>
          <a:xfrm>
            <a:off x="7239032" y="6543700"/>
            <a:ext cx="1905000" cy="457200"/>
          </a:xfrm>
        </p:spPr>
        <p:txBody>
          <a:bodyPr/>
          <a:lstStyle/>
          <a:p>
            <a:pPr>
              <a:defRPr/>
            </a:pPr>
            <a:fld id="{A54505F1-5C1B-4BB7-AC3F-C6A2329798D2}" type="slidenum">
              <a:rPr lang="fr-FR" sz="1100" smtClean="0"/>
              <a:pPr>
                <a:defRPr/>
              </a:pPr>
              <a:t>28</a:t>
            </a:fld>
            <a:endParaRPr lang="fr-FR" sz="1100" dirty="0"/>
          </a:p>
        </p:txBody>
      </p:sp>
      <p:sp>
        <p:nvSpPr>
          <p:cNvPr id="7" name="Rectangle 2"/>
          <p:cNvSpPr>
            <a:spLocks noGrp="1" noChangeArrowheads="1"/>
          </p:cNvSpPr>
          <p:nvPr>
            <p:ph type="title"/>
          </p:nvPr>
        </p:nvSpPr>
        <p:spPr>
          <a:xfrm>
            <a:off x="714349" y="-71462"/>
            <a:ext cx="8286808" cy="685800"/>
          </a:xfrm>
        </p:spPr>
        <p:txBody>
          <a:bodyPr/>
          <a:lstStyle/>
          <a:p>
            <a:pPr eaLnBrk="1" hangingPunct="1"/>
            <a:r>
              <a:rPr lang="fr-FR" sz="1600" b="1" dirty="0"/>
              <a:t>2</a:t>
            </a:r>
            <a:r>
              <a:rPr lang="fr-FR" sz="1600" b="1" dirty="0" smtClean="0"/>
              <a:t>. LES METHODES DE CALCUL DES COÛTS</a:t>
            </a:r>
            <a:r>
              <a:rPr lang="fr-FR" sz="1600" b="1" dirty="0" smtClean="0">
                <a:solidFill>
                  <a:schemeClr val="accent2">
                    <a:lumMod val="50000"/>
                  </a:schemeClr>
                </a:solidFill>
              </a:rPr>
              <a:t/>
            </a:r>
            <a:br>
              <a:rPr lang="fr-FR" sz="1600" b="1" dirty="0" smtClean="0">
                <a:solidFill>
                  <a:schemeClr val="accent2">
                    <a:lumMod val="50000"/>
                  </a:schemeClr>
                </a:solidFill>
              </a:rPr>
            </a:br>
            <a:r>
              <a:rPr lang="fr-FR" sz="1400" dirty="0" smtClean="0"/>
              <a:t>COÛT DE REVIENT COMPLET</a:t>
            </a:r>
            <a:endParaRPr lang="fr-FR" sz="1600" dirty="0" smtClean="0"/>
          </a:p>
        </p:txBody>
      </p:sp>
      <p:sp>
        <p:nvSpPr>
          <p:cNvPr id="5" name="Rectangle 3"/>
          <p:cNvSpPr txBox="1">
            <a:spLocks noChangeArrowheads="1"/>
          </p:cNvSpPr>
          <p:nvPr/>
        </p:nvSpPr>
        <p:spPr bwMode="auto">
          <a:xfrm>
            <a:off x="714348" y="692696"/>
            <a:ext cx="7890100" cy="57606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80000"/>
              <a:buFont typeface="Wingdings" pitchFamily="2" charset="2"/>
              <a:buChar char="n"/>
              <a:defRPr sz="24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pPr marL="0" indent="0" algn="just" eaLnBrk="1" hangingPunct="1">
              <a:lnSpc>
                <a:spcPct val="150000"/>
              </a:lnSpc>
              <a:spcBef>
                <a:spcPts val="600"/>
              </a:spcBef>
              <a:spcAft>
                <a:spcPts val="600"/>
              </a:spcAft>
              <a:buNone/>
            </a:pPr>
            <a:r>
              <a:rPr lang="fr-FR" sz="1400" b="1" dirty="0" smtClean="0">
                <a:solidFill>
                  <a:schemeClr val="accent2">
                    <a:lumMod val="50000"/>
                  </a:schemeClr>
                </a:solidFill>
                <a:latin typeface="Calibri" pitchFamily="34" charset="0"/>
              </a:rPr>
              <a:t>Annexe 2 : </a:t>
            </a:r>
            <a:r>
              <a:rPr lang="fr-FR" sz="1400" dirty="0" smtClean="0">
                <a:solidFill>
                  <a:schemeClr val="accent2">
                    <a:lumMod val="50000"/>
                  </a:schemeClr>
                </a:solidFill>
                <a:latin typeface="Calibri" pitchFamily="34" charset="0"/>
              </a:rPr>
              <a:t>Charges indirectes de la division GOL</a:t>
            </a:r>
            <a:endParaRPr lang="fr-FR" sz="1400" b="1"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endParaRPr lang="fr-FR" sz="1400" b="1"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endParaRPr lang="fr-FR" sz="1400" b="1"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endParaRPr lang="fr-FR" sz="1400" dirty="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r>
              <a:rPr lang="fr-FR" sz="1400" dirty="0" smtClean="0">
                <a:solidFill>
                  <a:schemeClr val="accent2">
                    <a:lumMod val="50000"/>
                  </a:schemeClr>
                </a:solidFill>
                <a:latin typeface="Calibri" pitchFamily="34" charset="0"/>
              </a:rPr>
              <a:t>Total des charges indirectes : 897 642,00 DH</a:t>
            </a:r>
          </a:p>
          <a:p>
            <a:pPr marL="0" indent="0" algn="just" eaLnBrk="1" hangingPunct="1">
              <a:lnSpc>
                <a:spcPct val="150000"/>
              </a:lnSpc>
              <a:spcBef>
                <a:spcPts val="600"/>
              </a:spcBef>
              <a:spcAft>
                <a:spcPts val="600"/>
              </a:spcAft>
              <a:buNone/>
            </a:pPr>
            <a:r>
              <a:rPr lang="fr-FR" sz="1400" b="1" dirty="0" smtClean="0">
                <a:solidFill>
                  <a:schemeClr val="accent2">
                    <a:lumMod val="50000"/>
                  </a:schemeClr>
                </a:solidFill>
                <a:latin typeface="Calibri" pitchFamily="34" charset="0"/>
              </a:rPr>
              <a:t>Annexe 3 :</a:t>
            </a:r>
            <a:r>
              <a:rPr lang="fr-FR" sz="1400" dirty="0" smtClean="0">
                <a:solidFill>
                  <a:schemeClr val="accent2">
                    <a:lumMod val="50000"/>
                  </a:schemeClr>
                </a:solidFill>
                <a:latin typeface="Calibri" pitchFamily="34" charset="0"/>
              </a:rPr>
              <a:t> Stratégie envisagée</a:t>
            </a:r>
          </a:p>
          <a:p>
            <a:pPr marL="0" indent="0" algn="just" eaLnBrk="1" hangingPunct="1">
              <a:lnSpc>
                <a:spcPct val="150000"/>
              </a:lnSpc>
              <a:spcBef>
                <a:spcPts val="600"/>
              </a:spcBef>
              <a:spcAft>
                <a:spcPts val="600"/>
              </a:spcAft>
              <a:buNone/>
            </a:pPr>
            <a:r>
              <a:rPr lang="fr-FR" sz="1400" dirty="0" smtClean="0">
                <a:solidFill>
                  <a:schemeClr val="accent2">
                    <a:lumMod val="50000"/>
                  </a:schemeClr>
                </a:solidFill>
                <a:latin typeface="Calibri" pitchFamily="34" charset="0"/>
              </a:rPr>
              <a:t>Le directeur général disposant de ressources de production limitées envisage de redistribuer une part importante des moyens mobilisés pour l’assemblage des chariots classiques au bénéfice du modèle électrique, marché plus prometteur.</a:t>
            </a:r>
          </a:p>
          <a:p>
            <a:pPr marL="0" indent="0" algn="just" eaLnBrk="1" hangingPunct="1">
              <a:spcBef>
                <a:spcPts val="600"/>
              </a:spcBef>
              <a:spcAft>
                <a:spcPts val="600"/>
              </a:spcAft>
              <a:buNone/>
            </a:pPr>
            <a:r>
              <a:rPr lang="fr-FR" sz="1400" b="1" dirty="0" smtClean="0">
                <a:solidFill>
                  <a:schemeClr val="accent2">
                    <a:lumMod val="50000"/>
                  </a:schemeClr>
                </a:solidFill>
                <a:latin typeface="Calibri" pitchFamily="34" charset="0"/>
              </a:rPr>
              <a:t>Calcul du coût des unités d’œuvre</a:t>
            </a: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p:txBody>
      </p:sp>
      <p:pic>
        <p:nvPicPr>
          <p:cNvPr id="3074" name="Picture 2"/>
          <p:cNvPicPr>
            <a:picLocks noChangeAspect="1" noChangeArrowheads="1"/>
          </p:cNvPicPr>
          <p:nvPr/>
        </p:nvPicPr>
        <p:blipFill>
          <a:blip r:embed="rId3"/>
          <a:srcRect/>
          <a:stretch>
            <a:fillRect/>
          </a:stretch>
        </p:blipFill>
        <p:spPr bwMode="auto">
          <a:xfrm>
            <a:off x="1468622" y="1795518"/>
            <a:ext cx="5976664" cy="828829"/>
          </a:xfrm>
          <a:prstGeom prst="rect">
            <a:avLst/>
          </a:prstGeom>
          <a:noFill/>
          <a:ln w="9525">
            <a:solidFill>
              <a:schemeClr val="bg1">
                <a:lumMod val="50000"/>
              </a:schemeClr>
            </a:solidFill>
            <a:miter lim="800000"/>
            <a:headEnd/>
            <a:tailEnd/>
          </a:ln>
          <a:effectLst/>
        </p:spPr>
      </p:pic>
    </p:spTree>
    <p:extLst>
      <p:ext uri="{BB962C8B-B14F-4D97-AF65-F5344CB8AC3E}">
        <p14:creationId xmlns:p14="http://schemas.microsoft.com/office/powerpoint/2010/main" val="29374185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0"/>
          </p:nvPr>
        </p:nvSpPr>
        <p:spPr>
          <a:xfrm>
            <a:off x="7239032" y="6543700"/>
            <a:ext cx="1905000" cy="457200"/>
          </a:xfrm>
        </p:spPr>
        <p:txBody>
          <a:bodyPr/>
          <a:lstStyle/>
          <a:p>
            <a:pPr>
              <a:defRPr/>
            </a:pPr>
            <a:fld id="{A54505F1-5C1B-4BB7-AC3F-C6A2329798D2}" type="slidenum">
              <a:rPr lang="fr-FR" sz="1100" smtClean="0"/>
              <a:pPr>
                <a:defRPr/>
              </a:pPr>
              <a:t>29</a:t>
            </a:fld>
            <a:endParaRPr lang="fr-FR" sz="1100" dirty="0"/>
          </a:p>
        </p:txBody>
      </p:sp>
      <p:sp>
        <p:nvSpPr>
          <p:cNvPr id="7" name="Rectangle 2"/>
          <p:cNvSpPr>
            <a:spLocks noGrp="1" noChangeArrowheads="1"/>
          </p:cNvSpPr>
          <p:nvPr>
            <p:ph type="title"/>
          </p:nvPr>
        </p:nvSpPr>
        <p:spPr>
          <a:xfrm>
            <a:off x="714349" y="-71462"/>
            <a:ext cx="8286808" cy="685800"/>
          </a:xfrm>
        </p:spPr>
        <p:txBody>
          <a:bodyPr/>
          <a:lstStyle/>
          <a:p>
            <a:pPr eaLnBrk="1" hangingPunct="1"/>
            <a:r>
              <a:rPr lang="fr-FR" sz="1600" b="1" dirty="0"/>
              <a:t>2</a:t>
            </a:r>
            <a:r>
              <a:rPr lang="fr-FR" sz="1600" b="1" dirty="0" smtClean="0"/>
              <a:t>. LES METHODES DE CALCUL DES COÛTS</a:t>
            </a:r>
            <a:r>
              <a:rPr lang="fr-FR" sz="1600" b="1" dirty="0" smtClean="0">
                <a:solidFill>
                  <a:schemeClr val="accent2">
                    <a:lumMod val="50000"/>
                  </a:schemeClr>
                </a:solidFill>
              </a:rPr>
              <a:t/>
            </a:r>
            <a:br>
              <a:rPr lang="fr-FR" sz="1600" b="1" dirty="0" smtClean="0">
                <a:solidFill>
                  <a:schemeClr val="accent2">
                    <a:lumMod val="50000"/>
                  </a:schemeClr>
                </a:solidFill>
              </a:rPr>
            </a:br>
            <a:r>
              <a:rPr lang="fr-FR" sz="1400" dirty="0" smtClean="0"/>
              <a:t>COÛT DE REVIENT COMPLET</a:t>
            </a:r>
            <a:endParaRPr lang="fr-FR" sz="1600" dirty="0" smtClean="0"/>
          </a:p>
        </p:txBody>
      </p:sp>
      <p:sp>
        <p:nvSpPr>
          <p:cNvPr id="5" name="Rectangle 3"/>
          <p:cNvSpPr txBox="1">
            <a:spLocks noChangeArrowheads="1"/>
          </p:cNvSpPr>
          <p:nvPr/>
        </p:nvSpPr>
        <p:spPr bwMode="auto">
          <a:xfrm>
            <a:off x="714348" y="692696"/>
            <a:ext cx="7890100" cy="57606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80000"/>
              <a:buFont typeface="Wingdings" pitchFamily="2" charset="2"/>
              <a:buChar char="n"/>
              <a:defRPr sz="24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pPr marL="0" indent="0" algn="just" eaLnBrk="1" hangingPunct="1">
              <a:lnSpc>
                <a:spcPct val="150000"/>
              </a:lnSpc>
              <a:spcBef>
                <a:spcPts val="600"/>
              </a:spcBef>
              <a:spcAft>
                <a:spcPts val="600"/>
              </a:spcAft>
              <a:buNone/>
            </a:pPr>
            <a:r>
              <a:rPr lang="fr-FR" sz="1400" b="1" dirty="0" smtClean="0">
                <a:solidFill>
                  <a:schemeClr val="accent2">
                    <a:lumMod val="50000"/>
                  </a:schemeClr>
                </a:solidFill>
                <a:latin typeface="Calibri" pitchFamily="34" charset="0"/>
              </a:rPr>
              <a:t>Annexe 2 : </a:t>
            </a:r>
            <a:r>
              <a:rPr lang="fr-FR" sz="1400" dirty="0" smtClean="0">
                <a:solidFill>
                  <a:schemeClr val="accent2">
                    <a:lumMod val="50000"/>
                  </a:schemeClr>
                </a:solidFill>
                <a:latin typeface="Calibri" pitchFamily="34" charset="0"/>
              </a:rPr>
              <a:t>Charges indirectes de la division GOL</a:t>
            </a:r>
            <a:endParaRPr lang="fr-FR" sz="1400" b="1"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endParaRPr lang="fr-FR" sz="1400" b="1"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endParaRPr lang="fr-FR" sz="1400" b="1"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r>
              <a:rPr lang="fr-FR" sz="1400" dirty="0" smtClean="0">
                <a:solidFill>
                  <a:schemeClr val="accent2">
                    <a:lumMod val="50000"/>
                  </a:schemeClr>
                </a:solidFill>
                <a:latin typeface="Calibri" pitchFamily="34" charset="0"/>
              </a:rPr>
              <a:t>Total des charges indirectes : 897 642,00 DH</a:t>
            </a:r>
          </a:p>
          <a:p>
            <a:pPr marL="0" indent="0" algn="just" eaLnBrk="1" hangingPunct="1">
              <a:lnSpc>
                <a:spcPct val="150000"/>
              </a:lnSpc>
              <a:spcBef>
                <a:spcPts val="600"/>
              </a:spcBef>
              <a:spcAft>
                <a:spcPts val="600"/>
              </a:spcAft>
              <a:buNone/>
            </a:pPr>
            <a:r>
              <a:rPr lang="fr-FR" sz="1400" b="1" dirty="0" smtClean="0">
                <a:solidFill>
                  <a:schemeClr val="accent2">
                    <a:lumMod val="50000"/>
                  </a:schemeClr>
                </a:solidFill>
                <a:latin typeface="Calibri" pitchFamily="34" charset="0"/>
              </a:rPr>
              <a:t>Annexe 3 :</a:t>
            </a:r>
            <a:r>
              <a:rPr lang="fr-FR" sz="1400" dirty="0" smtClean="0">
                <a:solidFill>
                  <a:schemeClr val="accent2">
                    <a:lumMod val="50000"/>
                  </a:schemeClr>
                </a:solidFill>
                <a:latin typeface="Calibri" pitchFamily="34" charset="0"/>
              </a:rPr>
              <a:t> Stratégie envisagée</a:t>
            </a:r>
          </a:p>
          <a:p>
            <a:pPr marL="0" indent="0" algn="just" eaLnBrk="1" hangingPunct="1">
              <a:lnSpc>
                <a:spcPct val="150000"/>
              </a:lnSpc>
              <a:spcBef>
                <a:spcPts val="600"/>
              </a:spcBef>
              <a:spcAft>
                <a:spcPts val="600"/>
              </a:spcAft>
              <a:buNone/>
            </a:pPr>
            <a:r>
              <a:rPr lang="fr-FR" sz="1400" dirty="0" smtClean="0">
                <a:solidFill>
                  <a:schemeClr val="accent2">
                    <a:lumMod val="50000"/>
                  </a:schemeClr>
                </a:solidFill>
                <a:latin typeface="Calibri" pitchFamily="34" charset="0"/>
              </a:rPr>
              <a:t>Le directeur général disposant de ressources de production limitées envisage de redistribuer une part importante des moyens mobilisés pour l’assemblage des chariots classiques au bénéfice du modèle électrique, marché plus prometteur.</a:t>
            </a:r>
          </a:p>
          <a:p>
            <a:pPr marL="0" indent="0" algn="just" eaLnBrk="1" hangingPunct="1">
              <a:spcBef>
                <a:spcPts val="600"/>
              </a:spcBef>
              <a:spcAft>
                <a:spcPts val="600"/>
              </a:spcAft>
              <a:buNone/>
            </a:pPr>
            <a:r>
              <a:rPr lang="fr-FR" sz="1400" b="1" dirty="0" smtClean="0">
                <a:solidFill>
                  <a:schemeClr val="accent2">
                    <a:lumMod val="50000"/>
                  </a:schemeClr>
                </a:solidFill>
                <a:latin typeface="Calibri" pitchFamily="34" charset="0"/>
              </a:rPr>
              <a:t>Calcul du coût des unités d’œuvre</a:t>
            </a: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p:txBody>
      </p:sp>
      <p:pic>
        <p:nvPicPr>
          <p:cNvPr id="3074" name="Picture 2"/>
          <p:cNvPicPr>
            <a:picLocks noChangeAspect="1" noChangeArrowheads="1"/>
          </p:cNvPicPr>
          <p:nvPr/>
        </p:nvPicPr>
        <p:blipFill>
          <a:blip r:embed="rId3"/>
          <a:srcRect/>
          <a:stretch>
            <a:fillRect/>
          </a:stretch>
        </p:blipFill>
        <p:spPr bwMode="auto">
          <a:xfrm>
            <a:off x="1104900" y="1285860"/>
            <a:ext cx="6932613" cy="581025"/>
          </a:xfrm>
          <a:prstGeom prst="rect">
            <a:avLst/>
          </a:prstGeom>
          <a:noFill/>
          <a:ln w="9525">
            <a:solidFill>
              <a:schemeClr val="bg1">
                <a:lumMod val="50000"/>
              </a:schemeClr>
            </a:solidFill>
            <a:miter lim="800000"/>
            <a:headEnd/>
            <a:tailEnd/>
          </a:ln>
          <a:effectLst/>
        </p:spPr>
      </p:pic>
      <p:pic>
        <p:nvPicPr>
          <p:cNvPr id="3075" name="Picture 3"/>
          <p:cNvPicPr>
            <a:picLocks noChangeAspect="1" noChangeArrowheads="1"/>
          </p:cNvPicPr>
          <p:nvPr/>
        </p:nvPicPr>
        <p:blipFill>
          <a:blip r:embed="rId4"/>
          <a:srcRect/>
          <a:stretch>
            <a:fillRect/>
          </a:stretch>
        </p:blipFill>
        <p:spPr bwMode="auto">
          <a:xfrm>
            <a:off x="1139849" y="4624407"/>
            <a:ext cx="6932613" cy="1590675"/>
          </a:xfrm>
          <a:prstGeom prst="rect">
            <a:avLst/>
          </a:prstGeom>
          <a:noFill/>
          <a:ln w="9525">
            <a:solidFill>
              <a:schemeClr val="bg1">
                <a:lumMod val="50000"/>
              </a:schemeClr>
            </a:solidFill>
            <a:miter lim="800000"/>
            <a:headEnd/>
            <a:tailEnd/>
          </a:ln>
          <a:effectLst/>
        </p:spPr>
      </p:pic>
    </p:spTree>
    <p:extLst>
      <p:ext uri="{BB962C8B-B14F-4D97-AF65-F5344CB8AC3E}">
        <p14:creationId xmlns:p14="http://schemas.microsoft.com/office/powerpoint/2010/main" val="29374185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428728" y="-71462"/>
            <a:ext cx="7497763" cy="685800"/>
          </a:xfrm>
        </p:spPr>
        <p:txBody>
          <a:bodyPr/>
          <a:lstStyle/>
          <a:p>
            <a:pPr eaLnBrk="1" hangingPunct="1"/>
            <a:r>
              <a:rPr lang="fr-FR" sz="1600" b="1" dirty="0" smtClean="0"/>
              <a:t>SOMMAIRE</a:t>
            </a:r>
          </a:p>
        </p:txBody>
      </p:sp>
      <p:sp>
        <p:nvSpPr>
          <p:cNvPr id="6147" name="Rectangle 3"/>
          <p:cNvSpPr>
            <a:spLocks noGrp="1" noChangeArrowheads="1"/>
          </p:cNvSpPr>
          <p:nvPr>
            <p:ph type="body" idx="1"/>
          </p:nvPr>
        </p:nvSpPr>
        <p:spPr>
          <a:xfrm>
            <a:off x="1245430" y="1000108"/>
            <a:ext cx="7684288" cy="5429288"/>
          </a:xfrm>
        </p:spPr>
        <p:txBody>
          <a:bodyPr/>
          <a:lstStyle/>
          <a:p>
            <a:pPr marL="457200" indent="-457200" eaLnBrk="1" hangingPunct="1">
              <a:buNone/>
            </a:pPr>
            <a:r>
              <a:rPr lang="fr-FR" sz="1400" b="1" dirty="0" smtClean="0">
                <a:solidFill>
                  <a:schemeClr val="accent2">
                    <a:lumMod val="50000"/>
                  </a:schemeClr>
                </a:solidFill>
              </a:rPr>
              <a:t>INTRODUCTION</a:t>
            </a:r>
          </a:p>
          <a:p>
            <a:pPr marL="457200" indent="-457200" eaLnBrk="1" hangingPunct="1">
              <a:spcBef>
                <a:spcPts val="0"/>
              </a:spcBef>
              <a:buNone/>
            </a:pPr>
            <a:endParaRPr lang="fr-FR" sz="1600" b="1" dirty="0" smtClean="0">
              <a:solidFill>
                <a:schemeClr val="accent2">
                  <a:lumMod val="50000"/>
                </a:schemeClr>
              </a:solidFill>
            </a:endParaRPr>
          </a:p>
          <a:p>
            <a:pPr fontAlgn="auto">
              <a:spcAft>
                <a:spcPts val="0"/>
              </a:spcAft>
              <a:buFont typeface="Arial" pitchFamily="34" charset="0"/>
              <a:buNone/>
              <a:defRPr/>
            </a:pPr>
            <a:r>
              <a:rPr lang="fr-FR" sz="1400" b="1" dirty="0" smtClean="0">
                <a:solidFill>
                  <a:schemeClr val="accent2">
                    <a:lumMod val="50000"/>
                  </a:schemeClr>
                </a:solidFill>
              </a:rPr>
              <a:t>LES METHODES DE CALCUL DES COÛTS</a:t>
            </a:r>
          </a:p>
          <a:p>
            <a:pPr fontAlgn="auto">
              <a:spcAft>
                <a:spcPts val="0"/>
              </a:spcAft>
              <a:buFont typeface="Arial" pitchFamily="34" charset="0"/>
              <a:buNone/>
              <a:defRPr/>
            </a:pPr>
            <a:r>
              <a:rPr lang="fr-FR" sz="1400" dirty="0" smtClean="0">
                <a:solidFill>
                  <a:schemeClr val="accent4">
                    <a:lumMod val="50000"/>
                    <a:lumOff val="50000"/>
                  </a:schemeClr>
                </a:solidFill>
              </a:rPr>
              <a:t>Principes de base</a:t>
            </a:r>
          </a:p>
          <a:p>
            <a:pPr marL="273050" indent="-260350" eaLnBrk="1" hangingPunct="1">
              <a:buClr>
                <a:schemeClr val="tx1">
                  <a:lumMod val="50000"/>
                  <a:lumOff val="50000"/>
                </a:schemeClr>
              </a:buClr>
              <a:buNone/>
            </a:pPr>
            <a:r>
              <a:rPr lang="fr-FR" sz="1400" dirty="0" smtClean="0">
                <a:solidFill>
                  <a:schemeClr val="accent4">
                    <a:lumMod val="50000"/>
                    <a:lumOff val="50000"/>
                  </a:schemeClr>
                </a:solidFill>
              </a:rPr>
              <a:t>Coût de revient complet </a:t>
            </a:r>
          </a:p>
          <a:p>
            <a:pPr marL="273050" indent="-260350" eaLnBrk="1" hangingPunct="1">
              <a:buClr>
                <a:schemeClr val="tx1">
                  <a:lumMod val="50000"/>
                  <a:lumOff val="50000"/>
                </a:schemeClr>
              </a:buClr>
              <a:buNone/>
            </a:pPr>
            <a:r>
              <a:rPr lang="fr-FR" sz="1400" dirty="0" smtClean="0">
                <a:solidFill>
                  <a:schemeClr val="accent4">
                    <a:lumMod val="50000"/>
                    <a:lumOff val="50000"/>
                  </a:schemeClr>
                </a:solidFill>
              </a:rPr>
              <a:t>Méthode ABC</a:t>
            </a:r>
          </a:p>
          <a:p>
            <a:pPr marL="273050" indent="-260350" eaLnBrk="1" hangingPunct="1">
              <a:buClr>
                <a:schemeClr val="tx1">
                  <a:lumMod val="50000"/>
                  <a:lumOff val="50000"/>
                </a:schemeClr>
              </a:buClr>
              <a:buNone/>
            </a:pPr>
            <a:r>
              <a:rPr lang="fr-FR" sz="1400" dirty="0" smtClean="0">
                <a:solidFill>
                  <a:schemeClr val="accent4">
                    <a:lumMod val="50000"/>
                    <a:lumOff val="50000"/>
                  </a:schemeClr>
                </a:solidFill>
              </a:rPr>
              <a:t>Target </a:t>
            </a:r>
            <a:r>
              <a:rPr lang="fr-FR" sz="1400" dirty="0" err="1" smtClean="0">
                <a:solidFill>
                  <a:schemeClr val="accent4">
                    <a:lumMod val="50000"/>
                    <a:lumOff val="50000"/>
                  </a:schemeClr>
                </a:solidFill>
              </a:rPr>
              <a:t>costing</a:t>
            </a:r>
            <a:endParaRPr lang="fr-FR" sz="1400" dirty="0" smtClean="0">
              <a:solidFill>
                <a:schemeClr val="accent4">
                  <a:lumMod val="50000"/>
                  <a:lumOff val="50000"/>
                </a:schemeClr>
              </a:solidFill>
            </a:endParaRPr>
          </a:p>
          <a:p>
            <a:pPr marL="273050" indent="-260350" eaLnBrk="1" hangingPunct="1">
              <a:buClr>
                <a:schemeClr val="tx1">
                  <a:lumMod val="50000"/>
                  <a:lumOff val="50000"/>
                </a:schemeClr>
              </a:buClr>
              <a:buNone/>
            </a:pPr>
            <a:r>
              <a:rPr lang="fr-FR" sz="1400" dirty="0" smtClean="0">
                <a:solidFill>
                  <a:schemeClr val="accent4">
                    <a:lumMod val="50000"/>
                    <a:lumOff val="50000"/>
                  </a:schemeClr>
                </a:solidFill>
              </a:rPr>
              <a:t>Coût préétabli</a:t>
            </a:r>
          </a:p>
          <a:p>
            <a:pPr marL="273050" indent="-260350" eaLnBrk="1" hangingPunct="1">
              <a:spcBef>
                <a:spcPts val="0"/>
              </a:spcBef>
              <a:buClr>
                <a:schemeClr val="tx1">
                  <a:lumMod val="50000"/>
                  <a:lumOff val="50000"/>
                </a:schemeClr>
              </a:buClr>
              <a:buNone/>
            </a:pPr>
            <a:endParaRPr lang="fr-FR" sz="1400" dirty="0" smtClean="0">
              <a:solidFill>
                <a:schemeClr val="accent2">
                  <a:lumMod val="50000"/>
                </a:schemeClr>
              </a:solidFill>
            </a:endParaRPr>
          </a:p>
          <a:p>
            <a:pPr marL="457200" indent="-457200" eaLnBrk="1" hangingPunct="1">
              <a:buNone/>
            </a:pPr>
            <a:r>
              <a:rPr lang="fr-FR" sz="1400" b="1" dirty="0" smtClean="0">
                <a:solidFill>
                  <a:schemeClr val="accent2">
                    <a:lumMod val="50000"/>
                  </a:schemeClr>
                </a:solidFill>
              </a:rPr>
              <a:t>ANALYSE DES COÛTS POUR LE PILOTAGE DE L’ORGANISATION </a:t>
            </a:r>
          </a:p>
          <a:p>
            <a:pPr marL="457200" indent="-457200" eaLnBrk="1" hangingPunct="1">
              <a:buNone/>
            </a:pPr>
            <a:r>
              <a:rPr lang="fr-FR" sz="1400" dirty="0" smtClean="0">
                <a:solidFill>
                  <a:schemeClr val="accent4">
                    <a:lumMod val="50000"/>
                    <a:lumOff val="50000"/>
                  </a:schemeClr>
                </a:solidFill>
              </a:rPr>
              <a:t>Les méthodes de coûts de revient partiels</a:t>
            </a:r>
          </a:p>
          <a:p>
            <a:pPr marL="457200" indent="-457200" eaLnBrk="1" hangingPunct="1">
              <a:buNone/>
            </a:pPr>
            <a:r>
              <a:rPr lang="fr-FR" sz="1400" dirty="0" smtClean="0">
                <a:solidFill>
                  <a:schemeClr val="accent4">
                    <a:lumMod val="50000"/>
                    <a:lumOff val="50000"/>
                  </a:schemeClr>
                </a:solidFill>
              </a:rPr>
              <a:t>Aménagement de la méthode du coût complet</a:t>
            </a:r>
          </a:p>
          <a:p>
            <a:pPr marL="457200" indent="-457200" eaLnBrk="1" hangingPunct="1">
              <a:buNone/>
            </a:pPr>
            <a:r>
              <a:rPr lang="fr-FR" sz="1400" dirty="0" smtClean="0">
                <a:solidFill>
                  <a:schemeClr val="accent4">
                    <a:lumMod val="50000"/>
                    <a:lumOff val="50000"/>
                  </a:schemeClr>
                </a:solidFill>
              </a:rPr>
              <a:t>Analyse du seuil de rentabilité</a:t>
            </a:r>
          </a:p>
          <a:p>
            <a:pPr marL="457200" indent="-457200" eaLnBrk="1" hangingPunct="1">
              <a:spcBef>
                <a:spcPts val="0"/>
              </a:spcBef>
              <a:buNone/>
            </a:pPr>
            <a:endParaRPr lang="fr-FR" sz="1400" b="1" dirty="0" smtClean="0">
              <a:solidFill>
                <a:schemeClr val="accent2">
                  <a:lumMod val="50000"/>
                </a:schemeClr>
              </a:solidFill>
            </a:endParaRPr>
          </a:p>
          <a:p>
            <a:pPr marL="457200" indent="-457200" eaLnBrk="1" hangingPunct="1">
              <a:buNone/>
            </a:pPr>
            <a:r>
              <a:rPr lang="fr-FR" sz="1400" b="1" dirty="0" smtClean="0">
                <a:solidFill>
                  <a:schemeClr val="accent2">
                    <a:lumMod val="50000"/>
                  </a:schemeClr>
                </a:solidFill>
              </a:rPr>
              <a:t>SYSTÈME BUDGETAIRE</a:t>
            </a:r>
          </a:p>
          <a:p>
            <a:pPr marL="457200" indent="-457200" eaLnBrk="1" hangingPunct="1">
              <a:buNone/>
            </a:pPr>
            <a:r>
              <a:rPr lang="fr-FR" sz="1400" dirty="0" smtClean="0">
                <a:solidFill>
                  <a:schemeClr val="accent4">
                    <a:lumMod val="50000"/>
                    <a:lumOff val="50000"/>
                  </a:schemeClr>
                </a:solidFill>
              </a:rPr>
              <a:t>Catégories de budgets</a:t>
            </a:r>
          </a:p>
          <a:p>
            <a:pPr marL="457200" indent="-457200" eaLnBrk="1" hangingPunct="1">
              <a:buNone/>
            </a:pPr>
            <a:r>
              <a:rPr lang="fr-FR" sz="1400" dirty="0" smtClean="0">
                <a:solidFill>
                  <a:schemeClr val="accent4">
                    <a:lumMod val="50000"/>
                    <a:lumOff val="50000"/>
                  </a:schemeClr>
                </a:solidFill>
              </a:rPr>
              <a:t>Processus de construction et de fonctionnement</a:t>
            </a:r>
          </a:p>
          <a:p>
            <a:pPr marL="457200" indent="-457200" eaLnBrk="1" hangingPunct="1">
              <a:spcBef>
                <a:spcPts val="0"/>
              </a:spcBef>
              <a:buNone/>
            </a:pPr>
            <a:endParaRPr lang="fr-FR" sz="1400" b="1" dirty="0" smtClean="0">
              <a:solidFill>
                <a:schemeClr val="accent2">
                  <a:lumMod val="50000"/>
                </a:schemeClr>
              </a:solidFill>
            </a:endParaRPr>
          </a:p>
          <a:p>
            <a:pPr marL="457200" indent="-457200" eaLnBrk="1" hangingPunct="1">
              <a:buNone/>
            </a:pPr>
            <a:r>
              <a:rPr lang="fr-FR" sz="1400" b="1" dirty="0" smtClean="0">
                <a:solidFill>
                  <a:schemeClr val="accent2">
                    <a:lumMod val="50000"/>
                  </a:schemeClr>
                </a:solidFill>
              </a:rPr>
              <a:t>CONTRÔLE BUDGETAIRE</a:t>
            </a:r>
            <a:endParaRPr lang="fr-FR" sz="1400" b="1" dirty="0">
              <a:solidFill>
                <a:schemeClr val="accent2">
                  <a:lumMod val="50000"/>
                </a:schemeClr>
              </a:solidFill>
            </a:endParaRPr>
          </a:p>
          <a:p>
            <a:pPr marL="457200" indent="-457200" eaLnBrk="1" hangingPunct="1">
              <a:buNone/>
            </a:pPr>
            <a:r>
              <a:rPr lang="fr-FR" sz="1400" dirty="0" smtClean="0">
                <a:solidFill>
                  <a:schemeClr val="accent4">
                    <a:lumMod val="50000"/>
                    <a:lumOff val="50000"/>
                  </a:schemeClr>
                </a:solidFill>
              </a:rPr>
              <a:t>Rôle du contrôle budgétaire</a:t>
            </a:r>
          </a:p>
          <a:p>
            <a:pPr marL="457200" indent="-457200" eaLnBrk="1" hangingPunct="1">
              <a:buNone/>
            </a:pPr>
            <a:r>
              <a:rPr lang="fr-FR" sz="1400" dirty="0" smtClean="0">
                <a:solidFill>
                  <a:schemeClr val="accent4">
                    <a:lumMod val="50000"/>
                    <a:lumOff val="50000"/>
                  </a:schemeClr>
                </a:solidFill>
              </a:rPr>
              <a:t>Le budget flexible</a:t>
            </a:r>
          </a:p>
          <a:p>
            <a:pPr marL="457200" indent="-457200" eaLnBrk="1" hangingPunct="1">
              <a:buNone/>
            </a:pPr>
            <a:r>
              <a:rPr lang="fr-FR" sz="1400" dirty="0" smtClean="0">
                <a:solidFill>
                  <a:schemeClr val="accent4">
                    <a:lumMod val="50000"/>
                    <a:lumOff val="50000"/>
                  </a:schemeClr>
                </a:solidFill>
              </a:rPr>
              <a:t>Analyse des écarts</a:t>
            </a:r>
            <a:endParaRPr lang="fr-FR" sz="1400" dirty="0">
              <a:solidFill>
                <a:schemeClr val="accent4">
                  <a:lumMod val="50000"/>
                  <a:lumOff val="50000"/>
                </a:schemeClr>
              </a:solidFill>
            </a:endParaRPr>
          </a:p>
          <a:p>
            <a:pPr marL="457200" indent="-457200" eaLnBrk="1" hangingPunct="1">
              <a:buNone/>
            </a:pPr>
            <a:endParaRPr lang="fr-FR" sz="1400" b="1" dirty="0" smtClean="0">
              <a:solidFill>
                <a:schemeClr val="accent2">
                  <a:lumMod val="50000"/>
                </a:schemeClr>
              </a:solidFill>
            </a:endParaRPr>
          </a:p>
        </p:txBody>
      </p:sp>
      <p:sp>
        <p:nvSpPr>
          <p:cNvPr id="9" name="Rectangle 8"/>
          <p:cNvSpPr/>
          <p:nvPr/>
        </p:nvSpPr>
        <p:spPr bwMode="auto">
          <a:xfrm>
            <a:off x="642910" y="1428736"/>
            <a:ext cx="357190" cy="357190"/>
          </a:xfrm>
          <a:prstGeom prst="rect">
            <a:avLst/>
          </a:prstGeom>
          <a:solidFill>
            <a:schemeClr val="bg1">
              <a:lumMod val="50000"/>
            </a:schemeClr>
          </a:solidFill>
          <a:ln w="9525" cap="flat" cmpd="sng" algn="ctr">
            <a:solidFill>
              <a:schemeClr val="bg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fr-FR" sz="1600" b="1" i="0" u="none" strike="noStrike" cap="none" normalizeH="0" baseline="0" dirty="0" smtClean="0">
                <a:ln>
                  <a:noFill/>
                </a:ln>
                <a:solidFill>
                  <a:schemeClr val="bg1"/>
                </a:solidFill>
                <a:effectLst/>
                <a:latin typeface="Times New Roman" pitchFamily="18" charset="0"/>
              </a:rPr>
              <a:t>2</a:t>
            </a:r>
            <a:endParaRPr kumimoji="0" lang="fr-FR" sz="2400" b="1" i="0" u="none" strike="noStrike" cap="none" normalizeH="0" baseline="0" dirty="0" smtClean="0">
              <a:ln>
                <a:noFill/>
              </a:ln>
              <a:solidFill>
                <a:schemeClr val="bg1"/>
              </a:solidFill>
              <a:effectLst/>
              <a:latin typeface="Times New Roman" pitchFamily="18" charset="0"/>
            </a:endParaRPr>
          </a:p>
        </p:txBody>
      </p:sp>
      <p:sp>
        <p:nvSpPr>
          <p:cNvPr id="11" name="Rectangle 10"/>
          <p:cNvSpPr/>
          <p:nvPr/>
        </p:nvSpPr>
        <p:spPr bwMode="auto">
          <a:xfrm>
            <a:off x="642910" y="3168264"/>
            <a:ext cx="357190" cy="357190"/>
          </a:xfrm>
          <a:prstGeom prst="rect">
            <a:avLst/>
          </a:prstGeom>
          <a:solidFill>
            <a:schemeClr val="bg1">
              <a:lumMod val="50000"/>
            </a:schemeClr>
          </a:solidFill>
          <a:ln w="9525" cap="flat" cmpd="sng" algn="ctr">
            <a:solidFill>
              <a:schemeClr val="bg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fr-FR" sz="1600" b="1" i="0" u="none" strike="noStrike" cap="none" normalizeH="0" baseline="0" dirty="0" smtClean="0">
                <a:ln>
                  <a:noFill/>
                </a:ln>
                <a:solidFill>
                  <a:schemeClr val="bg1"/>
                </a:solidFill>
                <a:effectLst/>
                <a:latin typeface="Times New Roman" pitchFamily="18" charset="0"/>
              </a:rPr>
              <a:t>3</a:t>
            </a:r>
            <a:endParaRPr kumimoji="0" lang="fr-FR" sz="2400" b="1" i="0" u="none" strike="noStrike" cap="none" normalizeH="0" baseline="0" dirty="0" smtClean="0">
              <a:ln>
                <a:noFill/>
              </a:ln>
              <a:solidFill>
                <a:schemeClr val="bg1"/>
              </a:solidFill>
              <a:effectLst/>
              <a:latin typeface="Times New Roman" pitchFamily="18" charset="0"/>
            </a:endParaRPr>
          </a:p>
        </p:txBody>
      </p:sp>
      <p:sp>
        <p:nvSpPr>
          <p:cNvPr id="8" name="Espace réservé du numéro de diapositive 7"/>
          <p:cNvSpPr>
            <a:spLocks noGrp="1"/>
          </p:cNvSpPr>
          <p:nvPr>
            <p:ph type="sldNum" sz="quarter" idx="10"/>
          </p:nvPr>
        </p:nvSpPr>
        <p:spPr>
          <a:xfrm>
            <a:off x="7239032" y="6543700"/>
            <a:ext cx="1905000" cy="457200"/>
          </a:xfrm>
        </p:spPr>
        <p:txBody>
          <a:bodyPr/>
          <a:lstStyle/>
          <a:p>
            <a:pPr>
              <a:defRPr/>
            </a:pPr>
            <a:fld id="{A54505F1-5C1B-4BB7-AC3F-C6A2329798D2}" type="slidenum">
              <a:rPr lang="fr-FR" sz="1100" smtClean="0"/>
              <a:pPr>
                <a:defRPr/>
              </a:pPr>
              <a:t>3</a:t>
            </a:fld>
            <a:endParaRPr lang="fr-FR" sz="1100" dirty="0"/>
          </a:p>
        </p:txBody>
      </p:sp>
      <p:sp>
        <p:nvSpPr>
          <p:cNvPr id="10" name="Rectangle 9"/>
          <p:cNvSpPr/>
          <p:nvPr/>
        </p:nvSpPr>
        <p:spPr bwMode="auto">
          <a:xfrm>
            <a:off x="642910" y="928670"/>
            <a:ext cx="357190" cy="357190"/>
          </a:xfrm>
          <a:prstGeom prst="rect">
            <a:avLst/>
          </a:prstGeom>
          <a:solidFill>
            <a:schemeClr val="bg1">
              <a:lumMod val="50000"/>
            </a:schemeClr>
          </a:solidFill>
          <a:ln w="9525" cap="flat" cmpd="sng" algn="ctr">
            <a:solidFill>
              <a:schemeClr val="bg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dirty="0" smtClean="0">
                <a:ln>
                  <a:noFill/>
                </a:ln>
                <a:solidFill>
                  <a:schemeClr val="bg1"/>
                </a:solidFill>
                <a:effectLst/>
                <a:latin typeface="Times New Roman" pitchFamily="18" charset="0"/>
              </a:rPr>
              <a:t>1</a:t>
            </a:r>
            <a:endParaRPr kumimoji="0" lang="fr-FR" sz="2000" b="1" i="0" u="none" strike="noStrike" cap="none" normalizeH="0" baseline="0" dirty="0" smtClean="0">
              <a:ln>
                <a:noFill/>
              </a:ln>
              <a:solidFill>
                <a:schemeClr val="bg1"/>
              </a:solidFill>
              <a:effectLst/>
              <a:latin typeface="Times New Roman" pitchFamily="18" charset="0"/>
            </a:endParaRPr>
          </a:p>
        </p:txBody>
      </p:sp>
      <p:sp>
        <p:nvSpPr>
          <p:cNvPr id="13" name="Rectangle 12"/>
          <p:cNvSpPr/>
          <p:nvPr/>
        </p:nvSpPr>
        <p:spPr bwMode="auto">
          <a:xfrm>
            <a:off x="642910" y="4412666"/>
            <a:ext cx="357190" cy="357190"/>
          </a:xfrm>
          <a:prstGeom prst="rect">
            <a:avLst/>
          </a:prstGeom>
          <a:solidFill>
            <a:schemeClr val="bg1">
              <a:lumMod val="50000"/>
            </a:schemeClr>
          </a:solidFill>
          <a:ln w="9525" cap="flat" cmpd="sng" algn="ctr">
            <a:solidFill>
              <a:schemeClr val="bg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fr-FR" sz="1600" b="1" i="0" u="none" strike="noStrike" cap="none" normalizeH="0" baseline="0" dirty="0" smtClean="0">
                <a:ln>
                  <a:noFill/>
                </a:ln>
                <a:solidFill>
                  <a:schemeClr val="bg1"/>
                </a:solidFill>
                <a:effectLst/>
                <a:latin typeface="Times New Roman" pitchFamily="18" charset="0"/>
              </a:rPr>
              <a:t>4</a:t>
            </a:r>
            <a:endParaRPr kumimoji="0" lang="fr-FR" sz="2400" b="1" i="0" u="none" strike="noStrike" cap="none" normalizeH="0" baseline="0" dirty="0" smtClean="0">
              <a:ln>
                <a:noFill/>
              </a:ln>
              <a:solidFill>
                <a:schemeClr val="bg1"/>
              </a:solidFill>
              <a:effectLst/>
              <a:latin typeface="Times New Roman" pitchFamily="18" charset="0"/>
            </a:endParaRPr>
          </a:p>
        </p:txBody>
      </p:sp>
      <p:sp>
        <p:nvSpPr>
          <p:cNvPr id="12" name="Rectangle 11"/>
          <p:cNvSpPr/>
          <p:nvPr/>
        </p:nvSpPr>
        <p:spPr bwMode="auto">
          <a:xfrm>
            <a:off x="642910" y="5396489"/>
            <a:ext cx="357190" cy="357190"/>
          </a:xfrm>
          <a:prstGeom prst="rect">
            <a:avLst/>
          </a:prstGeom>
          <a:solidFill>
            <a:schemeClr val="bg1">
              <a:lumMod val="50000"/>
            </a:schemeClr>
          </a:solidFill>
          <a:ln w="9525" cap="flat" cmpd="sng" algn="ctr">
            <a:solidFill>
              <a:schemeClr val="bg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fr-FR" sz="1600" b="1" i="0" u="none" strike="noStrike" cap="none" normalizeH="0" baseline="0" dirty="0" smtClean="0">
                <a:ln>
                  <a:noFill/>
                </a:ln>
                <a:solidFill>
                  <a:schemeClr val="bg1"/>
                </a:solidFill>
                <a:effectLst/>
                <a:latin typeface="Times New Roman" pitchFamily="18" charset="0"/>
              </a:rPr>
              <a:t>5</a:t>
            </a:r>
            <a:endParaRPr kumimoji="0" lang="fr-FR" sz="2400" b="1" i="0" u="none" strike="noStrike" cap="none" normalizeH="0" baseline="0" dirty="0" smtClean="0">
              <a:ln>
                <a:noFill/>
              </a:ln>
              <a:solidFill>
                <a:schemeClr val="bg1"/>
              </a:solidFill>
              <a:effectLst/>
              <a:latin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0"/>
          </p:nvPr>
        </p:nvSpPr>
        <p:spPr>
          <a:xfrm>
            <a:off x="7239032" y="6543700"/>
            <a:ext cx="1905000" cy="457200"/>
          </a:xfrm>
        </p:spPr>
        <p:txBody>
          <a:bodyPr/>
          <a:lstStyle/>
          <a:p>
            <a:pPr>
              <a:defRPr/>
            </a:pPr>
            <a:fld id="{A54505F1-5C1B-4BB7-AC3F-C6A2329798D2}" type="slidenum">
              <a:rPr lang="fr-FR" sz="1100" smtClean="0"/>
              <a:pPr>
                <a:defRPr/>
              </a:pPr>
              <a:t>30</a:t>
            </a:fld>
            <a:endParaRPr lang="fr-FR" sz="1100" dirty="0"/>
          </a:p>
        </p:txBody>
      </p:sp>
      <p:sp>
        <p:nvSpPr>
          <p:cNvPr id="7" name="Rectangle 2"/>
          <p:cNvSpPr>
            <a:spLocks noGrp="1" noChangeArrowheads="1"/>
          </p:cNvSpPr>
          <p:nvPr>
            <p:ph type="title"/>
          </p:nvPr>
        </p:nvSpPr>
        <p:spPr>
          <a:xfrm>
            <a:off x="714349" y="-71462"/>
            <a:ext cx="8286808" cy="685800"/>
          </a:xfrm>
        </p:spPr>
        <p:txBody>
          <a:bodyPr/>
          <a:lstStyle/>
          <a:p>
            <a:pPr eaLnBrk="1" hangingPunct="1"/>
            <a:r>
              <a:rPr lang="fr-FR" sz="1600" b="1" dirty="0"/>
              <a:t>2</a:t>
            </a:r>
            <a:r>
              <a:rPr lang="fr-FR" sz="1600" b="1" dirty="0" smtClean="0"/>
              <a:t>. LES METHODES DE CALCUL DES COÛTS</a:t>
            </a:r>
            <a:r>
              <a:rPr lang="fr-FR" sz="1600" b="1" dirty="0" smtClean="0">
                <a:solidFill>
                  <a:schemeClr val="accent2">
                    <a:lumMod val="50000"/>
                  </a:schemeClr>
                </a:solidFill>
              </a:rPr>
              <a:t/>
            </a:r>
            <a:br>
              <a:rPr lang="fr-FR" sz="1600" b="1" dirty="0" smtClean="0">
                <a:solidFill>
                  <a:schemeClr val="accent2">
                    <a:lumMod val="50000"/>
                  </a:schemeClr>
                </a:solidFill>
              </a:rPr>
            </a:br>
            <a:r>
              <a:rPr lang="fr-FR" sz="1400" dirty="0" smtClean="0"/>
              <a:t>COÛT DE REVIENT COMPLET</a:t>
            </a:r>
            <a:endParaRPr lang="fr-FR" sz="1600" dirty="0" smtClean="0"/>
          </a:p>
        </p:txBody>
      </p:sp>
      <p:sp>
        <p:nvSpPr>
          <p:cNvPr id="5" name="Rectangle 3"/>
          <p:cNvSpPr txBox="1">
            <a:spLocks noChangeArrowheads="1"/>
          </p:cNvSpPr>
          <p:nvPr/>
        </p:nvSpPr>
        <p:spPr bwMode="auto">
          <a:xfrm>
            <a:off x="714348" y="692696"/>
            <a:ext cx="7890100" cy="57606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80000"/>
              <a:buFont typeface="Wingdings" pitchFamily="2" charset="2"/>
              <a:buChar char="n"/>
              <a:defRPr sz="24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pPr marL="0" indent="0" algn="just" eaLnBrk="1" hangingPunct="1">
              <a:spcBef>
                <a:spcPts val="600"/>
              </a:spcBef>
              <a:spcAft>
                <a:spcPts val="600"/>
              </a:spcAft>
              <a:buNone/>
            </a:pPr>
            <a:r>
              <a:rPr lang="fr-FR" sz="1400" b="1" dirty="0" smtClean="0">
                <a:solidFill>
                  <a:schemeClr val="accent2">
                    <a:lumMod val="50000"/>
                  </a:schemeClr>
                </a:solidFill>
                <a:latin typeface="Calibri" pitchFamily="34" charset="0"/>
              </a:rPr>
              <a:t>Calcul des coût et des résultats</a:t>
            </a: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r>
              <a:rPr lang="fr-FR" sz="1400" dirty="0" smtClean="0">
                <a:solidFill>
                  <a:schemeClr val="accent2">
                    <a:lumMod val="50000"/>
                  </a:schemeClr>
                </a:solidFill>
                <a:latin typeface="Calibri" pitchFamily="34" charset="0"/>
              </a:rPr>
              <a:t>Le résultat global est positif mais certains points posent problèmes : le modèle GOL contribue à hauteur de 81% au résultat global, alors que le directeur envisage de privilégier l’autre modèle. Le coût et le résultat du modèle  GOL sont plus performant que le modèle Intense. En effet, son résultat représente 18,77% du prix de ventre contre 8,73% , et son coût est trois fois moins élevé.</a:t>
            </a:r>
          </a:p>
          <a:p>
            <a:pPr marL="0" indent="0" algn="just" eaLnBrk="1" hangingPunct="1">
              <a:lnSpc>
                <a:spcPct val="150000"/>
              </a:lnSpc>
              <a:spcBef>
                <a:spcPts val="600"/>
              </a:spcBef>
              <a:spcAft>
                <a:spcPts val="600"/>
              </a:spcAft>
              <a:buNone/>
            </a:pPr>
            <a:r>
              <a:rPr lang="fr-FR" sz="1400" dirty="0" smtClean="0">
                <a:solidFill>
                  <a:schemeClr val="accent2">
                    <a:lumMod val="50000"/>
                  </a:schemeClr>
                </a:solidFill>
                <a:latin typeface="Calibri" pitchFamily="34" charset="0"/>
              </a:rPr>
              <a:t>La stratégie envisagée par le directeur général n’est pas pertinente et ne peut qu’affecter la rentabilité globale de l’entreprise. </a:t>
            </a:r>
          </a:p>
        </p:txBody>
      </p:sp>
      <p:pic>
        <p:nvPicPr>
          <p:cNvPr id="4098" name="Picture 2"/>
          <p:cNvPicPr>
            <a:picLocks noChangeAspect="1" noChangeArrowheads="1"/>
          </p:cNvPicPr>
          <p:nvPr/>
        </p:nvPicPr>
        <p:blipFill>
          <a:blip r:embed="rId3"/>
          <a:srcRect/>
          <a:stretch>
            <a:fillRect/>
          </a:stretch>
        </p:blipFill>
        <p:spPr bwMode="auto">
          <a:xfrm>
            <a:off x="809625" y="1142984"/>
            <a:ext cx="7523163" cy="3057525"/>
          </a:xfrm>
          <a:prstGeom prst="rect">
            <a:avLst/>
          </a:prstGeom>
          <a:noFill/>
          <a:ln w="9525">
            <a:solidFill>
              <a:schemeClr val="bg1">
                <a:lumMod val="50000"/>
              </a:schemeClr>
            </a:solidFill>
            <a:miter lim="800000"/>
            <a:headEnd/>
            <a:tailEnd/>
          </a:ln>
          <a:effectLst/>
        </p:spPr>
      </p:pic>
    </p:spTree>
    <p:extLst>
      <p:ext uri="{BB962C8B-B14F-4D97-AF65-F5344CB8AC3E}">
        <p14:creationId xmlns:p14="http://schemas.microsoft.com/office/powerpoint/2010/main" val="29374185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0"/>
          </p:nvPr>
        </p:nvSpPr>
        <p:spPr>
          <a:xfrm>
            <a:off x="7239032" y="6543700"/>
            <a:ext cx="1905000" cy="457200"/>
          </a:xfrm>
        </p:spPr>
        <p:txBody>
          <a:bodyPr/>
          <a:lstStyle/>
          <a:p>
            <a:pPr>
              <a:defRPr/>
            </a:pPr>
            <a:fld id="{A54505F1-5C1B-4BB7-AC3F-C6A2329798D2}" type="slidenum">
              <a:rPr lang="fr-FR" sz="1100" smtClean="0"/>
              <a:pPr>
                <a:defRPr/>
              </a:pPr>
              <a:t>31</a:t>
            </a:fld>
            <a:endParaRPr lang="fr-FR" sz="1100" dirty="0"/>
          </a:p>
        </p:txBody>
      </p:sp>
      <p:sp>
        <p:nvSpPr>
          <p:cNvPr id="7" name="Rectangle 2"/>
          <p:cNvSpPr>
            <a:spLocks noGrp="1" noChangeArrowheads="1"/>
          </p:cNvSpPr>
          <p:nvPr>
            <p:ph type="title"/>
          </p:nvPr>
        </p:nvSpPr>
        <p:spPr>
          <a:xfrm>
            <a:off x="714349" y="-71462"/>
            <a:ext cx="8286808" cy="685800"/>
          </a:xfrm>
        </p:spPr>
        <p:txBody>
          <a:bodyPr/>
          <a:lstStyle/>
          <a:p>
            <a:pPr eaLnBrk="1" hangingPunct="1"/>
            <a:r>
              <a:rPr lang="fr-FR" sz="1600" b="1" dirty="0"/>
              <a:t>2</a:t>
            </a:r>
            <a:r>
              <a:rPr lang="fr-FR" sz="1600" b="1" dirty="0" smtClean="0"/>
              <a:t>. LES METHODES DE CALCUL DES COÛTS</a:t>
            </a:r>
            <a:r>
              <a:rPr lang="fr-FR" sz="1600" b="1" dirty="0" smtClean="0">
                <a:solidFill>
                  <a:schemeClr val="accent2">
                    <a:lumMod val="50000"/>
                  </a:schemeClr>
                </a:solidFill>
              </a:rPr>
              <a:t/>
            </a:r>
            <a:br>
              <a:rPr lang="fr-FR" sz="1600" b="1" dirty="0" smtClean="0">
                <a:solidFill>
                  <a:schemeClr val="accent2">
                    <a:lumMod val="50000"/>
                  </a:schemeClr>
                </a:solidFill>
              </a:rPr>
            </a:br>
            <a:r>
              <a:rPr lang="fr-FR" sz="1400" dirty="0" smtClean="0"/>
              <a:t>COÛT DE REVIENT COMPLET</a:t>
            </a:r>
            <a:endParaRPr lang="fr-FR" sz="1600" dirty="0" smtClean="0"/>
          </a:p>
        </p:txBody>
      </p:sp>
      <p:sp>
        <p:nvSpPr>
          <p:cNvPr id="5" name="Rectangle 3"/>
          <p:cNvSpPr txBox="1">
            <a:spLocks noChangeArrowheads="1"/>
          </p:cNvSpPr>
          <p:nvPr/>
        </p:nvSpPr>
        <p:spPr bwMode="auto">
          <a:xfrm>
            <a:off x="714348" y="692696"/>
            <a:ext cx="7890100" cy="57606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80000"/>
              <a:buFont typeface="Wingdings" pitchFamily="2" charset="2"/>
              <a:buChar char="n"/>
              <a:defRPr sz="24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pPr marL="0" indent="0" algn="just" eaLnBrk="1" hangingPunct="1">
              <a:spcBef>
                <a:spcPts val="600"/>
              </a:spcBef>
              <a:spcAft>
                <a:spcPts val="600"/>
              </a:spcAft>
              <a:buNone/>
            </a:pPr>
            <a:r>
              <a:rPr lang="fr-FR" sz="1400" b="1" dirty="0" smtClean="0">
                <a:solidFill>
                  <a:schemeClr val="accent2">
                    <a:lumMod val="50000"/>
                  </a:schemeClr>
                </a:solidFill>
                <a:latin typeface="Calibri" pitchFamily="34" charset="0"/>
              </a:rPr>
              <a:t>Exercice 1 :</a:t>
            </a:r>
          </a:p>
          <a:p>
            <a:pPr marL="0" indent="0" algn="just" eaLnBrk="1" hangingPunct="1">
              <a:spcBef>
                <a:spcPts val="600"/>
              </a:spcBef>
              <a:spcAft>
                <a:spcPts val="600"/>
              </a:spcAft>
              <a:buNone/>
            </a:pPr>
            <a:r>
              <a:rPr lang="fr-FR" sz="1400" dirty="0" smtClean="0">
                <a:solidFill>
                  <a:schemeClr val="accent2">
                    <a:lumMod val="50000"/>
                  </a:schemeClr>
                </a:solidFill>
                <a:latin typeface="Calibri" pitchFamily="34" charset="0"/>
              </a:rPr>
              <a:t>La société POXY fabrique d’une seule matière première, 2 produits : A dans l’atelier 1 et B dans l’atelier 2.</a:t>
            </a:r>
          </a:p>
          <a:p>
            <a:pPr marL="0" indent="0" algn="just" eaLnBrk="1" hangingPunct="1">
              <a:spcBef>
                <a:spcPts val="600"/>
              </a:spcBef>
              <a:spcAft>
                <a:spcPts val="600"/>
              </a:spcAft>
              <a:buNone/>
            </a:pPr>
            <a:r>
              <a:rPr lang="fr-FR" sz="1400" dirty="0" smtClean="0">
                <a:solidFill>
                  <a:schemeClr val="accent2">
                    <a:lumMod val="50000"/>
                  </a:schemeClr>
                </a:solidFill>
                <a:latin typeface="Calibri" pitchFamily="34" charset="0"/>
              </a:rPr>
              <a:t>Renseignement concernant le mois de janvier :</a:t>
            </a:r>
          </a:p>
          <a:p>
            <a:pPr algn="just" eaLnBrk="1" hangingPunct="1">
              <a:spcBef>
                <a:spcPts val="300"/>
              </a:spcBef>
              <a:spcAft>
                <a:spcPts val="300"/>
              </a:spcAft>
              <a:buFontTx/>
              <a:buChar char="-"/>
            </a:pPr>
            <a:r>
              <a:rPr lang="fr-FR" sz="1400" dirty="0" smtClean="0">
                <a:solidFill>
                  <a:schemeClr val="accent2">
                    <a:lumMod val="50000"/>
                  </a:schemeClr>
                </a:solidFill>
                <a:latin typeface="Calibri" pitchFamily="34" charset="0"/>
              </a:rPr>
              <a:t>Achats de matières premières : 13 000 unité pour 195 310 DH,</a:t>
            </a:r>
          </a:p>
          <a:p>
            <a:pPr algn="just" eaLnBrk="1" hangingPunct="1">
              <a:spcBef>
                <a:spcPts val="300"/>
              </a:spcBef>
              <a:spcAft>
                <a:spcPts val="300"/>
              </a:spcAft>
              <a:buFontTx/>
              <a:buChar char="-"/>
            </a:pPr>
            <a:r>
              <a:rPr lang="fr-FR" sz="1400" dirty="0" smtClean="0">
                <a:solidFill>
                  <a:schemeClr val="accent2">
                    <a:lumMod val="50000"/>
                  </a:schemeClr>
                </a:solidFill>
                <a:latin typeface="Calibri" pitchFamily="34" charset="0"/>
              </a:rPr>
              <a:t>Production terminée : 11 500 unités de A et 1 200 unités de B,</a:t>
            </a:r>
          </a:p>
          <a:p>
            <a:pPr algn="just" eaLnBrk="1" hangingPunct="1">
              <a:spcBef>
                <a:spcPts val="300"/>
              </a:spcBef>
              <a:spcAft>
                <a:spcPts val="300"/>
              </a:spcAft>
              <a:buFontTx/>
              <a:buChar char="-"/>
            </a:pPr>
            <a:r>
              <a:rPr lang="fr-FR" sz="1400" dirty="0" smtClean="0">
                <a:solidFill>
                  <a:schemeClr val="accent2">
                    <a:lumMod val="50000"/>
                  </a:schemeClr>
                </a:solidFill>
                <a:latin typeface="Calibri" pitchFamily="34" charset="0"/>
              </a:rPr>
              <a:t>Ventes de produits : 10 800 unités de A à 70 DH l’un et 1 600 unités de B à 152,5 DH l’un,</a:t>
            </a:r>
          </a:p>
          <a:p>
            <a:pPr algn="just" eaLnBrk="1" hangingPunct="1">
              <a:spcBef>
                <a:spcPts val="300"/>
              </a:spcBef>
              <a:spcAft>
                <a:spcPts val="300"/>
              </a:spcAft>
              <a:buFontTx/>
              <a:buChar char="-"/>
            </a:pPr>
            <a:r>
              <a:rPr lang="fr-FR" sz="1400" dirty="0" smtClean="0">
                <a:solidFill>
                  <a:schemeClr val="accent2">
                    <a:lumMod val="50000"/>
                  </a:schemeClr>
                </a:solidFill>
                <a:latin typeface="Calibri" pitchFamily="34" charset="0"/>
              </a:rPr>
              <a:t>Stock de début de mois :</a:t>
            </a:r>
          </a:p>
          <a:p>
            <a:pPr lvl="1" algn="just" eaLnBrk="1" hangingPunct="1">
              <a:spcBef>
                <a:spcPts val="200"/>
              </a:spcBef>
              <a:spcAft>
                <a:spcPts val="200"/>
              </a:spcAft>
              <a:buFont typeface="Arial" pitchFamily="34" charset="0"/>
              <a:buChar char="•"/>
            </a:pPr>
            <a:r>
              <a:rPr lang="fr-FR" sz="1400" dirty="0" smtClean="0">
                <a:solidFill>
                  <a:schemeClr val="accent2">
                    <a:lumMod val="50000"/>
                  </a:schemeClr>
                </a:solidFill>
                <a:latin typeface="Calibri" pitchFamily="34" charset="0"/>
              </a:rPr>
              <a:t>Matières premières : 4 000 unités pour 70 590 DH</a:t>
            </a:r>
          </a:p>
          <a:p>
            <a:pPr lvl="1" algn="just" eaLnBrk="1" hangingPunct="1">
              <a:spcBef>
                <a:spcPts val="200"/>
              </a:spcBef>
              <a:spcAft>
                <a:spcPts val="200"/>
              </a:spcAft>
              <a:buFont typeface="Arial" pitchFamily="34" charset="0"/>
              <a:buChar char="•"/>
            </a:pPr>
            <a:r>
              <a:rPr lang="fr-FR" sz="1400" dirty="0" smtClean="0">
                <a:solidFill>
                  <a:schemeClr val="accent2">
                    <a:lumMod val="50000"/>
                  </a:schemeClr>
                </a:solidFill>
                <a:latin typeface="Calibri" pitchFamily="34" charset="0"/>
              </a:rPr>
              <a:t>Produits A : 1 500 unités pour 81 350 DH</a:t>
            </a:r>
          </a:p>
          <a:p>
            <a:pPr lvl="1" algn="just" eaLnBrk="1" hangingPunct="1">
              <a:spcBef>
                <a:spcPts val="200"/>
              </a:spcBef>
              <a:spcAft>
                <a:spcPts val="200"/>
              </a:spcAft>
              <a:buFont typeface="Arial" pitchFamily="34" charset="0"/>
              <a:buChar char="•"/>
            </a:pPr>
            <a:r>
              <a:rPr lang="fr-FR" sz="1400" dirty="0" smtClean="0">
                <a:solidFill>
                  <a:schemeClr val="accent2">
                    <a:lumMod val="50000"/>
                  </a:schemeClr>
                </a:solidFill>
                <a:latin typeface="Calibri" pitchFamily="34" charset="0"/>
              </a:rPr>
              <a:t>Produits B : 900 unités pour 114 030 DH</a:t>
            </a:r>
          </a:p>
          <a:p>
            <a:pPr lvl="1" algn="just" eaLnBrk="1" hangingPunct="1">
              <a:spcBef>
                <a:spcPts val="200"/>
              </a:spcBef>
              <a:spcAft>
                <a:spcPts val="200"/>
              </a:spcAft>
              <a:buFont typeface="Arial" pitchFamily="34" charset="0"/>
              <a:buChar char="•"/>
            </a:pPr>
            <a:r>
              <a:rPr lang="fr-FR" sz="1400" dirty="0" smtClean="0">
                <a:solidFill>
                  <a:schemeClr val="accent2">
                    <a:lumMod val="50000"/>
                  </a:schemeClr>
                </a:solidFill>
                <a:latin typeface="Calibri" pitchFamily="34" charset="0"/>
              </a:rPr>
              <a:t>Encours initial de produits A : 21 240 DH</a:t>
            </a:r>
          </a:p>
          <a:p>
            <a:pPr lvl="1" algn="just" eaLnBrk="1" hangingPunct="1">
              <a:spcBef>
                <a:spcPts val="200"/>
              </a:spcBef>
              <a:spcAft>
                <a:spcPts val="200"/>
              </a:spcAft>
              <a:buFont typeface="Arial" pitchFamily="34" charset="0"/>
              <a:buChar char="•"/>
            </a:pPr>
            <a:r>
              <a:rPr lang="fr-FR" sz="1400" dirty="0" smtClean="0">
                <a:solidFill>
                  <a:schemeClr val="accent2">
                    <a:lumMod val="50000"/>
                  </a:schemeClr>
                </a:solidFill>
                <a:latin typeface="Calibri" pitchFamily="34" charset="0"/>
              </a:rPr>
              <a:t>Encours final de produits B : 10 600 DH</a:t>
            </a:r>
          </a:p>
          <a:p>
            <a:pPr marL="342900" lvl="1" indent="-342900" algn="just" eaLnBrk="1" hangingPunct="1">
              <a:spcBef>
                <a:spcPts val="300"/>
              </a:spcBef>
              <a:spcAft>
                <a:spcPts val="300"/>
              </a:spcAft>
              <a:buClr>
                <a:schemeClr val="tx2"/>
              </a:buClr>
              <a:buSzPct val="80000"/>
              <a:buFontTx/>
              <a:buChar char="-"/>
            </a:pPr>
            <a:r>
              <a:rPr lang="fr-FR" sz="1400" dirty="0" smtClean="0">
                <a:solidFill>
                  <a:schemeClr val="accent2">
                    <a:lumMod val="50000"/>
                  </a:schemeClr>
                </a:solidFill>
                <a:latin typeface="Calibri" pitchFamily="34" charset="0"/>
              </a:rPr>
              <a:t>Main d’œuvre directe : 1 180 heures dans l’atelier 1 et 310 heures dans l’atelier 2, coût horaire : 150 DH</a:t>
            </a:r>
          </a:p>
          <a:p>
            <a:pPr marL="342900" lvl="1" indent="-342900" algn="just" eaLnBrk="1" hangingPunct="1">
              <a:spcBef>
                <a:spcPts val="300"/>
              </a:spcBef>
              <a:spcAft>
                <a:spcPts val="300"/>
              </a:spcAft>
              <a:buClr>
                <a:schemeClr val="tx2"/>
              </a:buClr>
              <a:buSzPct val="80000"/>
              <a:buFontTx/>
              <a:buChar char="-"/>
            </a:pPr>
            <a:r>
              <a:rPr lang="fr-FR" sz="1400" dirty="0" smtClean="0">
                <a:solidFill>
                  <a:schemeClr val="accent2">
                    <a:lumMod val="50000"/>
                  </a:schemeClr>
                </a:solidFill>
                <a:latin typeface="Calibri" pitchFamily="34" charset="0"/>
              </a:rPr>
              <a:t>Consommation de matière première : 11 800 unités dans l’atelier 1 et 2 500 unités dans </a:t>
            </a:r>
            <a:r>
              <a:rPr lang="fr-FR" sz="1400" smtClean="0">
                <a:solidFill>
                  <a:schemeClr val="accent2">
                    <a:lumMod val="50000"/>
                  </a:schemeClr>
                </a:solidFill>
                <a:latin typeface="Calibri" pitchFamily="34" charset="0"/>
              </a:rPr>
              <a:t>l’atelier 2.</a:t>
            </a:r>
            <a:endParaRPr lang="fr-FR" sz="1400" dirty="0" smtClean="0">
              <a:solidFill>
                <a:schemeClr val="accent2">
                  <a:lumMod val="50000"/>
                </a:schemeClr>
              </a:solidFill>
              <a:latin typeface="Calibri" pitchFamily="34" charset="0"/>
            </a:endParaRPr>
          </a:p>
          <a:p>
            <a:pPr marL="342900" lvl="1" indent="-342900" algn="just" eaLnBrk="1" hangingPunct="1">
              <a:spcBef>
                <a:spcPts val="300"/>
              </a:spcBef>
              <a:spcAft>
                <a:spcPts val="300"/>
              </a:spcAft>
              <a:buClr>
                <a:schemeClr val="tx2"/>
              </a:buClr>
              <a:buSzPct val="80000"/>
              <a:buFontTx/>
              <a:buChar char="-"/>
            </a:pPr>
            <a:r>
              <a:rPr lang="fr-FR" sz="1400" dirty="0" smtClean="0">
                <a:solidFill>
                  <a:schemeClr val="accent2">
                    <a:lumMod val="50000"/>
                  </a:schemeClr>
                </a:solidFill>
                <a:latin typeface="Calibri" pitchFamily="34" charset="0"/>
              </a:rPr>
              <a:t>Stock de fin de mois :</a:t>
            </a:r>
          </a:p>
          <a:p>
            <a:pPr lvl="1" algn="just" eaLnBrk="1" hangingPunct="1">
              <a:spcBef>
                <a:spcPts val="200"/>
              </a:spcBef>
              <a:spcAft>
                <a:spcPts val="200"/>
              </a:spcAft>
              <a:buClr>
                <a:schemeClr val="tx2"/>
              </a:buClr>
              <a:buSzPct val="100000"/>
              <a:buFont typeface="Arial" pitchFamily="34" charset="0"/>
              <a:buChar char="•"/>
            </a:pPr>
            <a:r>
              <a:rPr lang="fr-FR" sz="1400" dirty="0" smtClean="0">
                <a:solidFill>
                  <a:schemeClr val="accent2">
                    <a:lumMod val="50000"/>
                  </a:schemeClr>
                </a:solidFill>
                <a:latin typeface="Calibri" pitchFamily="34" charset="0"/>
              </a:rPr>
              <a:t>Matière première : 2 550 unités</a:t>
            </a:r>
          </a:p>
          <a:p>
            <a:pPr lvl="1" algn="just" eaLnBrk="1" hangingPunct="1">
              <a:spcBef>
                <a:spcPts val="200"/>
              </a:spcBef>
              <a:spcAft>
                <a:spcPts val="200"/>
              </a:spcAft>
              <a:buClr>
                <a:schemeClr val="tx2"/>
              </a:buClr>
              <a:buSzPct val="100000"/>
              <a:buFont typeface="Arial" pitchFamily="34" charset="0"/>
              <a:buChar char="•"/>
            </a:pPr>
            <a:r>
              <a:rPr lang="fr-FR" sz="1400" dirty="0" smtClean="0">
                <a:solidFill>
                  <a:schemeClr val="accent2">
                    <a:lumMod val="50000"/>
                  </a:schemeClr>
                </a:solidFill>
                <a:latin typeface="Calibri" pitchFamily="34" charset="0"/>
              </a:rPr>
              <a:t>Produits A : 2 100 unités</a:t>
            </a:r>
          </a:p>
          <a:p>
            <a:pPr lvl="1" algn="just" eaLnBrk="1" hangingPunct="1">
              <a:spcBef>
                <a:spcPts val="200"/>
              </a:spcBef>
              <a:spcAft>
                <a:spcPts val="200"/>
              </a:spcAft>
              <a:buClr>
                <a:schemeClr val="tx2"/>
              </a:buClr>
              <a:buSzPct val="100000"/>
              <a:buFont typeface="Arial" pitchFamily="34" charset="0"/>
              <a:buChar char="•"/>
            </a:pPr>
            <a:r>
              <a:rPr lang="fr-FR" sz="1400" dirty="0" smtClean="0">
                <a:solidFill>
                  <a:schemeClr val="accent2">
                    <a:lumMod val="50000"/>
                  </a:schemeClr>
                </a:solidFill>
                <a:latin typeface="Calibri" pitchFamily="34" charset="0"/>
              </a:rPr>
              <a:t>Produits B : 500 unités</a:t>
            </a:r>
          </a:p>
          <a:p>
            <a:pPr lvl="1" algn="just" eaLnBrk="1" hangingPunct="1">
              <a:spcBef>
                <a:spcPts val="200"/>
              </a:spcBef>
              <a:spcAft>
                <a:spcPts val="200"/>
              </a:spcAft>
              <a:buClr>
                <a:schemeClr val="tx2"/>
              </a:buClr>
              <a:buSzPct val="100000"/>
              <a:buFont typeface="Arial" pitchFamily="34" charset="0"/>
              <a:buChar char="•"/>
            </a:pPr>
            <a:r>
              <a:rPr lang="fr-FR" sz="1400" dirty="0" smtClean="0">
                <a:solidFill>
                  <a:schemeClr val="accent2">
                    <a:lumMod val="50000"/>
                  </a:schemeClr>
                </a:solidFill>
                <a:latin typeface="Calibri" pitchFamily="34" charset="0"/>
              </a:rPr>
              <a:t>Encours de produit A : 50 750 DH</a:t>
            </a:r>
          </a:p>
          <a:p>
            <a:pPr lvl="1" algn="just" eaLnBrk="1" hangingPunct="1">
              <a:spcBef>
                <a:spcPts val="200"/>
              </a:spcBef>
              <a:spcAft>
                <a:spcPts val="200"/>
              </a:spcAft>
              <a:buClr>
                <a:schemeClr val="tx2"/>
              </a:buClr>
              <a:buSzPct val="100000"/>
              <a:buFont typeface="Arial" pitchFamily="34" charset="0"/>
              <a:buChar char="•"/>
            </a:pPr>
            <a:r>
              <a:rPr lang="fr-FR" sz="1400" dirty="0" smtClean="0">
                <a:solidFill>
                  <a:schemeClr val="accent2">
                    <a:lumMod val="50000"/>
                  </a:schemeClr>
                </a:solidFill>
                <a:latin typeface="Calibri" pitchFamily="34" charset="0"/>
              </a:rPr>
              <a:t>Encours de produit B : 9 030 DH</a:t>
            </a:r>
            <a:endParaRPr lang="fr-FR" sz="1400" dirty="0">
              <a:solidFill>
                <a:schemeClr val="accent2">
                  <a:lumMod val="50000"/>
                </a:schemeClr>
              </a:solidFill>
              <a:latin typeface="Calibri" pitchFamily="34" charset="0"/>
            </a:endParaRPr>
          </a:p>
          <a:p>
            <a:pPr marL="0" indent="0" algn="just" eaLnBrk="1" hangingPunct="1">
              <a:spcBef>
                <a:spcPts val="600"/>
              </a:spcBef>
              <a:spcAft>
                <a:spcPts val="600"/>
              </a:spcAft>
              <a:buNone/>
            </a:pPr>
            <a:endParaRPr lang="fr-FR" sz="1400"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p:txBody>
      </p:sp>
    </p:spTree>
    <p:extLst>
      <p:ext uri="{BB962C8B-B14F-4D97-AF65-F5344CB8AC3E}">
        <p14:creationId xmlns:p14="http://schemas.microsoft.com/office/powerpoint/2010/main" val="14789273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0"/>
          </p:nvPr>
        </p:nvSpPr>
        <p:spPr>
          <a:xfrm>
            <a:off x="7239032" y="6543700"/>
            <a:ext cx="1905000" cy="457200"/>
          </a:xfrm>
        </p:spPr>
        <p:txBody>
          <a:bodyPr/>
          <a:lstStyle/>
          <a:p>
            <a:pPr>
              <a:defRPr/>
            </a:pPr>
            <a:fld id="{A54505F1-5C1B-4BB7-AC3F-C6A2329798D2}" type="slidenum">
              <a:rPr lang="fr-FR" sz="1100" smtClean="0"/>
              <a:pPr>
                <a:defRPr/>
              </a:pPr>
              <a:t>32</a:t>
            </a:fld>
            <a:endParaRPr lang="fr-FR" sz="1100" dirty="0"/>
          </a:p>
        </p:txBody>
      </p:sp>
      <p:sp>
        <p:nvSpPr>
          <p:cNvPr id="7" name="Rectangle 2"/>
          <p:cNvSpPr>
            <a:spLocks noGrp="1" noChangeArrowheads="1"/>
          </p:cNvSpPr>
          <p:nvPr>
            <p:ph type="title"/>
          </p:nvPr>
        </p:nvSpPr>
        <p:spPr>
          <a:xfrm>
            <a:off x="714349" y="-71462"/>
            <a:ext cx="8286808" cy="685800"/>
          </a:xfrm>
        </p:spPr>
        <p:txBody>
          <a:bodyPr/>
          <a:lstStyle/>
          <a:p>
            <a:pPr eaLnBrk="1" hangingPunct="1"/>
            <a:r>
              <a:rPr lang="fr-FR" sz="1600" b="1" dirty="0"/>
              <a:t>2</a:t>
            </a:r>
            <a:r>
              <a:rPr lang="fr-FR" sz="1600" b="1" dirty="0" smtClean="0"/>
              <a:t>. LES METHODES DE CALCUL DES COÛTS</a:t>
            </a:r>
            <a:r>
              <a:rPr lang="fr-FR" sz="1600" b="1" dirty="0" smtClean="0">
                <a:solidFill>
                  <a:schemeClr val="accent2">
                    <a:lumMod val="50000"/>
                  </a:schemeClr>
                </a:solidFill>
              </a:rPr>
              <a:t/>
            </a:r>
            <a:br>
              <a:rPr lang="fr-FR" sz="1600" b="1" dirty="0" smtClean="0">
                <a:solidFill>
                  <a:schemeClr val="accent2">
                    <a:lumMod val="50000"/>
                  </a:schemeClr>
                </a:solidFill>
              </a:rPr>
            </a:br>
            <a:r>
              <a:rPr lang="fr-FR" sz="1400" dirty="0" smtClean="0"/>
              <a:t>COÛT DE REVIENT COMPLET</a:t>
            </a:r>
            <a:endParaRPr lang="fr-FR" sz="1600" dirty="0" smtClean="0"/>
          </a:p>
        </p:txBody>
      </p:sp>
      <p:sp>
        <p:nvSpPr>
          <p:cNvPr id="5" name="Rectangle 3"/>
          <p:cNvSpPr txBox="1">
            <a:spLocks noChangeArrowheads="1"/>
          </p:cNvSpPr>
          <p:nvPr/>
        </p:nvSpPr>
        <p:spPr bwMode="auto">
          <a:xfrm>
            <a:off x="714348" y="692696"/>
            <a:ext cx="7890100" cy="57606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80000"/>
              <a:buFont typeface="Wingdings" pitchFamily="2" charset="2"/>
              <a:buChar char="n"/>
              <a:defRPr sz="24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pPr marL="0" indent="0" algn="just" eaLnBrk="1" hangingPunct="1">
              <a:spcBef>
                <a:spcPts val="600"/>
              </a:spcBef>
              <a:spcAft>
                <a:spcPts val="600"/>
              </a:spcAft>
              <a:buNone/>
            </a:pPr>
            <a:r>
              <a:rPr lang="fr-FR" sz="1400" b="1" dirty="0" smtClean="0">
                <a:solidFill>
                  <a:schemeClr val="accent2">
                    <a:lumMod val="50000"/>
                  </a:schemeClr>
                </a:solidFill>
                <a:latin typeface="Calibri" pitchFamily="34" charset="0"/>
              </a:rPr>
              <a:t>Exercice 1 :</a:t>
            </a:r>
          </a:p>
          <a:p>
            <a:pPr marL="0" indent="0" algn="just" eaLnBrk="1" hangingPunct="1">
              <a:spcBef>
                <a:spcPts val="600"/>
              </a:spcBef>
              <a:spcAft>
                <a:spcPts val="600"/>
              </a:spcAft>
              <a:buNone/>
            </a:pPr>
            <a:r>
              <a:rPr lang="fr-FR" sz="1400" dirty="0" smtClean="0">
                <a:solidFill>
                  <a:schemeClr val="accent2">
                    <a:lumMod val="50000"/>
                  </a:schemeClr>
                </a:solidFill>
                <a:latin typeface="Calibri" pitchFamily="34" charset="0"/>
              </a:rPr>
              <a:t>Les totaux des répartitions primaires ainsi que les clés de répartition des centres auxiliaires vous sont fournis ci-après :</a:t>
            </a:r>
          </a:p>
          <a:p>
            <a:pPr marL="0" indent="0" algn="just" eaLnBrk="1" hangingPunct="1">
              <a:spcBef>
                <a:spcPts val="600"/>
              </a:spcBef>
              <a:spcAft>
                <a:spcPts val="600"/>
              </a:spcAft>
              <a:buNone/>
            </a:pPr>
            <a:endParaRPr lang="fr-FR" sz="1400" dirty="0">
              <a:solidFill>
                <a:schemeClr val="accent2">
                  <a:lumMod val="50000"/>
                </a:schemeClr>
              </a:solidFill>
              <a:latin typeface="Calibri" pitchFamily="34" charset="0"/>
            </a:endParaRPr>
          </a:p>
          <a:p>
            <a:pPr marL="0" indent="0" algn="just" eaLnBrk="1" hangingPunct="1">
              <a:spcBef>
                <a:spcPts val="600"/>
              </a:spcBef>
              <a:spcAft>
                <a:spcPts val="600"/>
              </a:spcAft>
              <a:buNone/>
            </a:pPr>
            <a:endParaRPr lang="fr-FR" sz="1400" dirty="0" smtClean="0">
              <a:solidFill>
                <a:schemeClr val="accent2">
                  <a:lumMod val="50000"/>
                </a:schemeClr>
              </a:solidFill>
              <a:latin typeface="Calibri" pitchFamily="34" charset="0"/>
            </a:endParaRPr>
          </a:p>
          <a:p>
            <a:pPr marL="0" indent="0" algn="just" eaLnBrk="1" hangingPunct="1">
              <a:spcBef>
                <a:spcPts val="600"/>
              </a:spcBef>
              <a:spcAft>
                <a:spcPts val="600"/>
              </a:spcAft>
              <a:buNone/>
            </a:pPr>
            <a:endParaRPr lang="fr-FR" sz="1400" dirty="0">
              <a:solidFill>
                <a:schemeClr val="accent2">
                  <a:lumMod val="50000"/>
                </a:schemeClr>
              </a:solidFill>
              <a:latin typeface="Calibri" pitchFamily="34" charset="0"/>
            </a:endParaRPr>
          </a:p>
          <a:p>
            <a:pPr marL="0" indent="0" algn="just" eaLnBrk="1" hangingPunct="1">
              <a:spcBef>
                <a:spcPts val="600"/>
              </a:spcBef>
              <a:spcAft>
                <a:spcPts val="600"/>
              </a:spcAft>
              <a:buNone/>
            </a:pPr>
            <a:endParaRPr lang="fr-FR" sz="1400" dirty="0" smtClean="0">
              <a:solidFill>
                <a:schemeClr val="accent2">
                  <a:lumMod val="50000"/>
                </a:schemeClr>
              </a:solidFill>
              <a:latin typeface="Calibri" pitchFamily="34" charset="0"/>
            </a:endParaRPr>
          </a:p>
          <a:p>
            <a:pPr marL="0" indent="0" algn="just" eaLnBrk="1" hangingPunct="1">
              <a:spcBef>
                <a:spcPts val="600"/>
              </a:spcBef>
              <a:spcAft>
                <a:spcPts val="600"/>
              </a:spcAft>
              <a:buNone/>
            </a:pPr>
            <a:endParaRPr lang="fr-FR" sz="1400" dirty="0">
              <a:solidFill>
                <a:schemeClr val="accent2">
                  <a:lumMod val="50000"/>
                </a:schemeClr>
              </a:solidFill>
              <a:latin typeface="Calibri" pitchFamily="34" charset="0"/>
            </a:endParaRPr>
          </a:p>
          <a:p>
            <a:pPr marL="0" indent="0" algn="just" eaLnBrk="1" hangingPunct="1">
              <a:spcBef>
                <a:spcPts val="600"/>
              </a:spcBef>
              <a:spcAft>
                <a:spcPts val="600"/>
              </a:spcAft>
              <a:buNone/>
            </a:pPr>
            <a:r>
              <a:rPr lang="fr-FR" sz="1400" b="1" dirty="0" smtClean="0">
                <a:solidFill>
                  <a:schemeClr val="accent2">
                    <a:lumMod val="50000"/>
                  </a:schemeClr>
                </a:solidFill>
                <a:latin typeface="Calibri" pitchFamily="34" charset="0"/>
              </a:rPr>
              <a:t>Questions </a:t>
            </a:r>
          </a:p>
          <a:p>
            <a:pPr algn="just" eaLnBrk="1" hangingPunct="1">
              <a:spcBef>
                <a:spcPts val="300"/>
              </a:spcBef>
              <a:spcAft>
                <a:spcPts val="300"/>
              </a:spcAft>
              <a:buSzPct val="100000"/>
              <a:buFont typeface="+mj-lt"/>
              <a:buAutoNum type="arabicPeriod"/>
            </a:pPr>
            <a:r>
              <a:rPr lang="fr-FR" sz="1400" dirty="0" smtClean="0">
                <a:solidFill>
                  <a:schemeClr val="accent2">
                    <a:lumMod val="50000"/>
                  </a:schemeClr>
                </a:solidFill>
                <a:latin typeface="Calibri" pitchFamily="34" charset="0"/>
              </a:rPr>
              <a:t>Finaliser le tableau de répartition des charges indirectes.</a:t>
            </a:r>
          </a:p>
          <a:p>
            <a:pPr algn="just" eaLnBrk="1" hangingPunct="1">
              <a:spcBef>
                <a:spcPts val="300"/>
              </a:spcBef>
              <a:spcAft>
                <a:spcPts val="300"/>
              </a:spcAft>
              <a:buSzPct val="100000"/>
              <a:buFont typeface="+mj-lt"/>
              <a:buAutoNum type="arabicPeriod"/>
            </a:pPr>
            <a:r>
              <a:rPr lang="fr-FR" sz="1400" dirty="0" smtClean="0">
                <a:solidFill>
                  <a:schemeClr val="accent2">
                    <a:lumMod val="50000"/>
                  </a:schemeClr>
                </a:solidFill>
                <a:latin typeface="Calibri" pitchFamily="34" charset="0"/>
              </a:rPr>
              <a:t>Calculer, sous forme de tableau, tous les coûts nécessaires pour obtenir le coût de revient des produits finis A et B.</a:t>
            </a:r>
          </a:p>
          <a:p>
            <a:pPr algn="just" eaLnBrk="1" hangingPunct="1">
              <a:spcBef>
                <a:spcPts val="300"/>
              </a:spcBef>
              <a:spcAft>
                <a:spcPts val="300"/>
              </a:spcAft>
              <a:buSzPct val="100000"/>
              <a:buFont typeface="+mj-lt"/>
              <a:buAutoNum type="arabicPeriod"/>
            </a:pPr>
            <a:r>
              <a:rPr lang="fr-FR" sz="1400" dirty="0" smtClean="0">
                <a:solidFill>
                  <a:schemeClr val="accent2">
                    <a:lumMod val="50000"/>
                  </a:schemeClr>
                </a:solidFill>
                <a:latin typeface="Calibri" pitchFamily="34" charset="0"/>
              </a:rPr>
              <a:t>Présenter les comptes de stocks évalués en CMUP.</a:t>
            </a:r>
          </a:p>
          <a:p>
            <a:pPr algn="just" eaLnBrk="1" hangingPunct="1">
              <a:spcBef>
                <a:spcPts val="300"/>
              </a:spcBef>
              <a:spcAft>
                <a:spcPts val="300"/>
              </a:spcAft>
              <a:buSzPct val="100000"/>
              <a:buFont typeface="+mj-lt"/>
              <a:buAutoNum type="arabicPeriod"/>
            </a:pPr>
            <a:r>
              <a:rPr lang="fr-FR" sz="1400" dirty="0" smtClean="0">
                <a:solidFill>
                  <a:schemeClr val="accent2">
                    <a:lumMod val="50000"/>
                  </a:schemeClr>
                </a:solidFill>
                <a:latin typeface="Calibri" pitchFamily="34" charset="0"/>
              </a:rPr>
              <a:t>Déterminer le résultat de la comptabilité analytique. En déduire le résultat comptable sachant que les charges incorporables sont de 10 200 DH.</a:t>
            </a:r>
            <a:endParaRPr lang="fr-FR" sz="1400" dirty="0">
              <a:solidFill>
                <a:schemeClr val="accent2">
                  <a:lumMod val="50000"/>
                </a:schemeClr>
              </a:solidFill>
              <a:latin typeface="Calibri" pitchFamily="34" charset="0"/>
            </a:endParaRPr>
          </a:p>
          <a:p>
            <a:pPr marL="0" indent="0" algn="just" eaLnBrk="1" hangingPunct="1">
              <a:spcBef>
                <a:spcPts val="600"/>
              </a:spcBef>
              <a:spcAft>
                <a:spcPts val="600"/>
              </a:spcAft>
              <a:buNone/>
            </a:pPr>
            <a:endParaRPr lang="fr-FR" sz="1400"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p:txBody>
      </p:sp>
      <p:pic>
        <p:nvPicPr>
          <p:cNvPr id="2050" name="Picture 2"/>
          <p:cNvPicPr>
            <a:picLocks noChangeAspect="1" noChangeArrowheads="1"/>
          </p:cNvPicPr>
          <p:nvPr/>
        </p:nvPicPr>
        <p:blipFill>
          <a:blip r:embed="rId3"/>
          <a:srcRect/>
          <a:stretch>
            <a:fillRect/>
          </a:stretch>
        </p:blipFill>
        <p:spPr bwMode="auto">
          <a:xfrm>
            <a:off x="566738" y="1857364"/>
            <a:ext cx="8008937" cy="1314450"/>
          </a:xfrm>
          <a:prstGeom prst="rect">
            <a:avLst/>
          </a:prstGeom>
          <a:noFill/>
          <a:ln w="9525">
            <a:solidFill>
              <a:schemeClr val="bg1">
                <a:lumMod val="50000"/>
              </a:schemeClr>
            </a:solidFill>
            <a:miter lim="800000"/>
            <a:headEnd/>
            <a:tailEnd/>
          </a:ln>
          <a:effectLst/>
        </p:spPr>
      </p:pic>
    </p:spTree>
    <p:extLst>
      <p:ext uri="{BB962C8B-B14F-4D97-AF65-F5344CB8AC3E}">
        <p14:creationId xmlns:p14="http://schemas.microsoft.com/office/powerpoint/2010/main" val="34974365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0"/>
          </p:nvPr>
        </p:nvSpPr>
        <p:spPr>
          <a:xfrm>
            <a:off x="7239032" y="6543700"/>
            <a:ext cx="1905000" cy="457200"/>
          </a:xfrm>
        </p:spPr>
        <p:txBody>
          <a:bodyPr/>
          <a:lstStyle/>
          <a:p>
            <a:pPr>
              <a:defRPr/>
            </a:pPr>
            <a:fld id="{A54505F1-5C1B-4BB7-AC3F-C6A2329798D2}" type="slidenum">
              <a:rPr lang="fr-FR" sz="1100" smtClean="0"/>
              <a:pPr>
                <a:defRPr/>
              </a:pPr>
              <a:t>33</a:t>
            </a:fld>
            <a:endParaRPr lang="fr-FR" sz="1100" dirty="0"/>
          </a:p>
        </p:txBody>
      </p:sp>
      <p:sp>
        <p:nvSpPr>
          <p:cNvPr id="7" name="Rectangle 2"/>
          <p:cNvSpPr>
            <a:spLocks noGrp="1" noChangeArrowheads="1"/>
          </p:cNvSpPr>
          <p:nvPr>
            <p:ph type="title"/>
          </p:nvPr>
        </p:nvSpPr>
        <p:spPr>
          <a:xfrm>
            <a:off x="714349" y="-71462"/>
            <a:ext cx="8286808" cy="685800"/>
          </a:xfrm>
        </p:spPr>
        <p:txBody>
          <a:bodyPr/>
          <a:lstStyle/>
          <a:p>
            <a:pPr eaLnBrk="1" hangingPunct="1"/>
            <a:r>
              <a:rPr lang="fr-FR" sz="1600" b="1" dirty="0"/>
              <a:t>2</a:t>
            </a:r>
            <a:r>
              <a:rPr lang="fr-FR" sz="1600" b="1" dirty="0" smtClean="0"/>
              <a:t>. LES METHODES DE CALCUL DES COÛTS</a:t>
            </a:r>
            <a:r>
              <a:rPr lang="fr-FR" sz="1600" b="1" dirty="0" smtClean="0">
                <a:solidFill>
                  <a:schemeClr val="accent2">
                    <a:lumMod val="50000"/>
                  </a:schemeClr>
                </a:solidFill>
              </a:rPr>
              <a:t/>
            </a:r>
            <a:br>
              <a:rPr lang="fr-FR" sz="1600" b="1" dirty="0" smtClean="0">
                <a:solidFill>
                  <a:schemeClr val="accent2">
                    <a:lumMod val="50000"/>
                  </a:schemeClr>
                </a:solidFill>
              </a:rPr>
            </a:br>
            <a:r>
              <a:rPr lang="fr-FR" sz="1400" dirty="0" smtClean="0"/>
              <a:t>COÛT DE REVIENT COMPLET</a:t>
            </a:r>
            <a:endParaRPr lang="fr-FR" sz="1600" dirty="0" smtClean="0"/>
          </a:p>
        </p:txBody>
      </p:sp>
      <p:sp>
        <p:nvSpPr>
          <p:cNvPr id="5" name="Rectangle 3"/>
          <p:cNvSpPr txBox="1">
            <a:spLocks noChangeArrowheads="1"/>
          </p:cNvSpPr>
          <p:nvPr/>
        </p:nvSpPr>
        <p:spPr bwMode="auto">
          <a:xfrm>
            <a:off x="714348" y="692696"/>
            <a:ext cx="7890100" cy="57606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80000"/>
              <a:buFont typeface="Wingdings" pitchFamily="2" charset="2"/>
              <a:buChar char="n"/>
              <a:defRPr sz="24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pPr marL="0" indent="0" algn="just" eaLnBrk="1" hangingPunct="1">
              <a:spcBef>
                <a:spcPts val="600"/>
              </a:spcBef>
              <a:spcAft>
                <a:spcPts val="600"/>
              </a:spcAft>
              <a:buNone/>
            </a:pPr>
            <a:r>
              <a:rPr lang="fr-FR" sz="1400" b="1" dirty="0" smtClean="0">
                <a:solidFill>
                  <a:schemeClr val="accent2">
                    <a:lumMod val="50000"/>
                  </a:schemeClr>
                </a:solidFill>
                <a:latin typeface="Calibri" pitchFamily="34" charset="0"/>
              </a:rPr>
              <a:t>Exercice (corrigé) 1 :</a:t>
            </a:r>
          </a:p>
          <a:p>
            <a:pPr marL="0" indent="0" algn="just" eaLnBrk="1" hangingPunct="1">
              <a:spcBef>
                <a:spcPts val="600"/>
              </a:spcBef>
              <a:spcAft>
                <a:spcPts val="600"/>
              </a:spcAft>
              <a:buNone/>
            </a:pPr>
            <a:r>
              <a:rPr lang="fr-FR" sz="1400" b="1" dirty="0" smtClean="0">
                <a:solidFill>
                  <a:schemeClr val="accent2">
                    <a:lumMod val="50000"/>
                  </a:schemeClr>
                </a:solidFill>
                <a:latin typeface="Calibri" pitchFamily="34" charset="0"/>
              </a:rPr>
              <a:t>Finaliser le tableau de répartition des charges indirectes :</a:t>
            </a:r>
          </a:p>
          <a:p>
            <a:pPr marL="0" indent="0" algn="just" eaLnBrk="1" hangingPunct="1">
              <a:spcBef>
                <a:spcPts val="600"/>
              </a:spcBef>
              <a:spcAft>
                <a:spcPts val="600"/>
              </a:spcAft>
              <a:buNone/>
            </a:pPr>
            <a:r>
              <a:rPr lang="fr-FR" sz="1400" dirty="0" smtClean="0">
                <a:solidFill>
                  <a:schemeClr val="accent2">
                    <a:lumMod val="50000"/>
                  </a:schemeClr>
                </a:solidFill>
                <a:latin typeface="Calibri" pitchFamily="34" charset="0"/>
              </a:rPr>
              <a:t>Soient Prestations connexes A et gestion des matériels B :</a:t>
            </a:r>
          </a:p>
          <a:p>
            <a:pPr marL="0" indent="0" algn="just" eaLnBrk="1" hangingPunct="1">
              <a:spcBef>
                <a:spcPts val="600"/>
              </a:spcBef>
              <a:spcAft>
                <a:spcPts val="600"/>
              </a:spcAft>
              <a:buNone/>
            </a:pPr>
            <a:r>
              <a:rPr lang="fr-FR" sz="1400" dirty="0" smtClean="0">
                <a:solidFill>
                  <a:schemeClr val="accent2">
                    <a:lumMod val="50000"/>
                  </a:schemeClr>
                </a:solidFill>
                <a:latin typeface="Calibri" pitchFamily="34" charset="0"/>
              </a:rPr>
              <a:t>A = 55 500 + 10% B</a:t>
            </a:r>
          </a:p>
          <a:p>
            <a:pPr marL="0" indent="0" algn="just" eaLnBrk="1" hangingPunct="1">
              <a:spcBef>
                <a:spcPts val="600"/>
              </a:spcBef>
              <a:spcAft>
                <a:spcPts val="600"/>
              </a:spcAft>
              <a:buNone/>
            </a:pPr>
            <a:r>
              <a:rPr lang="fr-FR" sz="1400" dirty="0" smtClean="0">
                <a:solidFill>
                  <a:schemeClr val="accent2">
                    <a:lumMod val="50000"/>
                  </a:schemeClr>
                </a:solidFill>
                <a:latin typeface="Calibri" pitchFamily="34" charset="0"/>
              </a:rPr>
              <a:t>B = 33 000 + 20% A</a:t>
            </a:r>
          </a:p>
          <a:p>
            <a:pPr marL="0" indent="0" algn="just" eaLnBrk="1" hangingPunct="1">
              <a:spcBef>
                <a:spcPts val="600"/>
              </a:spcBef>
              <a:spcAft>
                <a:spcPts val="600"/>
              </a:spcAft>
              <a:buNone/>
            </a:pPr>
            <a:r>
              <a:rPr lang="fr-FR" sz="1400" dirty="0" smtClean="0">
                <a:solidFill>
                  <a:schemeClr val="accent2">
                    <a:lumMod val="50000"/>
                  </a:schemeClr>
                </a:solidFill>
                <a:latin typeface="Calibri" pitchFamily="34" charset="0"/>
              </a:rPr>
              <a:t>On obtient A = 60 000 et B = 45 000</a:t>
            </a:r>
            <a:endParaRPr lang="fr-FR" sz="1400" dirty="0">
              <a:solidFill>
                <a:schemeClr val="accent2">
                  <a:lumMod val="50000"/>
                </a:schemeClr>
              </a:solidFill>
              <a:latin typeface="Calibri" pitchFamily="34" charset="0"/>
            </a:endParaRPr>
          </a:p>
          <a:p>
            <a:pPr marL="0" indent="0" algn="just" eaLnBrk="1" hangingPunct="1">
              <a:spcBef>
                <a:spcPts val="600"/>
              </a:spcBef>
              <a:spcAft>
                <a:spcPts val="600"/>
              </a:spcAft>
              <a:buNone/>
            </a:pPr>
            <a:endParaRPr lang="fr-FR" sz="1400" dirty="0" smtClean="0">
              <a:solidFill>
                <a:schemeClr val="accent2">
                  <a:lumMod val="50000"/>
                </a:schemeClr>
              </a:solidFill>
              <a:latin typeface="Calibri" pitchFamily="34" charset="0"/>
            </a:endParaRPr>
          </a:p>
          <a:p>
            <a:pPr marL="0" indent="0" algn="just" eaLnBrk="1" hangingPunct="1">
              <a:spcBef>
                <a:spcPts val="600"/>
              </a:spcBef>
              <a:spcAft>
                <a:spcPts val="600"/>
              </a:spcAft>
              <a:buNone/>
            </a:pPr>
            <a:endParaRPr lang="fr-FR" sz="1400" dirty="0">
              <a:solidFill>
                <a:schemeClr val="accent2">
                  <a:lumMod val="50000"/>
                </a:schemeClr>
              </a:solidFill>
              <a:latin typeface="Calibri" pitchFamily="34" charset="0"/>
            </a:endParaRPr>
          </a:p>
          <a:p>
            <a:pPr marL="0" indent="0" algn="just" eaLnBrk="1" hangingPunct="1">
              <a:spcBef>
                <a:spcPts val="600"/>
              </a:spcBef>
              <a:spcAft>
                <a:spcPts val="600"/>
              </a:spcAft>
              <a:buNone/>
            </a:pPr>
            <a:endParaRPr lang="fr-FR" sz="1400" dirty="0" smtClean="0">
              <a:solidFill>
                <a:schemeClr val="accent2">
                  <a:lumMod val="50000"/>
                </a:schemeClr>
              </a:solidFill>
              <a:latin typeface="Calibri" pitchFamily="34" charset="0"/>
            </a:endParaRPr>
          </a:p>
          <a:p>
            <a:pPr marL="0" indent="0" algn="just" eaLnBrk="1" hangingPunct="1">
              <a:spcBef>
                <a:spcPts val="600"/>
              </a:spcBef>
              <a:spcAft>
                <a:spcPts val="600"/>
              </a:spcAft>
              <a:buNone/>
            </a:pPr>
            <a:endParaRPr lang="fr-FR" sz="1400" dirty="0" smtClean="0">
              <a:solidFill>
                <a:schemeClr val="accent2">
                  <a:lumMod val="50000"/>
                </a:schemeClr>
              </a:solidFill>
              <a:latin typeface="Calibri" pitchFamily="34" charset="0"/>
            </a:endParaRPr>
          </a:p>
          <a:p>
            <a:pPr marL="0" indent="0" algn="just" eaLnBrk="1" hangingPunct="1">
              <a:spcBef>
                <a:spcPts val="600"/>
              </a:spcBef>
              <a:spcAft>
                <a:spcPts val="600"/>
              </a:spcAft>
              <a:buNone/>
            </a:pPr>
            <a:endParaRPr lang="fr-FR" sz="1400" dirty="0">
              <a:solidFill>
                <a:schemeClr val="accent2">
                  <a:lumMod val="50000"/>
                </a:schemeClr>
              </a:solidFill>
              <a:latin typeface="Calibri" pitchFamily="34" charset="0"/>
            </a:endParaRPr>
          </a:p>
          <a:p>
            <a:pPr marL="0" indent="0" algn="just" eaLnBrk="1" hangingPunct="1">
              <a:spcBef>
                <a:spcPts val="600"/>
              </a:spcBef>
              <a:spcAft>
                <a:spcPts val="600"/>
              </a:spcAft>
              <a:buNone/>
            </a:pPr>
            <a:endParaRPr lang="fr-FR" sz="1400"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p:txBody>
      </p:sp>
      <p:pic>
        <p:nvPicPr>
          <p:cNvPr id="1026" name="Picture 2"/>
          <p:cNvPicPr>
            <a:picLocks noChangeAspect="1" noChangeArrowheads="1"/>
          </p:cNvPicPr>
          <p:nvPr/>
        </p:nvPicPr>
        <p:blipFill>
          <a:blip r:embed="rId3"/>
          <a:srcRect/>
          <a:stretch>
            <a:fillRect/>
          </a:stretch>
        </p:blipFill>
        <p:spPr bwMode="auto">
          <a:xfrm>
            <a:off x="566738" y="3143248"/>
            <a:ext cx="8008937" cy="1885950"/>
          </a:xfrm>
          <a:prstGeom prst="rect">
            <a:avLst/>
          </a:prstGeom>
          <a:noFill/>
          <a:ln w="9525">
            <a:solidFill>
              <a:schemeClr val="bg1">
                <a:lumMod val="50000"/>
              </a:schemeClr>
            </a:solidFill>
            <a:miter lim="800000"/>
            <a:headEnd/>
            <a:tailEnd/>
          </a:ln>
          <a:effectLst/>
        </p:spPr>
      </p:pic>
    </p:spTree>
    <p:extLst>
      <p:ext uri="{BB962C8B-B14F-4D97-AF65-F5344CB8AC3E}">
        <p14:creationId xmlns:p14="http://schemas.microsoft.com/office/powerpoint/2010/main" val="313332531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0"/>
          </p:nvPr>
        </p:nvSpPr>
        <p:spPr>
          <a:xfrm>
            <a:off x="7239032" y="6543700"/>
            <a:ext cx="1905000" cy="457200"/>
          </a:xfrm>
        </p:spPr>
        <p:txBody>
          <a:bodyPr/>
          <a:lstStyle/>
          <a:p>
            <a:pPr>
              <a:defRPr/>
            </a:pPr>
            <a:fld id="{A54505F1-5C1B-4BB7-AC3F-C6A2329798D2}" type="slidenum">
              <a:rPr lang="fr-FR" sz="1100" smtClean="0"/>
              <a:pPr>
                <a:defRPr/>
              </a:pPr>
              <a:t>34</a:t>
            </a:fld>
            <a:endParaRPr lang="fr-FR" sz="1100" dirty="0"/>
          </a:p>
        </p:txBody>
      </p:sp>
      <p:sp>
        <p:nvSpPr>
          <p:cNvPr id="7" name="Rectangle 2"/>
          <p:cNvSpPr>
            <a:spLocks noGrp="1" noChangeArrowheads="1"/>
          </p:cNvSpPr>
          <p:nvPr>
            <p:ph type="title"/>
          </p:nvPr>
        </p:nvSpPr>
        <p:spPr>
          <a:xfrm>
            <a:off x="714349" y="-71462"/>
            <a:ext cx="8286808" cy="685800"/>
          </a:xfrm>
        </p:spPr>
        <p:txBody>
          <a:bodyPr/>
          <a:lstStyle/>
          <a:p>
            <a:pPr eaLnBrk="1" hangingPunct="1"/>
            <a:r>
              <a:rPr lang="fr-FR" sz="1600" b="1" dirty="0"/>
              <a:t>2</a:t>
            </a:r>
            <a:r>
              <a:rPr lang="fr-FR" sz="1600" b="1" dirty="0" smtClean="0"/>
              <a:t>. LES METHODES DE CALCUL DES COÛTS</a:t>
            </a:r>
            <a:r>
              <a:rPr lang="fr-FR" sz="1600" b="1" dirty="0" smtClean="0">
                <a:solidFill>
                  <a:schemeClr val="accent2">
                    <a:lumMod val="50000"/>
                  </a:schemeClr>
                </a:solidFill>
              </a:rPr>
              <a:t/>
            </a:r>
            <a:br>
              <a:rPr lang="fr-FR" sz="1600" b="1" dirty="0" smtClean="0">
                <a:solidFill>
                  <a:schemeClr val="accent2">
                    <a:lumMod val="50000"/>
                  </a:schemeClr>
                </a:solidFill>
              </a:rPr>
            </a:br>
            <a:r>
              <a:rPr lang="fr-FR" sz="1400" dirty="0" smtClean="0"/>
              <a:t>COÛT DE REVIENT COMPLET</a:t>
            </a:r>
            <a:endParaRPr lang="fr-FR" sz="1600" dirty="0" smtClean="0"/>
          </a:p>
        </p:txBody>
      </p:sp>
      <p:sp>
        <p:nvSpPr>
          <p:cNvPr id="5" name="Rectangle 3"/>
          <p:cNvSpPr txBox="1">
            <a:spLocks noChangeArrowheads="1"/>
          </p:cNvSpPr>
          <p:nvPr/>
        </p:nvSpPr>
        <p:spPr bwMode="auto">
          <a:xfrm>
            <a:off x="714348" y="692696"/>
            <a:ext cx="7890100" cy="57606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80000"/>
              <a:buFont typeface="Wingdings" pitchFamily="2" charset="2"/>
              <a:buChar char="n"/>
              <a:defRPr sz="24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pPr marL="0" indent="0" algn="just" eaLnBrk="1" hangingPunct="1">
              <a:spcBef>
                <a:spcPts val="600"/>
              </a:spcBef>
              <a:spcAft>
                <a:spcPts val="600"/>
              </a:spcAft>
              <a:buNone/>
            </a:pPr>
            <a:r>
              <a:rPr lang="fr-FR" sz="1400" b="1" dirty="0" smtClean="0">
                <a:solidFill>
                  <a:schemeClr val="accent2">
                    <a:lumMod val="50000"/>
                  </a:schemeClr>
                </a:solidFill>
                <a:latin typeface="Calibri" pitchFamily="34" charset="0"/>
              </a:rPr>
              <a:t>Exercice (corrigé) 1 :</a:t>
            </a:r>
          </a:p>
          <a:p>
            <a:pPr marL="0" indent="0" algn="just" eaLnBrk="1" hangingPunct="1">
              <a:spcBef>
                <a:spcPts val="600"/>
              </a:spcBef>
              <a:spcAft>
                <a:spcPts val="600"/>
              </a:spcAft>
              <a:buNone/>
            </a:pPr>
            <a:r>
              <a:rPr lang="fr-FR" sz="1400" b="1" dirty="0" smtClean="0">
                <a:solidFill>
                  <a:schemeClr val="accent2">
                    <a:lumMod val="50000"/>
                  </a:schemeClr>
                </a:solidFill>
                <a:latin typeface="Calibri" pitchFamily="34" charset="0"/>
              </a:rPr>
              <a:t>Coût d’achat des matières premières :</a:t>
            </a:r>
          </a:p>
          <a:p>
            <a:pPr marL="0" indent="0" algn="just" eaLnBrk="1" hangingPunct="1">
              <a:spcBef>
                <a:spcPts val="600"/>
              </a:spcBef>
              <a:spcAft>
                <a:spcPts val="600"/>
              </a:spcAft>
              <a:buNone/>
            </a:pPr>
            <a:endParaRPr lang="fr-FR" sz="1400" b="1" dirty="0" smtClean="0">
              <a:solidFill>
                <a:schemeClr val="accent2">
                  <a:lumMod val="50000"/>
                </a:schemeClr>
              </a:solidFill>
              <a:latin typeface="Calibri" pitchFamily="34" charset="0"/>
            </a:endParaRPr>
          </a:p>
          <a:p>
            <a:pPr marL="0" indent="0" algn="just" eaLnBrk="1" hangingPunct="1">
              <a:spcBef>
                <a:spcPts val="600"/>
              </a:spcBef>
              <a:spcAft>
                <a:spcPts val="600"/>
              </a:spcAft>
              <a:buNone/>
            </a:pPr>
            <a:endParaRPr lang="fr-FR" sz="1400" b="1" dirty="0" smtClean="0">
              <a:solidFill>
                <a:schemeClr val="accent2">
                  <a:lumMod val="50000"/>
                </a:schemeClr>
              </a:solidFill>
              <a:latin typeface="Calibri" pitchFamily="34" charset="0"/>
            </a:endParaRPr>
          </a:p>
          <a:p>
            <a:pPr marL="0" indent="0" algn="just" eaLnBrk="1" hangingPunct="1">
              <a:spcBef>
                <a:spcPts val="600"/>
              </a:spcBef>
              <a:spcAft>
                <a:spcPts val="600"/>
              </a:spcAft>
              <a:buNone/>
            </a:pPr>
            <a:endParaRPr lang="fr-FR" sz="1400" b="1" dirty="0" smtClean="0">
              <a:solidFill>
                <a:schemeClr val="accent2">
                  <a:lumMod val="50000"/>
                </a:schemeClr>
              </a:solidFill>
              <a:latin typeface="Calibri" pitchFamily="34" charset="0"/>
            </a:endParaRPr>
          </a:p>
          <a:p>
            <a:pPr marL="0" indent="0" algn="just" eaLnBrk="1" hangingPunct="1">
              <a:spcBef>
                <a:spcPts val="600"/>
              </a:spcBef>
              <a:spcAft>
                <a:spcPts val="600"/>
              </a:spcAft>
              <a:buNone/>
            </a:pPr>
            <a:endParaRPr lang="fr-FR" sz="1400" b="1" dirty="0" smtClean="0">
              <a:solidFill>
                <a:schemeClr val="accent2">
                  <a:lumMod val="50000"/>
                </a:schemeClr>
              </a:solidFill>
              <a:latin typeface="Calibri" pitchFamily="34" charset="0"/>
            </a:endParaRPr>
          </a:p>
          <a:p>
            <a:pPr marL="0" indent="0" algn="just" eaLnBrk="1" hangingPunct="1">
              <a:spcBef>
                <a:spcPts val="600"/>
              </a:spcBef>
              <a:spcAft>
                <a:spcPts val="600"/>
              </a:spcAft>
              <a:buNone/>
            </a:pPr>
            <a:r>
              <a:rPr lang="fr-FR" sz="1400" b="1" dirty="0" smtClean="0">
                <a:solidFill>
                  <a:schemeClr val="accent2">
                    <a:lumMod val="50000"/>
                  </a:schemeClr>
                </a:solidFill>
                <a:latin typeface="Calibri" pitchFamily="34" charset="0"/>
              </a:rPr>
              <a:t>Comptes de stocks de matières premières :</a:t>
            </a:r>
            <a:endParaRPr lang="fr-FR" sz="1400" dirty="0" smtClean="0">
              <a:solidFill>
                <a:schemeClr val="accent2">
                  <a:lumMod val="50000"/>
                </a:schemeClr>
              </a:solidFill>
              <a:latin typeface="Calibri" pitchFamily="34" charset="0"/>
            </a:endParaRPr>
          </a:p>
          <a:p>
            <a:pPr marL="0" indent="0" algn="just" eaLnBrk="1" hangingPunct="1">
              <a:spcBef>
                <a:spcPts val="600"/>
              </a:spcBef>
              <a:spcAft>
                <a:spcPts val="600"/>
              </a:spcAft>
              <a:buNone/>
            </a:pPr>
            <a:endParaRPr lang="fr-FR" sz="1400" dirty="0">
              <a:solidFill>
                <a:schemeClr val="accent2">
                  <a:lumMod val="50000"/>
                </a:schemeClr>
              </a:solidFill>
              <a:latin typeface="Calibri" pitchFamily="34" charset="0"/>
            </a:endParaRPr>
          </a:p>
          <a:p>
            <a:pPr marL="0" indent="0" algn="just" eaLnBrk="1" hangingPunct="1">
              <a:spcBef>
                <a:spcPts val="600"/>
              </a:spcBef>
              <a:spcAft>
                <a:spcPts val="600"/>
              </a:spcAft>
              <a:buNone/>
            </a:pPr>
            <a:endParaRPr lang="fr-FR" sz="1400" dirty="0" smtClean="0">
              <a:solidFill>
                <a:schemeClr val="accent2">
                  <a:lumMod val="50000"/>
                </a:schemeClr>
              </a:solidFill>
              <a:latin typeface="Calibri" pitchFamily="34" charset="0"/>
            </a:endParaRPr>
          </a:p>
          <a:p>
            <a:pPr marL="0" indent="0" algn="just" eaLnBrk="1" hangingPunct="1">
              <a:spcBef>
                <a:spcPts val="600"/>
              </a:spcBef>
              <a:spcAft>
                <a:spcPts val="600"/>
              </a:spcAft>
              <a:buNone/>
            </a:pPr>
            <a:endParaRPr lang="fr-FR" sz="1400" dirty="0" smtClean="0">
              <a:solidFill>
                <a:schemeClr val="accent2">
                  <a:lumMod val="50000"/>
                </a:schemeClr>
              </a:solidFill>
              <a:latin typeface="Calibri" pitchFamily="34" charset="0"/>
            </a:endParaRPr>
          </a:p>
          <a:p>
            <a:pPr marL="0" indent="0" algn="just" eaLnBrk="1" hangingPunct="1">
              <a:spcBef>
                <a:spcPts val="600"/>
              </a:spcBef>
              <a:spcAft>
                <a:spcPts val="600"/>
              </a:spcAft>
              <a:buNone/>
            </a:pPr>
            <a:endParaRPr lang="fr-FR" sz="1400" dirty="0">
              <a:solidFill>
                <a:schemeClr val="accent2">
                  <a:lumMod val="50000"/>
                </a:schemeClr>
              </a:solidFill>
              <a:latin typeface="Calibri" pitchFamily="34" charset="0"/>
            </a:endParaRPr>
          </a:p>
          <a:p>
            <a:pPr marL="0" indent="0" algn="just" eaLnBrk="1" hangingPunct="1">
              <a:spcBef>
                <a:spcPts val="600"/>
              </a:spcBef>
              <a:spcAft>
                <a:spcPts val="600"/>
              </a:spcAft>
              <a:buNone/>
            </a:pPr>
            <a:endParaRPr lang="fr-FR" sz="1400"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p:txBody>
      </p:sp>
      <p:pic>
        <p:nvPicPr>
          <p:cNvPr id="4098" name="Picture 2"/>
          <p:cNvPicPr>
            <a:picLocks noChangeAspect="1" noChangeArrowheads="1"/>
          </p:cNvPicPr>
          <p:nvPr/>
        </p:nvPicPr>
        <p:blipFill>
          <a:blip r:embed="rId3"/>
          <a:srcRect/>
          <a:stretch>
            <a:fillRect/>
          </a:stretch>
        </p:blipFill>
        <p:spPr bwMode="auto">
          <a:xfrm>
            <a:off x="1566863" y="1609719"/>
            <a:ext cx="6010275" cy="962025"/>
          </a:xfrm>
          <a:prstGeom prst="rect">
            <a:avLst/>
          </a:prstGeom>
          <a:noFill/>
          <a:ln w="9525">
            <a:solidFill>
              <a:schemeClr val="bg1">
                <a:lumMod val="50000"/>
              </a:schemeClr>
            </a:solidFill>
            <a:miter lim="800000"/>
            <a:headEnd/>
            <a:tailEnd/>
          </a:ln>
          <a:effectLst/>
        </p:spPr>
      </p:pic>
      <p:pic>
        <p:nvPicPr>
          <p:cNvPr id="4099" name="Picture 3"/>
          <p:cNvPicPr>
            <a:picLocks noChangeAspect="1" noChangeArrowheads="1"/>
          </p:cNvPicPr>
          <p:nvPr/>
        </p:nvPicPr>
        <p:blipFill>
          <a:blip r:embed="rId4"/>
          <a:srcRect/>
          <a:stretch>
            <a:fillRect/>
          </a:stretch>
        </p:blipFill>
        <p:spPr bwMode="auto">
          <a:xfrm>
            <a:off x="942975" y="3429000"/>
            <a:ext cx="7256463" cy="1162050"/>
          </a:xfrm>
          <a:prstGeom prst="rect">
            <a:avLst/>
          </a:prstGeom>
          <a:noFill/>
          <a:ln w="9525">
            <a:solidFill>
              <a:schemeClr val="bg1">
                <a:lumMod val="50000"/>
              </a:schemeClr>
            </a:solidFill>
            <a:miter lim="800000"/>
            <a:headEnd/>
            <a:tailEnd/>
          </a:ln>
          <a:effectLst/>
        </p:spPr>
      </p:pic>
    </p:spTree>
    <p:extLst>
      <p:ext uri="{BB962C8B-B14F-4D97-AF65-F5344CB8AC3E}">
        <p14:creationId xmlns:p14="http://schemas.microsoft.com/office/powerpoint/2010/main" val="313332531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0"/>
          </p:nvPr>
        </p:nvSpPr>
        <p:spPr>
          <a:xfrm>
            <a:off x="7239032" y="6543700"/>
            <a:ext cx="1905000" cy="457200"/>
          </a:xfrm>
        </p:spPr>
        <p:txBody>
          <a:bodyPr/>
          <a:lstStyle/>
          <a:p>
            <a:pPr>
              <a:defRPr/>
            </a:pPr>
            <a:fld id="{A54505F1-5C1B-4BB7-AC3F-C6A2329798D2}" type="slidenum">
              <a:rPr lang="fr-FR" sz="1100" smtClean="0"/>
              <a:pPr>
                <a:defRPr/>
              </a:pPr>
              <a:t>35</a:t>
            </a:fld>
            <a:endParaRPr lang="fr-FR" sz="1100" dirty="0"/>
          </a:p>
        </p:txBody>
      </p:sp>
      <p:sp>
        <p:nvSpPr>
          <p:cNvPr id="7" name="Rectangle 2"/>
          <p:cNvSpPr>
            <a:spLocks noGrp="1" noChangeArrowheads="1"/>
          </p:cNvSpPr>
          <p:nvPr>
            <p:ph type="title"/>
          </p:nvPr>
        </p:nvSpPr>
        <p:spPr>
          <a:xfrm>
            <a:off x="714349" y="-71462"/>
            <a:ext cx="8286808" cy="685800"/>
          </a:xfrm>
        </p:spPr>
        <p:txBody>
          <a:bodyPr/>
          <a:lstStyle/>
          <a:p>
            <a:pPr eaLnBrk="1" hangingPunct="1"/>
            <a:r>
              <a:rPr lang="fr-FR" sz="1600" b="1" dirty="0"/>
              <a:t>2</a:t>
            </a:r>
            <a:r>
              <a:rPr lang="fr-FR" sz="1600" b="1" dirty="0" smtClean="0"/>
              <a:t>. LES METHODES DE CALCUL DES COÛTS</a:t>
            </a:r>
            <a:r>
              <a:rPr lang="fr-FR" sz="1600" b="1" dirty="0" smtClean="0">
                <a:solidFill>
                  <a:schemeClr val="accent2">
                    <a:lumMod val="50000"/>
                  </a:schemeClr>
                </a:solidFill>
              </a:rPr>
              <a:t/>
            </a:r>
            <a:br>
              <a:rPr lang="fr-FR" sz="1600" b="1" dirty="0" smtClean="0">
                <a:solidFill>
                  <a:schemeClr val="accent2">
                    <a:lumMod val="50000"/>
                  </a:schemeClr>
                </a:solidFill>
              </a:rPr>
            </a:br>
            <a:r>
              <a:rPr lang="fr-FR" sz="1400" dirty="0" smtClean="0"/>
              <a:t>COÛT DE REVIENT COMPLET</a:t>
            </a:r>
            <a:endParaRPr lang="fr-FR" sz="1600" dirty="0" smtClean="0"/>
          </a:p>
        </p:txBody>
      </p:sp>
      <p:sp>
        <p:nvSpPr>
          <p:cNvPr id="5" name="Rectangle 3"/>
          <p:cNvSpPr txBox="1">
            <a:spLocks noChangeArrowheads="1"/>
          </p:cNvSpPr>
          <p:nvPr/>
        </p:nvSpPr>
        <p:spPr bwMode="auto">
          <a:xfrm>
            <a:off x="714348" y="692696"/>
            <a:ext cx="7890100" cy="57606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80000"/>
              <a:buFont typeface="Wingdings" pitchFamily="2" charset="2"/>
              <a:buChar char="n"/>
              <a:defRPr sz="24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pPr marL="0" indent="0" algn="just" eaLnBrk="1" hangingPunct="1">
              <a:spcBef>
                <a:spcPts val="600"/>
              </a:spcBef>
              <a:spcAft>
                <a:spcPts val="600"/>
              </a:spcAft>
              <a:buNone/>
            </a:pPr>
            <a:r>
              <a:rPr lang="fr-FR" sz="1400" b="1" dirty="0" smtClean="0">
                <a:solidFill>
                  <a:schemeClr val="accent2">
                    <a:lumMod val="50000"/>
                  </a:schemeClr>
                </a:solidFill>
                <a:latin typeface="Calibri" pitchFamily="34" charset="0"/>
              </a:rPr>
              <a:t>Exercice (corrigé) 1 :</a:t>
            </a:r>
          </a:p>
          <a:p>
            <a:pPr marL="0" indent="0" algn="just" eaLnBrk="1" hangingPunct="1">
              <a:spcBef>
                <a:spcPts val="600"/>
              </a:spcBef>
              <a:spcAft>
                <a:spcPts val="600"/>
              </a:spcAft>
              <a:buNone/>
            </a:pPr>
            <a:r>
              <a:rPr lang="fr-FR" sz="1400" b="1" dirty="0" smtClean="0">
                <a:solidFill>
                  <a:schemeClr val="accent2">
                    <a:lumMod val="50000"/>
                  </a:schemeClr>
                </a:solidFill>
                <a:latin typeface="Calibri" pitchFamily="34" charset="0"/>
              </a:rPr>
              <a:t>Coût de production des produits A et B  :</a:t>
            </a:r>
          </a:p>
          <a:p>
            <a:pPr marL="0" indent="0" algn="just" eaLnBrk="1" hangingPunct="1">
              <a:spcBef>
                <a:spcPts val="600"/>
              </a:spcBef>
              <a:spcAft>
                <a:spcPts val="600"/>
              </a:spcAft>
              <a:buNone/>
            </a:pPr>
            <a:endParaRPr lang="fr-FR" sz="1400" b="1" dirty="0" smtClean="0">
              <a:solidFill>
                <a:schemeClr val="accent2">
                  <a:lumMod val="50000"/>
                </a:schemeClr>
              </a:solidFill>
              <a:latin typeface="Calibri" pitchFamily="34" charset="0"/>
            </a:endParaRPr>
          </a:p>
          <a:p>
            <a:pPr marL="0" indent="0" algn="just" eaLnBrk="1" hangingPunct="1">
              <a:spcBef>
                <a:spcPts val="600"/>
              </a:spcBef>
              <a:spcAft>
                <a:spcPts val="600"/>
              </a:spcAft>
              <a:buNone/>
            </a:pPr>
            <a:endParaRPr lang="fr-FR" sz="1400" b="1" dirty="0" smtClean="0">
              <a:solidFill>
                <a:schemeClr val="accent2">
                  <a:lumMod val="50000"/>
                </a:schemeClr>
              </a:solidFill>
              <a:latin typeface="Calibri" pitchFamily="34" charset="0"/>
            </a:endParaRPr>
          </a:p>
          <a:p>
            <a:pPr marL="0" indent="0" algn="just" eaLnBrk="1" hangingPunct="1">
              <a:spcBef>
                <a:spcPts val="600"/>
              </a:spcBef>
              <a:spcAft>
                <a:spcPts val="600"/>
              </a:spcAft>
              <a:buNone/>
            </a:pPr>
            <a:endParaRPr lang="fr-FR" sz="1400" b="1" dirty="0" smtClean="0">
              <a:solidFill>
                <a:schemeClr val="accent2">
                  <a:lumMod val="50000"/>
                </a:schemeClr>
              </a:solidFill>
              <a:latin typeface="Calibri" pitchFamily="34" charset="0"/>
            </a:endParaRPr>
          </a:p>
          <a:p>
            <a:pPr marL="0" indent="0" algn="just" eaLnBrk="1" hangingPunct="1">
              <a:spcBef>
                <a:spcPts val="600"/>
              </a:spcBef>
              <a:spcAft>
                <a:spcPts val="600"/>
              </a:spcAft>
              <a:buNone/>
            </a:pPr>
            <a:endParaRPr lang="fr-FR" sz="1400" b="1" dirty="0" smtClean="0">
              <a:solidFill>
                <a:schemeClr val="accent2">
                  <a:lumMod val="50000"/>
                </a:schemeClr>
              </a:solidFill>
              <a:latin typeface="Calibri" pitchFamily="34" charset="0"/>
            </a:endParaRPr>
          </a:p>
          <a:p>
            <a:pPr marL="0" indent="0" algn="just" eaLnBrk="1" hangingPunct="1">
              <a:spcBef>
                <a:spcPts val="600"/>
              </a:spcBef>
              <a:spcAft>
                <a:spcPts val="600"/>
              </a:spcAft>
              <a:buNone/>
            </a:pPr>
            <a:endParaRPr lang="fr-FR" sz="1400" dirty="0">
              <a:solidFill>
                <a:schemeClr val="accent2">
                  <a:lumMod val="50000"/>
                </a:schemeClr>
              </a:solidFill>
              <a:latin typeface="Calibri" pitchFamily="34" charset="0"/>
            </a:endParaRPr>
          </a:p>
          <a:p>
            <a:pPr marL="0" indent="0" algn="just" eaLnBrk="1" hangingPunct="1">
              <a:spcBef>
                <a:spcPts val="600"/>
              </a:spcBef>
              <a:spcAft>
                <a:spcPts val="600"/>
              </a:spcAft>
              <a:buNone/>
            </a:pPr>
            <a:endParaRPr lang="fr-FR" sz="1400" dirty="0" smtClean="0">
              <a:solidFill>
                <a:schemeClr val="accent2">
                  <a:lumMod val="50000"/>
                </a:schemeClr>
              </a:solidFill>
              <a:latin typeface="Calibri" pitchFamily="34" charset="0"/>
            </a:endParaRPr>
          </a:p>
          <a:p>
            <a:pPr marL="0" indent="0" algn="just" eaLnBrk="1" hangingPunct="1">
              <a:spcBef>
                <a:spcPts val="600"/>
              </a:spcBef>
              <a:spcAft>
                <a:spcPts val="600"/>
              </a:spcAft>
              <a:buNone/>
            </a:pPr>
            <a:endParaRPr lang="fr-FR" sz="1400" dirty="0" smtClean="0">
              <a:solidFill>
                <a:schemeClr val="accent2">
                  <a:lumMod val="50000"/>
                </a:schemeClr>
              </a:solidFill>
              <a:latin typeface="Calibri" pitchFamily="34" charset="0"/>
            </a:endParaRPr>
          </a:p>
          <a:p>
            <a:pPr marL="0" indent="0" algn="just" eaLnBrk="1" hangingPunct="1">
              <a:spcBef>
                <a:spcPts val="600"/>
              </a:spcBef>
              <a:spcAft>
                <a:spcPts val="600"/>
              </a:spcAft>
              <a:buNone/>
            </a:pPr>
            <a:endParaRPr lang="fr-FR" sz="1400" dirty="0">
              <a:solidFill>
                <a:schemeClr val="accent2">
                  <a:lumMod val="50000"/>
                </a:schemeClr>
              </a:solidFill>
              <a:latin typeface="Calibri" pitchFamily="34" charset="0"/>
            </a:endParaRPr>
          </a:p>
          <a:p>
            <a:pPr marL="0" indent="0" algn="just" eaLnBrk="1" hangingPunct="1">
              <a:spcBef>
                <a:spcPts val="600"/>
              </a:spcBef>
              <a:spcAft>
                <a:spcPts val="600"/>
              </a:spcAft>
              <a:buNone/>
            </a:pPr>
            <a:endParaRPr lang="fr-FR" sz="1400"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p:txBody>
      </p:sp>
      <p:pic>
        <p:nvPicPr>
          <p:cNvPr id="5122" name="Picture 2"/>
          <p:cNvPicPr>
            <a:picLocks noChangeAspect="1" noChangeArrowheads="1"/>
          </p:cNvPicPr>
          <p:nvPr/>
        </p:nvPicPr>
        <p:blipFill>
          <a:blip r:embed="rId3"/>
          <a:srcRect/>
          <a:stretch>
            <a:fillRect/>
          </a:stretch>
        </p:blipFill>
        <p:spPr bwMode="auto">
          <a:xfrm>
            <a:off x="766763" y="1643050"/>
            <a:ext cx="7608887" cy="2105025"/>
          </a:xfrm>
          <a:prstGeom prst="rect">
            <a:avLst/>
          </a:prstGeom>
          <a:noFill/>
          <a:ln w="9525">
            <a:solidFill>
              <a:schemeClr val="bg1">
                <a:lumMod val="50000"/>
              </a:schemeClr>
            </a:solidFill>
            <a:miter lim="800000"/>
            <a:headEnd/>
            <a:tailEnd/>
          </a:ln>
          <a:effectLst/>
        </p:spPr>
      </p:pic>
    </p:spTree>
    <p:extLst>
      <p:ext uri="{BB962C8B-B14F-4D97-AF65-F5344CB8AC3E}">
        <p14:creationId xmlns:p14="http://schemas.microsoft.com/office/powerpoint/2010/main" val="313332531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0"/>
          </p:nvPr>
        </p:nvSpPr>
        <p:spPr>
          <a:xfrm>
            <a:off x="7239032" y="6543700"/>
            <a:ext cx="1905000" cy="457200"/>
          </a:xfrm>
        </p:spPr>
        <p:txBody>
          <a:bodyPr/>
          <a:lstStyle/>
          <a:p>
            <a:pPr>
              <a:defRPr/>
            </a:pPr>
            <a:fld id="{A54505F1-5C1B-4BB7-AC3F-C6A2329798D2}" type="slidenum">
              <a:rPr lang="fr-FR" sz="1100" smtClean="0"/>
              <a:pPr>
                <a:defRPr/>
              </a:pPr>
              <a:t>36</a:t>
            </a:fld>
            <a:endParaRPr lang="fr-FR" sz="1100" dirty="0"/>
          </a:p>
        </p:txBody>
      </p:sp>
      <p:sp>
        <p:nvSpPr>
          <p:cNvPr id="7" name="Rectangle 2"/>
          <p:cNvSpPr>
            <a:spLocks noGrp="1" noChangeArrowheads="1"/>
          </p:cNvSpPr>
          <p:nvPr>
            <p:ph type="title"/>
          </p:nvPr>
        </p:nvSpPr>
        <p:spPr>
          <a:xfrm>
            <a:off x="714349" y="-71462"/>
            <a:ext cx="8286808" cy="685800"/>
          </a:xfrm>
        </p:spPr>
        <p:txBody>
          <a:bodyPr/>
          <a:lstStyle/>
          <a:p>
            <a:pPr eaLnBrk="1" hangingPunct="1"/>
            <a:r>
              <a:rPr lang="fr-FR" sz="1600" b="1" dirty="0"/>
              <a:t>2</a:t>
            </a:r>
            <a:r>
              <a:rPr lang="fr-FR" sz="1600" b="1" dirty="0" smtClean="0"/>
              <a:t>. LES METHODES DE CALCUL DES COÛTS</a:t>
            </a:r>
            <a:r>
              <a:rPr lang="fr-FR" sz="1600" b="1" dirty="0" smtClean="0">
                <a:solidFill>
                  <a:schemeClr val="accent2">
                    <a:lumMod val="50000"/>
                  </a:schemeClr>
                </a:solidFill>
              </a:rPr>
              <a:t/>
            </a:r>
            <a:br>
              <a:rPr lang="fr-FR" sz="1600" b="1" dirty="0" smtClean="0">
                <a:solidFill>
                  <a:schemeClr val="accent2">
                    <a:lumMod val="50000"/>
                  </a:schemeClr>
                </a:solidFill>
              </a:rPr>
            </a:br>
            <a:r>
              <a:rPr lang="fr-FR" sz="1400" dirty="0" smtClean="0"/>
              <a:t>COÛT DE REVIENT COMPLET</a:t>
            </a:r>
            <a:endParaRPr lang="fr-FR" sz="1600" dirty="0" smtClean="0"/>
          </a:p>
        </p:txBody>
      </p:sp>
      <p:sp>
        <p:nvSpPr>
          <p:cNvPr id="5" name="Rectangle 3"/>
          <p:cNvSpPr txBox="1">
            <a:spLocks noChangeArrowheads="1"/>
          </p:cNvSpPr>
          <p:nvPr/>
        </p:nvSpPr>
        <p:spPr bwMode="auto">
          <a:xfrm>
            <a:off x="714348" y="692696"/>
            <a:ext cx="7890100" cy="57606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80000"/>
              <a:buFont typeface="Wingdings" pitchFamily="2" charset="2"/>
              <a:buChar char="n"/>
              <a:defRPr sz="24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pPr marL="0" indent="0" algn="just" eaLnBrk="1" hangingPunct="1">
              <a:spcBef>
                <a:spcPts val="600"/>
              </a:spcBef>
              <a:spcAft>
                <a:spcPts val="600"/>
              </a:spcAft>
              <a:buNone/>
            </a:pPr>
            <a:r>
              <a:rPr lang="fr-FR" sz="1400" b="1" dirty="0" smtClean="0">
                <a:solidFill>
                  <a:schemeClr val="accent2">
                    <a:lumMod val="50000"/>
                  </a:schemeClr>
                </a:solidFill>
                <a:latin typeface="Calibri" pitchFamily="34" charset="0"/>
              </a:rPr>
              <a:t>Exercice (corrigé) 1 :</a:t>
            </a:r>
          </a:p>
          <a:p>
            <a:pPr marL="0" indent="0" algn="just" eaLnBrk="1" hangingPunct="1">
              <a:spcBef>
                <a:spcPts val="600"/>
              </a:spcBef>
              <a:spcAft>
                <a:spcPts val="600"/>
              </a:spcAft>
              <a:buNone/>
            </a:pPr>
            <a:r>
              <a:rPr lang="fr-FR" sz="1400" b="1" dirty="0" smtClean="0">
                <a:solidFill>
                  <a:schemeClr val="accent2">
                    <a:lumMod val="50000"/>
                  </a:schemeClr>
                </a:solidFill>
                <a:latin typeface="Calibri" pitchFamily="34" charset="0"/>
              </a:rPr>
              <a:t>Comptes de stocks des produits finis  :</a:t>
            </a:r>
          </a:p>
          <a:p>
            <a:pPr marL="0" indent="0" algn="just" eaLnBrk="1" hangingPunct="1">
              <a:spcBef>
                <a:spcPts val="600"/>
              </a:spcBef>
              <a:spcAft>
                <a:spcPts val="600"/>
              </a:spcAft>
              <a:buNone/>
            </a:pPr>
            <a:r>
              <a:rPr lang="fr-FR" sz="1400" i="1" dirty="0" smtClean="0">
                <a:solidFill>
                  <a:schemeClr val="accent2">
                    <a:lumMod val="50000"/>
                  </a:schemeClr>
                </a:solidFill>
                <a:latin typeface="Calibri" pitchFamily="34" charset="0"/>
              </a:rPr>
              <a:t>Compte de stock A :</a:t>
            </a:r>
          </a:p>
          <a:p>
            <a:pPr marL="0" indent="0" algn="just" eaLnBrk="1" hangingPunct="1">
              <a:spcBef>
                <a:spcPts val="600"/>
              </a:spcBef>
              <a:spcAft>
                <a:spcPts val="600"/>
              </a:spcAft>
              <a:buNone/>
            </a:pPr>
            <a:endParaRPr lang="fr-FR" sz="1400" i="1" dirty="0" smtClean="0">
              <a:solidFill>
                <a:schemeClr val="accent2">
                  <a:lumMod val="50000"/>
                </a:schemeClr>
              </a:solidFill>
              <a:latin typeface="Calibri" pitchFamily="34" charset="0"/>
            </a:endParaRPr>
          </a:p>
          <a:p>
            <a:pPr marL="0" indent="0" algn="just" eaLnBrk="1" hangingPunct="1">
              <a:spcBef>
                <a:spcPts val="600"/>
              </a:spcBef>
              <a:spcAft>
                <a:spcPts val="600"/>
              </a:spcAft>
              <a:buNone/>
            </a:pPr>
            <a:endParaRPr lang="fr-FR" sz="1400" i="1" dirty="0" smtClean="0">
              <a:solidFill>
                <a:schemeClr val="accent2">
                  <a:lumMod val="50000"/>
                </a:schemeClr>
              </a:solidFill>
              <a:latin typeface="Calibri" pitchFamily="34" charset="0"/>
            </a:endParaRPr>
          </a:p>
          <a:p>
            <a:pPr marL="0" indent="0" algn="just" eaLnBrk="1" hangingPunct="1">
              <a:spcBef>
                <a:spcPts val="600"/>
              </a:spcBef>
              <a:spcAft>
                <a:spcPts val="600"/>
              </a:spcAft>
              <a:buNone/>
            </a:pPr>
            <a:endParaRPr lang="fr-FR" sz="1400" i="1" dirty="0" smtClean="0">
              <a:solidFill>
                <a:schemeClr val="accent2">
                  <a:lumMod val="50000"/>
                </a:schemeClr>
              </a:solidFill>
              <a:latin typeface="Calibri" pitchFamily="34" charset="0"/>
            </a:endParaRPr>
          </a:p>
          <a:p>
            <a:pPr marL="0" indent="0" algn="just" eaLnBrk="1" hangingPunct="1">
              <a:spcBef>
                <a:spcPts val="600"/>
              </a:spcBef>
              <a:spcAft>
                <a:spcPts val="600"/>
              </a:spcAft>
              <a:buNone/>
            </a:pPr>
            <a:endParaRPr lang="fr-FR" sz="1400" i="1" dirty="0" smtClean="0">
              <a:solidFill>
                <a:schemeClr val="accent2">
                  <a:lumMod val="50000"/>
                </a:schemeClr>
              </a:solidFill>
              <a:latin typeface="Calibri" pitchFamily="34" charset="0"/>
            </a:endParaRPr>
          </a:p>
          <a:p>
            <a:pPr marL="0" indent="0" algn="just" eaLnBrk="1" hangingPunct="1">
              <a:spcBef>
                <a:spcPts val="600"/>
              </a:spcBef>
              <a:spcAft>
                <a:spcPts val="600"/>
              </a:spcAft>
              <a:buNone/>
            </a:pPr>
            <a:r>
              <a:rPr lang="fr-FR" sz="1400" i="1" dirty="0" smtClean="0">
                <a:solidFill>
                  <a:schemeClr val="accent2">
                    <a:lumMod val="50000"/>
                  </a:schemeClr>
                </a:solidFill>
                <a:latin typeface="Calibri" pitchFamily="34" charset="0"/>
              </a:rPr>
              <a:t>Compte de stock B :</a:t>
            </a:r>
          </a:p>
          <a:p>
            <a:pPr marL="0" indent="0" algn="just" eaLnBrk="1" hangingPunct="1">
              <a:spcBef>
                <a:spcPts val="600"/>
              </a:spcBef>
              <a:spcAft>
                <a:spcPts val="600"/>
              </a:spcAft>
              <a:buNone/>
            </a:pPr>
            <a:endParaRPr lang="fr-FR" sz="1400" i="1" dirty="0" smtClean="0">
              <a:solidFill>
                <a:schemeClr val="accent2">
                  <a:lumMod val="50000"/>
                </a:schemeClr>
              </a:solidFill>
              <a:latin typeface="Calibri" pitchFamily="34" charset="0"/>
            </a:endParaRPr>
          </a:p>
          <a:p>
            <a:pPr marL="0" indent="0" algn="just" eaLnBrk="1" hangingPunct="1">
              <a:spcBef>
                <a:spcPts val="600"/>
              </a:spcBef>
              <a:spcAft>
                <a:spcPts val="600"/>
              </a:spcAft>
              <a:buNone/>
            </a:pPr>
            <a:endParaRPr lang="fr-FR" sz="1400" b="1" dirty="0" smtClean="0">
              <a:solidFill>
                <a:schemeClr val="accent2">
                  <a:lumMod val="50000"/>
                </a:schemeClr>
              </a:solidFill>
              <a:latin typeface="Calibri" pitchFamily="34" charset="0"/>
            </a:endParaRPr>
          </a:p>
          <a:p>
            <a:pPr marL="0" indent="0" algn="just" eaLnBrk="1" hangingPunct="1">
              <a:spcBef>
                <a:spcPts val="600"/>
              </a:spcBef>
              <a:spcAft>
                <a:spcPts val="600"/>
              </a:spcAft>
              <a:buNone/>
            </a:pPr>
            <a:endParaRPr lang="fr-FR" sz="1400" b="1" dirty="0" smtClean="0">
              <a:solidFill>
                <a:schemeClr val="accent2">
                  <a:lumMod val="50000"/>
                </a:schemeClr>
              </a:solidFill>
              <a:latin typeface="Calibri" pitchFamily="34" charset="0"/>
            </a:endParaRPr>
          </a:p>
          <a:p>
            <a:pPr marL="0" indent="0" algn="just" eaLnBrk="1" hangingPunct="1">
              <a:spcBef>
                <a:spcPts val="600"/>
              </a:spcBef>
              <a:spcAft>
                <a:spcPts val="600"/>
              </a:spcAft>
              <a:buNone/>
            </a:pPr>
            <a:endParaRPr lang="fr-FR" sz="1400" b="1" dirty="0" smtClean="0">
              <a:solidFill>
                <a:schemeClr val="accent2">
                  <a:lumMod val="50000"/>
                </a:schemeClr>
              </a:solidFill>
              <a:latin typeface="Calibri" pitchFamily="34" charset="0"/>
            </a:endParaRPr>
          </a:p>
          <a:p>
            <a:pPr marL="0" indent="0" algn="just" eaLnBrk="1" hangingPunct="1">
              <a:spcBef>
                <a:spcPts val="600"/>
              </a:spcBef>
              <a:spcAft>
                <a:spcPts val="600"/>
              </a:spcAft>
              <a:buNone/>
            </a:pPr>
            <a:endParaRPr lang="fr-FR" sz="1400" b="1" dirty="0" smtClean="0">
              <a:solidFill>
                <a:schemeClr val="accent2">
                  <a:lumMod val="50000"/>
                </a:schemeClr>
              </a:solidFill>
              <a:latin typeface="Calibri" pitchFamily="34" charset="0"/>
            </a:endParaRPr>
          </a:p>
          <a:p>
            <a:pPr marL="0" indent="0" algn="just" eaLnBrk="1" hangingPunct="1">
              <a:spcBef>
                <a:spcPts val="600"/>
              </a:spcBef>
              <a:spcAft>
                <a:spcPts val="600"/>
              </a:spcAft>
              <a:buNone/>
            </a:pPr>
            <a:endParaRPr lang="fr-FR" sz="1400" dirty="0">
              <a:solidFill>
                <a:schemeClr val="accent2">
                  <a:lumMod val="50000"/>
                </a:schemeClr>
              </a:solidFill>
              <a:latin typeface="Calibri" pitchFamily="34" charset="0"/>
            </a:endParaRPr>
          </a:p>
          <a:p>
            <a:pPr marL="0" indent="0" algn="just" eaLnBrk="1" hangingPunct="1">
              <a:spcBef>
                <a:spcPts val="600"/>
              </a:spcBef>
              <a:spcAft>
                <a:spcPts val="600"/>
              </a:spcAft>
              <a:buNone/>
            </a:pPr>
            <a:endParaRPr lang="fr-FR" sz="1400" dirty="0" smtClean="0">
              <a:solidFill>
                <a:schemeClr val="accent2">
                  <a:lumMod val="50000"/>
                </a:schemeClr>
              </a:solidFill>
              <a:latin typeface="Calibri" pitchFamily="34" charset="0"/>
            </a:endParaRPr>
          </a:p>
          <a:p>
            <a:pPr marL="0" indent="0" algn="just" eaLnBrk="1" hangingPunct="1">
              <a:spcBef>
                <a:spcPts val="600"/>
              </a:spcBef>
              <a:spcAft>
                <a:spcPts val="600"/>
              </a:spcAft>
              <a:buNone/>
            </a:pPr>
            <a:endParaRPr lang="fr-FR" sz="1400" dirty="0" smtClean="0">
              <a:solidFill>
                <a:schemeClr val="accent2">
                  <a:lumMod val="50000"/>
                </a:schemeClr>
              </a:solidFill>
              <a:latin typeface="Calibri" pitchFamily="34" charset="0"/>
            </a:endParaRPr>
          </a:p>
          <a:p>
            <a:pPr marL="0" indent="0" algn="just" eaLnBrk="1" hangingPunct="1">
              <a:spcBef>
                <a:spcPts val="600"/>
              </a:spcBef>
              <a:spcAft>
                <a:spcPts val="600"/>
              </a:spcAft>
              <a:buNone/>
            </a:pPr>
            <a:endParaRPr lang="fr-FR" sz="1400" dirty="0">
              <a:solidFill>
                <a:schemeClr val="accent2">
                  <a:lumMod val="50000"/>
                </a:schemeClr>
              </a:solidFill>
              <a:latin typeface="Calibri" pitchFamily="34" charset="0"/>
            </a:endParaRPr>
          </a:p>
          <a:p>
            <a:pPr marL="0" indent="0" algn="just" eaLnBrk="1" hangingPunct="1">
              <a:spcBef>
                <a:spcPts val="600"/>
              </a:spcBef>
              <a:spcAft>
                <a:spcPts val="600"/>
              </a:spcAft>
              <a:buNone/>
            </a:pPr>
            <a:endParaRPr lang="fr-FR" sz="1400"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p:txBody>
      </p:sp>
      <p:pic>
        <p:nvPicPr>
          <p:cNvPr id="6146" name="Picture 2"/>
          <p:cNvPicPr>
            <a:picLocks noChangeAspect="1" noChangeArrowheads="1"/>
          </p:cNvPicPr>
          <p:nvPr/>
        </p:nvPicPr>
        <p:blipFill>
          <a:blip r:embed="rId3"/>
          <a:srcRect/>
          <a:stretch>
            <a:fillRect/>
          </a:stretch>
        </p:blipFill>
        <p:spPr bwMode="auto">
          <a:xfrm>
            <a:off x="942975" y="2000240"/>
            <a:ext cx="7256463" cy="971550"/>
          </a:xfrm>
          <a:prstGeom prst="rect">
            <a:avLst/>
          </a:prstGeom>
          <a:noFill/>
          <a:ln w="9525">
            <a:solidFill>
              <a:schemeClr val="bg1">
                <a:lumMod val="50000"/>
              </a:schemeClr>
            </a:solidFill>
            <a:miter lim="800000"/>
            <a:headEnd/>
            <a:tailEnd/>
          </a:ln>
          <a:effectLst/>
        </p:spPr>
      </p:pic>
      <p:pic>
        <p:nvPicPr>
          <p:cNvPr id="6147" name="Picture 3"/>
          <p:cNvPicPr>
            <a:picLocks noChangeAspect="1" noChangeArrowheads="1"/>
          </p:cNvPicPr>
          <p:nvPr/>
        </p:nvPicPr>
        <p:blipFill>
          <a:blip r:embed="rId4"/>
          <a:srcRect/>
          <a:stretch>
            <a:fillRect/>
          </a:stretch>
        </p:blipFill>
        <p:spPr bwMode="auto">
          <a:xfrm>
            <a:off x="942975" y="3814772"/>
            <a:ext cx="7256463" cy="971550"/>
          </a:xfrm>
          <a:prstGeom prst="rect">
            <a:avLst/>
          </a:prstGeom>
          <a:noFill/>
          <a:ln w="9525">
            <a:solidFill>
              <a:schemeClr val="bg1">
                <a:lumMod val="50000"/>
              </a:schemeClr>
            </a:solidFill>
            <a:miter lim="800000"/>
            <a:headEnd/>
            <a:tailEnd/>
          </a:ln>
          <a:effectLst/>
        </p:spPr>
      </p:pic>
    </p:spTree>
    <p:extLst>
      <p:ext uri="{BB962C8B-B14F-4D97-AF65-F5344CB8AC3E}">
        <p14:creationId xmlns:p14="http://schemas.microsoft.com/office/powerpoint/2010/main" val="31333253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0"/>
          </p:nvPr>
        </p:nvSpPr>
        <p:spPr>
          <a:xfrm>
            <a:off x="7239032" y="6543700"/>
            <a:ext cx="1905000" cy="457200"/>
          </a:xfrm>
        </p:spPr>
        <p:txBody>
          <a:bodyPr/>
          <a:lstStyle/>
          <a:p>
            <a:pPr>
              <a:defRPr/>
            </a:pPr>
            <a:fld id="{A54505F1-5C1B-4BB7-AC3F-C6A2329798D2}" type="slidenum">
              <a:rPr lang="fr-FR" sz="1100" smtClean="0"/>
              <a:pPr>
                <a:defRPr/>
              </a:pPr>
              <a:t>37</a:t>
            </a:fld>
            <a:endParaRPr lang="fr-FR" sz="1100" dirty="0"/>
          </a:p>
        </p:txBody>
      </p:sp>
      <p:sp>
        <p:nvSpPr>
          <p:cNvPr id="7" name="Rectangle 2"/>
          <p:cNvSpPr>
            <a:spLocks noGrp="1" noChangeArrowheads="1"/>
          </p:cNvSpPr>
          <p:nvPr>
            <p:ph type="title"/>
          </p:nvPr>
        </p:nvSpPr>
        <p:spPr>
          <a:xfrm>
            <a:off x="714349" y="-71462"/>
            <a:ext cx="8286808" cy="685800"/>
          </a:xfrm>
        </p:spPr>
        <p:txBody>
          <a:bodyPr/>
          <a:lstStyle/>
          <a:p>
            <a:pPr eaLnBrk="1" hangingPunct="1"/>
            <a:r>
              <a:rPr lang="fr-FR" sz="1600" b="1" dirty="0"/>
              <a:t>2</a:t>
            </a:r>
            <a:r>
              <a:rPr lang="fr-FR" sz="1600" b="1" dirty="0" smtClean="0"/>
              <a:t>. LES METHODES DE CALCUL DES COÛTS</a:t>
            </a:r>
            <a:r>
              <a:rPr lang="fr-FR" sz="1600" b="1" dirty="0" smtClean="0">
                <a:solidFill>
                  <a:schemeClr val="accent2">
                    <a:lumMod val="50000"/>
                  </a:schemeClr>
                </a:solidFill>
              </a:rPr>
              <a:t/>
            </a:r>
            <a:br>
              <a:rPr lang="fr-FR" sz="1600" b="1" dirty="0" smtClean="0">
                <a:solidFill>
                  <a:schemeClr val="accent2">
                    <a:lumMod val="50000"/>
                  </a:schemeClr>
                </a:solidFill>
              </a:rPr>
            </a:br>
            <a:r>
              <a:rPr lang="fr-FR" sz="1400" dirty="0" smtClean="0"/>
              <a:t>COÛT DE REVIENT COMPLET</a:t>
            </a:r>
            <a:endParaRPr lang="fr-FR" sz="1600" dirty="0" smtClean="0"/>
          </a:p>
        </p:txBody>
      </p:sp>
      <p:sp>
        <p:nvSpPr>
          <p:cNvPr id="5" name="Rectangle 3"/>
          <p:cNvSpPr txBox="1">
            <a:spLocks noChangeArrowheads="1"/>
          </p:cNvSpPr>
          <p:nvPr/>
        </p:nvSpPr>
        <p:spPr bwMode="auto">
          <a:xfrm>
            <a:off x="714348" y="692696"/>
            <a:ext cx="7890100" cy="57606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80000"/>
              <a:buFont typeface="Wingdings" pitchFamily="2" charset="2"/>
              <a:buChar char="n"/>
              <a:defRPr sz="24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pPr marL="0" indent="0" algn="just" eaLnBrk="1" hangingPunct="1">
              <a:spcBef>
                <a:spcPts val="600"/>
              </a:spcBef>
              <a:spcAft>
                <a:spcPts val="600"/>
              </a:spcAft>
              <a:buNone/>
            </a:pPr>
            <a:r>
              <a:rPr lang="fr-FR" sz="1400" b="1" dirty="0" smtClean="0">
                <a:solidFill>
                  <a:schemeClr val="accent2">
                    <a:lumMod val="50000"/>
                  </a:schemeClr>
                </a:solidFill>
                <a:latin typeface="Calibri" pitchFamily="34" charset="0"/>
              </a:rPr>
              <a:t>Exercice (corrigé) 1 :</a:t>
            </a:r>
          </a:p>
          <a:p>
            <a:pPr marL="0" indent="0" algn="just" eaLnBrk="1" hangingPunct="1">
              <a:spcBef>
                <a:spcPts val="600"/>
              </a:spcBef>
              <a:spcAft>
                <a:spcPts val="600"/>
              </a:spcAft>
              <a:buNone/>
            </a:pPr>
            <a:r>
              <a:rPr lang="fr-FR" sz="1400" b="1" dirty="0" smtClean="0">
                <a:solidFill>
                  <a:schemeClr val="accent2">
                    <a:lumMod val="50000"/>
                  </a:schemeClr>
                </a:solidFill>
                <a:latin typeface="Calibri" pitchFamily="34" charset="0"/>
              </a:rPr>
              <a:t>Résultat de la comptabilité analytique  :</a:t>
            </a:r>
          </a:p>
          <a:p>
            <a:pPr marL="0" indent="0" algn="just" eaLnBrk="1" hangingPunct="1">
              <a:spcBef>
                <a:spcPts val="600"/>
              </a:spcBef>
              <a:spcAft>
                <a:spcPts val="600"/>
              </a:spcAft>
              <a:buNone/>
            </a:pPr>
            <a:endParaRPr lang="fr-FR" sz="1400" b="1" dirty="0" smtClean="0">
              <a:solidFill>
                <a:schemeClr val="accent2">
                  <a:lumMod val="50000"/>
                </a:schemeClr>
              </a:solidFill>
              <a:latin typeface="Calibri" pitchFamily="34" charset="0"/>
            </a:endParaRPr>
          </a:p>
          <a:p>
            <a:pPr marL="0" indent="0" algn="just" eaLnBrk="1" hangingPunct="1">
              <a:spcBef>
                <a:spcPts val="600"/>
              </a:spcBef>
              <a:spcAft>
                <a:spcPts val="600"/>
              </a:spcAft>
              <a:buNone/>
            </a:pPr>
            <a:endParaRPr lang="fr-FR" sz="1400" b="1" dirty="0" smtClean="0">
              <a:solidFill>
                <a:schemeClr val="accent2">
                  <a:lumMod val="50000"/>
                </a:schemeClr>
              </a:solidFill>
              <a:latin typeface="Calibri" pitchFamily="34" charset="0"/>
            </a:endParaRPr>
          </a:p>
          <a:p>
            <a:pPr marL="0" indent="0" algn="just" eaLnBrk="1" hangingPunct="1">
              <a:spcBef>
                <a:spcPts val="600"/>
              </a:spcBef>
              <a:spcAft>
                <a:spcPts val="600"/>
              </a:spcAft>
              <a:buNone/>
            </a:pPr>
            <a:endParaRPr lang="fr-FR" sz="1400" b="1" dirty="0" smtClean="0">
              <a:solidFill>
                <a:schemeClr val="accent2">
                  <a:lumMod val="50000"/>
                </a:schemeClr>
              </a:solidFill>
              <a:latin typeface="Calibri" pitchFamily="34" charset="0"/>
            </a:endParaRPr>
          </a:p>
          <a:p>
            <a:pPr marL="0" indent="0" algn="just" eaLnBrk="1" hangingPunct="1">
              <a:spcBef>
                <a:spcPts val="600"/>
              </a:spcBef>
              <a:spcAft>
                <a:spcPts val="600"/>
              </a:spcAft>
              <a:buNone/>
            </a:pPr>
            <a:endParaRPr lang="fr-FR" sz="1400" b="1" dirty="0" smtClean="0">
              <a:solidFill>
                <a:schemeClr val="accent2">
                  <a:lumMod val="50000"/>
                </a:schemeClr>
              </a:solidFill>
              <a:latin typeface="Calibri" pitchFamily="34" charset="0"/>
            </a:endParaRPr>
          </a:p>
          <a:p>
            <a:pPr marL="0" indent="0" algn="just" eaLnBrk="1" hangingPunct="1">
              <a:spcBef>
                <a:spcPts val="600"/>
              </a:spcBef>
              <a:spcAft>
                <a:spcPts val="600"/>
              </a:spcAft>
              <a:buNone/>
            </a:pPr>
            <a:endParaRPr lang="fr-FR" sz="1400" b="1" dirty="0" smtClean="0">
              <a:solidFill>
                <a:schemeClr val="accent2">
                  <a:lumMod val="50000"/>
                </a:schemeClr>
              </a:solidFill>
              <a:latin typeface="Calibri" pitchFamily="34" charset="0"/>
            </a:endParaRPr>
          </a:p>
          <a:p>
            <a:pPr marL="0" indent="0" algn="just" eaLnBrk="1" hangingPunct="1">
              <a:spcBef>
                <a:spcPts val="600"/>
              </a:spcBef>
              <a:spcAft>
                <a:spcPts val="600"/>
              </a:spcAft>
              <a:buNone/>
            </a:pPr>
            <a:endParaRPr lang="fr-FR" sz="1400" b="1" dirty="0" smtClean="0">
              <a:solidFill>
                <a:schemeClr val="accent2">
                  <a:lumMod val="50000"/>
                </a:schemeClr>
              </a:solidFill>
              <a:latin typeface="Calibri" pitchFamily="34" charset="0"/>
            </a:endParaRPr>
          </a:p>
          <a:p>
            <a:pPr marL="0" indent="0" algn="just" eaLnBrk="1" hangingPunct="1">
              <a:spcBef>
                <a:spcPts val="600"/>
              </a:spcBef>
              <a:spcAft>
                <a:spcPts val="600"/>
              </a:spcAft>
              <a:buNone/>
            </a:pPr>
            <a:r>
              <a:rPr lang="fr-FR" sz="1400" b="1" dirty="0" smtClean="0">
                <a:solidFill>
                  <a:schemeClr val="accent2">
                    <a:lumMod val="50000"/>
                  </a:schemeClr>
                </a:solidFill>
                <a:latin typeface="Calibri" pitchFamily="34" charset="0"/>
              </a:rPr>
              <a:t>Résultat comptable :</a:t>
            </a:r>
          </a:p>
          <a:p>
            <a:pPr marL="0" indent="0" algn="just" eaLnBrk="1" hangingPunct="1">
              <a:spcBef>
                <a:spcPts val="600"/>
              </a:spcBef>
              <a:spcAft>
                <a:spcPts val="600"/>
              </a:spcAft>
              <a:buNone/>
            </a:pPr>
            <a:r>
              <a:rPr lang="fr-FR" sz="1400" dirty="0" smtClean="0">
                <a:solidFill>
                  <a:schemeClr val="accent2">
                    <a:lumMod val="50000"/>
                  </a:schemeClr>
                </a:solidFill>
                <a:latin typeface="Calibri" pitchFamily="34" charset="0"/>
              </a:rPr>
              <a:t>Résultat analytique :                        </a:t>
            </a:r>
          </a:p>
          <a:p>
            <a:pPr marL="0" indent="0" algn="just" eaLnBrk="1" hangingPunct="1">
              <a:spcBef>
                <a:spcPts val="600"/>
              </a:spcBef>
              <a:spcAft>
                <a:spcPts val="600"/>
              </a:spcAft>
              <a:buNone/>
            </a:pPr>
            <a:r>
              <a:rPr lang="fr-FR" sz="1400" dirty="0" smtClean="0">
                <a:solidFill>
                  <a:schemeClr val="accent2">
                    <a:lumMod val="50000"/>
                  </a:schemeClr>
                </a:solidFill>
                <a:latin typeface="Calibri" pitchFamily="34" charset="0"/>
              </a:rPr>
              <a:t>Produit A :                                          67 338</a:t>
            </a:r>
          </a:p>
          <a:p>
            <a:pPr marL="0" indent="0" algn="just" eaLnBrk="1" hangingPunct="1">
              <a:spcBef>
                <a:spcPts val="600"/>
              </a:spcBef>
              <a:spcAft>
                <a:spcPts val="600"/>
              </a:spcAft>
              <a:buNone/>
            </a:pPr>
            <a:r>
              <a:rPr lang="fr-FR" sz="1400" dirty="0" smtClean="0">
                <a:solidFill>
                  <a:schemeClr val="accent2">
                    <a:lumMod val="50000"/>
                  </a:schemeClr>
                </a:solidFill>
                <a:latin typeface="Calibri" pitchFamily="34" charset="0"/>
              </a:rPr>
              <a:t>Produit B :                                             8 824</a:t>
            </a:r>
          </a:p>
          <a:p>
            <a:pPr marL="0" indent="0" algn="just" eaLnBrk="1" hangingPunct="1">
              <a:spcBef>
                <a:spcPts val="600"/>
              </a:spcBef>
              <a:spcAft>
                <a:spcPts val="600"/>
              </a:spcAft>
              <a:buNone/>
            </a:pPr>
            <a:r>
              <a:rPr lang="fr-FR" sz="1400" dirty="0" smtClean="0">
                <a:solidFill>
                  <a:schemeClr val="accent2">
                    <a:lumMod val="50000"/>
                  </a:schemeClr>
                </a:solidFill>
                <a:latin typeface="Calibri" pitchFamily="34" charset="0"/>
              </a:rPr>
              <a:t>Charges non incorporables :        - 10 200</a:t>
            </a:r>
          </a:p>
          <a:p>
            <a:pPr marL="0" indent="0" algn="just" eaLnBrk="1" hangingPunct="1">
              <a:spcBef>
                <a:spcPts val="600"/>
              </a:spcBef>
              <a:spcAft>
                <a:spcPts val="600"/>
              </a:spcAft>
              <a:buNone/>
            </a:pPr>
            <a:r>
              <a:rPr lang="fr-FR" sz="1400" dirty="0" smtClean="0">
                <a:solidFill>
                  <a:schemeClr val="accent2">
                    <a:lumMod val="50000"/>
                  </a:schemeClr>
                </a:solidFill>
                <a:latin typeface="Calibri" pitchFamily="34" charset="0"/>
              </a:rPr>
              <a:t>Différence d’inventaire :                  - 8 305</a:t>
            </a:r>
          </a:p>
          <a:p>
            <a:pPr marL="0" indent="0" algn="just" eaLnBrk="1" hangingPunct="1">
              <a:spcBef>
                <a:spcPts val="600"/>
              </a:spcBef>
              <a:spcAft>
                <a:spcPts val="600"/>
              </a:spcAft>
              <a:buNone/>
            </a:pPr>
            <a:r>
              <a:rPr lang="fr-FR" sz="1400" dirty="0" smtClean="0">
                <a:solidFill>
                  <a:schemeClr val="accent2">
                    <a:lumMod val="50000"/>
                  </a:schemeClr>
                </a:solidFill>
                <a:latin typeface="Calibri" pitchFamily="34" charset="0"/>
              </a:rPr>
              <a:t>Résultat de la comptabilité </a:t>
            </a:r>
            <a:r>
              <a:rPr lang="fr-FR" sz="1400" smtClean="0">
                <a:solidFill>
                  <a:schemeClr val="accent2">
                    <a:lumMod val="50000"/>
                  </a:schemeClr>
                </a:solidFill>
                <a:latin typeface="Calibri" pitchFamily="34" charset="0"/>
              </a:rPr>
              <a:t>:           57 657  </a:t>
            </a:r>
            <a:endParaRPr lang="fr-FR" sz="1400" b="1" dirty="0" smtClean="0">
              <a:solidFill>
                <a:schemeClr val="accent2">
                  <a:lumMod val="50000"/>
                </a:schemeClr>
              </a:solidFill>
              <a:latin typeface="Calibri" pitchFamily="34" charset="0"/>
            </a:endParaRPr>
          </a:p>
          <a:p>
            <a:pPr marL="0" indent="0" algn="just" eaLnBrk="1" hangingPunct="1">
              <a:spcBef>
                <a:spcPts val="600"/>
              </a:spcBef>
              <a:spcAft>
                <a:spcPts val="600"/>
              </a:spcAft>
              <a:buNone/>
            </a:pPr>
            <a:endParaRPr lang="fr-FR" sz="1400" b="1" dirty="0" smtClean="0">
              <a:solidFill>
                <a:schemeClr val="accent2">
                  <a:lumMod val="50000"/>
                </a:schemeClr>
              </a:solidFill>
              <a:latin typeface="Calibri" pitchFamily="34" charset="0"/>
            </a:endParaRPr>
          </a:p>
          <a:p>
            <a:pPr marL="0" indent="0" algn="just" eaLnBrk="1" hangingPunct="1">
              <a:spcBef>
                <a:spcPts val="600"/>
              </a:spcBef>
              <a:spcAft>
                <a:spcPts val="600"/>
              </a:spcAft>
              <a:buNone/>
            </a:pPr>
            <a:endParaRPr lang="fr-FR" sz="1400" dirty="0">
              <a:solidFill>
                <a:schemeClr val="accent2">
                  <a:lumMod val="50000"/>
                </a:schemeClr>
              </a:solidFill>
              <a:latin typeface="Calibri" pitchFamily="34" charset="0"/>
            </a:endParaRPr>
          </a:p>
          <a:p>
            <a:pPr marL="0" indent="0" algn="just" eaLnBrk="1" hangingPunct="1">
              <a:spcBef>
                <a:spcPts val="600"/>
              </a:spcBef>
              <a:spcAft>
                <a:spcPts val="600"/>
              </a:spcAft>
              <a:buNone/>
            </a:pPr>
            <a:endParaRPr lang="fr-FR" sz="1400" dirty="0" smtClean="0">
              <a:solidFill>
                <a:schemeClr val="accent2">
                  <a:lumMod val="50000"/>
                </a:schemeClr>
              </a:solidFill>
              <a:latin typeface="Calibri" pitchFamily="34" charset="0"/>
            </a:endParaRPr>
          </a:p>
          <a:p>
            <a:pPr marL="0" indent="0" algn="just" eaLnBrk="1" hangingPunct="1">
              <a:spcBef>
                <a:spcPts val="600"/>
              </a:spcBef>
              <a:spcAft>
                <a:spcPts val="600"/>
              </a:spcAft>
              <a:buNone/>
            </a:pPr>
            <a:endParaRPr lang="fr-FR" sz="1400" dirty="0" smtClean="0">
              <a:solidFill>
                <a:schemeClr val="accent2">
                  <a:lumMod val="50000"/>
                </a:schemeClr>
              </a:solidFill>
              <a:latin typeface="Calibri" pitchFamily="34" charset="0"/>
            </a:endParaRPr>
          </a:p>
          <a:p>
            <a:pPr marL="0" indent="0" algn="just" eaLnBrk="1" hangingPunct="1">
              <a:spcBef>
                <a:spcPts val="600"/>
              </a:spcBef>
              <a:spcAft>
                <a:spcPts val="600"/>
              </a:spcAft>
              <a:buNone/>
            </a:pPr>
            <a:endParaRPr lang="fr-FR" sz="1400" dirty="0">
              <a:solidFill>
                <a:schemeClr val="accent2">
                  <a:lumMod val="50000"/>
                </a:schemeClr>
              </a:solidFill>
              <a:latin typeface="Calibri" pitchFamily="34" charset="0"/>
            </a:endParaRPr>
          </a:p>
          <a:p>
            <a:pPr marL="0" indent="0" algn="just" eaLnBrk="1" hangingPunct="1">
              <a:spcBef>
                <a:spcPts val="600"/>
              </a:spcBef>
              <a:spcAft>
                <a:spcPts val="600"/>
              </a:spcAft>
              <a:buNone/>
            </a:pPr>
            <a:endParaRPr lang="fr-FR" sz="1400"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p:txBody>
      </p:sp>
      <p:pic>
        <p:nvPicPr>
          <p:cNvPr id="3074" name="Picture 2"/>
          <p:cNvPicPr>
            <a:picLocks noChangeAspect="1" noChangeArrowheads="1"/>
          </p:cNvPicPr>
          <p:nvPr/>
        </p:nvPicPr>
        <p:blipFill>
          <a:blip r:embed="rId3"/>
          <a:srcRect/>
          <a:stretch>
            <a:fillRect/>
          </a:stretch>
        </p:blipFill>
        <p:spPr bwMode="auto">
          <a:xfrm>
            <a:off x="723900" y="1633537"/>
            <a:ext cx="7694613" cy="1724025"/>
          </a:xfrm>
          <a:prstGeom prst="rect">
            <a:avLst/>
          </a:prstGeom>
          <a:noFill/>
          <a:ln w="9525">
            <a:solidFill>
              <a:schemeClr val="bg1">
                <a:lumMod val="50000"/>
              </a:schemeClr>
            </a:solidFill>
            <a:miter lim="800000"/>
            <a:headEnd/>
            <a:tailEnd/>
          </a:ln>
          <a:effectLst/>
        </p:spPr>
      </p:pic>
      <p:cxnSp>
        <p:nvCxnSpPr>
          <p:cNvPr id="11" name="Connecteur droit 10"/>
          <p:cNvCxnSpPr/>
          <p:nvPr/>
        </p:nvCxnSpPr>
        <p:spPr bwMode="auto">
          <a:xfrm>
            <a:off x="3000364" y="5713428"/>
            <a:ext cx="1000132" cy="1588"/>
          </a:xfrm>
          <a:prstGeom prst="line">
            <a:avLst/>
          </a:prstGeom>
          <a:solidFill>
            <a:schemeClr val="accent1"/>
          </a:solidFill>
          <a:ln w="9525" cap="flat" cmpd="sng" algn="ctr">
            <a:solidFill>
              <a:schemeClr val="accent2">
                <a:lumMod val="50000"/>
              </a:schemeClr>
            </a:solidFill>
            <a:prstDash val="solid"/>
            <a:round/>
            <a:headEnd type="none" w="med" len="med"/>
            <a:tailEnd type="none" w="med" len="med"/>
          </a:ln>
          <a:effectLst/>
        </p:spPr>
      </p:cxnSp>
    </p:spTree>
    <p:extLst>
      <p:ext uri="{BB962C8B-B14F-4D97-AF65-F5344CB8AC3E}">
        <p14:creationId xmlns:p14="http://schemas.microsoft.com/office/powerpoint/2010/main" val="423896133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0"/>
          </p:nvPr>
        </p:nvSpPr>
        <p:spPr>
          <a:xfrm>
            <a:off x="7239032" y="6543700"/>
            <a:ext cx="1905000" cy="457200"/>
          </a:xfrm>
        </p:spPr>
        <p:txBody>
          <a:bodyPr/>
          <a:lstStyle/>
          <a:p>
            <a:pPr>
              <a:defRPr/>
            </a:pPr>
            <a:fld id="{A54505F1-5C1B-4BB7-AC3F-C6A2329798D2}" type="slidenum">
              <a:rPr lang="fr-FR" sz="1100" smtClean="0"/>
              <a:pPr>
                <a:defRPr/>
              </a:pPr>
              <a:t>38</a:t>
            </a:fld>
            <a:endParaRPr lang="fr-FR" sz="1100" dirty="0"/>
          </a:p>
        </p:txBody>
      </p:sp>
      <p:sp>
        <p:nvSpPr>
          <p:cNvPr id="7" name="Rectangle 2"/>
          <p:cNvSpPr>
            <a:spLocks noGrp="1" noChangeArrowheads="1"/>
          </p:cNvSpPr>
          <p:nvPr>
            <p:ph type="title"/>
          </p:nvPr>
        </p:nvSpPr>
        <p:spPr>
          <a:xfrm>
            <a:off x="714349" y="-71462"/>
            <a:ext cx="8286808" cy="685800"/>
          </a:xfrm>
        </p:spPr>
        <p:txBody>
          <a:bodyPr/>
          <a:lstStyle/>
          <a:p>
            <a:pPr eaLnBrk="1" hangingPunct="1"/>
            <a:r>
              <a:rPr lang="fr-FR" sz="1600" b="1" dirty="0"/>
              <a:t>2</a:t>
            </a:r>
            <a:r>
              <a:rPr lang="fr-FR" sz="1600" b="1" dirty="0" smtClean="0"/>
              <a:t>. LES METHODES DE CALCUL DES COÛTS</a:t>
            </a:r>
            <a:r>
              <a:rPr lang="fr-FR" sz="1600" b="1" dirty="0" smtClean="0">
                <a:solidFill>
                  <a:schemeClr val="accent2">
                    <a:lumMod val="50000"/>
                  </a:schemeClr>
                </a:solidFill>
              </a:rPr>
              <a:t/>
            </a:r>
            <a:br>
              <a:rPr lang="fr-FR" sz="1600" b="1" dirty="0" smtClean="0">
                <a:solidFill>
                  <a:schemeClr val="accent2">
                    <a:lumMod val="50000"/>
                  </a:schemeClr>
                </a:solidFill>
              </a:rPr>
            </a:br>
            <a:r>
              <a:rPr lang="fr-FR" sz="1400" dirty="0" smtClean="0"/>
              <a:t>METHODE ABC</a:t>
            </a:r>
            <a:endParaRPr lang="fr-FR" sz="1600" dirty="0" smtClean="0"/>
          </a:p>
        </p:txBody>
      </p:sp>
      <p:sp>
        <p:nvSpPr>
          <p:cNvPr id="5" name="Rectangle 3"/>
          <p:cNvSpPr txBox="1">
            <a:spLocks noChangeArrowheads="1"/>
          </p:cNvSpPr>
          <p:nvPr/>
        </p:nvSpPr>
        <p:spPr bwMode="auto">
          <a:xfrm>
            <a:off x="714348" y="764704"/>
            <a:ext cx="7890100" cy="47525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80000"/>
              <a:buFont typeface="Wingdings" pitchFamily="2" charset="2"/>
              <a:buChar char="n"/>
              <a:defRPr sz="24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pPr eaLnBrk="1" hangingPunct="1">
              <a:spcBef>
                <a:spcPts val="0"/>
              </a:spcBef>
              <a:spcAft>
                <a:spcPts val="0"/>
              </a:spcAft>
              <a:buFont typeface="Wingdings" pitchFamily="2" charset="2"/>
              <a:buNone/>
            </a:pPr>
            <a:r>
              <a:rPr lang="fr-FR" sz="1600" b="1" kern="0" dirty="0" smtClean="0">
                <a:solidFill>
                  <a:schemeClr val="accent2">
                    <a:lumMod val="50000"/>
                  </a:schemeClr>
                </a:solidFill>
                <a:latin typeface="Calibri" pitchFamily="34" charset="0"/>
              </a:rPr>
              <a:t>LES COÛTS BASES SUR LES ACTIVITES (ABC)</a:t>
            </a:r>
          </a:p>
          <a:p>
            <a:pPr algn="just" eaLnBrk="1" hangingPunct="1">
              <a:lnSpc>
                <a:spcPct val="150000"/>
              </a:lnSpc>
              <a:spcBef>
                <a:spcPts val="600"/>
              </a:spcBef>
              <a:spcAft>
                <a:spcPts val="600"/>
              </a:spcAft>
              <a:buSzPct val="100000"/>
              <a:buFont typeface="+mj-lt"/>
              <a:buAutoNum type="arabicPeriod"/>
            </a:pPr>
            <a:r>
              <a:rPr lang="fr-FR" sz="1400" b="1" dirty="0" smtClean="0">
                <a:solidFill>
                  <a:schemeClr val="accent2">
                    <a:lumMod val="50000"/>
                  </a:schemeClr>
                </a:solidFill>
                <a:latin typeface="Calibri" pitchFamily="34" charset="0"/>
              </a:rPr>
              <a:t>Principe de la méthode :</a:t>
            </a:r>
          </a:p>
          <a:p>
            <a:pPr marL="0" indent="0" algn="just" eaLnBrk="1" hangingPunct="1">
              <a:lnSpc>
                <a:spcPct val="150000"/>
              </a:lnSpc>
              <a:spcBef>
                <a:spcPts val="600"/>
              </a:spcBef>
              <a:spcAft>
                <a:spcPts val="600"/>
              </a:spcAft>
              <a:buNone/>
            </a:pPr>
            <a:r>
              <a:rPr lang="fr-FR" sz="1400" dirty="0" smtClean="0">
                <a:solidFill>
                  <a:schemeClr val="accent2">
                    <a:lumMod val="50000"/>
                  </a:schemeClr>
                </a:solidFill>
                <a:latin typeface="Calibri" pitchFamily="34" charset="0"/>
              </a:rPr>
              <a:t>Cette méthode est née au Etats-Unis dans les années 1980, pour répondre aux limites des méthodes classiques :</a:t>
            </a:r>
          </a:p>
          <a:p>
            <a:pPr algn="just" eaLnBrk="1" hangingPunct="1">
              <a:spcBef>
                <a:spcPts val="300"/>
              </a:spcBef>
              <a:spcAft>
                <a:spcPts val="300"/>
              </a:spcAft>
              <a:buFontTx/>
              <a:buChar char="-"/>
            </a:pPr>
            <a:r>
              <a:rPr lang="fr-FR" sz="1400" dirty="0" smtClean="0">
                <a:solidFill>
                  <a:schemeClr val="accent2">
                    <a:lumMod val="50000"/>
                  </a:schemeClr>
                </a:solidFill>
                <a:latin typeface="Calibri" pitchFamily="34" charset="0"/>
              </a:rPr>
              <a:t>Coûts indirectes de plus en plus importants : R&amp;D, gestion des ventes, etc. et leur répartition est considérée comme arbitraire dans les méthodes classiques</a:t>
            </a:r>
          </a:p>
          <a:p>
            <a:pPr algn="just" eaLnBrk="1" hangingPunct="1">
              <a:spcBef>
                <a:spcPts val="300"/>
              </a:spcBef>
              <a:spcAft>
                <a:spcPts val="300"/>
              </a:spcAft>
              <a:buFontTx/>
              <a:buChar char="-"/>
            </a:pPr>
            <a:r>
              <a:rPr lang="fr-FR" sz="1400" dirty="0" smtClean="0">
                <a:solidFill>
                  <a:schemeClr val="accent2">
                    <a:lumMod val="50000"/>
                  </a:schemeClr>
                </a:solidFill>
                <a:latin typeface="Calibri" pitchFamily="34" charset="0"/>
              </a:rPr>
              <a:t>Les entreprises travail de plus en plus souvent, en flux tendus (disparition des stocks et des calculs induits par le stockage)</a:t>
            </a:r>
          </a:p>
          <a:p>
            <a:pPr algn="just" eaLnBrk="1" hangingPunct="1">
              <a:spcBef>
                <a:spcPts val="300"/>
              </a:spcBef>
              <a:spcAft>
                <a:spcPts val="300"/>
              </a:spcAft>
              <a:buFontTx/>
              <a:buChar char="-"/>
            </a:pPr>
            <a:r>
              <a:rPr lang="fr-FR" sz="1400" dirty="0" smtClean="0">
                <a:solidFill>
                  <a:schemeClr val="accent2">
                    <a:lumMod val="50000"/>
                  </a:schemeClr>
                </a:solidFill>
                <a:latin typeface="Calibri" pitchFamily="34" charset="0"/>
              </a:rPr>
              <a:t>L’automatisation du travail au dépend du personnel</a:t>
            </a:r>
          </a:p>
          <a:p>
            <a:pPr marL="0" indent="0" algn="just" eaLnBrk="1" hangingPunct="1">
              <a:lnSpc>
                <a:spcPct val="150000"/>
              </a:lnSpc>
              <a:spcBef>
                <a:spcPts val="600"/>
              </a:spcBef>
              <a:spcAft>
                <a:spcPts val="600"/>
              </a:spcAft>
              <a:buNone/>
            </a:pPr>
            <a:r>
              <a:rPr lang="fr-FR" sz="1400" dirty="0" smtClean="0">
                <a:solidFill>
                  <a:schemeClr val="accent2">
                    <a:lumMod val="50000"/>
                  </a:schemeClr>
                </a:solidFill>
                <a:latin typeface="Calibri" pitchFamily="34" charset="0"/>
              </a:rPr>
              <a:t>Dans la méthode ABC, qui est une méthode de </a:t>
            </a:r>
            <a:r>
              <a:rPr lang="fr-FR" sz="1400" b="1" dirty="0" smtClean="0">
                <a:solidFill>
                  <a:schemeClr val="accent2">
                    <a:lumMod val="50000"/>
                  </a:schemeClr>
                </a:solidFill>
                <a:latin typeface="Calibri" pitchFamily="34" charset="0"/>
              </a:rPr>
              <a:t>coûts complets</a:t>
            </a:r>
            <a:r>
              <a:rPr lang="fr-FR" sz="1400" dirty="0" smtClean="0">
                <a:solidFill>
                  <a:schemeClr val="accent2">
                    <a:lumMod val="50000"/>
                  </a:schemeClr>
                </a:solidFill>
                <a:latin typeface="Calibri" pitchFamily="34" charset="0"/>
              </a:rPr>
              <a:t>, l’analyse est transversale et part de l’articulation activité-produits. L’organisation est décomposée en différentes activités plutôt qu’en différentes fonctions (production, distribution …)</a:t>
            </a:r>
          </a:p>
          <a:p>
            <a:pPr marL="0" indent="0" algn="just" eaLnBrk="1" hangingPunct="1">
              <a:lnSpc>
                <a:spcPct val="150000"/>
              </a:lnSpc>
              <a:spcBef>
                <a:spcPts val="600"/>
              </a:spcBef>
              <a:spcAft>
                <a:spcPts val="600"/>
              </a:spcAft>
              <a:buNone/>
            </a:pPr>
            <a:r>
              <a:rPr lang="fr-FR" sz="1400" dirty="0" smtClean="0">
                <a:solidFill>
                  <a:schemeClr val="accent2">
                    <a:lumMod val="50000"/>
                  </a:schemeClr>
                </a:solidFill>
                <a:latin typeface="Calibri" pitchFamily="34" charset="0"/>
              </a:rPr>
              <a:t>Le cheminement des coûts repose sur l’hypothèse suivante :</a:t>
            </a: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a:p>
            <a:pPr algn="just" eaLnBrk="1" hangingPunct="1">
              <a:lnSpc>
                <a:spcPct val="150000"/>
              </a:lnSpc>
              <a:spcBef>
                <a:spcPts val="600"/>
              </a:spcBef>
              <a:spcAft>
                <a:spcPts val="600"/>
              </a:spcAft>
              <a:buFontTx/>
              <a:buChar char="-"/>
            </a:pPr>
            <a:endParaRPr lang="fr-FR" sz="1400"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p:txBody>
      </p:sp>
      <p:sp>
        <p:nvSpPr>
          <p:cNvPr id="24" name="Rectangle 23"/>
          <p:cNvSpPr/>
          <p:nvPr/>
        </p:nvSpPr>
        <p:spPr bwMode="auto">
          <a:xfrm>
            <a:off x="1026978" y="5370941"/>
            <a:ext cx="1080120" cy="576064"/>
          </a:xfrm>
          <a:prstGeom prst="rect">
            <a:avLst/>
          </a:prstGeom>
          <a:solidFill>
            <a:schemeClr val="bg1">
              <a:lumMod val="95000"/>
            </a:schemeClr>
          </a:solidFill>
          <a:ln w="9525" cap="flat" cmpd="sng" algn="ctr">
            <a:solidFill>
              <a:schemeClr val="bg1">
                <a:lumMod val="5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fr-FR" sz="1400" dirty="0" smtClean="0">
                <a:solidFill>
                  <a:schemeClr val="accent2">
                    <a:lumMod val="50000"/>
                  </a:schemeClr>
                </a:solidFill>
                <a:latin typeface="Calibri" pitchFamily="34" charset="0"/>
              </a:rPr>
              <a:t>Ressources </a:t>
            </a:r>
          </a:p>
          <a:p>
            <a:pPr marL="0" marR="0" indent="0" algn="ctr" defTabSz="914400" rtl="0" eaLnBrk="1" fontAlgn="base" latinLnBrk="0" hangingPunct="1">
              <a:lnSpc>
                <a:spcPct val="100000"/>
              </a:lnSpc>
              <a:spcBef>
                <a:spcPct val="0"/>
              </a:spcBef>
              <a:spcAft>
                <a:spcPct val="0"/>
              </a:spcAft>
              <a:buClrTx/>
              <a:buSzTx/>
              <a:buFontTx/>
              <a:buNone/>
              <a:tabLst/>
            </a:pPr>
            <a:r>
              <a:rPr lang="fr-FR" sz="1400" dirty="0" smtClean="0">
                <a:solidFill>
                  <a:schemeClr val="accent2">
                    <a:lumMod val="50000"/>
                  </a:schemeClr>
                </a:solidFill>
                <a:latin typeface="Calibri" pitchFamily="34" charset="0"/>
              </a:rPr>
              <a:t>(charges)</a:t>
            </a:r>
            <a:endParaRPr lang="fr-FR" sz="1400" dirty="0">
              <a:solidFill>
                <a:schemeClr val="accent2">
                  <a:lumMod val="50000"/>
                </a:schemeClr>
              </a:solidFill>
              <a:latin typeface="Calibri" pitchFamily="34" charset="0"/>
            </a:endParaRPr>
          </a:p>
        </p:txBody>
      </p:sp>
      <p:cxnSp>
        <p:nvCxnSpPr>
          <p:cNvPr id="25" name="Connecteur droit avec flèche 24"/>
          <p:cNvCxnSpPr/>
          <p:nvPr/>
        </p:nvCxnSpPr>
        <p:spPr bwMode="auto">
          <a:xfrm>
            <a:off x="2107098" y="5642074"/>
            <a:ext cx="1888838" cy="0"/>
          </a:xfrm>
          <a:prstGeom prst="straightConnector1">
            <a:avLst/>
          </a:prstGeom>
          <a:solidFill>
            <a:schemeClr val="accent1"/>
          </a:solidFill>
          <a:ln w="9525" cap="flat" cmpd="sng" algn="ctr">
            <a:solidFill>
              <a:schemeClr val="accent2">
                <a:lumMod val="50000"/>
              </a:schemeClr>
            </a:solidFill>
            <a:prstDash val="solid"/>
            <a:round/>
            <a:headEnd type="none" w="med" len="med"/>
            <a:tailEnd type="arrow"/>
          </a:ln>
          <a:effectLst/>
        </p:spPr>
      </p:cxnSp>
      <p:sp>
        <p:nvSpPr>
          <p:cNvPr id="26" name="Rectangle 25"/>
          <p:cNvSpPr/>
          <p:nvPr/>
        </p:nvSpPr>
        <p:spPr bwMode="auto">
          <a:xfrm>
            <a:off x="3995936" y="5373216"/>
            <a:ext cx="1080120" cy="576064"/>
          </a:xfrm>
          <a:prstGeom prst="rect">
            <a:avLst/>
          </a:prstGeom>
          <a:solidFill>
            <a:schemeClr val="bg1">
              <a:lumMod val="95000"/>
            </a:schemeClr>
          </a:solidFill>
          <a:ln w="9525" cap="flat" cmpd="sng" algn="ctr">
            <a:solidFill>
              <a:schemeClr val="bg1">
                <a:lumMod val="5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fr-FR" sz="1400" dirty="0" smtClean="0">
                <a:solidFill>
                  <a:schemeClr val="accent2">
                    <a:lumMod val="50000"/>
                  </a:schemeClr>
                </a:solidFill>
                <a:latin typeface="Calibri" pitchFamily="34" charset="0"/>
              </a:rPr>
              <a:t>Activités</a:t>
            </a:r>
            <a:endParaRPr lang="fr-FR" sz="1400" dirty="0">
              <a:solidFill>
                <a:schemeClr val="accent2">
                  <a:lumMod val="50000"/>
                </a:schemeClr>
              </a:solidFill>
              <a:latin typeface="Calibri" pitchFamily="34" charset="0"/>
            </a:endParaRPr>
          </a:p>
        </p:txBody>
      </p:sp>
      <p:cxnSp>
        <p:nvCxnSpPr>
          <p:cNvPr id="27" name="Connecteur droit avec flèche 26"/>
          <p:cNvCxnSpPr/>
          <p:nvPr/>
        </p:nvCxnSpPr>
        <p:spPr bwMode="auto">
          <a:xfrm>
            <a:off x="5076056" y="5644349"/>
            <a:ext cx="1888838" cy="0"/>
          </a:xfrm>
          <a:prstGeom prst="straightConnector1">
            <a:avLst/>
          </a:prstGeom>
          <a:solidFill>
            <a:schemeClr val="accent1"/>
          </a:solidFill>
          <a:ln w="9525" cap="flat" cmpd="sng" algn="ctr">
            <a:solidFill>
              <a:schemeClr val="accent2">
                <a:lumMod val="50000"/>
              </a:schemeClr>
            </a:solidFill>
            <a:prstDash val="solid"/>
            <a:round/>
            <a:headEnd type="none" w="med" len="med"/>
            <a:tailEnd type="arrow"/>
          </a:ln>
          <a:effectLst/>
        </p:spPr>
      </p:cxnSp>
      <p:sp>
        <p:nvSpPr>
          <p:cNvPr id="28" name="Rectangle 27"/>
          <p:cNvSpPr/>
          <p:nvPr/>
        </p:nvSpPr>
        <p:spPr bwMode="auto">
          <a:xfrm>
            <a:off x="6979329" y="5359348"/>
            <a:ext cx="1080120" cy="576064"/>
          </a:xfrm>
          <a:prstGeom prst="rect">
            <a:avLst/>
          </a:prstGeom>
          <a:solidFill>
            <a:schemeClr val="bg1">
              <a:lumMod val="95000"/>
            </a:schemeClr>
          </a:solidFill>
          <a:ln w="9525" cap="flat" cmpd="sng" algn="ctr">
            <a:solidFill>
              <a:schemeClr val="bg1">
                <a:lumMod val="5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fr-FR" sz="1400" dirty="0" smtClean="0">
                <a:solidFill>
                  <a:schemeClr val="accent2">
                    <a:lumMod val="50000"/>
                  </a:schemeClr>
                </a:solidFill>
                <a:latin typeface="Calibri" pitchFamily="34" charset="0"/>
              </a:rPr>
              <a:t>Produits</a:t>
            </a:r>
            <a:endParaRPr lang="fr-FR" sz="1400" dirty="0">
              <a:solidFill>
                <a:schemeClr val="accent2">
                  <a:lumMod val="50000"/>
                </a:schemeClr>
              </a:solidFill>
              <a:latin typeface="Calibri" pitchFamily="34" charset="0"/>
            </a:endParaRPr>
          </a:p>
        </p:txBody>
      </p:sp>
      <p:sp>
        <p:nvSpPr>
          <p:cNvPr id="29" name="ZoneTexte 28"/>
          <p:cNvSpPr txBox="1"/>
          <p:nvPr/>
        </p:nvSpPr>
        <p:spPr>
          <a:xfrm>
            <a:off x="1739983" y="5966982"/>
            <a:ext cx="2623068" cy="523220"/>
          </a:xfrm>
          <a:prstGeom prst="rect">
            <a:avLst/>
          </a:prstGeom>
          <a:noFill/>
        </p:spPr>
        <p:txBody>
          <a:bodyPr wrap="square" rtlCol="0">
            <a:spAutoFit/>
          </a:bodyPr>
          <a:lstStyle/>
          <a:p>
            <a:pPr algn="ctr"/>
            <a:r>
              <a:rPr lang="fr-FR" sz="1400" dirty="0" smtClean="0">
                <a:solidFill>
                  <a:schemeClr val="accent2">
                    <a:lumMod val="50000"/>
                  </a:schemeClr>
                </a:solidFill>
                <a:latin typeface="Calibri" pitchFamily="34" charset="0"/>
              </a:rPr>
              <a:t>Les activités consomment des ressources</a:t>
            </a:r>
            <a:endParaRPr lang="fr-FR" sz="1400" dirty="0">
              <a:solidFill>
                <a:schemeClr val="accent2">
                  <a:lumMod val="50000"/>
                </a:schemeClr>
              </a:solidFill>
              <a:latin typeface="Calibri" pitchFamily="34" charset="0"/>
            </a:endParaRPr>
          </a:p>
        </p:txBody>
      </p:sp>
      <p:sp>
        <p:nvSpPr>
          <p:cNvPr id="30" name="ZoneTexte 29"/>
          <p:cNvSpPr txBox="1"/>
          <p:nvPr/>
        </p:nvSpPr>
        <p:spPr>
          <a:xfrm>
            <a:off x="4757244" y="6002124"/>
            <a:ext cx="2623068" cy="523220"/>
          </a:xfrm>
          <a:prstGeom prst="rect">
            <a:avLst/>
          </a:prstGeom>
          <a:noFill/>
        </p:spPr>
        <p:txBody>
          <a:bodyPr wrap="square" rtlCol="0">
            <a:spAutoFit/>
          </a:bodyPr>
          <a:lstStyle/>
          <a:p>
            <a:pPr algn="ctr"/>
            <a:r>
              <a:rPr lang="fr-FR" sz="1400" dirty="0" smtClean="0">
                <a:solidFill>
                  <a:schemeClr val="accent2">
                    <a:lumMod val="50000"/>
                  </a:schemeClr>
                </a:solidFill>
                <a:latin typeface="Calibri" pitchFamily="34" charset="0"/>
              </a:rPr>
              <a:t>Les produits consomment des activités</a:t>
            </a:r>
            <a:endParaRPr lang="fr-FR" sz="1400" dirty="0">
              <a:solidFill>
                <a:schemeClr val="accent2">
                  <a:lumMod val="50000"/>
                </a:schemeClr>
              </a:solidFill>
              <a:latin typeface="Calibri" pitchFamily="34" charset="0"/>
            </a:endParaRPr>
          </a:p>
        </p:txBody>
      </p:sp>
    </p:spTree>
    <p:extLst>
      <p:ext uri="{BB962C8B-B14F-4D97-AF65-F5344CB8AC3E}">
        <p14:creationId xmlns:p14="http://schemas.microsoft.com/office/powerpoint/2010/main" val="19604376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0"/>
          </p:nvPr>
        </p:nvSpPr>
        <p:spPr>
          <a:xfrm>
            <a:off x="7239032" y="6543700"/>
            <a:ext cx="1905000" cy="457200"/>
          </a:xfrm>
        </p:spPr>
        <p:txBody>
          <a:bodyPr/>
          <a:lstStyle/>
          <a:p>
            <a:pPr>
              <a:defRPr/>
            </a:pPr>
            <a:fld id="{A54505F1-5C1B-4BB7-AC3F-C6A2329798D2}" type="slidenum">
              <a:rPr lang="fr-FR" sz="1100" smtClean="0"/>
              <a:pPr>
                <a:defRPr/>
              </a:pPr>
              <a:t>39</a:t>
            </a:fld>
            <a:endParaRPr lang="fr-FR" sz="1100" dirty="0"/>
          </a:p>
        </p:txBody>
      </p:sp>
      <p:sp>
        <p:nvSpPr>
          <p:cNvPr id="7" name="Rectangle 2"/>
          <p:cNvSpPr>
            <a:spLocks noGrp="1" noChangeArrowheads="1"/>
          </p:cNvSpPr>
          <p:nvPr>
            <p:ph type="title"/>
          </p:nvPr>
        </p:nvSpPr>
        <p:spPr>
          <a:xfrm>
            <a:off x="714349" y="-71462"/>
            <a:ext cx="8286808" cy="685800"/>
          </a:xfrm>
        </p:spPr>
        <p:txBody>
          <a:bodyPr/>
          <a:lstStyle/>
          <a:p>
            <a:pPr eaLnBrk="1" hangingPunct="1"/>
            <a:r>
              <a:rPr lang="fr-FR" sz="1600" b="1" dirty="0"/>
              <a:t>2</a:t>
            </a:r>
            <a:r>
              <a:rPr lang="fr-FR" sz="1600" b="1" dirty="0" smtClean="0"/>
              <a:t>. LES METHODES DE CALCUL DES COÛTS</a:t>
            </a:r>
            <a:r>
              <a:rPr lang="fr-FR" sz="1600" b="1" dirty="0" smtClean="0">
                <a:solidFill>
                  <a:schemeClr val="accent2">
                    <a:lumMod val="50000"/>
                  </a:schemeClr>
                </a:solidFill>
              </a:rPr>
              <a:t/>
            </a:r>
            <a:br>
              <a:rPr lang="fr-FR" sz="1600" b="1" dirty="0" smtClean="0">
                <a:solidFill>
                  <a:schemeClr val="accent2">
                    <a:lumMod val="50000"/>
                  </a:schemeClr>
                </a:solidFill>
              </a:rPr>
            </a:br>
            <a:r>
              <a:rPr lang="fr-FR" sz="1400" dirty="0" smtClean="0"/>
              <a:t>METHODE ABC</a:t>
            </a:r>
            <a:endParaRPr lang="fr-FR" sz="1600" dirty="0" smtClean="0"/>
          </a:p>
        </p:txBody>
      </p:sp>
      <p:sp>
        <p:nvSpPr>
          <p:cNvPr id="5" name="Rectangle 3"/>
          <p:cNvSpPr txBox="1">
            <a:spLocks noChangeArrowheads="1"/>
          </p:cNvSpPr>
          <p:nvPr/>
        </p:nvSpPr>
        <p:spPr bwMode="auto">
          <a:xfrm>
            <a:off x="714348" y="714356"/>
            <a:ext cx="7890100" cy="50914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80000"/>
              <a:buFont typeface="Wingdings" pitchFamily="2" charset="2"/>
              <a:buChar char="n"/>
              <a:defRPr sz="24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pPr algn="just" eaLnBrk="1" hangingPunct="1">
              <a:spcBef>
                <a:spcPts val="600"/>
              </a:spcBef>
              <a:spcAft>
                <a:spcPts val="600"/>
              </a:spcAft>
              <a:buSzPct val="100000"/>
              <a:buFont typeface="+mj-lt"/>
              <a:buAutoNum type="arabicPeriod" startAt="2"/>
            </a:pPr>
            <a:r>
              <a:rPr lang="fr-FR" sz="1400" b="1" dirty="0" smtClean="0">
                <a:solidFill>
                  <a:schemeClr val="accent2">
                    <a:lumMod val="50000"/>
                  </a:schemeClr>
                </a:solidFill>
                <a:latin typeface="Calibri" pitchFamily="34" charset="0"/>
              </a:rPr>
              <a:t>Mise en œuvre de la méthode :</a:t>
            </a:r>
          </a:p>
          <a:p>
            <a:pPr marL="0" indent="0" algn="just" eaLnBrk="1" hangingPunct="1">
              <a:spcBef>
                <a:spcPts val="600"/>
              </a:spcBef>
              <a:spcAft>
                <a:spcPts val="600"/>
              </a:spcAft>
              <a:buNone/>
            </a:pPr>
            <a:r>
              <a:rPr lang="fr-FR" sz="1400" dirty="0" smtClean="0">
                <a:solidFill>
                  <a:schemeClr val="accent2">
                    <a:lumMod val="50000"/>
                  </a:schemeClr>
                </a:solidFill>
                <a:latin typeface="Calibri" pitchFamily="34" charset="0"/>
              </a:rPr>
              <a:t>En général, quatre étapes sont nécessaires pour la mise en place de la méthode :</a:t>
            </a:r>
          </a:p>
          <a:p>
            <a:pPr marL="0" indent="0" algn="just" eaLnBrk="1" hangingPunct="1">
              <a:spcBef>
                <a:spcPts val="600"/>
              </a:spcBef>
              <a:spcAft>
                <a:spcPts val="600"/>
              </a:spcAft>
              <a:buNone/>
            </a:pPr>
            <a:r>
              <a:rPr lang="fr-FR" sz="1400" b="1" dirty="0" smtClean="0">
                <a:solidFill>
                  <a:schemeClr val="accent2">
                    <a:lumMod val="50000"/>
                  </a:schemeClr>
                </a:solidFill>
                <a:latin typeface="Calibri" pitchFamily="34" charset="0"/>
              </a:rPr>
              <a:t>1</a:t>
            </a:r>
            <a:r>
              <a:rPr lang="fr-FR" sz="1400" b="1" baseline="30000" dirty="0" smtClean="0">
                <a:solidFill>
                  <a:schemeClr val="accent2">
                    <a:lumMod val="50000"/>
                  </a:schemeClr>
                </a:solidFill>
                <a:latin typeface="Calibri" pitchFamily="34" charset="0"/>
              </a:rPr>
              <a:t>ère</a:t>
            </a:r>
            <a:r>
              <a:rPr lang="fr-FR" sz="1400" b="1" dirty="0" smtClean="0">
                <a:solidFill>
                  <a:schemeClr val="accent2">
                    <a:lumMod val="50000"/>
                  </a:schemeClr>
                </a:solidFill>
                <a:latin typeface="Calibri" pitchFamily="34" charset="0"/>
              </a:rPr>
              <a:t> étape </a:t>
            </a:r>
            <a:r>
              <a:rPr lang="fr-FR" sz="1400" b="1" dirty="0" smtClean="0">
                <a:solidFill>
                  <a:schemeClr val="accent2">
                    <a:lumMod val="50000"/>
                  </a:schemeClr>
                </a:solidFill>
                <a:latin typeface="Calibri" pitchFamily="34" charset="0"/>
                <a:cs typeface="Arial"/>
              </a:rPr>
              <a:t>─</a:t>
            </a:r>
            <a:r>
              <a:rPr lang="fr-FR" sz="1400" dirty="0" smtClean="0">
                <a:solidFill>
                  <a:schemeClr val="accent2">
                    <a:lumMod val="50000"/>
                  </a:schemeClr>
                </a:solidFill>
                <a:latin typeface="Calibri" pitchFamily="34" charset="0"/>
              </a:rPr>
              <a:t> </a:t>
            </a:r>
            <a:r>
              <a:rPr lang="fr-FR" sz="1400" b="1" dirty="0" smtClean="0">
                <a:solidFill>
                  <a:schemeClr val="accent2">
                    <a:lumMod val="50000"/>
                  </a:schemeClr>
                </a:solidFill>
                <a:latin typeface="Calibri" pitchFamily="34" charset="0"/>
              </a:rPr>
              <a:t>Identifier les activités</a:t>
            </a:r>
          </a:p>
          <a:p>
            <a:pPr marL="0" indent="0" algn="just" eaLnBrk="1" hangingPunct="1">
              <a:spcBef>
                <a:spcPts val="600"/>
              </a:spcBef>
              <a:spcAft>
                <a:spcPts val="600"/>
              </a:spcAft>
              <a:buNone/>
            </a:pPr>
            <a:r>
              <a:rPr lang="fr-FR" sz="1400" dirty="0" smtClean="0">
                <a:solidFill>
                  <a:schemeClr val="accent2">
                    <a:lumMod val="50000"/>
                  </a:schemeClr>
                </a:solidFill>
                <a:latin typeface="Calibri" pitchFamily="34" charset="0"/>
              </a:rPr>
              <a:t>Une activité est définie comme un ensemble de tâches homogènes caractéristiques d’un processus de réalisation de la chaine de valeur et consommateur de ressources.</a:t>
            </a:r>
          </a:p>
          <a:p>
            <a:pPr marL="0" indent="0" algn="just" eaLnBrk="1" hangingPunct="1">
              <a:spcBef>
                <a:spcPts val="600"/>
              </a:spcBef>
              <a:spcAft>
                <a:spcPts val="600"/>
              </a:spcAft>
              <a:buNone/>
            </a:pPr>
            <a:r>
              <a:rPr lang="fr-FR" sz="1400" b="1" dirty="0" smtClean="0">
                <a:solidFill>
                  <a:schemeClr val="accent2">
                    <a:lumMod val="50000"/>
                  </a:schemeClr>
                </a:solidFill>
                <a:latin typeface="Calibri" pitchFamily="34" charset="0"/>
              </a:rPr>
              <a:t>2</a:t>
            </a:r>
            <a:r>
              <a:rPr lang="fr-FR" sz="1400" b="1" baseline="30000" dirty="0" smtClean="0">
                <a:solidFill>
                  <a:schemeClr val="accent2">
                    <a:lumMod val="50000"/>
                  </a:schemeClr>
                </a:solidFill>
                <a:latin typeface="Calibri" pitchFamily="34" charset="0"/>
              </a:rPr>
              <a:t>ème</a:t>
            </a:r>
            <a:r>
              <a:rPr lang="fr-FR" sz="1400" b="1" dirty="0" smtClean="0">
                <a:solidFill>
                  <a:schemeClr val="accent2">
                    <a:lumMod val="50000"/>
                  </a:schemeClr>
                </a:solidFill>
                <a:latin typeface="Calibri" pitchFamily="34" charset="0"/>
              </a:rPr>
              <a:t> étape </a:t>
            </a:r>
            <a:r>
              <a:rPr lang="fr-FR" sz="1400" b="1" dirty="0" smtClean="0">
                <a:solidFill>
                  <a:schemeClr val="accent2">
                    <a:lumMod val="50000"/>
                  </a:schemeClr>
                </a:solidFill>
                <a:latin typeface="Calibri" pitchFamily="34" charset="0"/>
                <a:cs typeface="Arial"/>
              </a:rPr>
              <a:t>─</a:t>
            </a:r>
            <a:r>
              <a:rPr lang="fr-FR" sz="1400" dirty="0" smtClean="0">
                <a:solidFill>
                  <a:schemeClr val="accent2">
                    <a:lumMod val="50000"/>
                  </a:schemeClr>
                </a:solidFill>
                <a:latin typeface="Calibri" pitchFamily="34" charset="0"/>
              </a:rPr>
              <a:t> </a:t>
            </a:r>
            <a:r>
              <a:rPr lang="fr-FR" sz="1400" b="1" dirty="0" smtClean="0">
                <a:solidFill>
                  <a:schemeClr val="accent2">
                    <a:lumMod val="50000"/>
                  </a:schemeClr>
                </a:solidFill>
                <a:latin typeface="Calibri" pitchFamily="34" charset="0"/>
              </a:rPr>
              <a:t>Calculer le coût des activités</a:t>
            </a:r>
          </a:p>
          <a:p>
            <a:pPr marL="0" indent="0" algn="just" eaLnBrk="1" hangingPunct="1">
              <a:spcBef>
                <a:spcPts val="600"/>
              </a:spcBef>
              <a:spcAft>
                <a:spcPts val="600"/>
              </a:spcAft>
              <a:buNone/>
            </a:pPr>
            <a:r>
              <a:rPr lang="fr-FR" sz="1400" dirty="0" smtClean="0">
                <a:solidFill>
                  <a:schemeClr val="accent2">
                    <a:lumMod val="50000"/>
                  </a:schemeClr>
                </a:solidFill>
                <a:latin typeface="Calibri" pitchFamily="34" charset="0"/>
              </a:rPr>
              <a:t>De nombreuses consommations sont indirectes par rapport aux produits mais directes par rapport aux activités. </a:t>
            </a:r>
          </a:p>
          <a:p>
            <a:pPr marL="0" indent="0" algn="just" eaLnBrk="1" hangingPunct="1">
              <a:spcBef>
                <a:spcPts val="600"/>
              </a:spcBef>
              <a:spcAft>
                <a:spcPts val="600"/>
              </a:spcAft>
              <a:buNone/>
            </a:pPr>
            <a:r>
              <a:rPr lang="fr-FR" sz="1400" b="1" dirty="0" smtClean="0">
                <a:solidFill>
                  <a:schemeClr val="accent2">
                    <a:lumMod val="50000"/>
                  </a:schemeClr>
                </a:solidFill>
                <a:latin typeface="Calibri" pitchFamily="34" charset="0"/>
              </a:rPr>
              <a:t>3</a:t>
            </a:r>
            <a:r>
              <a:rPr lang="fr-FR" sz="1400" b="1" baseline="30000" dirty="0" smtClean="0">
                <a:solidFill>
                  <a:schemeClr val="accent2">
                    <a:lumMod val="50000"/>
                  </a:schemeClr>
                </a:solidFill>
                <a:latin typeface="Calibri" pitchFamily="34" charset="0"/>
              </a:rPr>
              <a:t>ème</a:t>
            </a:r>
            <a:r>
              <a:rPr lang="fr-FR" sz="1400" b="1" dirty="0" smtClean="0">
                <a:solidFill>
                  <a:schemeClr val="accent2">
                    <a:lumMod val="50000"/>
                  </a:schemeClr>
                </a:solidFill>
                <a:latin typeface="Calibri" pitchFamily="34" charset="0"/>
              </a:rPr>
              <a:t> étape </a:t>
            </a:r>
            <a:r>
              <a:rPr lang="fr-FR" sz="1400" b="1" dirty="0" smtClean="0">
                <a:solidFill>
                  <a:schemeClr val="accent2">
                    <a:lumMod val="50000"/>
                  </a:schemeClr>
                </a:solidFill>
                <a:latin typeface="Calibri" pitchFamily="34" charset="0"/>
                <a:cs typeface="Arial"/>
              </a:rPr>
              <a:t>─</a:t>
            </a:r>
            <a:r>
              <a:rPr lang="fr-FR" sz="1400" dirty="0" smtClean="0">
                <a:solidFill>
                  <a:schemeClr val="accent2">
                    <a:lumMod val="50000"/>
                  </a:schemeClr>
                </a:solidFill>
                <a:latin typeface="Calibri" pitchFamily="34" charset="0"/>
              </a:rPr>
              <a:t> </a:t>
            </a:r>
            <a:r>
              <a:rPr lang="fr-FR" sz="1400" b="1" dirty="0" smtClean="0">
                <a:solidFill>
                  <a:schemeClr val="accent2">
                    <a:lumMod val="50000"/>
                  </a:schemeClr>
                </a:solidFill>
                <a:latin typeface="Calibri" pitchFamily="34" charset="0"/>
              </a:rPr>
              <a:t>Définir les indicateurs de coûts</a:t>
            </a:r>
          </a:p>
          <a:p>
            <a:pPr marL="0" indent="0" algn="just" eaLnBrk="1" hangingPunct="1">
              <a:spcBef>
                <a:spcPts val="600"/>
              </a:spcBef>
              <a:spcAft>
                <a:spcPts val="600"/>
              </a:spcAft>
              <a:buNone/>
            </a:pPr>
            <a:r>
              <a:rPr lang="fr-FR" sz="1400" dirty="0" smtClean="0">
                <a:solidFill>
                  <a:schemeClr val="accent2">
                    <a:lumMod val="50000"/>
                  </a:schemeClr>
                </a:solidFill>
                <a:latin typeface="Calibri" pitchFamily="34" charset="0"/>
              </a:rPr>
              <a:t>Dans cette méthode, les unités d’œuvre sont remplacées par des inducteurs de coûts.</a:t>
            </a:r>
          </a:p>
          <a:p>
            <a:pPr marL="0" indent="0" algn="just" eaLnBrk="1" hangingPunct="1">
              <a:spcBef>
                <a:spcPts val="600"/>
              </a:spcBef>
              <a:spcAft>
                <a:spcPts val="600"/>
              </a:spcAft>
              <a:buNone/>
            </a:pPr>
            <a:r>
              <a:rPr lang="fr-FR" sz="1400" dirty="0" smtClean="0">
                <a:solidFill>
                  <a:schemeClr val="accent2">
                    <a:lumMod val="50000"/>
                  </a:schemeClr>
                </a:solidFill>
                <a:latin typeface="Calibri" pitchFamily="34" charset="0"/>
              </a:rPr>
              <a:t>L’inducteur est une unité de mesure qui sert à mesurer la consommation du coût de l’activité par le produit et à expliquer le coût des activités.</a:t>
            </a: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a:p>
            <a:pPr marL="0" indent="0" algn="just" eaLnBrk="1" hangingPunct="1">
              <a:spcBef>
                <a:spcPts val="600"/>
              </a:spcBef>
              <a:spcAft>
                <a:spcPts val="600"/>
              </a:spcAft>
              <a:buNone/>
            </a:pPr>
            <a:r>
              <a:rPr lang="fr-FR" sz="1400" b="1" dirty="0" smtClean="0">
                <a:solidFill>
                  <a:schemeClr val="accent2">
                    <a:lumMod val="50000"/>
                  </a:schemeClr>
                </a:solidFill>
                <a:latin typeface="Calibri" pitchFamily="34" charset="0"/>
              </a:rPr>
              <a:t>4</a:t>
            </a:r>
            <a:r>
              <a:rPr lang="fr-FR" sz="1400" b="1" baseline="30000" dirty="0" smtClean="0">
                <a:solidFill>
                  <a:schemeClr val="accent2">
                    <a:lumMod val="50000"/>
                  </a:schemeClr>
                </a:solidFill>
                <a:latin typeface="Calibri" pitchFamily="34" charset="0"/>
              </a:rPr>
              <a:t>ème</a:t>
            </a:r>
            <a:r>
              <a:rPr lang="fr-FR" sz="1400" b="1" dirty="0" smtClean="0">
                <a:solidFill>
                  <a:schemeClr val="accent2">
                    <a:lumMod val="50000"/>
                  </a:schemeClr>
                </a:solidFill>
                <a:latin typeface="Calibri" pitchFamily="34" charset="0"/>
              </a:rPr>
              <a:t> étape </a:t>
            </a:r>
            <a:r>
              <a:rPr lang="fr-FR" sz="1400" b="1" dirty="0" smtClean="0">
                <a:solidFill>
                  <a:schemeClr val="accent2">
                    <a:lumMod val="50000"/>
                  </a:schemeClr>
                </a:solidFill>
                <a:latin typeface="Calibri" pitchFamily="34" charset="0"/>
                <a:cs typeface="Arial"/>
              </a:rPr>
              <a:t>─</a:t>
            </a:r>
            <a:r>
              <a:rPr lang="fr-FR" sz="1400" dirty="0" smtClean="0">
                <a:solidFill>
                  <a:schemeClr val="accent2">
                    <a:lumMod val="50000"/>
                  </a:schemeClr>
                </a:solidFill>
                <a:latin typeface="Calibri" pitchFamily="34" charset="0"/>
              </a:rPr>
              <a:t> </a:t>
            </a:r>
            <a:r>
              <a:rPr lang="fr-FR" sz="1400" b="1" dirty="0" smtClean="0">
                <a:solidFill>
                  <a:schemeClr val="accent2">
                    <a:lumMod val="50000"/>
                  </a:schemeClr>
                </a:solidFill>
                <a:latin typeface="Calibri" pitchFamily="34" charset="0"/>
              </a:rPr>
              <a:t>Définir les indicateurs de coûts</a:t>
            </a:r>
          </a:p>
          <a:p>
            <a:pPr marL="0" indent="0" algn="just" eaLnBrk="1" hangingPunct="1">
              <a:lnSpc>
                <a:spcPct val="150000"/>
              </a:lnSpc>
              <a:spcBef>
                <a:spcPts val="600"/>
              </a:spcBef>
              <a:spcAft>
                <a:spcPts val="600"/>
              </a:spcAft>
              <a:buNone/>
            </a:pPr>
            <a:r>
              <a:rPr lang="fr-FR" sz="1400" dirty="0" smtClean="0">
                <a:solidFill>
                  <a:schemeClr val="accent2">
                    <a:lumMod val="50000"/>
                  </a:schemeClr>
                </a:solidFill>
                <a:latin typeface="Calibri" pitchFamily="34" charset="0"/>
              </a:rPr>
              <a:t>La démarche est la suivante : calcul du coût de production puis du coût de revient et, enfin du résultat</a:t>
            </a: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a:p>
            <a:pPr algn="just" eaLnBrk="1" hangingPunct="1">
              <a:lnSpc>
                <a:spcPct val="150000"/>
              </a:lnSpc>
              <a:spcBef>
                <a:spcPts val="600"/>
              </a:spcBef>
              <a:spcAft>
                <a:spcPts val="600"/>
              </a:spcAft>
              <a:buFontTx/>
              <a:buChar char="-"/>
            </a:pPr>
            <a:endParaRPr lang="fr-FR" sz="1400"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p:txBody>
      </p:sp>
      <p:sp>
        <p:nvSpPr>
          <p:cNvPr id="6" name="ZoneTexte 5"/>
          <p:cNvSpPr txBox="1"/>
          <p:nvPr/>
        </p:nvSpPr>
        <p:spPr>
          <a:xfrm>
            <a:off x="1071538" y="6000768"/>
            <a:ext cx="6524798" cy="307777"/>
          </a:xfrm>
          <a:prstGeom prst="rect">
            <a:avLst/>
          </a:prstGeom>
          <a:solidFill>
            <a:schemeClr val="bg1">
              <a:lumMod val="85000"/>
            </a:schemeClr>
          </a:solidFill>
          <a:ln>
            <a:solidFill>
              <a:schemeClr val="bg1">
                <a:lumMod val="50000"/>
              </a:schemeClr>
            </a:solidFill>
          </a:ln>
        </p:spPr>
        <p:txBody>
          <a:bodyPr wrap="square" rtlCol="0">
            <a:spAutoFit/>
          </a:bodyPr>
          <a:lstStyle/>
          <a:p>
            <a:r>
              <a:rPr lang="fr-FR" sz="1400" b="1" dirty="0" smtClean="0">
                <a:solidFill>
                  <a:schemeClr val="accent2">
                    <a:lumMod val="50000"/>
                  </a:schemeClr>
                </a:solidFill>
                <a:latin typeface="Calibri" pitchFamily="34" charset="0"/>
              </a:rPr>
              <a:t>Coût d’un produit = Coût unitaire de l’inducteur * Quantités d’unités consommées </a:t>
            </a:r>
          </a:p>
        </p:txBody>
      </p:sp>
      <p:sp>
        <p:nvSpPr>
          <p:cNvPr id="9" name="ZoneTexte 8"/>
          <p:cNvSpPr txBox="1"/>
          <p:nvPr/>
        </p:nvSpPr>
        <p:spPr>
          <a:xfrm>
            <a:off x="1071538" y="4692859"/>
            <a:ext cx="6524798" cy="307777"/>
          </a:xfrm>
          <a:prstGeom prst="rect">
            <a:avLst/>
          </a:prstGeom>
          <a:solidFill>
            <a:schemeClr val="bg1">
              <a:lumMod val="85000"/>
            </a:schemeClr>
          </a:solidFill>
          <a:ln>
            <a:solidFill>
              <a:schemeClr val="bg1">
                <a:lumMod val="50000"/>
              </a:schemeClr>
            </a:solidFill>
          </a:ln>
        </p:spPr>
        <p:txBody>
          <a:bodyPr wrap="square" rtlCol="0">
            <a:spAutoFit/>
          </a:bodyPr>
          <a:lstStyle/>
          <a:p>
            <a:r>
              <a:rPr lang="fr-FR" sz="1400" b="1" dirty="0" smtClean="0">
                <a:solidFill>
                  <a:schemeClr val="accent2">
                    <a:lumMod val="50000"/>
                  </a:schemeClr>
                </a:solidFill>
                <a:latin typeface="Calibri" pitchFamily="34" charset="0"/>
              </a:rPr>
              <a:t>Coût unitaire de l’inducteur = Coût de l’activité / Nombre d’inducteurs </a:t>
            </a:r>
          </a:p>
        </p:txBody>
      </p:sp>
    </p:spTree>
    <p:extLst>
      <p:ext uri="{BB962C8B-B14F-4D97-AF65-F5344CB8AC3E}">
        <p14:creationId xmlns:p14="http://schemas.microsoft.com/office/powerpoint/2010/main" val="36138784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a:xfrm>
            <a:off x="714348" y="1124744"/>
            <a:ext cx="7890100" cy="4392488"/>
          </a:xfrm>
        </p:spPr>
        <p:txBody>
          <a:bodyPr/>
          <a:lstStyle/>
          <a:p>
            <a:pPr eaLnBrk="1" hangingPunct="1">
              <a:lnSpc>
                <a:spcPct val="150000"/>
              </a:lnSpc>
              <a:spcBef>
                <a:spcPts val="600"/>
              </a:spcBef>
              <a:spcAft>
                <a:spcPts val="600"/>
              </a:spcAft>
              <a:buNone/>
            </a:pPr>
            <a:r>
              <a:rPr lang="fr-FR" sz="1600" b="1" dirty="0" smtClean="0">
                <a:solidFill>
                  <a:schemeClr val="accent2">
                    <a:lumMod val="50000"/>
                  </a:schemeClr>
                </a:solidFill>
                <a:latin typeface="Calibri" pitchFamily="34" charset="0"/>
              </a:rPr>
              <a:t>LE CONTRÔLE DE GESTION</a:t>
            </a:r>
          </a:p>
          <a:p>
            <a:pPr eaLnBrk="1" hangingPunct="1">
              <a:spcBef>
                <a:spcPts val="300"/>
              </a:spcBef>
              <a:spcAft>
                <a:spcPts val="300"/>
              </a:spcAft>
              <a:buSzPct val="100000"/>
              <a:buFont typeface="+mj-lt"/>
              <a:buAutoNum type="arabicPeriod"/>
            </a:pPr>
            <a:r>
              <a:rPr lang="fr-FR" sz="1400" b="1" dirty="0">
                <a:solidFill>
                  <a:schemeClr val="accent2">
                    <a:lumMod val="50000"/>
                  </a:schemeClr>
                </a:solidFill>
                <a:latin typeface="Calibri" pitchFamily="34" charset="0"/>
              </a:rPr>
              <a:t>D</a:t>
            </a:r>
            <a:r>
              <a:rPr lang="fr-FR" sz="1400" b="1" dirty="0" smtClean="0">
                <a:solidFill>
                  <a:schemeClr val="accent2">
                    <a:lumMod val="50000"/>
                  </a:schemeClr>
                </a:solidFill>
                <a:latin typeface="Calibri" pitchFamily="34" charset="0"/>
              </a:rPr>
              <a:t>éfinition du Plan Comptable Général</a:t>
            </a:r>
          </a:p>
          <a:p>
            <a:pPr marL="0" indent="0" algn="just" eaLnBrk="1" hangingPunct="1">
              <a:lnSpc>
                <a:spcPct val="150000"/>
              </a:lnSpc>
              <a:spcBef>
                <a:spcPts val="600"/>
              </a:spcBef>
              <a:spcAft>
                <a:spcPts val="600"/>
              </a:spcAft>
              <a:buNone/>
            </a:pPr>
            <a:r>
              <a:rPr lang="fr-FR" sz="1400" dirty="0" smtClean="0">
                <a:solidFill>
                  <a:schemeClr val="accent2">
                    <a:lumMod val="50000"/>
                  </a:schemeClr>
                </a:solidFill>
                <a:latin typeface="Calibri" pitchFamily="34" charset="0"/>
              </a:rPr>
              <a:t>« Ensemble </a:t>
            </a:r>
            <a:r>
              <a:rPr lang="fr-FR" sz="1400" dirty="0">
                <a:solidFill>
                  <a:schemeClr val="accent2">
                    <a:lumMod val="50000"/>
                  </a:schemeClr>
                </a:solidFill>
                <a:latin typeface="Calibri" pitchFamily="34" charset="0"/>
              </a:rPr>
              <a:t>des dispositions prises pour fournir aux dirigeants et aux divers responsables des données chiffrées périodiques caractérisant la marche de l’entreprise. Leur comparaison avec des données passées ou prévues peut, le cas échéant, inciter les dirigeants à déclencher les mesures correctives </a:t>
            </a:r>
            <a:r>
              <a:rPr lang="fr-FR" sz="1400" dirty="0" smtClean="0">
                <a:solidFill>
                  <a:schemeClr val="accent2">
                    <a:lumMod val="50000"/>
                  </a:schemeClr>
                </a:solidFill>
                <a:latin typeface="Calibri" pitchFamily="34" charset="0"/>
              </a:rPr>
              <a:t>appropriées. »</a:t>
            </a:r>
          </a:p>
          <a:p>
            <a:pPr marL="0" indent="0" algn="just" eaLnBrk="1" hangingPunct="1">
              <a:lnSpc>
                <a:spcPct val="150000"/>
              </a:lnSpc>
              <a:spcBef>
                <a:spcPts val="0"/>
              </a:spcBef>
              <a:spcAft>
                <a:spcPts val="0"/>
              </a:spcAft>
              <a:buNone/>
            </a:pPr>
            <a:endParaRPr lang="fr-FR" sz="1400" dirty="0">
              <a:solidFill>
                <a:schemeClr val="accent2">
                  <a:lumMod val="50000"/>
                </a:schemeClr>
              </a:solidFill>
              <a:latin typeface="Calibri" pitchFamily="34" charset="0"/>
            </a:endParaRPr>
          </a:p>
          <a:p>
            <a:pPr eaLnBrk="1" hangingPunct="1">
              <a:lnSpc>
                <a:spcPct val="150000"/>
              </a:lnSpc>
              <a:spcBef>
                <a:spcPts val="300"/>
              </a:spcBef>
              <a:spcAft>
                <a:spcPts val="300"/>
              </a:spcAft>
              <a:buSzPct val="100000"/>
              <a:buFont typeface="+mj-lt"/>
              <a:buAutoNum type="arabicPeriod" startAt="2"/>
            </a:pPr>
            <a:r>
              <a:rPr lang="fr-FR" sz="1400" b="1" dirty="0">
                <a:solidFill>
                  <a:schemeClr val="accent2">
                    <a:lumMod val="50000"/>
                  </a:schemeClr>
                </a:solidFill>
                <a:latin typeface="Calibri" pitchFamily="34" charset="0"/>
              </a:rPr>
              <a:t>Définition </a:t>
            </a:r>
            <a:r>
              <a:rPr lang="fr-FR" sz="1400" b="1" dirty="0" smtClean="0">
                <a:solidFill>
                  <a:schemeClr val="accent2">
                    <a:lumMod val="50000"/>
                  </a:schemeClr>
                </a:solidFill>
                <a:latin typeface="Calibri" pitchFamily="34" charset="0"/>
              </a:rPr>
              <a:t>de</a:t>
            </a:r>
            <a:r>
              <a:rPr lang="fr-FR" sz="1400" b="1" i="1" dirty="0" smtClean="0">
                <a:solidFill>
                  <a:schemeClr val="accent2">
                    <a:lumMod val="50000"/>
                  </a:schemeClr>
                </a:solidFill>
                <a:latin typeface="Calibri" pitchFamily="34" charset="0"/>
              </a:rPr>
              <a:t> </a:t>
            </a:r>
            <a:r>
              <a:rPr lang="en-US" sz="1400" b="1" i="1" dirty="0">
                <a:solidFill>
                  <a:schemeClr val="accent2">
                    <a:lumMod val="50000"/>
                  </a:schemeClr>
                </a:solidFill>
                <a:latin typeface="Calibri" pitchFamily="34" charset="0"/>
              </a:rPr>
              <a:t>Robert N. ANTHONY, Planning and Control Systems, A Framework for Analysis, </a:t>
            </a:r>
            <a:r>
              <a:rPr lang="en-US" sz="1400" b="1" i="1" dirty="0" smtClean="0">
                <a:solidFill>
                  <a:schemeClr val="accent2">
                    <a:lumMod val="50000"/>
                  </a:schemeClr>
                </a:solidFill>
                <a:latin typeface="Calibri" pitchFamily="34" charset="0"/>
              </a:rPr>
              <a:t>Division </a:t>
            </a:r>
            <a:r>
              <a:rPr lang="en-US" sz="1400" b="1" i="1" dirty="0">
                <a:solidFill>
                  <a:schemeClr val="accent2">
                    <a:lumMod val="50000"/>
                  </a:schemeClr>
                </a:solidFill>
                <a:latin typeface="Calibri" pitchFamily="34" charset="0"/>
              </a:rPr>
              <a:t>of Research, Harvard University, Boston, 1965, p. 17</a:t>
            </a:r>
            <a:r>
              <a:rPr lang="en-US" sz="1400" b="1" i="1" dirty="0" smtClean="0">
                <a:solidFill>
                  <a:schemeClr val="accent2">
                    <a:lumMod val="50000"/>
                  </a:schemeClr>
                </a:solidFill>
                <a:latin typeface="Calibri" pitchFamily="34" charset="0"/>
              </a:rPr>
              <a:t>.</a:t>
            </a:r>
          </a:p>
          <a:p>
            <a:pPr marL="0" indent="0" algn="just" eaLnBrk="1" hangingPunct="1">
              <a:lnSpc>
                <a:spcPct val="150000"/>
              </a:lnSpc>
              <a:spcBef>
                <a:spcPts val="600"/>
              </a:spcBef>
              <a:spcAft>
                <a:spcPts val="600"/>
              </a:spcAft>
              <a:buNone/>
            </a:pPr>
            <a:r>
              <a:rPr lang="fr-FR" sz="1400" dirty="0" smtClean="0">
                <a:solidFill>
                  <a:schemeClr val="accent2">
                    <a:lumMod val="50000"/>
                  </a:schemeClr>
                </a:solidFill>
                <a:latin typeface="Calibri" pitchFamily="34" charset="0"/>
              </a:rPr>
              <a:t>« Le </a:t>
            </a:r>
            <a:r>
              <a:rPr lang="fr-FR" sz="1400" dirty="0">
                <a:solidFill>
                  <a:schemeClr val="accent2">
                    <a:lumMod val="50000"/>
                  </a:schemeClr>
                </a:solidFill>
                <a:latin typeface="Calibri" pitchFamily="34" charset="0"/>
              </a:rPr>
              <a:t>contrôle de gestion est le processus par lequel les managers obtiennent l’assurance que les ressources sont obtenues et utilisées de manière efficace et efficiente pour réaliser les objectifs de l’organisation</a:t>
            </a:r>
            <a:r>
              <a:rPr lang="fr-FR" sz="1400" dirty="0" smtClean="0">
                <a:solidFill>
                  <a:schemeClr val="accent2">
                    <a:lumMod val="50000"/>
                  </a:schemeClr>
                </a:solidFill>
                <a:latin typeface="Calibri" pitchFamily="34" charset="0"/>
              </a:rPr>
              <a:t>. »</a:t>
            </a:r>
          </a:p>
        </p:txBody>
      </p:sp>
      <p:sp>
        <p:nvSpPr>
          <p:cNvPr id="8" name="Espace réservé du numéro de diapositive 7"/>
          <p:cNvSpPr>
            <a:spLocks noGrp="1"/>
          </p:cNvSpPr>
          <p:nvPr>
            <p:ph type="sldNum" sz="quarter" idx="10"/>
          </p:nvPr>
        </p:nvSpPr>
        <p:spPr>
          <a:xfrm>
            <a:off x="7239032" y="6543700"/>
            <a:ext cx="1905000" cy="457200"/>
          </a:xfrm>
        </p:spPr>
        <p:txBody>
          <a:bodyPr/>
          <a:lstStyle/>
          <a:p>
            <a:pPr>
              <a:defRPr/>
            </a:pPr>
            <a:fld id="{A54505F1-5C1B-4BB7-AC3F-C6A2329798D2}" type="slidenum">
              <a:rPr lang="fr-FR" sz="1100" smtClean="0"/>
              <a:pPr>
                <a:defRPr/>
              </a:pPr>
              <a:t>4</a:t>
            </a:fld>
            <a:endParaRPr lang="fr-FR" sz="1100" dirty="0"/>
          </a:p>
        </p:txBody>
      </p:sp>
      <p:sp>
        <p:nvSpPr>
          <p:cNvPr id="6" name="Rectangle 2"/>
          <p:cNvSpPr>
            <a:spLocks noGrp="1" noChangeArrowheads="1"/>
          </p:cNvSpPr>
          <p:nvPr>
            <p:ph type="title"/>
          </p:nvPr>
        </p:nvSpPr>
        <p:spPr>
          <a:xfrm>
            <a:off x="714349" y="-71462"/>
            <a:ext cx="8286808" cy="685800"/>
          </a:xfrm>
        </p:spPr>
        <p:txBody>
          <a:bodyPr/>
          <a:lstStyle/>
          <a:p>
            <a:pPr eaLnBrk="1" hangingPunct="1"/>
            <a:r>
              <a:rPr lang="fr-FR" sz="1600" b="1" dirty="0" smtClean="0"/>
              <a:t>1. INTRODUCTION</a:t>
            </a:r>
            <a:r>
              <a:rPr lang="fr-FR" sz="1600" b="1" dirty="0" smtClean="0">
                <a:solidFill>
                  <a:schemeClr val="accent2">
                    <a:lumMod val="50000"/>
                  </a:schemeClr>
                </a:solidFill>
              </a:rPr>
              <a:t/>
            </a:r>
            <a:br>
              <a:rPr lang="fr-FR" sz="1600" b="1" dirty="0" smtClean="0">
                <a:solidFill>
                  <a:schemeClr val="accent2">
                    <a:lumMod val="50000"/>
                  </a:schemeClr>
                </a:solidFill>
              </a:rPr>
            </a:br>
            <a:r>
              <a:rPr lang="fr-FR" sz="1400" dirty="0" smtClean="0"/>
              <a:t>DEFINITION DU CONTRÔLE DE GESTION</a:t>
            </a:r>
            <a:endParaRPr lang="fr-FR" sz="1600" dirty="0" smtClean="0"/>
          </a:p>
        </p:txBody>
      </p:sp>
    </p:spTree>
    <p:extLst>
      <p:ext uri="{BB962C8B-B14F-4D97-AF65-F5344CB8AC3E}">
        <p14:creationId xmlns:p14="http://schemas.microsoft.com/office/powerpoint/2010/main" val="15425818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0"/>
          </p:nvPr>
        </p:nvSpPr>
        <p:spPr>
          <a:xfrm>
            <a:off x="7239032" y="6543700"/>
            <a:ext cx="1905000" cy="457200"/>
          </a:xfrm>
        </p:spPr>
        <p:txBody>
          <a:bodyPr/>
          <a:lstStyle/>
          <a:p>
            <a:pPr>
              <a:defRPr/>
            </a:pPr>
            <a:fld id="{A54505F1-5C1B-4BB7-AC3F-C6A2329798D2}" type="slidenum">
              <a:rPr lang="fr-FR" sz="1100" smtClean="0"/>
              <a:pPr>
                <a:defRPr/>
              </a:pPr>
              <a:t>40</a:t>
            </a:fld>
            <a:endParaRPr lang="fr-FR" sz="1100" dirty="0"/>
          </a:p>
        </p:txBody>
      </p:sp>
      <p:sp>
        <p:nvSpPr>
          <p:cNvPr id="7" name="Rectangle 2"/>
          <p:cNvSpPr>
            <a:spLocks noGrp="1" noChangeArrowheads="1"/>
          </p:cNvSpPr>
          <p:nvPr>
            <p:ph type="title"/>
          </p:nvPr>
        </p:nvSpPr>
        <p:spPr>
          <a:xfrm>
            <a:off x="714349" y="-71462"/>
            <a:ext cx="8286808" cy="685800"/>
          </a:xfrm>
        </p:spPr>
        <p:txBody>
          <a:bodyPr/>
          <a:lstStyle/>
          <a:p>
            <a:pPr eaLnBrk="1" hangingPunct="1"/>
            <a:r>
              <a:rPr lang="fr-FR" sz="1600" b="1" dirty="0"/>
              <a:t>2</a:t>
            </a:r>
            <a:r>
              <a:rPr lang="fr-FR" sz="1600" b="1" dirty="0" smtClean="0"/>
              <a:t>. LES METHODES DE CALCUL DES COÛTS</a:t>
            </a:r>
            <a:r>
              <a:rPr lang="fr-FR" sz="1600" b="1" dirty="0" smtClean="0">
                <a:solidFill>
                  <a:schemeClr val="accent2">
                    <a:lumMod val="50000"/>
                  </a:schemeClr>
                </a:solidFill>
              </a:rPr>
              <a:t/>
            </a:r>
            <a:br>
              <a:rPr lang="fr-FR" sz="1600" b="1" dirty="0" smtClean="0">
                <a:solidFill>
                  <a:schemeClr val="accent2">
                    <a:lumMod val="50000"/>
                  </a:schemeClr>
                </a:solidFill>
              </a:rPr>
            </a:br>
            <a:r>
              <a:rPr lang="fr-FR" sz="1400" dirty="0" smtClean="0"/>
              <a:t>METHODE ABC</a:t>
            </a:r>
            <a:endParaRPr lang="fr-FR" sz="1600" dirty="0" smtClean="0"/>
          </a:p>
        </p:txBody>
      </p:sp>
      <p:sp>
        <p:nvSpPr>
          <p:cNvPr id="5" name="Rectangle 3"/>
          <p:cNvSpPr txBox="1">
            <a:spLocks noChangeArrowheads="1"/>
          </p:cNvSpPr>
          <p:nvPr/>
        </p:nvSpPr>
        <p:spPr bwMode="auto">
          <a:xfrm>
            <a:off x="714348" y="714356"/>
            <a:ext cx="7890100" cy="50914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80000"/>
              <a:buFont typeface="Wingdings" pitchFamily="2" charset="2"/>
              <a:buChar char="n"/>
              <a:defRPr sz="24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pPr marL="0" indent="0" algn="just" eaLnBrk="1" hangingPunct="1">
              <a:lnSpc>
                <a:spcPct val="150000"/>
              </a:lnSpc>
              <a:spcBef>
                <a:spcPts val="600"/>
              </a:spcBef>
              <a:spcAft>
                <a:spcPts val="600"/>
              </a:spcAft>
              <a:buNone/>
            </a:pPr>
            <a:r>
              <a:rPr lang="fr-FR" sz="1400" i="1" u="sng" dirty="0" smtClean="0">
                <a:solidFill>
                  <a:schemeClr val="accent2">
                    <a:lumMod val="50000"/>
                  </a:schemeClr>
                </a:solidFill>
                <a:latin typeface="Calibri" pitchFamily="34" charset="0"/>
              </a:rPr>
              <a:t>APPLICATION</a:t>
            </a:r>
            <a:r>
              <a:rPr lang="fr-FR" sz="1400" i="1" dirty="0" smtClean="0">
                <a:solidFill>
                  <a:schemeClr val="accent2">
                    <a:lumMod val="50000"/>
                  </a:schemeClr>
                </a:solidFill>
                <a:latin typeface="Calibri" pitchFamily="34" charset="0"/>
              </a:rPr>
              <a:t> :</a:t>
            </a:r>
          </a:p>
          <a:p>
            <a:pPr marL="0" indent="0" algn="just" eaLnBrk="1" hangingPunct="1">
              <a:lnSpc>
                <a:spcPct val="150000"/>
              </a:lnSpc>
              <a:spcBef>
                <a:spcPts val="600"/>
              </a:spcBef>
              <a:spcAft>
                <a:spcPts val="600"/>
              </a:spcAft>
              <a:buNone/>
            </a:pPr>
            <a:r>
              <a:rPr lang="fr-FR" sz="1400" dirty="0" smtClean="0">
                <a:solidFill>
                  <a:schemeClr val="accent2">
                    <a:lumMod val="50000"/>
                  </a:schemeClr>
                </a:solidFill>
                <a:latin typeface="Calibri" pitchFamily="34" charset="0"/>
              </a:rPr>
              <a:t>Une entreprise monte et expédie 900 produits A et 1 000 produits B dans un atelier unique.</a:t>
            </a:r>
          </a:p>
          <a:p>
            <a:pPr marL="0" indent="0" algn="just" eaLnBrk="1" hangingPunct="1">
              <a:lnSpc>
                <a:spcPct val="150000"/>
              </a:lnSpc>
              <a:spcBef>
                <a:spcPts val="600"/>
              </a:spcBef>
              <a:spcAft>
                <a:spcPts val="600"/>
              </a:spcAft>
              <a:buNone/>
            </a:pPr>
            <a:r>
              <a:rPr lang="fr-FR" sz="1400" dirty="0" smtClean="0">
                <a:solidFill>
                  <a:schemeClr val="accent2">
                    <a:lumMod val="50000"/>
                  </a:schemeClr>
                </a:solidFill>
                <a:latin typeface="Calibri" pitchFamily="34" charset="0"/>
              </a:rPr>
              <a:t>Prix de vente unitaire : 1 250 DH pour A et 1 500 DH pour B</a:t>
            </a:r>
          </a:p>
          <a:p>
            <a:pPr marL="0" indent="0" algn="just" eaLnBrk="1" hangingPunct="1">
              <a:lnSpc>
                <a:spcPct val="150000"/>
              </a:lnSpc>
              <a:spcBef>
                <a:spcPts val="600"/>
              </a:spcBef>
              <a:spcAft>
                <a:spcPts val="600"/>
              </a:spcAft>
              <a:buNone/>
            </a:pPr>
            <a:r>
              <a:rPr lang="fr-FR" sz="1400" dirty="0" smtClean="0">
                <a:solidFill>
                  <a:schemeClr val="accent2">
                    <a:lumMod val="50000"/>
                  </a:schemeClr>
                </a:solidFill>
                <a:latin typeface="Calibri" pitchFamily="34" charset="0"/>
              </a:rPr>
              <a:t>Coût des matières premières : 500 DH par produit</a:t>
            </a:r>
          </a:p>
          <a:p>
            <a:pPr marL="0" indent="0" algn="just" eaLnBrk="1" hangingPunct="1">
              <a:lnSpc>
                <a:spcPct val="150000"/>
              </a:lnSpc>
              <a:spcBef>
                <a:spcPts val="600"/>
              </a:spcBef>
              <a:spcAft>
                <a:spcPts val="600"/>
              </a:spcAft>
              <a:buNone/>
            </a:pPr>
            <a:r>
              <a:rPr lang="fr-FR" sz="1400" dirty="0" smtClean="0">
                <a:solidFill>
                  <a:schemeClr val="accent2">
                    <a:lumMod val="50000"/>
                  </a:schemeClr>
                </a:solidFill>
                <a:latin typeface="Calibri" pitchFamily="34" charset="0"/>
              </a:rPr>
              <a:t>Une analyse de l’entreprise a permis d’identifier deux activités : le montage automatisé pour un coût total de 850 000 DH et l’expédition pour un coût total de 100 000 DH.</a:t>
            </a:r>
          </a:p>
          <a:p>
            <a:pPr marL="0" indent="0" algn="just" eaLnBrk="1" hangingPunct="1">
              <a:lnSpc>
                <a:spcPct val="150000"/>
              </a:lnSpc>
              <a:spcBef>
                <a:spcPts val="600"/>
              </a:spcBef>
              <a:spcAft>
                <a:spcPts val="600"/>
              </a:spcAft>
              <a:buNone/>
            </a:pPr>
            <a:r>
              <a:rPr lang="fr-FR" sz="1400" dirty="0" smtClean="0">
                <a:solidFill>
                  <a:schemeClr val="accent2">
                    <a:lumMod val="50000"/>
                  </a:schemeClr>
                </a:solidFill>
                <a:latin typeface="Calibri" pitchFamily="34" charset="0"/>
              </a:rPr>
              <a:t>L’inducteur du montage automatisé et l’heure machine. Le temps de passage pour A est de 10 minutes et pour B de 4 minutes.</a:t>
            </a:r>
          </a:p>
          <a:p>
            <a:pPr marL="0" indent="0" algn="just" eaLnBrk="1" hangingPunct="1">
              <a:lnSpc>
                <a:spcPct val="150000"/>
              </a:lnSpc>
              <a:spcBef>
                <a:spcPts val="600"/>
              </a:spcBef>
              <a:spcAft>
                <a:spcPts val="600"/>
              </a:spcAft>
              <a:buNone/>
            </a:pPr>
            <a:r>
              <a:rPr lang="fr-FR" sz="1400" dirty="0" smtClean="0">
                <a:solidFill>
                  <a:schemeClr val="accent2">
                    <a:lumMod val="50000"/>
                  </a:schemeClr>
                </a:solidFill>
                <a:latin typeface="Calibri" pitchFamily="34" charset="0"/>
              </a:rPr>
              <a:t>L’inducteur pour l’expédition est le poids des produits livrés. Chaque produit pèse 1 Kg.</a:t>
            </a:r>
            <a:endParaRPr lang="fr-FR" sz="1400" b="1"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FontTx/>
              <a:buChar char="-"/>
            </a:pPr>
            <a:r>
              <a:rPr lang="fr-FR" sz="1400" b="1" dirty="0" smtClean="0">
                <a:solidFill>
                  <a:schemeClr val="accent2">
                    <a:lumMod val="50000"/>
                  </a:schemeClr>
                </a:solidFill>
                <a:latin typeface="Calibri" pitchFamily="34" charset="0"/>
              </a:rPr>
              <a:t>   Calculer le nombre et le coût des inducteurs sélectionnés.</a:t>
            </a:r>
          </a:p>
          <a:p>
            <a:pPr marL="0" indent="0" algn="just" eaLnBrk="1" hangingPunct="1">
              <a:lnSpc>
                <a:spcPct val="150000"/>
              </a:lnSpc>
              <a:spcBef>
                <a:spcPts val="600"/>
              </a:spcBef>
              <a:spcAft>
                <a:spcPts val="600"/>
              </a:spcAft>
              <a:buFontTx/>
              <a:buChar char="-"/>
            </a:pPr>
            <a:r>
              <a:rPr lang="fr-FR" sz="1400" b="1" dirty="0" smtClean="0">
                <a:solidFill>
                  <a:schemeClr val="accent2">
                    <a:lumMod val="50000"/>
                  </a:schemeClr>
                </a:solidFill>
                <a:latin typeface="Calibri" pitchFamily="34" charset="0"/>
              </a:rPr>
              <a:t>   Calculer les coûts unitaires, le résultat unitaire de chacun des produits, le résultat global et commenter.</a:t>
            </a:r>
          </a:p>
          <a:p>
            <a:pPr algn="just" eaLnBrk="1" hangingPunct="1">
              <a:lnSpc>
                <a:spcPct val="150000"/>
              </a:lnSpc>
              <a:spcBef>
                <a:spcPts val="600"/>
              </a:spcBef>
              <a:spcAft>
                <a:spcPts val="600"/>
              </a:spcAft>
              <a:buFontTx/>
              <a:buChar char="-"/>
            </a:pPr>
            <a:endParaRPr lang="fr-FR" sz="1400"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p:txBody>
      </p:sp>
    </p:spTree>
    <p:extLst>
      <p:ext uri="{BB962C8B-B14F-4D97-AF65-F5344CB8AC3E}">
        <p14:creationId xmlns:p14="http://schemas.microsoft.com/office/powerpoint/2010/main" val="361387845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0"/>
          </p:nvPr>
        </p:nvSpPr>
        <p:spPr>
          <a:xfrm>
            <a:off x="7239032" y="6543700"/>
            <a:ext cx="1905000" cy="457200"/>
          </a:xfrm>
        </p:spPr>
        <p:txBody>
          <a:bodyPr/>
          <a:lstStyle/>
          <a:p>
            <a:pPr>
              <a:defRPr/>
            </a:pPr>
            <a:fld id="{A54505F1-5C1B-4BB7-AC3F-C6A2329798D2}" type="slidenum">
              <a:rPr lang="fr-FR" sz="1100" smtClean="0"/>
              <a:pPr>
                <a:defRPr/>
              </a:pPr>
              <a:t>41</a:t>
            </a:fld>
            <a:endParaRPr lang="fr-FR" sz="1100" dirty="0"/>
          </a:p>
        </p:txBody>
      </p:sp>
      <p:sp>
        <p:nvSpPr>
          <p:cNvPr id="7" name="Rectangle 2"/>
          <p:cNvSpPr>
            <a:spLocks noGrp="1" noChangeArrowheads="1"/>
          </p:cNvSpPr>
          <p:nvPr>
            <p:ph type="title"/>
          </p:nvPr>
        </p:nvSpPr>
        <p:spPr>
          <a:xfrm>
            <a:off x="714349" y="-71462"/>
            <a:ext cx="8286808" cy="685800"/>
          </a:xfrm>
        </p:spPr>
        <p:txBody>
          <a:bodyPr/>
          <a:lstStyle/>
          <a:p>
            <a:pPr eaLnBrk="1" hangingPunct="1"/>
            <a:r>
              <a:rPr lang="fr-FR" sz="1600" b="1" dirty="0"/>
              <a:t>2</a:t>
            </a:r>
            <a:r>
              <a:rPr lang="fr-FR" sz="1600" b="1" dirty="0" smtClean="0"/>
              <a:t>. LES METHODES DE CALCUL DES COÛTS</a:t>
            </a:r>
            <a:r>
              <a:rPr lang="fr-FR" sz="1600" b="1" dirty="0" smtClean="0">
                <a:solidFill>
                  <a:schemeClr val="accent2">
                    <a:lumMod val="50000"/>
                  </a:schemeClr>
                </a:solidFill>
              </a:rPr>
              <a:t/>
            </a:r>
            <a:br>
              <a:rPr lang="fr-FR" sz="1600" b="1" dirty="0" smtClean="0">
                <a:solidFill>
                  <a:schemeClr val="accent2">
                    <a:lumMod val="50000"/>
                  </a:schemeClr>
                </a:solidFill>
              </a:rPr>
            </a:br>
            <a:r>
              <a:rPr lang="fr-FR" sz="1400" dirty="0" smtClean="0"/>
              <a:t>METHODE ABC</a:t>
            </a:r>
            <a:endParaRPr lang="fr-FR" sz="1600" dirty="0" smtClean="0"/>
          </a:p>
        </p:txBody>
      </p:sp>
      <p:sp>
        <p:nvSpPr>
          <p:cNvPr id="5" name="Rectangle 3"/>
          <p:cNvSpPr txBox="1">
            <a:spLocks noChangeArrowheads="1"/>
          </p:cNvSpPr>
          <p:nvPr/>
        </p:nvSpPr>
        <p:spPr bwMode="auto">
          <a:xfrm>
            <a:off x="714348" y="714356"/>
            <a:ext cx="7890100" cy="50914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80000"/>
              <a:buFont typeface="Wingdings" pitchFamily="2" charset="2"/>
              <a:buChar char="n"/>
              <a:defRPr sz="24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pPr marL="0" indent="0" algn="just" eaLnBrk="1" hangingPunct="1">
              <a:lnSpc>
                <a:spcPct val="150000"/>
              </a:lnSpc>
              <a:spcBef>
                <a:spcPts val="600"/>
              </a:spcBef>
              <a:spcAft>
                <a:spcPts val="600"/>
              </a:spcAft>
              <a:buNone/>
            </a:pPr>
            <a:r>
              <a:rPr lang="fr-FR" sz="1400" i="1" u="sng" dirty="0" smtClean="0">
                <a:solidFill>
                  <a:schemeClr val="accent2">
                    <a:lumMod val="50000"/>
                  </a:schemeClr>
                </a:solidFill>
                <a:latin typeface="Calibri" pitchFamily="34" charset="0"/>
              </a:rPr>
              <a:t>APPLICATION  (Suite)</a:t>
            </a:r>
            <a:r>
              <a:rPr lang="fr-FR" sz="1400" i="1" dirty="0" smtClean="0">
                <a:solidFill>
                  <a:schemeClr val="accent2">
                    <a:lumMod val="50000"/>
                  </a:schemeClr>
                </a:solidFill>
                <a:latin typeface="Calibri" pitchFamily="34" charset="0"/>
              </a:rPr>
              <a:t> :</a:t>
            </a:r>
          </a:p>
          <a:p>
            <a:pPr algn="just" eaLnBrk="1" hangingPunct="1">
              <a:lnSpc>
                <a:spcPct val="150000"/>
              </a:lnSpc>
              <a:spcBef>
                <a:spcPts val="600"/>
              </a:spcBef>
              <a:spcAft>
                <a:spcPts val="600"/>
              </a:spcAft>
              <a:buNone/>
            </a:pPr>
            <a:r>
              <a:rPr lang="fr-FR" sz="1400" i="1" dirty="0" smtClean="0">
                <a:solidFill>
                  <a:schemeClr val="accent2">
                    <a:lumMod val="50000"/>
                  </a:schemeClr>
                </a:solidFill>
                <a:latin typeface="Calibri" pitchFamily="34" charset="0"/>
              </a:rPr>
              <a:t>Nombre et coût des inducteurs :</a:t>
            </a:r>
          </a:p>
          <a:p>
            <a:pPr algn="just" eaLnBrk="1" hangingPunct="1">
              <a:lnSpc>
                <a:spcPct val="150000"/>
              </a:lnSpc>
              <a:spcBef>
                <a:spcPts val="600"/>
              </a:spcBef>
              <a:spcAft>
                <a:spcPts val="600"/>
              </a:spcAft>
              <a:buNone/>
            </a:pPr>
            <a:endParaRPr lang="fr-FR" sz="1400" i="1" dirty="0" smtClean="0">
              <a:solidFill>
                <a:schemeClr val="accent2">
                  <a:lumMod val="50000"/>
                </a:schemeClr>
              </a:solidFill>
              <a:latin typeface="Calibri" pitchFamily="34" charset="0"/>
            </a:endParaRPr>
          </a:p>
          <a:p>
            <a:pPr algn="just" eaLnBrk="1" hangingPunct="1">
              <a:lnSpc>
                <a:spcPct val="150000"/>
              </a:lnSpc>
              <a:spcBef>
                <a:spcPts val="600"/>
              </a:spcBef>
              <a:spcAft>
                <a:spcPts val="600"/>
              </a:spcAft>
              <a:buNone/>
            </a:pPr>
            <a:endParaRPr lang="fr-FR" sz="1400" i="1" dirty="0" smtClean="0">
              <a:solidFill>
                <a:schemeClr val="accent2">
                  <a:lumMod val="50000"/>
                </a:schemeClr>
              </a:solidFill>
              <a:latin typeface="Calibri" pitchFamily="34" charset="0"/>
            </a:endParaRPr>
          </a:p>
          <a:p>
            <a:pPr algn="just" eaLnBrk="1" hangingPunct="1">
              <a:lnSpc>
                <a:spcPct val="150000"/>
              </a:lnSpc>
              <a:spcBef>
                <a:spcPts val="600"/>
              </a:spcBef>
              <a:spcAft>
                <a:spcPts val="600"/>
              </a:spcAft>
              <a:buNone/>
            </a:pPr>
            <a:endParaRPr lang="fr-FR" sz="1400" i="1" dirty="0" smtClean="0">
              <a:solidFill>
                <a:schemeClr val="accent2">
                  <a:lumMod val="50000"/>
                </a:schemeClr>
              </a:solidFill>
              <a:latin typeface="Calibri" pitchFamily="34" charset="0"/>
            </a:endParaRPr>
          </a:p>
          <a:p>
            <a:pPr algn="just" eaLnBrk="1" hangingPunct="1">
              <a:spcBef>
                <a:spcPts val="0"/>
              </a:spcBef>
              <a:spcAft>
                <a:spcPts val="0"/>
              </a:spcAft>
              <a:buNone/>
            </a:pPr>
            <a:endParaRPr lang="fr-FR" sz="1400" i="1" dirty="0" smtClean="0">
              <a:solidFill>
                <a:schemeClr val="accent2">
                  <a:lumMod val="50000"/>
                </a:schemeClr>
              </a:solidFill>
              <a:latin typeface="Calibri" pitchFamily="34" charset="0"/>
            </a:endParaRPr>
          </a:p>
          <a:p>
            <a:pPr algn="just" eaLnBrk="1" hangingPunct="1">
              <a:lnSpc>
                <a:spcPct val="150000"/>
              </a:lnSpc>
              <a:spcBef>
                <a:spcPts val="600"/>
              </a:spcBef>
              <a:spcAft>
                <a:spcPts val="600"/>
              </a:spcAft>
              <a:buNone/>
            </a:pPr>
            <a:r>
              <a:rPr lang="fr-FR" sz="1400" i="1" dirty="0" smtClean="0">
                <a:solidFill>
                  <a:schemeClr val="accent2">
                    <a:lumMod val="50000"/>
                  </a:schemeClr>
                </a:solidFill>
                <a:latin typeface="Calibri" pitchFamily="34" charset="0"/>
              </a:rPr>
              <a:t>Calcul des coûts et des résultats :</a:t>
            </a: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p:txBody>
      </p:sp>
      <p:pic>
        <p:nvPicPr>
          <p:cNvPr id="1026" name="Picture 2"/>
          <p:cNvPicPr>
            <a:picLocks noChangeAspect="1" noChangeArrowheads="1"/>
          </p:cNvPicPr>
          <p:nvPr/>
        </p:nvPicPr>
        <p:blipFill>
          <a:blip r:embed="rId3"/>
          <a:srcRect/>
          <a:stretch>
            <a:fillRect/>
          </a:stretch>
        </p:blipFill>
        <p:spPr bwMode="auto">
          <a:xfrm>
            <a:off x="1000100" y="1785926"/>
            <a:ext cx="7072362" cy="1285884"/>
          </a:xfrm>
          <a:prstGeom prst="rect">
            <a:avLst/>
          </a:prstGeom>
          <a:noFill/>
          <a:ln w="9525">
            <a:solidFill>
              <a:schemeClr val="bg1">
                <a:lumMod val="50000"/>
              </a:schemeClr>
            </a:solid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2214546" y="3929066"/>
            <a:ext cx="4714908" cy="2286016"/>
          </a:xfrm>
          <a:prstGeom prst="rect">
            <a:avLst/>
          </a:prstGeom>
          <a:noFill/>
          <a:ln w="9525">
            <a:solidFill>
              <a:schemeClr val="bg1">
                <a:lumMod val="50000"/>
              </a:schemeClr>
            </a:solidFill>
            <a:miter lim="800000"/>
            <a:headEnd/>
            <a:tailEnd/>
          </a:ln>
          <a:effectLst/>
        </p:spPr>
      </p:pic>
    </p:spTree>
    <p:extLst>
      <p:ext uri="{BB962C8B-B14F-4D97-AF65-F5344CB8AC3E}">
        <p14:creationId xmlns:p14="http://schemas.microsoft.com/office/powerpoint/2010/main" val="361387845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0"/>
          </p:nvPr>
        </p:nvSpPr>
        <p:spPr>
          <a:xfrm>
            <a:off x="7239032" y="6543700"/>
            <a:ext cx="1905000" cy="457200"/>
          </a:xfrm>
        </p:spPr>
        <p:txBody>
          <a:bodyPr/>
          <a:lstStyle/>
          <a:p>
            <a:pPr>
              <a:defRPr/>
            </a:pPr>
            <a:fld id="{A54505F1-5C1B-4BB7-AC3F-C6A2329798D2}" type="slidenum">
              <a:rPr lang="fr-FR" sz="1100" smtClean="0"/>
              <a:pPr>
                <a:defRPr/>
              </a:pPr>
              <a:t>42</a:t>
            </a:fld>
            <a:endParaRPr lang="fr-FR" sz="1100" dirty="0"/>
          </a:p>
        </p:txBody>
      </p:sp>
      <p:sp>
        <p:nvSpPr>
          <p:cNvPr id="7" name="Rectangle 2"/>
          <p:cNvSpPr>
            <a:spLocks noGrp="1" noChangeArrowheads="1"/>
          </p:cNvSpPr>
          <p:nvPr>
            <p:ph type="title"/>
          </p:nvPr>
        </p:nvSpPr>
        <p:spPr>
          <a:xfrm>
            <a:off x="714349" y="-71462"/>
            <a:ext cx="8286808" cy="685800"/>
          </a:xfrm>
        </p:spPr>
        <p:txBody>
          <a:bodyPr/>
          <a:lstStyle/>
          <a:p>
            <a:pPr eaLnBrk="1" hangingPunct="1"/>
            <a:r>
              <a:rPr lang="fr-FR" sz="1600" b="1" dirty="0"/>
              <a:t>2</a:t>
            </a:r>
            <a:r>
              <a:rPr lang="fr-FR" sz="1600" b="1" dirty="0" smtClean="0"/>
              <a:t>. LES METHODES DE CALCUL DES COÛTS</a:t>
            </a:r>
            <a:r>
              <a:rPr lang="fr-FR" sz="1600" b="1" dirty="0" smtClean="0">
                <a:solidFill>
                  <a:schemeClr val="accent2">
                    <a:lumMod val="50000"/>
                  </a:schemeClr>
                </a:solidFill>
              </a:rPr>
              <a:t/>
            </a:r>
            <a:br>
              <a:rPr lang="fr-FR" sz="1600" b="1" dirty="0" smtClean="0">
                <a:solidFill>
                  <a:schemeClr val="accent2">
                    <a:lumMod val="50000"/>
                  </a:schemeClr>
                </a:solidFill>
              </a:rPr>
            </a:br>
            <a:r>
              <a:rPr lang="fr-FR" sz="1400" dirty="0" smtClean="0"/>
              <a:t>TARGET COSTING</a:t>
            </a:r>
            <a:endParaRPr lang="fr-FR" sz="1600" dirty="0" smtClean="0"/>
          </a:p>
        </p:txBody>
      </p:sp>
      <p:sp>
        <p:nvSpPr>
          <p:cNvPr id="5" name="Rectangle 3"/>
          <p:cNvSpPr txBox="1">
            <a:spLocks noChangeArrowheads="1"/>
          </p:cNvSpPr>
          <p:nvPr/>
        </p:nvSpPr>
        <p:spPr bwMode="auto">
          <a:xfrm>
            <a:off x="714348" y="980728"/>
            <a:ext cx="7890100" cy="47525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80000"/>
              <a:buFont typeface="Wingdings" pitchFamily="2" charset="2"/>
              <a:buChar char="n"/>
              <a:defRPr sz="24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pPr eaLnBrk="1" hangingPunct="1">
              <a:spcBef>
                <a:spcPts val="0"/>
              </a:spcBef>
              <a:spcAft>
                <a:spcPts val="0"/>
              </a:spcAft>
              <a:buFont typeface="Wingdings" pitchFamily="2" charset="2"/>
              <a:buNone/>
            </a:pPr>
            <a:r>
              <a:rPr lang="fr-FR" sz="1600" b="1" kern="0" dirty="0" smtClean="0">
                <a:solidFill>
                  <a:schemeClr val="accent2">
                    <a:lumMod val="50000"/>
                  </a:schemeClr>
                </a:solidFill>
                <a:latin typeface="Calibri" pitchFamily="34" charset="0"/>
              </a:rPr>
              <a:t>LE COÛT CIBLE (TARGET COSTING)</a:t>
            </a:r>
          </a:p>
          <a:p>
            <a:pPr marL="0" indent="0" algn="just" eaLnBrk="1" hangingPunct="1">
              <a:lnSpc>
                <a:spcPct val="150000"/>
              </a:lnSpc>
              <a:spcBef>
                <a:spcPts val="600"/>
              </a:spcBef>
              <a:spcAft>
                <a:spcPts val="600"/>
              </a:spcAft>
              <a:buSzPct val="100000"/>
              <a:buNone/>
            </a:pPr>
            <a:r>
              <a:rPr lang="fr-FR" sz="1400" dirty="0" smtClean="0">
                <a:solidFill>
                  <a:schemeClr val="accent2">
                    <a:lumMod val="50000"/>
                  </a:schemeClr>
                </a:solidFill>
                <a:latin typeface="Calibri" pitchFamily="34" charset="0"/>
              </a:rPr>
              <a:t>Le coût cible a été inventé en 1965 chez TOYOTA (Japon). Mais c’est dans les années 1990 qu’il s’est généralisé dans le monde,</a:t>
            </a:r>
          </a:p>
          <a:p>
            <a:pPr algn="just" eaLnBrk="1" hangingPunct="1">
              <a:lnSpc>
                <a:spcPct val="150000"/>
              </a:lnSpc>
              <a:spcBef>
                <a:spcPts val="600"/>
              </a:spcBef>
              <a:spcAft>
                <a:spcPts val="600"/>
              </a:spcAft>
              <a:buSzPct val="100000"/>
              <a:buFont typeface="+mj-lt"/>
              <a:buAutoNum type="arabicPeriod"/>
            </a:pPr>
            <a:r>
              <a:rPr lang="fr-FR" sz="1400" b="1" dirty="0" smtClean="0">
                <a:solidFill>
                  <a:schemeClr val="accent2">
                    <a:lumMod val="50000"/>
                  </a:schemeClr>
                </a:solidFill>
                <a:latin typeface="Calibri" pitchFamily="34" charset="0"/>
              </a:rPr>
              <a:t>Principe de la méthode :</a:t>
            </a:r>
          </a:p>
          <a:p>
            <a:pPr marL="0" indent="0" algn="just" eaLnBrk="1" hangingPunct="1">
              <a:lnSpc>
                <a:spcPct val="150000"/>
              </a:lnSpc>
              <a:spcBef>
                <a:spcPts val="600"/>
              </a:spcBef>
              <a:spcAft>
                <a:spcPts val="600"/>
              </a:spcAft>
              <a:buNone/>
            </a:pPr>
            <a:r>
              <a:rPr lang="fr-FR" sz="1400" dirty="0" smtClean="0">
                <a:solidFill>
                  <a:schemeClr val="accent2">
                    <a:lumMod val="50000"/>
                  </a:schemeClr>
                </a:solidFill>
                <a:latin typeface="Calibri" pitchFamily="34" charset="0"/>
              </a:rPr>
              <a:t>C’est une démarche qui vise à réduire les coûts des produits sur l’ensemble de leur cycle de vie, tout en satisfaisant aux exigences du consommateur en matière de qualité, de fiabilité et autres, en examinant toutes les idées envisageables de réduction des coûts.</a:t>
            </a:r>
          </a:p>
          <a:p>
            <a:pPr marL="0" indent="0" algn="just" eaLnBrk="1" hangingPunct="1">
              <a:lnSpc>
                <a:spcPct val="150000"/>
              </a:lnSpc>
              <a:spcBef>
                <a:spcPts val="600"/>
              </a:spcBef>
              <a:spcAft>
                <a:spcPts val="600"/>
              </a:spcAft>
              <a:buNone/>
            </a:pPr>
            <a:r>
              <a:rPr lang="fr-FR" sz="1400" dirty="0" smtClean="0">
                <a:solidFill>
                  <a:schemeClr val="accent2">
                    <a:lumMod val="50000"/>
                  </a:schemeClr>
                </a:solidFill>
                <a:latin typeface="Calibri" pitchFamily="34" charset="0"/>
              </a:rPr>
              <a:t>L’idée centrale est que le prix de vente est imposé par le marché en lien avec les situations de concurrence. Le coût étant une contrainte devient :</a:t>
            </a: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a:p>
            <a:pPr algn="just" eaLnBrk="1" hangingPunct="1">
              <a:lnSpc>
                <a:spcPct val="150000"/>
              </a:lnSpc>
              <a:spcBef>
                <a:spcPts val="600"/>
              </a:spcBef>
              <a:spcAft>
                <a:spcPts val="600"/>
              </a:spcAft>
              <a:buFontTx/>
              <a:buChar char="-"/>
            </a:pPr>
            <a:endParaRPr lang="fr-FR" sz="1400"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p:txBody>
      </p:sp>
      <p:sp>
        <p:nvSpPr>
          <p:cNvPr id="13" name="ZoneTexte 12"/>
          <p:cNvSpPr txBox="1"/>
          <p:nvPr/>
        </p:nvSpPr>
        <p:spPr>
          <a:xfrm>
            <a:off x="899592" y="4633391"/>
            <a:ext cx="6244176" cy="307777"/>
          </a:xfrm>
          <a:prstGeom prst="rect">
            <a:avLst/>
          </a:prstGeom>
          <a:solidFill>
            <a:schemeClr val="bg1">
              <a:lumMod val="85000"/>
            </a:schemeClr>
          </a:solidFill>
          <a:ln>
            <a:solidFill>
              <a:schemeClr val="bg1">
                <a:lumMod val="50000"/>
              </a:schemeClr>
            </a:solidFill>
          </a:ln>
        </p:spPr>
        <p:txBody>
          <a:bodyPr wrap="square" rtlCol="0">
            <a:spAutoFit/>
          </a:bodyPr>
          <a:lstStyle/>
          <a:p>
            <a:r>
              <a:rPr lang="fr-FR" sz="1400" b="1" dirty="0" smtClean="0">
                <a:solidFill>
                  <a:schemeClr val="accent2">
                    <a:lumMod val="50000"/>
                  </a:schemeClr>
                </a:solidFill>
                <a:latin typeface="Calibri" pitchFamily="34" charset="0"/>
              </a:rPr>
              <a:t>Coût cible = Prix de vente imposé par le marché – Marge attendue par l’entreprise</a:t>
            </a:r>
          </a:p>
        </p:txBody>
      </p:sp>
    </p:spTree>
    <p:extLst>
      <p:ext uri="{BB962C8B-B14F-4D97-AF65-F5344CB8AC3E}">
        <p14:creationId xmlns:p14="http://schemas.microsoft.com/office/powerpoint/2010/main" val="151977048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0"/>
          </p:nvPr>
        </p:nvSpPr>
        <p:spPr>
          <a:xfrm>
            <a:off x="7239032" y="6543700"/>
            <a:ext cx="1905000" cy="457200"/>
          </a:xfrm>
        </p:spPr>
        <p:txBody>
          <a:bodyPr/>
          <a:lstStyle/>
          <a:p>
            <a:pPr>
              <a:defRPr/>
            </a:pPr>
            <a:fld id="{A54505F1-5C1B-4BB7-AC3F-C6A2329798D2}" type="slidenum">
              <a:rPr lang="fr-FR" sz="1100" smtClean="0"/>
              <a:pPr>
                <a:defRPr/>
              </a:pPr>
              <a:t>43</a:t>
            </a:fld>
            <a:endParaRPr lang="fr-FR" sz="1100" dirty="0"/>
          </a:p>
        </p:txBody>
      </p:sp>
      <p:sp>
        <p:nvSpPr>
          <p:cNvPr id="7" name="Rectangle 2"/>
          <p:cNvSpPr>
            <a:spLocks noGrp="1" noChangeArrowheads="1"/>
          </p:cNvSpPr>
          <p:nvPr>
            <p:ph type="title"/>
          </p:nvPr>
        </p:nvSpPr>
        <p:spPr>
          <a:xfrm>
            <a:off x="714349" y="-71462"/>
            <a:ext cx="8286808" cy="685800"/>
          </a:xfrm>
        </p:spPr>
        <p:txBody>
          <a:bodyPr/>
          <a:lstStyle/>
          <a:p>
            <a:pPr eaLnBrk="1" hangingPunct="1"/>
            <a:r>
              <a:rPr lang="fr-FR" sz="1600" b="1" dirty="0"/>
              <a:t>2</a:t>
            </a:r>
            <a:r>
              <a:rPr lang="fr-FR" sz="1600" b="1" dirty="0" smtClean="0"/>
              <a:t>. LES METHODES DE CALCUL DES COÛTS</a:t>
            </a:r>
            <a:r>
              <a:rPr lang="fr-FR" sz="1600" b="1" dirty="0" smtClean="0">
                <a:solidFill>
                  <a:schemeClr val="accent2">
                    <a:lumMod val="50000"/>
                  </a:schemeClr>
                </a:solidFill>
              </a:rPr>
              <a:t/>
            </a:r>
            <a:br>
              <a:rPr lang="fr-FR" sz="1600" b="1" dirty="0" smtClean="0">
                <a:solidFill>
                  <a:schemeClr val="accent2">
                    <a:lumMod val="50000"/>
                  </a:schemeClr>
                </a:solidFill>
              </a:rPr>
            </a:br>
            <a:r>
              <a:rPr lang="fr-FR" sz="1400" dirty="0" smtClean="0"/>
              <a:t>TARGET COSTING</a:t>
            </a:r>
            <a:endParaRPr lang="fr-FR" sz="1600" dirty="0" smtClean="0"/>
          </a:p>
        </p:txBody>
      </p:sp>
      <p:sp>
        <p:nvSpPr>
          <p:cNvPr id="5" name="Rectangle 3"/>
          <p:cNvSpPr txBox="1">
            <a:spLocks noChangeArrowheads="1"/>
          </p:cNvSpPr>
          <p:nvPr/>
        </p:nvSpPr>
        <p:spPr bwMode="auto">
          <a:xfrm>
            <a:off x="714348" y="980728"/>
            <a:ext cx="7890100" cy="47525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80000"/>
              <a:buFont typeface="Wingdings" pitchFamily="2" charset="2"/>
              <a:buChar char="n"/>
              <a:defRPr sz="24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pPr algn="just" eaLnBrk="1" hangingPunct="1">
              <a:lnSpc>
                <a:spcPct val="150000"/>
              </a:lnSpc>
              <a:spcBef>
                <a:spcPts val="600"/>
              </a:spcBef>
              <a:spcAft>
                <a:spcPts val="600"/>
              </a:spcAft>
              <a:buSzPct val="100000"/>
              <a:buFont typeface="+mj-lt"/>
              <a:buAutoNum type="arabicPeriod" startAt="2"/>
            </a:pPr>
            <a:r>
              <a:rPr lang="fr-FR" sz="1400" b="1" dirty="0" smtClean="0">
                <a:solidFill>
                  <a:schemeClr val="accent2">
                    <a:lumMod val="50000"/>
                  </a:schemeClr>
                </a:solidFill>
                <a:latin typeface="Calibri" pitchFamily="34" charset="0"/>
              </a:rPr>
              <a:t>La démarche de calcul :</a:t>
            </a:r>
          </a:p>
          <a:p>
            <a:pPr marL="0" indent="0" algn="just" eaLnBrk="1" hangingPunct="1">
              <a:spcBef>
                <a:spcPts val="600"/>
              </a:spcBef>
              <a:spcAft>
                <a:spcPts val="600"/>
              </a:spcAft>
              <a:buNone/>
            </a:pPr>
            <a:r>
              <a:rPr lang="fr-FR" sz="1400" dirty="0" smtClean="0">
                <a:solidFill>
                  <a:schemeClr val="accent2">
                    <a:lumMod val="50000"/>
                  </a:schemeClr>
                </a:solidFill>
                <a:latin typeface="Calibri" pitchFamily="34" charset="0"/>
              </a:rPr>
              <a:t>La démarche est la suivante </a:t>
            </a:r>
            <a:r>
              <a:rPr lang="fr-FR" sz="1400" dirty="0">
                <a:solidFill>
                  <a:schemeClr val="accent2">
                    <a:lumMod val="50000"/>
                  </a:schemeClr>
                </a:solidFill>
                <a:latin typeface="Calibri" pitchFamily="34" charset="0"/>
              </a:rPr>
              <a:t>:</a:t>
            </a:r>
          </a:p>
          <a:p>
            <a:pPr marL="0" indent="0" algn="just" eaLnBrk="1" hangingPunct="1">
              <a:spcBef>
                <a:spcPts val="600"/>
              </a:spcBef>
              <a:spcAft>
                <a:spcPts val="600"/>
              </a:spcAft>
              <a:buNone/>
            </a:pPr>
            <a:r>
              <a:rPr lang="fr-FR" sz="1400" b="1" dirty="0">
                <a:solidFill>
                  <a:schemeClr val="accent2">
                    <a:lumMod val="50000"/>
                  </a:schemeClr>
                </a:solidFill>
                <a:latin typeface="Calibri" pitchFamily="34" charset="0"/>
              </a:rPr>
              <a:t>1</a:t>
            </a:r>
            <a:r>
              <a:rPr lang="fr-FR" sz="1400" b="1" baseline="30000" dirty="0">
                <a:solidFill>
                  <a:schemeClr val="accent2">
                    <a:lumMod val="50000"/>
                  </a:schemeClr>
                </a:solidFill>
                <a:latin typeface="Calibri" pitchFamily="34" charset="0"/>
              </a:rPr>
              <a:t>ère</a:t>
            </a:r>
            <a:r>
              <a:rPr lang="fr-FR" sz="1400" b="1" dirty="0">
                <a:solidFill>
                  <a:schemeClr val="accent2">
                    <a:lumMod val="50000"/>
                  </a:schemeClr>
                </a:solidFill>
                <a:latin typeface="Calibri" pitchFamily="34" charset="0"/>
              </a:rPr>
              <a:t> étape </a:t>
            </a:r>
            <a:r>
              <a:rPr lang="fr-FR" sz="1400" b="1" dirty="0">
                <a:solidFill>
                  <a:schemeClr val="accent2">
                    <a:lumMod val="50000"/>
                  </a:schemeClr>
                </a:solidFill>
                <a:latin typeface="Calibri" pitchFamily="34" charset="0"/>
                <a:cs typeface="Arial"/>
              </a:rPr>
              <a:t>─</a:t>
            </a:r>
            <a:r>
              <a:rPr lang="fr-FR" sz="1400" dirty="0">
                <a:solidFill>
                  <a:schemeClr val="accent2">
                    <a:lumMod val="50000"/>
                  </a:schemeClr>
                </a:solidFill>
                <a:latin typeface="Calibri" pitchFamily="34" charset="0"/>
              </a:rPr>
              <a:t> </a:t>
            </a:r>
            <a:r>
              <a:rPr lang="fr-FR" sz="1400" b="1" dirty="0" smtClean="0">
                <a:solidFill>
                  <a:schemeClr val="accent2">
                    <a:lumMod val="50000"/>
                  </a:schemeClr>
                </a:solidFill>
                <a:latin typeface="Calibri" pitchFamily="34" charset="0"/>
              </a:rPr>
              <a:t>Analyser le marché</a:t>
            </a:r>
            <a:endParaRPr lang="fr-FR" sz="1400" b="1" dirty="0">
              <a:solidFill>
                <a:schemeClr val="accent2">
                  <a:lumMod val="50000"/>
                </a:schemeClr>
              </a:solidFill>
              <a:latin typeface="Calibri" pitchFamily="34" charset="0"/>
            </a:endParaRPr>
          </a:p>
          <a:p>
            <a:pPr marL="0" indent="0" algn="just" eaLnBrk="1" hangingPunct="1">
              <a:spcBef>
                <a:spcPts val="600"/>
              </a:spcBef>
              <a:spcAft>
                <a:spcPts val="600"/>
              </a:spcAft>
              <a:buNone/>
            </a:pPr>
            <a:r>
              <a:rPr lang="fr-FR" sz="1400" dirty="0" smtClean="0">
                <a:solidFill>
                  <a:schemeClr val="accent2">
                    <a:lumMod val="50000"/>
                  </a:schemeClr>
                </a:solidFill>
                <a:latin typeface="Calibri" pitchFamily="34" charset="0"/>
              </a:rPr>
              <a:t>Analyser la demande des clients, leurs besoins, les qualités attendues …</a:t>
            </a:r>
            <a:endParaRPr lang="fr-FR" sz="1400" dirty="0">
              <a:solidFill>
                <a:schemeClr val="accent2">
                  <a:lumMod val="50000"/>
                </a:schemeClr>
              </a:solidFill>
              <a:latin typeface="Calibri" pitchFamily="34" charset="0"/>
            </a:endParaRPr>
          </a:p>
          <a:p>
            <a:pPr marL="0" indent="0" algn="just" eaLnBrk="1" hangingPunct="1">
              <a:spcBef>
                <a:spcPts val="600"/>
              </a:spcBef>
              <a:spcAft>
                <a:spcPts val="600"/>
              </a:spcAft>
              <a:buNone/>
            </a:pPr>
            <a:r>
              <a:rPr lang="fr-FR" sz="1400" b="1" dirty="0" smtClean="0">
                <a:solidFill>
                  <a:schemeClr val="accent2">
                    <a:lumMod val="50000"/>
                  </a:schemeClr>
                </a:solidFill>
                <a:latin typeface="Calibri" pitchFamily="34" charset="0"/>
              </a:rPr>
              <a:t>2</a:t>
            </a:r>
            <a:r>
              <a:rPr lang="fr-FR" sz="1400" b="1" baseline="30000" dirty="0" smtClean="0">
                <a:solidFill>
                  <a:schemeClr val="accent2">
                    <a:lumMod val="50000"/>
                  </a:schemeClr>
                </a:solidFill>
                <a:latin typeface="Calibri" pitchFamily="34" charset="0"/>
              </a:rPr>
              <a:t>ème</a:t>
            </a:r>
            <a:r>
              <a:rPr lang="fr-FR" sz="1400" b="1" dirty="0" smtClean="0">
                <a:solidFill>
                  <a:schemeClr val="accent2">
                    <a:lumMod val="50000"/>
                  </a:schemeClr>
                </a:solidFill>
                <a:latin typeface="Calibri" pitchFamily="34" charset="0"/>
              </a:rPr>
              <a:t> </a:t>
            </a:r>
            <a:r>
              <a:rPr lang="fr-FR" sz="1400" b="1" dirty="0">
                <a:solidFill>
                  <a:schemeClr val="accent2">
                    <a:lumMod val="50000"/>
                  </a:schemeClr>
                </a:solidFill>
                <a:latin typeface="Calibri" pitchFamily="34" charset="0"/>
              </a:rPr>
              <a:t>étape </a:t>
            </a:r>
            <a:r>
              <a:rPr lang="fr-FR" sz="1400" b="1" dirty="0">
                <a:solidFill>
                  <a:schemeClr val="accent2">
                    <a:lumMod val="50000"/>
                  </a:schemeClr>
                </a:solidFill>
                <a:latin typeface="Calibri" pitchFamily="34" charset="0"/>
                <a:cs typeface="Arial"/>
              </a:rPr>
              <a:t>─</a:t>
            </a:r>
            <a:r>
              <a:rPr lang="fr-FR" sz="1400" dirty="0">
                <a:solidFill>
                  <a:schemeClr val="accent2">
                    <a:lumMod val="50000"/>
                  </a:schemeClr>
                </a:solidFill>
                <a:latin typeface="Calibri" pitchFamily="34" charset="0"/>
              </a:rPr>
              <a:t> </a:t>
            </a:r>
            <a:r>
              <a:rPr lang="fr-FR" sz="1400" b="1" dirty="0" smtClean="0">
                <a:solidFill>
                  <a:schemeClr val="accent2">
                    <a:lumMod val="50000"/>
                  </a:schemeClr>
                </a:solidFill>
                <a:latin typeface="Calibri" pitchFamily="34" charset="0"/>
              </a:rPr>
              <a:t>Fixer le prix de vente imposé par le marché sur la durée de vie du produit</a:t>
            </a:r>
            <a:endParaRPr lang="fr-FR" sz="1400" b="1" dirty="0">
              <a:solidFill>
                <a:schemeClr val="accent2">
                  <a:lumMod val="50000"/>
                </a:schemeClr>
              </a:solidFill>
              <a:latin typeface="Calibri" pitchFamily="34" charset="0"/>
            </a:endParaRPr>
          </a:p>
          <a:p>
            <a:pPr marL="0" indent="0" algn="just" eaLnBrk="1" hangingPunct="1">
              <a:spcBef>
                <a:spcPts val="600"/>
              </a:spcBef>
              <a:spcAft>
                <a:spcPts val="600"/>
              </a:spcAft>
              <a:buNone/>
            </a:pPr>
            <a:r>
              <a:rPr lang="fr-FR" sz="1400" dirty="0" smtClean="0">
                <a:solidFill>
                  <a:schemeClr val="accent2">
                    <a:lumMod val="50000"/>
                  </a:schemeClr>
                </a:solidFill>
                <a:latin typeface="Calibri" pitchFamily="34" charset="0"/>
              </a:rPr>
              <a:t>Grace aux études de marché, l’entreprise détermine la fourchette de prix pour laquelle les clients seraient intéressés,</a:t>
            </a:r>
          </a:p>
          <a:p>
            <a:pPr marL="0" indent="0" algn="just" eaLnBrk="1" hangingPunct="1">
              <a:spcBef>
                <a:spcPts val="600"/>
              </a:spcBef>
              <a:spcAft>
                <a:spcPts val="600"/>
              </a:spcAft>
              <a:buNone/>
            </a:pPr>
            <a:r>
              <a:rPr lang="fr-FR" sz="1400" b="1" dirty="0" smtClean="0">
                <a:solidFill>
                  <a:schemeClr val="accent2">
                    <a:lumMod val="50000"/>
                  </a:schemeClr>
                </a:solidFill>
                <a:latin typeface="Calibri" pitchFamily="34" charset="0"/>
              </a:rPr>
              <a:t>3</a:t>
            </a:r>
            <a:r>
              <a:rPr lang="fr-FR" sz="1400" b="1" baseline="30000" dirty="0" smtClean="0">
                <a:solidFill>
                  <a:schemeClr val="accent2">
                    <a:lumMod val="50000"/>
                  </a:schemeClr>
                </a:solidFill>
                <a:latin typeface="Calibri" pitchFamily="34" charset="0"/>
              </a:rPr>
              <a:t>ème </a:t>
            </a:r>
            <a:r>
              <a:rPr lang="fr-FR" sz="1400" b="1" dirty="0" smtClean="0">
                <a:solidFill>
                  <a:schemeClr val="accent2">
                    <a:lumMod val="50000"/>
                  </a:schemeClr>
                </a:solidFill>
                <a:latin typeface="Calibri" pitchFamily="34" charset="0"/>
              </a:rPr>
              <a:t>étape </a:t>
            </a:r>
            <a:r>
              <a:rPr lang="fr-FR" sz="1400" b="1" dirty="0">
                <a:solidFill>
                  <a:schemeClr val="accent2">
                    <a:lumMod val="50000"/>
                  </a:schemeClr>
                </a:solidFill>
                <a:latin typeface="Calibri" pitchFamily="34" charset="0"/>
              </a:rPr>
              <a:t>─ </a:t>
            </a:r>
            <a:r>
              <a:rPr lang="fr-FR" sz="1400" b="1" dirty="0" smtClean="0">
                <a:solidFill>
                  <a:schemeClr val="accent2">
                    <a:lumMod val="50000"/>
                  </a:schemeClr>
                </a:solidFill>
                <a:latin typeface="Calibri" pitchFamily="34" charset="0"/>
              </a:rPr>
              <a:t>Fixer la marge attendue par l’entreprise</a:t>
            </a:r>
            <a:endParaRPr lang="fr-FR" sz="1400" b="1" dirty="0">
              <a:solidFill>
                <a:schemeClr val="accent2">
                  <a:lumMod val="50000"/>
                </a:schemeClr>
              </a:solidFill>
              <a:latin typeface="Calibri" pitchFamily="34" charset="0"/>
            </a:endParaRPr>
          </a:p>
          <a:p>
            <a:pPr marL="0" indent="0" algn="just" eaLnBrk="1" hangingPunct="1">
              <a:spcBef>
                <a:spcPts val="600"/>
              </a:spcBef>
              <a:spcAft>
                <a:spcPts val="600"/>
              </a:spcAft>
              <a:buNone/>
            </a:pPr>
            <a:r>
              <a:rPr lang="fr-FR" sz="1400" dirty="0">
                <a:solidFill>
                  <a:schemeClr val="accent2">
                    <a:lumMod val="50000"/>
                  </a:schemeClr>
                </a:solidFill>
                <a:latin typeface="Calibri" pitchFamily="34" charset="0"/>
              </a:rPr>
              <a:t>Calculer le taux de marge cible</a:t>
            </a:r>
          </a:p>
          <a:p>
            <a:pPr marL="0" indent="0" algn="just" eaLnBrk="1" hangingPunct="1">
              <a:spcBef>
                <a:spcPts val="600"/>
              </a:spcBef>
              <a:spcAft>
                <a:spcPts val="600"/>
              </a:spcAft>
              <a:buNone/>
            </a:pPr>
            <a:r>
              <a:rPr lang="fr-FR" sz="1400" b="1" dirty="0" smtClean="0">
                <a:solidFill>
                  <a:schemeClr val="accent2">
                    <a:lumMod val="50000"/>
                  </a:schemeClr>
                </a:solidFill>
                <a:latin typeface="Calibri" pitchFamily="34" charset="0"/>
              </a:rPr>
              <a:t>4</a:t>
            </a:r>
            <a:r>
              <a:rPr lang="fr-FR" sz="1400" b="1" baseline="30000" dirty="0" smtClean="0">
                <a:solidFill>
                  <a:schemeClr val="accent2">
                    <a:lumMod val="50000"/>
                  </a:schemeClr>
                </a:solidFill>
                <a:latin typeface="Calibri" pitchFamily="34" charset="0"/>
              </a:rPr>
              <a:t>ème </a:t>
            </a:r>
            <a:r>
              <a:rPr lang="fr-FR" sz="1400" b="1" dirty="0">
                <a:solidFill>
                  <a:schemeClr val="accent2">
                    <a:lumMod val="50000"/>
                  </a:schemeClr>
                </a:solidFill>
                <a:latin typeface="Calibri" pitchFamily="34" charset="0"/>
              </a:rPr>
              <a:t>étape ─ </a:t>
            </a:r>
            <a:r>
              <a:rPr lang="fr-FR" sz="1400" b="1" dirty="0" smtClean="0">
                <a:solidFill>
                  <a:schemeClr val="accent2">
                    <a:lumMod val="50000"/>
                  </a:schemeClr>
                </a:solidFill>
                <a:latin typeface="Calibri" pitchFamily="34" charset="0"/>
              </a:rPr>
              <a:t>Déduire le coût cible</a:t>
            </a:r>
            <a:endParaRPr lang="fr-FR" sz="1400" b="1" dirty="0">
              <a:solidFill>
                <a:schemeClr val="accent2">
                  <a:lumMod val="50000"/>
                </a:schemeClr>
              </a:solidFill>
              <a:latin typeface="Calibri" pitchFamily="34" charset="0"/>
            </a:endParaRPr>
          </a:p>
          <a:p>
            <a:pPr marL="0" indent="0" algn="just" eaLnBrk="1" hangingPunct="1">
              <a:spcBef>
                <a:spcPts val="600"/>
              </a:spcBef>
              <a:spcAft>
                <a:spcPts val="600"/>
              </a:spcAft>
              <a:buNone/>
            </a:pPr>
            <a:r>
              <a:rPr lang="fr-FR" sz="1400" dirty="0" smtClean="0">
                <a:solidFill>
                  <a:schemeClr val="accent2">
                    <a:lumMod val="50000"/>
                  </a:schemeClr>
                </a:solidFill>
                <a:latin typeface="Calibri" pitchFamily="34" charset="0"/>
              </a:rPr>
              <a:t>Le coût cible est déduit des étapes 2 et 3,</a:t>
            </a:r>
            <a:endParaRPr lang="fr-FR" sz="1400" dirty="0">
              <a:solidFill>
                <a:schemeClr val="accent2">
                  <a:lumMod val="50000"/>
                </a:schemeClr>
              </a:solidFill>
              <a:latin typeface="Calibri" pitchFamily="34" charset="0"/>
            </a:endParaRPr>
          </a:p>
          <a:p>
            <a:pPr marL="0" indent="0" algn="just" eaLnBrk="1" hangingPunct="1">
              <a:spcBef>
                <a:spcPts val="600"/>
              </a:spcBef>
              <a:spcAft>
                <a:spcPts val="600"/>
              </a:spcAft>
              <a:buNone/>
            </a:pPr>
            <a:r>
              <a:rPr lang="fr-FR" sz="1400" b="1" dirty="0" smtClean="0">
                <a:solidFill>
                  <a:schemeClr val="accent2">
                    <a:lumMod val="50000"/>
                  </a:schemeClr>
                </a:solidFill>
                <a:latin typeface="Calibri" pitchFamily="34" charset="0"/>
              </a:rPr>
              <a:t>5</a:t>
            </a:r>
            <a:r>
              <a:rPr lang="fr-FR" sz="1400" b="1" baseline="30000" dirty="0" smtClean="0">
                <a:solidFill>
                  <a:schemeClr val="accent2">
                    <a:lumMod val="50000"/>
                  </a:schemeClr>
                </a:solidFill>
                <a:latin typeface="Calibri" pitchFamily="34" charset="0"/>
              </a:rPr>
              <a:t>ème </a:t>
            </a:r>
            <a:r>
              <a:rPr lang="fr-FR" sz="1400" b="1" dirty="0" smtClean="0">
                <a:solidFill>
                  <a:schemeClr val="accent2">
                    <a:lumMod val="50000"/>
                  </a:schemeClr>
                </a:solidFill>
                <a:latin typeface="Calibri" pitchFamily="34" charset="0"/>
              </a:rPr>
              <a:t>étape </a:t>
            </a:r>
            <a:r>
              <a:rPr lang="fr-FR" sz="1400" b="1" dirty="0">
                <a:solidFill>
                  <a:schemeClr val="accent2">
                    <a:lumMod val="50000"/>
                  </a:schemeClr>
                </a:solidFill>
                <a:latin typeface="Calibri" pitchFamily="34" charset="0"/>
              </a:rPr>
              <a:t>─ </a:t>
            </a:r>
            <a:r>
              <a:rPr lang="fr-FR" sz="1400" b="1" dirty="0" smtClean="0">
                <a:solidFill>
                  <a:schemeClr val="accent2">
                    <a:lumMod val="50000"/>
                  </a:schemeClr>
                </a:solidFill>
                <a:latin typeface="Calibri" pitchFamily="34" charset="0"/>
              </a:rPr>
              <a:t>Décomposer le coût cible / fonction voire par composants</a:t>
            </a:r>
            <a:endParaRPr lang="fr-FR" sz="1400" b="1" dirty="0">
              <a:solidFill>
                <a:schemeClr val="accent2">
                  <a:lumMod val="50000"/>
                </a:schemeClr>
              </a:solidFill>
              <a:latin typeface="Calibri" pitchFamily="34" charset="0"/>
            </a:endParaRPr>
          </a:p>
          <a:p>
            <a:pPr marL="0" indent="0" algn="just" eaLnBrk="1" hangingPunct="1">
              <a:spcBef>
                <a:spcPts val="600"/>
              </a:spcBef>
              <a:spcAft>
                <a:spcPts val="600"/>
              </a:spcAft>
              <a:buNone/>
            </a:pPr>
            <a:r>
              <a:rPr lang="fr-FR" sz="1400" dirty="0" smtClean="0">
                <a:solidFill>
                  <a:schemeClr val="accent2">
                    <a:lumMod val="50000"/>
                  </a:schemeClr>
                </a:solidFill>
                <a:latin typeface="Calibri" pitchFamily="34" charset="0"/>
              </a:rPr>
              <a:t>Analyse transversale des propositions des acteurs,</a:t>
            </a:r>
            <a:endParaRPr lang="fr-FR" sz="1400" dirty="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a:p>
            <a:pPr algn="just" eaLnBrk="1" hangingPunct="1">
              <a:lnSpc>
                <a:spcPct val="150000"/>
              </a:lnSpc>
              <a:spcBef>
                <a:spcPts val="600"/>
              </a:spcBef>
              <a:spcAft>
                <a:spcPts val="600"/>
              </a:spcAft>
              <a:buFontTx/>
              <a:buChar char="-"/>
            </a:pPr>
            <a:endParaRPr lang="fr-FR" sz="1400"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p:txBody>
      </p:sp>
    </p:spTree>
    <p:extLst>
      <p:ext uri="{BB962C8B-B14F-4D97-AF65-F5344CB8AC3E}">
        <p14:creationId xmlns:p14="http://schemas.microsoft.com/office/powerpoint/2010/main" val="252160299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0"/>
          </p:nvPr>
        </p:nvSpPr>
        <p:spPr>
          <a:xfrm>
            <a:off x="7239032" y="6543700"/>
            <a:ext cx="1905000" cy="457200"/>
          </a:xfrm>
        </p:spPr>
        <p:txBody>
          <a:bodyPr/>
          <a:lstStyle/>
          <a:p>
            <a:pPr>
              <a:defRPr/>
            </a:pPr>
            <a:fld id="{A54505F1-5C1B-4BB7-AC3F-C6A2329798D2}" type="slidenum">
              <a:rPr lang="fr-FR" sz="1100" smtClean="0"/>
              <a:pPr>
                <a:defRPr/>
              </a:pPr>
              <a:t>44</a:t>
            </a:fld>
            <a:endParaRPr lang="fr-FR" sz="1100" dirty="0"/>
          </a:p>
        </p:txBody>
      </p:sp>
      <p:sp>
        <p:nvSpPr>
          <p:cNvPr id="7" name="Rectangle 2"/>
          <p:cNvSpPr>
            <a:spLocks noGrp="1" noChangeArrowheads="1"/>
          </p:cNvSpPr>
          <p:nvPr>
            <p:ph type="title"/>
          </p:nvPr>
        </p:nvSpPr>
        <p:spPr>
          <a:xfrm>
            <a:off x="714349" y="-71462"/>
            <a:ext cx="8286808" cy="685800"/>
          </a:xfrm>
        </p:spPr>
        <p:txBody>
          <a:bodyPr/>
          <a:lstStyle/>
          <a:p>
            <a:pPr eaLnBrk="1" hangingPunct="1"/>
            <a:r>
              <a:rPr lang="fr-FR" sz="1600" b="1" dirty="0"/>
              <a:t>2</a:t>
            </a:r>
            <a:r>
              <a:rPr lang="fr-FR" sz="1600" b="1" dirty="0" smtClean="0"/>
              <a:t>. LES METHODES DE CALCUL DES COÛTS</a:t>
            </a:r>
            <a:r>
              <a:rPr lang="fr-FR" sz="1600" b="1" dirty="0" smtClean="0">
                <a:solidFill>
                  <a:schemeClr val="accent2">
                    <a:lumMod val="50000"/>
                  </a:schemeClr>
                </a:solidFill>
              </a:rPr>
              <a:t/>
            </a:r>
            <a:br>
              <a:rPr lang="fr-FR" sz="1600" b="1" dirty="0" smtClean="0">
                <a:solidFill>
                  <a:schemeClr val="accent2">
                    <a:lumMod val="50000"/>
                  </a:schemeClr>
                </a:solidFill>
              </a:rPr>
            </a:br>
            <a:r>
              <a:rPr lang="fr-FR" sz="1400" dirty="0" smtClean="0"/>
              <a:t>TARGET COSTING</a:t>
            </a:r>
            <a:endParaRPr lang="fr-FR" sz="1600" dirty="0" smtClean="0"/>
          </a:p>
        </p:txBody>
      </p:sp>
      <p:sp>
        <p:nvSpPr>
          <p:cNvPr id="5" name="Rectangle 3"/>
          <p:cNvSpPr txBox="1">
            <a:spLocks noChangeArrowheads="1"/>
          </p:cNvSpPr>
          <p:nvPr/>
        </p:nvSpPr>
        <p:spPr bwMode="auto">
          <a:xfrm>
            <a:off x="714348" y="980728"/>
            <a:ext cx="7890100" cy="47525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80000"/>
              <a:buFont typeface="Wingdings" pitchFamily="2" charset="2"/>
              <a:buChar char="n"/>
              <a:defRPr sz="24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pPr marL="0" indent="0" algn="just" eaLnBrk="1" hangingPunct="1">
              <a:spcBef>
                <a:spcPts val="600"/>
              </a:spcBef>
              <a:spcAft>
                <a:spcPts val="600"/>
              </a:spcAft>
              <a:buNone/>
            </a:pPr>
            <a:r>
              <a:rPr lang="fr-FR" sz="1400" b="1" dirty="0" smtClean="0">
                <a:solidFill>
                  <a:schemeClr val="accent2">
                    <a:lumMod val="50000"/>
                  </a:schemeClr>
                </a:solidFill>
                <a:latin typeface="Calibri" pitchFamily="34" charset="0"/>
              </a:rPr>
              <a:t>6</a:t>
            </a:r>
            <a:r>
              <a:rPr lang="fr-FR" sz="1400" b="1" baseline="30000" dirty="0" smtClean="0">
                <a:solidFill>
                  <a:schemeClr val="accent2">
                    <a:lumMod val="50000"/>
                  </a:schemeClr>
                </a:solidFill>
                <a:latin typeface="Calibri" pitchFamily="34" charset="0"/>
              </a:rPr>
              <a:t>ème </a:t>
            </a:r>
            <a:r>
              <a:rPr lang="fr-FR" sz="1400" b="1" dirty="0" smtClean="0">
                <a:solidFill>
                  <a:schemeClr val="accent2">
                    <a:lumMod val="50000"/>
                  </a:schemeClr>
                </a:solidFill>
                <a:latin typeface="Calibri" pitchFamily="34" charset="0"/>
              </a:rPr>
              <a:t>étape </a:t>
            </a:r>
            <a:r>
              <a:rPr lang="fr-FR" sz="1400" b="1" dirty="0">
                <a:solidFill>
                  <a:schemeClr val="accent2">
                    <a:lumMod val="50000"/>
                  </a:schemeClr>
                </a:solidFill>
                <a:latin typeface="Calibri" pitchFamily="34" charset="0"/>
              </a:rPr>
              <a:t>─ </a:t>
            </a:r>
            <a:r>
              <a:rPr lang="fr-FR" sz="1400" b="1" dirty="0" smtClean="0">
                <a:solidFill>
                  <a:schemeClr val="accent2">
                    <a:lumMod val="50000"/>
                  </a:schemeClr>
                </a:solidFill>
                <a:latin typeface="Calibri" pitchFamily="34" charset="0"/>
              </a:rPr>
              <a:t>Calculer le coût estimé du produit</a:t>
            </a:r>
            <a:endParaRPr lang="fr-FR" sz="1400" b="1" dirty="0">
              <a:solidFill>
                <a:schemeClr val="accent2">
                  <a:lumMod val="50000"/>
                </a:schemeClr>
              </a:solidFill>
              <a:latin typeface="Calibri" pitchFamily="34" charset="0"/>
            </a:endParaRPr>
          </a:p>
          <a:p>
            <a:pPr marL="0" indent="0" algn="just" eaLnBrk="1" hangingPunct="1">
              <a:spcBef>
                <a:spcPts val="600"/>
              </a:spcBef>
              <a:spcAft>
                <a:spcPts val="600"/>
              </a:spcAft>
              <a:buNone/>
            </a:pPr>
            <a:r>
              <a:rPr lang="fr-FR" sz="1400" dirty="0" smtClean="0">
                <a:solidFill>
                  <a:schemeClr val="accent2">
                    <a:lumMod val="50000"/>
                  </a:schemeClr>
                </a:solidFill>
                <a:latin typeface="Calibri" pitchFamily="34" charset="0"/>
              </a:rPr>
              <a:t>Ce coût est généralement supérieur au coût cible</a:t>
            </a:r>
            <a:endParaRPr lang="fr-FR" sz="1400" dirty="0">
              <a:solidFill>
                <a:schemeClr val="accent2">
                  <a:lumMod val="50000"/>
                </a:schemeClr>
              </a:solidFill>
              <a:latin typeface="Calibri" pitchFamily="34" charset="0"/>
            </a:endParaRPr>
          </a:p>
          <a:p>
            <a:pPr marL="0" indent="0" algn="just" eaLnBrk="1" hangingPunct="1">
              <a:spcBef>
                <a:spcPts val="600"/>
              </a:spcBef>
              <a:spcAft>
                <a:spcPts val="600"/>
              </a:spcAft>
              <a:buNone/>
            </a:pPr>
            <a:r>
              <a:rPr lang="fr-FR" sz="1400" b="1" dirty="0" smtClean="0">
                <a:solidFill>
                  <a:schemeClr val="accent2">
                    <a:lumMod val="50000"/>
                  </a:schemeClr>
                </a:solidFill>
                <a:latin typeface="Calibri" pitchFamily="34" charset="0"/>
              </a:rPr>
              <a:t>7</a:t>
            </a:r>
            <a:r>
              <a:rPr lang="fr-FR" sz="1400" b="1" baseline="30000" dirty="0" smtClean="0">
                <a:solidFill>
                  <a:schemeClr val="accent2">
                    <a:lumMod val="50000"/>
                  </a:schemeClr>
                </a:solidFill>
                <a:latin typeface="Calibri" pitchFamily="34" charset="0"/>
              </a:rPr>
              <a:t>ème </a:t>
            </a:r>
            <a:r>
              <a:rPr lang="fr-FR" sz="1400" b="1" dirty="0">
                <a:solidFill>
                  <a:schemeClr val="accent2">
                    <a:lumMod val="50000"/>
                  </a:schemeClr>
                </a:solidFill>
                <a:latin typeface="Calibri" pitchFamily="34" charset="0"/>
              </a:rPr>
              <a:t>étape ─ R</a:t>
            </a:r>
            <a:r>
              <a:rPr lang="fr-FR" sz="1400" b="1" dirty="0" smtClean="0">
                <a:solidFill>
                  <a:schemeClr val="accent2">
                    <a:lumMod val="50000"/>
                  </a:schemeClr>
                </a:solidFill>
                <a:latin typeface="Calibri" pitchFamily="34" charset="0"/>
              </a:rPr>
              <a:t>éduire l’écart entre coût cible et coût estimé</a:t>
            </a:r>
            <a:endParaRPr lang="fr-FR" sz="1400" b="1" dirty="0">
              <a:solidFill>
                <a:schemeClr val="accent2">
                  <a:lumMod val="50000"/>
                </a:schemeClr>
              </a:solidFill>
              <a:latin typeface="Calibri" pitchFamily="34" charset="0"/>
            </a:endParaRPr>
          </a:p>
          <a:p>
            <a:pPr marL="0" indent="0" algn="just" eaLnBrk="1" hangingPunct="1">
              <a:spcBef>
                <a:spcPts val="600"/>
              </a:spcBef>
              <a:spcAft>
                <a:spcPts val="600"/>
              </a:spcAft>
              <a:buNone/>
            </a:pPr>
            <a:r>
              <a:rPr lang="fr-FR" sz="1400" dirty="0" smtClean="0">
                <a:solidFill>
                  <a:schemeClr val="accent2">
                    <a:lumMod val="50000"/>
                  </a:schemeClr>
                </a:solidFill>
                <a:latin typeface="Calibri" pitchFamily="34" charset="0"/>
              </a:rPr>
              <a:t>Il s’agit de gérer un coupe de « valeur-coût » et de l’optimiser. La réduction de coût ne doit pas se faire au détriment de la valeur attendue. Il est possible de calculer un indice de valeur par composant :</a:t>
            </a:r>
          </a:p>
          <a:p>
            <a:pPr marL="0" indent="0" algn="just" eaLnBrk="1" hangingPunct="1">
              <a:spcBef>
                <a:spcPts val="600"/>
              </a:spcBef>
              <a:spcAft>
                <a:spcPts val="600"/>
              </a:spcAft>
              <a:buNone/>
            </a:pPr>
            <a:endParaRPr lang="fr-FR" sz="1400" dirty="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a:p>
            <a:pPr marL="0" indent="0" algn="just" eaLnBrk="1" hangingPunct="1">
              <a:spcBef>
                <a:spcPts val="600"/>
              </a:spcBef>
              <a:spcAft>
                <a:spcPts val="600"/>
              </a:spcAft>
              <a:buNone/>
            </a:pPr>
            <a:r>
              <a:rPr lang="fr-FR" sz="1400" dirty="0" smtClean="0">
                <a:solidFill>
                  <a:schemeClr val="accent2">
                    <a:lumMod val="50000"/>
                  </a:schemeClr>
                </a:solidFill>
                <a:latin typeface="Calibri" pitchFamily="34" charset="0"/>
              </a:rPr>
              <a:t>Si l’indice est inférieur à 1, cela signifie que le coût du composant est trop élevé compte tenu de sa contribution à la satisfaction du prospect.</a:t>
            </a:r>
          </a:p>
          <a:p>
            <a:pPr algn="just" eaLnBrk="1" hangingPunct="1">
              <a:lnSpc>
                <a:spcPct val="150000"/>
              </a:lnSpc>
              <a:spcBef>
                <a:spcPts val="600"/>
              </a:spcBef>
              <a:spcAft>
                <a:spcPts val="600"/>
              </a:spcAft>
              <a:buFontTx/>
              <a:buChar char="-"/>
            </a:pPr>
            <a:endParaRPr lang="fr-FR" sz="1400"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p:txBody>
      </p:sp>
      <p:sp>
        <p:nvSpPr>
          <p:cNvPr id="6" name="ZoneTexte 5"/>
          <p:cNvSpPr txBox="1"/>
          <p:nvPr/>
        </p:nvSpPr>
        <p:spPr>
          <a:xfrm>
            <a:off x="871903" y="2905199"/>
            <a:ext cx="6244176" cy="307777"/>
          </a:xfrm>
          <a:prstGeom prst="rect">
            <a:avLst/>
          </a:prstGeom>
          <a:solidFill>
            <a:schemeClr val="bg1">
              <a:lumMod val="85000"/>
            </a:schemeClr>
          </a:solidFill>
          <a:ln>
            <a:solidFill>
              <a:schemeClr val="bg1">
                <a:lumMod val="50000"/>
              </a:schemeClr>
            </a:solidFill>
          </a:ln>
        </p:spPr>
        <p:txBody>
          <a:bodyPr wrap="square" rtlCol="0">
            <a:spAutoFit/>
          </a:bodyPr>
          <a:lstStyle/>
          <a:p>
            <a:r>
              <a:rPr lang="fr-FR" sz="1400" b="1" dirty="0" smtClean="0">
                <a:solidFill>
                  <a:schemeClr val="accent2">
                    <a:lumMod val="50000"/>
                  </a:schemeClr>
                </a:solidFill>
                <a:latin typeface="Calibri" pitchFamily="34" charset="0"/>
              </a:rPr>
              <a:t>Indice de valeur = Importance du composant / Part du coût estimé</a:t>
            </a:r>
          </a:p>
        </p:txBody>
      </p:sp>
    </p:spTree>
    <p:extLst>
      <p:ext uri="{BB962C8B-B14F-4D97-AF65-F5344CB8AC3E}">
        <p14:creationId xmlns:p14="http://schemas.microsoft.com/office/powerpoint/2010/main" val="72291827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0"/>
          </p:nvPr>
        </p:nvSpPr>
        <p:spPr>
          <a:xfrm>
            <a:off x="7239032" y="6543700"/>
            <a:ext cx="1905000" cy="457200"/>
          </a:xfrm>
        </p:spPr>
        <p:txBody>
          <a:bodyPr/>
          <a:lstStyle/>
          <a:p>
            <a:pPr>
              <a:defRPr/>
            </a:pPr>
            <a:fld id="{A54505F1-5C1B-4BB7-AC3F-C6A2329798D2}" type="slidenum">
              <a:rPr lang="fr-FR" sz="1100" smtClean="0"/>
              <a:pPr>
                <a:defRPr/>
              </a:pPr>
              <a:t>45</a:t>
            </a:fld>
            <a:endParaRPr lang="fr-FR" sz="1100" dirty="0"/>
          </a:p>
        </p:txBody>
      </p:sp>
      <p:sp>
        <p:nvSpPr>
          <p:cNvPr id="7" name="Rectangle 2"/>
          <p:cNvSpPr>
            <a:spLocks noGrp="1" noChangeArrowheads="1"/>
          </p:cNvSpPr>
          <p:nvPr>
            <p:ph type="title"/>
          </p:nvPr>
        </p:nvSpPr>
        <p:spPr>
          <a:xfrm>
            <a:off x="714349" y="-71462"/>
            <a:ext cx="8286808" cy="685800"/>
          </a:xfrm>
        </p:spPr>
        <p:txBody>
          <a:bodyPr/>
          <a:lstStyle/>
          <a:p>
            <a:pPr eaLnBrk="1" hangingPunct="1"/>
            <a:r>
              <a:rPr lang="fr-FR" sz="1600" b="1" dirty="0"/>
              <a:t>2</a:t>
            </a:r>
            <a:r>
              <a:rPr lang="fr-FR" sz="1600" b="1" dirty="0" smtClean="0"/>
              <a:t>. LES METHODES DE CALCUL DES COÛTS</a:t>
            </a:r>
            <a:r>
              <a:rPr lang="fr-FR" sz="1600" b="1" dirty="0" smtClean="0">
                <a:solidFill>
                  <a:schemeClr val="accent2">
                    <a:lumMod val="50000"/>
                  </a:schemeClr>
                </a:solidFill>
              </a:rPr>
              <a:t/>
            </a:r>
            <a:br>
              <a:rPr lang="fr-FR" sz="1600" b="1" dirty="0" smtClean="0">
                <a:solidFill>
                  <a:schemeClr val="accent2">
                    <a:lumMod val="50000"/>
                  </a:schemeClr>
                </a:solidFill>
              </a:rPr>
            </a:br>
            <a:r>
              <a:rPr lang="fr-FR" sz="1400" dirty="0" smtClean="0"/>
              <a:t>TARGET COSTING</a:t>
            </a:r>
            <a:endParaRPr lang="fr-FR" sz="1600" dirty="0" smtClean="0"/>
          </a:p>
        </p:txBody>
      </p:sp>
      <p:sp>
        <p:nvSpPr>
          <p:cNvPr id="5" name="Rectangle 3"/>
          <p:cNvSpPr txBox="1">
            <a:spLocks noChangeArrowheads="1"/>
          </p:cNvSpPr>
          <p:nvPr/>
        </p:nvSpPr>
        <p:spPr bwMode="auto">
          <a:xfrm>
            <a:off x="714348" y="980728"/>
            <a:ext cx="7890100" cy="47525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80000"/>
              <a:buFont typeface="Wingdings" pitchFamily="2" charset="2"/>
              <a:buChar char="n"/>
              <a:defRPr sz="24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pPr algn="just" eaLnBrk="1" hangingPunct="1">
              <a:lnSpc>
                <a:spcPct val="150000"/>
              </a:lnSpc>
              <a:spcBef>
                <a:spcPts val="600"/>
              </a:spcBef>
              <a:spcAft>
                <a:spcPts val="600"/>
              </a:spcAft>
              <a:buSzPct val="100000"/>
              <a:buFont typeface="+mj-lt"/>
              <a:buAutoNum type="arabicPeriod" startAt="3"/>
            </a:pPr>
            <a:r>
              <a:rPr lang="fr-FR" sz="1400" b="1" dirty="0" smtClean="0">
                <a:solidFill>
                  <a:schemeClr val="accent2">
                    <a:lumMod val="50000"/>
                  </a:schemeClr>
                </a:solidFill>
                <a:latin typeface="Calibri" pitchFamily="34" charset="0"/>
              </a:rPr>
              <a:t>Les outils utilisés :</a:t>
            </a:r>
          </a:p>
          <a:p>
            <a:pPr marL="0" indent="0" algn="just" eaLnBrk="1" hangingPunct="1">
              <a:spcBef>
                <a:spcPts val="600"/>
              </a:spcBef>
              <a:spcAft>
                <a:spcPts val="600"/>
              </a:spcAft>
              <a:buNone/>
            </a:pPr>
            <a:r>
              <a:rPr lang="fr-FR" sz="1400" dirty="0" smtClean="0">
                <a:solidFill>
                  <a:schemeClr val="accent2">
                    <a:lumMod val="50000"/>
                  </a:schemeClr>
                </a:solidFill>
                <a:latin typeface="Calibri" pitchFamily="34" charset="0"/>
              </a:rPr>
              <a:t>Le calcul du coût cible d’un produit nécessite le recours à divers outils de gestion :</a:t>
            </a:r>
          </a:p>
          <a:p>
            <a:pPr algn="just" eaLnBrk="1" hangingPunct="1">
              <a:spcBef>
                <a:spcPts val="600"/>
              </a:spcBef>
              <a:spcAft>
                <a:spcPts val="600"/>
              </a:spcAft>
              <a:buFontTx/>
              <a:buChar char="-"/>
            </a:pPr>
            <a:r>
              <a:rPr lang="fr-FR" sz="1400" dirty="0" smtClean="0">
                <a:solidFill>
                  <a:schemeClr val="accent2">
                    <a:lumMod val="50000"/>
                  </a:schemeClr>
                </a:solidFill>
                <a:latin typeface="Calibri" pitchFamily="34" charset="0"/>
              </a:rPr>
              <a:t>L’</a:t>
            </a:r>
            <a:r>
              <a:rPr lang="fr-FR" sz="1400" b="1" dirty="0" smtClean="0">
                <a:solidFill>
                  <a:schemeClr val="accent2">
                    <a:lumMod val="50000"/>
                  </a:schemeClr>
                </a:solidFill>
                <a:latin typeface="Calibri" pitchFamily="34" charset="0"/>
              </a:rPr>
              <a:t>analyse de la valeur</a:t>
            </a:r>
            <a:r>
              <a:rPr lang="fr-FR" sz="1400" dirty="0" smtClean="0">
                <a:solidFill>
                  <a:schemeClr val="accent2">
                    <a:lumMod val="50000"/>
                  </a:schemeClr>
                </a:solidFill>
                <a:latin typeface="Calibri" pitchFamily="34" charset="0"/>
              </a:rPr>
              <a:t> qui vise « la satisfaction du besoin de l’utilisateur par une démarche de conception du produit, à la fois fonctionnelle, économique et pluridisciplinaire,</a:t>
            </a:r>
          </a:p>
          <a:p>
            <a:pPr algn="just" eaLnBrk="1" hangingPunct="1">
              <a:spcBef>
                <a:spcPts val="600"/>
              </a:spcBef>
              <a:spcAft>
                <a:spcPts val="600"/>
              </a:spcAft>
              <a:buFontTx/>
              <a:buChar char="-"/>
            </a:pPr>
            <a:r>
              <a:rPr lang="fr-FR" sz="1400" dirty="0" smtClean="0">
                <a:solidFill>
                  <a:schemeClr val="accent2">
                    <a:lumMod val="50000"/>
                  </a:schemeClr>
                </a:solidFill>
                <a:latin typeface="Calibri" pitchFamily="34" charset="0"/>
              </a:rPr>
              <a:t>Le </a:t>
            </a:r>
            <a:r>
              <a:rPr lang="fr-FR" sz="1400" b="1" dirty="0" err="1" smtClean="0">
                <a:solidFill>
                  <a:schemeClr val="accent2">
                    <a:lumMod val="50000"/>
                  </a:schemeClr>
                </a:solidFill>
                <a:latin typeface="Calibri" pitchFamily="34" charset="0"/>
              </a:rPr>
              <a:t>benchmarking</a:t>
            </a:r>
            <a:r>
              <a:rPr lang="fr-FR" sz="1400" dirty="0" smtClean="0">
                <a:solidFill>
                  <a:schemeClr val="accent2">
                    <a:lumMod val="50000"/>
                  </a:schemeClr>
                </a:solidFill>
                <a:latin typeface="Calibri" pitchFamily="34" charset="0"/>
              </a:rPr>
              <a:t> pour s’inspirer des solutions des concurrents et progresser,</a:t>
            </a:r>
          </a:p>
          <a:p>
            <a:pPr algn="just" eaLnBrk="1" hangingPunct="1">
              <a:spcBef>
                <a:spcPts val="600"/>
              </a:spcBef>
              <a:spcAft>
                <a:spcPts val="600"/>
              </a:spcAft>
              <a:buFontTx/>
              <a:buChar char="-"/>
            </a:pPr>
            <a:r>
              <a:rPr lang="fr-FR" sz="1400" dirty="0" smtClean="0">
                <a:solidFill>
                  <a:schemeClr val="accent2">
                    <a:lumMod val="50000"/>
                  </a:schemeClr>
                </a:solidFill>
                <a:latin typeface="Calibri" pitchFamily="34" charset="0"/>
              </a:rPr>
              <a:t>La </a:t>
            </a:r>
            <a:r>
              <a:rPr lang="fr-FR" sz="1400" b="1" dirty="0" smtClean="0">
                <a:solidFill>
                  <a:schemeClr val="accent2">
                    <a:lumMod val="50000"/>
                  </a:schemeClr>
                </a:solidFill>
                <a:latin typeface="Calibri" pitchFamily="34" charset="0"/>
              </a:rPr>
              <a:t>méthode ABC </a:t>
            </a:r>
            <a:r>
              <a:rPr lang="fr-FR" sz="1400" dirty="0" smtClean="0">
                <a:solidFill>
                  <a:schemeClr val="accent2">
                    <a:lumMod val="50000"/>
                  </a:schemeClr>
                </a:solidFill>
                <a:latin typeface="Calibri" pitchFamily="34" charset="0"/>
              </a:rPr>
              <a:t>pour évaluer les coûts estimés</a:t>
            </a:r>
            <a:endParaRPr lang="fr-FR" sz="1400" dirty="0">
              <a:solidFill>
                <a:schemeClr val="accent2">
                  <a:lumMod val="50000"/>
                </a:schemeClr>
              </a:solidFill>
              <a:latin typeface="Calibri" pitchFamily="34" charset="0"/>
            </a:endParaRPr>
          </a:p>
          <a:p>
            <a:pPr algn="just" eaLnBrk="1" hangingPunct="1">
              <a:lnSpc>
                <a:spcPct val="150000"/>
              </a:lnSpc>
              <a:spcBef>
                <a:spcPts val="600"/>
              </a:spcBef>
              <a:spcAft>
                <a:spcPts val="600"/>
              </a:spcAft>
              <a:buSzPct val="100000"/>
              <a:buFont typeface="+mj-lt"/>
              <a:buAutoNum type="arabicPeriod" startAt="4"/>
            </a:pPr>
            <a:r>
              <a:rPr lang="fr-FR" sz="1400" b="1" dirty="0">
                <a:solidFill>
                  <a:schemeClr val="accent2">
                    <a:lumMod val="50000"/>
                  </a:schemeClr>
                </a:solidFill>
                <a:latin typeface="Calibri" pitchFamily="34" charset="0"/>
              </a:rPr>
              <a:t>Les </a:t>
            </a:r>
            <a:r>
              <a:rPr lang="fr-FR" sz="1400" b="1" dirty="0" smtClean="0">
                <a:solidFill>
                  <a:schemeClr val="accent2">
                    <a:lumMod val="50000"/>
                  </a:schemeClr>
                </a:solidFill>
                <a:latin typeface="Calibri" pitchFamily="34" charset="0"/>
              </a:rPr>
              <a:t>limites de la méthode </a:t>
            </a:r>
            <a:r>
              <a:rPr lang="fr-FR" sz="1400" b="1" dirty="0">
                <a:solidFill>
                  <a:schemeClr val="accent2">
                    <a:lumMod val="50000"/>
                  </a:schemeClr>
                </a:solidFill>
                <a:latin typeface="Calibri" pitchFamily="34" charset="0"/>
              </a:rPr>
              <a:t>:</a:t>
            </a:r>
          </a:p>
          <a:p>
            <a:pPr algn="just" eaLnBrk="1" hangingPunct="1">
              <a:spcBef>
                <a:spcPts val="600"/>
              </a:spcBef>
              <a:spcAft>
                <a:spcPts val="600"/>
              </a:spcAft>
              <a:buFontTx/>
              <a:buChar char="-"/>
            </a:pPr>
            <a:r>
              <a:rPr lang="fr-FR" sz="1400" b="1" dirty="0">
                <a:solidFill>
                  <a:schemeClr val="accent2">
                    <a:lumMod val="50000"/>
                  </a:schemeClr>
                </a:solidFill>
                <a:latin typeface="Calibri" pitchFamily="34" charset="0"/>
              </a:rPr>
              <a:t>Temps de développement </a:t>
            </a:r>
            <a:r>
              <a:rPr lang="fr-FR" sz="1400" dirty="0">
                <a:solidFill>
                  <a:schemeClr val="accent2">
                    <a:lumMod val="50000"/>
                  </a:schemeClr>
                </a:solidFill>
                <a:latin typeface="Calibri" pitchFamily="34" charset="0"/>
              </a:rPr>
              <a:t>longs en cherchant une baisse des coûts associée à une qualité du produit,</a:t>
            </a:r>
          </a:p>
          <a:p>
            <a:pPr algn="just" eaLnBrk="1" hangingPunct="1">
              <a:spcBef>
                <a:spcPts val="600"/>
              </a:spcBef>
              <a:spcAft>
                <a:spcPts val="600"/>
              </a:spcAft>
              <a:buFontTx/>
              <a:buChar char="-"/>
            </a:pPr>
            <a:r>
              <a:rPr lang="fr-FR" sz="1400" b="1" dirty="0">
                <a:solidFill>
                  <a:schemeClr val="accent2">
                    <a:lumMod val="50000"/>
                  </a:schemeClr>
                </a:solidFill>
                <a:latin typeface="Calibri" pitchFamily="34" charset="0"/>
              </a:rPr>
              <a:t>Manque de différenciation </a:t>
            </a:r>
            <a:r>
              <a:rPr lang="fr-FR" sz="1400" dirty="0">
                <a:solidFill>
                  <a:schemeClr val="accent2">
                    <a:lumMod val="50000"/>
                  </a:schemeClr>
                </a:solidFill>
                <a:latin typeface="Calibri" pitchFamily="34" charset="0"/>
              </a:rPr>
              <a:t>des produits si le coût cible est très bas</a:t>
            </a:r>
            <a:r>
              <a:rPr lang="fr-FR" sz="1400" dirty="0" smtClean="0">
                <a:solidFill>
                  <a:schemeClr val="accent2">
                    <a:lumMod val="50000"/>
                  </a:schemeClr>
                </a:solidFill>
                <a:latin typeface="Calibri" pitchFamily="34" charset="0"/>
              </a:rPr>
              <a:t>,</a:t>
            </a:r>
          </a:p>
          <a:p>
            <a:pPr algn="just" eaLnBrk="1" hangingPunct="1">
              <a:spcBef>
                <a:spcPts val="600"/>
              </a:spcBef>
              <a:spcAft>
                <a:spcPts val="600"/>
              </a:spcAft>
              <a:buFontTx/>
              <a:buChar char="-"/>
            </a:pPr>
            <a:r>
              <a:rPr lang="fr-FR" sz="1400" b="1" dirty="0" smtClean="0">
                <a:solidFill>
                  <a:schemeClr val="accent2">
                    <a:lumMod val="50000"/>
                  </a:schemeClr>
                </a:solidFill>
                <a:latin typeface="Calibri" pitchFamily="34" charset="0"/>
              </a:rPr>
              <a:t>Conflit entre le personnels</a:t>
            </a:r>
            <a:r>
              <a:rPr lang="fr-FR" sz="1400" dirty="0" smtClean="0">
                <a:solidFill>
                  <a:schemeClr val="accent2">
                    <a:lumMod val="50000"/>
                  </a:schemeClr>
                </a:solidFill>
                <a:latin typeface="Calibri" pitchFamily="34" charset="0"/>
              </a:rPr>
              <a:t> : le caractère transversal de la méthode annonce certaines complication due à la multiplication des parties prenantes</a:t>
            </a:r>
            <a:endParaRPr lang="fr-FR" sz="1400" dirty="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a:p>
            <a:pPr algn="just" eaLnBrk="1" hangingPunct="1">
              <a:lnSpc>
                <a:spcPct val="150000"/>
              </a:lnSpc>
              <a:spcBef>
                <a:spcPts val="600"/>
              </a:spcBef>
              <a:spcAft>
                <a:spcPts val="600"/>
              </a:spcAft>
              <a:buFontTx/>
              <a:buChar char="-"/>
            </a:pPr>
            <a:endParaRPr lang="fr-FR" sz="1400"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p:txBody>
      </p:sp>
    </p:spTree>
    <p:extLst>
      <p:ext uri="{BB962C8B-B14F-4D97-AF65-F5344CB8AC3E}">
        <p14:creationId xmlns:p14="http://schemas.microsoft.com/office/powerpoint/2010/main" val="379265591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0"/>
          </p:nvPr>
        </p:nvSpPr>
        <p:spPr>
          <a:xfrm>
            <a:off x="7239032" y="6543700"/>
            <a:ext cx="1905000" cy="457200"/>
          </a:xfrm>
        </p:spPr>
        <p:txBody>
          <a:bodyPr/>
          <a:lstStyle/>
          <a:p>
            <a:pPr>
              <a:defRPr/>
            </a:pPr>
            <a:fld id="{A54505F1-5C1B-4BB7-AC3F-C6A2329798D2}" type="slidenum">
              <a:rPr lang="fr-FR" sz="1100" smtClean="0"/>
              <a:pPr>
                <a:defRPr/>
              </a:pPr>
              <a:t>46</a:t>
            </a:fld>
            <a:endParaRPr lang="fr-FR" sz="1100" dirty="0"/>
          </a:p>
        </p:txBody>
      </p:sp>
      <p:sp>
        <p:nvSpPr>
          <p:cNvPr id="7" name="Rectangle 2"/>
          <p:cNvSpPr>
            <a:spLocks noGrp="1" noChangeArrowheads="1"/>
          </p:cNvSpPr>
          <p:nvPr>
            <p:ph type="title"/>
          </p:nvPr>
        </p:nvSpPr>
        <p:spPr>
          <a:xfrm>
            <a:off x="714349" y="-71462"/>
            <a:ext cx="8286808" cy="685800"/>
          </a:xfrm>
        </p:spPr>
        <p:txBody>
          <a:bodyPr/>
          <a:lstStyle/>
          <a:p>
            <a:pPr eaLnBrk="1" hangingPunct="1"/>
            <a:r>
              <a:rPr lang="fr-FR" sz="1600" b="1" dirty="0"/>
              <a:t>2</a:t>
            </a:r>
            <a:r>
              <a:rPr lang="fr-FR" sz="1600" b="1" dirty="0" smtClean="0"/>
              <a:t>. LES METHODES DE CALCUL DES COÛTS</a:t>
            </a:r>
            <a:r>
              <a:rPr lang="fr-FR" sz="1600" b="1" dirty="0" smtClean="0">
                <a:solidFill>
                  <a:schemeClr val="accent2">
                    <a:lumMod val="50000"/>
                  </a:schemeClr>
                </a:solidFill>
              </a:rPr>
              <a:t/>
            </a:r>
            <a:br>
              <a:rPr lang="fr-FR" sz="1600" b="1" dirty="0" smtClean="0">
                <a:solidFill>
                  <a:schemeClr val="accent2">
                    <a:lumMod val="50000"/>
                  </a:schemeClr>
                </a:solidFill>
              </a:rPr>
            </a:br>
            <a:r>
              <a:rPr lang="fr-FR" sz="1400" dirty="0"/>
              <a:t>TARGET COSTING</a:t>
            </a:r>
            <a:endParaRPr lang="fr-FR" sz="1600" dirty="0" smtClean="0"/>
          </a:p>
        </p:txBody>
      </p:sp>
      <p:sp>
        <p:nvSpPr>
          <p:cNvPr id="5" name="Rectangle 3"/>
          <p:cNvSpPr txBox="1">
            <a:spLocks noChangeArrowheads="1"/>
          </p:cNvSpPr>
          <p:nvPr/>
        </p:nvSpPr>
        <p:spPr bwMode="auto">
          <a:xfrm>
            <a:off x="714348" y="714356"/>
            <a:ext cx="7890100" cy="50914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80000"/>
              <a:buFont typeface="Wingdings" pitchFamily="2" charset="2"/>
              <a:buChar char="n"/>
              <a:defRPr sz="24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pPr marL="0" indent="0" algn="just" eaLnBrk="1" hangingPunct="1">
              <a:lnSpc>
                <a:spcPct val="150000"/>
              </a:lnSpc>
              <a:spcBef>
                <a:spcPts val="600"/>
              </a:spcBef>
              <a:spcAft>
                <a:spcPts val="600"/>
              </a:spcAft>
              <a:buNone/>
            </a:pPr>
            <a:r>
              <a:rPr lang="fr-FR" sz="1400" i="1" u="sng" dirty="0" smtClean="0">
                <a:solidFill>
                  <a:schemeClr val="accent2">
                    <a:lumMod val="50000"/>
                  </a:schemeClr>
                </a:solidFill>
                <a:latin typeface="Calibri" pitchFamily="34" charset="0"/>
              </a:rPr>
              <a:t>APPLICATION</a:t>
            </a:r>
            <a:r>
              <a:rPr lang="fr-FR" sz="1400" i="1" dirty="0" smtClean="0">
                <a:solidFill>
                  <a:schemeClr val="accent2">
                    <a:lumMod val="50000"/>
                  </a:schemeClr>
                </a:solidFill>
                <a:latin typeface="Calibri" pitchFamily="34" charset="0"/>
              </a:rPr>
              <a:t> :</a:t>
            </a:r>
          </a:p>
          <a:p>
            <a:pPr marL="0" indent="0" algn="just" eaLnBrk="1" hangingPunct="1">
              <a:lnSpc>
                <a:spcPct val="150000"/>
              </a:lnSpc>
              <a:spcBef>
                <a:spcPts val="600"/>
              </a:spcBef>
              <a:spcAft>
                <a:spcPts val="600"/>
              </a:spcAft>
              <a:buNone/>
            </a:pPr>
            <a:r>
              <a:rPr lang="fr-FR" sz="1400" dirty="0" smtClean="0">
                <a:solidFill>
                  <a:schemeClr val="accent2">
                    <a:lumMod val="50000"/>
                  </a:schemeClr>
                </a:solidFill>
                <a:latin typeface="Calibri" pitchFamily="34" charset="0"/>
              </a:rPr>
              <a:t>L’entreprise MP souhaite lancer un nouveau stylo-plume.</a:t>
            </a:r>
          </a:p>
          <a:p>
            <a:pPr marL="0" indent="0" algn="just" eaLnBrk="1" hangingPunct="1">
              <a:lnSpc>
                <a:spcPct val="150000"/>
              </a:lnSpc>
              <a:spcBef>
                <a:spcPts val="600"/>
              </a:spcBef>
              <a:spcAft>
                <a:spcPts val="600"/>
              </a:spcAft>
              <a:buNone/>
            </a:pPr>
            <a:r>
              <a:rPr lang="fr-FR" sz="1400" dirty="0" smtClean="0">
                <a:solidFill>
                  <a:schemeClr val="accent2">
                    <a:lumMod val="50000"/>
                  </a:schemeClr>
                </a:solidFill>
                <a:latin typeface="Calibri" pitchFamily="34" charset="0"/>
              </a:rPr>
              <a:t>Le prix de vente cible, compte tenu de la concurrence est fixé à 16 DH. La marge attendue par l’entreprise est de 5 DH,</a:t>
            </a:r>
          </a:p>
          <a:p>
            <a:pPr marL="0" indent="0" algn="just" eaLnBrk="1" hangingPunct="1">
              <a:lnSpc>
                <a:spcPct val="150000"/>
              </a:lnSpc>
              <a:spcBef>
                <a:spcPts val="600"/>
              </a:spcBef>
              <a:spcAft>
                <a:spcPts val="600"/>
              </a:spcAft>
              <a:buNone/>
            </a:pPr>
            <a:r>
              <a:rPr lang="fr-FR" sz="1400" dirty="0" smtClean="0">
                <a:solidFill>
                  <a:schemeClr val="accent2">
                    <a:lumMod val="50000"/>
                  </a:schemeClr>
                </a:solidFill>
                <a:latin typeface="Calibri" pitchFamily="34" charset="0"/>
              </a:rPr>
              <a:t>Une étude de marché et la composition organique de stylo ont permit de déterminer l’importance relative de chaque composante par fonction, aux yeux des prospects :</a:t>
            </a:r>
          </a:p>
          <a:p>
            <a:pPr marL="0" indent="0" algn="just" eaLnBrk="1" hangingPunct="1">
              <a:lnSpc>
                <a:spcPct val="150000"/>
              </a:lnSpc>
              <a:spcBef>
                <a:spcPts val="600"/>
              </a:spcBef>
              <a:spcAft>
                <a:spcPts val="600"/>
              </a:spcAft>
              <a:buNone/>
            </a:pPr>
            <a:endParaRPr lang="fr-FR" sz="1400" dirty="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endParaRPr lang="fr-FR" sz="1400" dirty="0">
              <a:solidFill>
                <a:schemeClr val="accent2">
                  <a:lumMod val="50000"/>
                </a:schemeClr>
              </a:solidFill>
              <a:latin typeface="Calibri" pitchFamily="34" charset="0"/>
            </a:endParaRPr>
          </a:p>
          <a:p>
            <a:pPr marL="0" indent="0" algn="just" eaLnBrk="1" hangingPunct="1">
              <a:spcBef>
                <a:spcPts val="600"/>
              </a:spcBef>
              <a:spcAft>
                <a:spcPts val="600"/>
              </a:spcAft>
              <a:buNone/>
            </a:pPr>
            <a:endParaRPr lang="fr-FR" sz="1400" dirty="0" smtClean="0">
              <a:solidFill>
                <a:schemeClr val="accent2">
                  <a:lumMod val="50000"/>
                </a:schemeClr>
              </a:solidFill>
              <a:latin typeface="Calibri" pitchFamily="34" charset="0"/>
            </a:endParaRPr>
          </a:p>
          <a:p>
            <a:pPr marL="0" indent="0" algn="just" eaLnBrk="1" hangingPunct="1">
              <a:spcBef>
                <a:spcPts val="600"/>
              </a:spcBef>
              <a:spcAft>
                <a:spcPts val="600"/>
              </a:spcAft>
              <a:buNone/>
            </a:pPr>
            <a:endParaRPr lang="fr-FR" sz="1400" b="1" dirty="0" smtClean="0">
              <a:solidFill>
                <a:schemeClr val="accent2">
                  <a:lumMod val="50000"/>
                </a:schemeClr>
              </a:solidFill>
              <a:latin typeface="Calibri" pitchFamily="34" charset="0"/>
            </a:endParaRPr>
          </a:p>
          <a:p>
            <a:pPr marL="0" indent="0" algn="just" eaLnBrk="1" hangingPunct="1">
              <a:spcBef>
                <a:spcPts val="600"/>
              </a:spcBef>
              <a:spcAft>
                <a:spcPts val="600"/>
              </a:spcAft>
              <a:buNone/>
            </a:pPr>
            <a:r>
              <a:rPr lang="fr-FR" sz="1400" b="1" dirty="0" smtClean="0">
                <a:solidFill>
                  <a:schemeClr val="accent2">
                    <a:lumMod val="50000"/>
                  </a:schemeClr>
                </a:solidFill>
                <a:latin typeface="Calibri" pitchFamily="34" charset="0"/>
              </a:rPr>
              <a:t>Calculer le coût cible de ce stylo à plume. Vérifier ce coût par composant. Calculer la part de chaque composant dans le coût estimé.</a:t>
            </a: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8763" y="3501008"/>
            <a:ext cx="6086475" cy="1533525"/>
          </a:xfrm>
          <a:prstGeom prst="rect">
            <a:avLst/>
          </a:prstGeom>
          <a:noFill/>
          <a:ln w="9525">
            <a:solidFill>
              <a:schemeClr val="bg1">
                <a:lumMod val="50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24942262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0"/>
          </p:nvPr>
        </p:nvSpPr>
        <p:spPr>
          <a:xfrm>
            <a:off x="7239032" y="6543700"/>
            <a:ext cx="1905000" cy="457200"/>
          </a:xfrm>
        </p:spPr>
        <p:txBody>
          <a:bodyPr/>
          <a:lstStyle/>
          <a:p>
            <a:pPr>
              <a:defRPr/>
            </a:pPr>
            <a:fld id="{A54505F1-5C1B-4BB7-AC3F-C6A2329798D2}" type="slidenum">
              <a:rPr lang="fr-FR" sz="1100" smtClean="0"/>
              <a:pPr>
                <a:defRPr/>
              </a:pPr>
              <a:t>47</a:t>
            </a:fld>
            <a:endParaRPr lang="fr-FR" sz="1100" dirty="0"/>
          </a:p>
        </p:txBody>
      </p:sp>
      <p:sp>
        <p:nvSpPr>
          <p:cNvPr id="7" name="Rectangle 2"/>
          <p:cNvSpPr>
            <a:spLocks noGrp="1" noChangeArrowheads="1"/>
          </p:cNvSpPr>
          <p:nvPr>
            <p:ph type="title"/>
          </p:nvPr>
        </p:nvSpPr>
        <p:spPr>
          <a:xfrm>
            <a:off x="714349" y="-71462"/>
            <a:ext cx="8286808" cy="685800"/>
          </a:xfrm>
        </p:spPr>
        <p:txBody>
          <a:bodyPr/>
          <a:lstStyle/>
          <a:p>
            <a:pPr eaLnBrk="1" hangingPunct="1"/>
            <a:r>
              <a:rPr lang="fr-FR" sz="1600" b="1" dirty="0"/>
              <a:t>2</a:t>
            </a:r>
            <a:r>
              <a:rPr lang="fr-FR" sz="1600" b="1" dirty="0" smtClean="0"/>
              <a:t>. LES METHODES DE CALCUL DES COÛTS</a:t>
            </a:r>
            <a:r>
              <a:rPr lang="fr-FR" sz="1600" b="1" dirty="0" smtClean="0">
                <a:solidFill>
                  <a:schemeClr val="accent2">
                    <a:lumMod val="50000"/>
                  </a:schemeClr>
                </a:solidFill>
              </a:rPr>
              <a:t/>
            </a:r>
            <a:br>
              <a:rPr lang="fr-FR" sz="1600" b="1" dirty="0" smtClean="0">
                <a:solidFill>
                  <a:schemeClr val="accent2">
                    <a:lumMod val="50000"/>
                  </a:schemeClr>
                </a:solidFill>
              </a:rPr>
            </a:br>
            <a:r>
              <a:rPr lang="fr-FR" sz="1400" dirty="0"/>
              <a:t>TARGET COSTING</a:t>
            </a:r>
            <a:endParaRPr lang="fr-FR" sz="1600" dirty="0" smtClean="0"/>
          </a:p>
        </p:txBody>
      </p:sp>
      <p:sp>
        <p:nvSpPr>
          <p:cNvPr id="5" name="Rectangle 3"/>
          <p:cNvSpPr txBox="1">
            <a:spLocks noChangeArrowheads="1"/>
          </p:cNvSpPr>
          <p:nvPr/>
        </p:nvSpPr>
        <p:spPr bwMode="auto">
          <a:xfrm>
            <a:off x="714348" y="714356"/>
            <a:ext cx="7890100" cy="50914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80000"/>
              <a:buFont typeface="Wingdings" pitchFamily="2" charset="2"/>
              <a:buChar char="n"/>
              <a:defRPr sz="24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pPr marL="0" indent="0" algn="just" eaLnBrk="1" hangingPunct="1">
              <a:lnSpc>
                <a:spcPct val="150000"/>
              </a:lnSpc>
              <a:spcBef>
                <a:spcPts val="600"/>
              </a:spcBef>
              <a:spcAft>
                <a:spcPts val="600"/>
              </a:spcAft>
              <a:buNone/>
            </a:pPr>
            <a:r>
              <a:rPr lang="fr-FR" sz="1400" i="1" u="sng" dirty="0" smtClean="0">
                <a:solidFill>
                  <a:schemeClr val="accent2">
                    <a:lumMod val="50000"/>
                  </a:schemeClr>
                </a:solidFill>
                <a:latin typeface="Calibri" pitchFamily="34" charset="0"/>
              </a:rPr>
              <a:t>APPLICATION  (Suite)</a:t>
            </a:r>
            <a:r>
              <a:rPr lang="fr-FR" sz="1400" i="1" dirty="0" smtClean="0">
                <a:solidFill>
                  <a:schemeClr val="accent2">
                    <a:lumMod val="50000"/>
                  </a:schemeClr>
                </a:solidFill>
                <a:latin typeface="Calibri" pitchFamily="34" charset="0"/>
              </a:rPr>
              <a:t> :</a:t>
            </a:r>
          </a:p>
          <a:p>
            <a:pPr algn="just" eaLnBrk="1" hangingPunct="1">
              <a:lnSpc>
                <a:spcPct val="150000"/>
              </a:lnSpc>
              <a:spcBef>
                <a:spcPts val="600"/>
              </a:spcBef>
              <a:spcAft>
                <a:spcPts val="600"/>
              </a:spcAft>
              <a:buNone/>
            </a:pPr>
            <a:r>
              <a:rPr lang="fr-FR" sz="1400" dirty="0" smtClean="0">
                <a:solidFill>
                  <a:schemeClr val="accent2">
                    <a:lumMod val="50000"/>
                  </a:schemeClr>
                </a:solidFill>
                <a:latin typeface="Calibri" pitchFamily="34" charset="0"/>
              </a:rPr>
              <a:t>Coût cible = Prix de vente cible – marge attendue par l’entreprise = 16 – 5 = 11 DH</a:t>
            </a:r>
          </a:p>
          <a:p>
            <a:pPr algn="just" eaLnBrk="1" hangingPunct="1">
              <a:lnSpc>
                <a:spcPct val="150000"/>
              </a:lnSpc>
              <a:spcBef>
                <a:spcPts val="600"/>
              </a:spcBef>
              <a:spcAft>
                <a:spcPts val="600"/>
              </a:spcAft>
              <a:buNone/>
            </a:pPr>
            <a:r>
              <a:rPr lang="fr-FR" sz="1400" b="1" dirty="0" smtClean="0">
                <a:solidFill>
                  <a:schemeClr val="accent2">
                    <a:lumMod val="50000"/>
                  </a:schemeClr>
                </a:solidFill>
                <a:latin typeface="Calibri" pitchFamily="34" charset="0"/>
              </a:rPr>
              <a:t>Ventilation du coût cible par composant :</a:t>
            </a:r>
          </a:p>
          <a:p>
            <a:pPr algn="just" eaLnBrk="1" hangingPunct="1">
              <a:lnSpc>
                <a:spcPct val="150000"/>
              </a:lnSpc>
              <a:spcBef>
                <a:spcPts val="600"/>
              </a:spcBef>
              <a:spcAft>
                <a:spcPts val="600"/>
              </a:spcAft>
              <a:buNone/>
            </a:pPr>
            <a:endParaRPr lang="fr-FR" sz="1400" b="1" dirty="0">
              <a:solidFill>
                <a:schemeClr val="accent2">
                  <a:lumMod val="50000"/>
                </a:schemeClr>
              </a:solidFill>
              <a:latin typeface="Calibri" pitchFamily="34" charset="0"/>
            </a:endParaRPr>
          </a:p>
          <a:p>
            <a:pPr algn="just" eaLnBrk="1" hangingPunct="1">
              <a:lnSpc>
                <a:spcPct val="150000"/>
              </a:lnSpc>
              <a:spcBef>
                <a:spcPts val="600"/>
              </a:spcBef>
              <a:spcAft>
                <a:spcPts val="600"/>
              </a:spcAft>
              <a:buNone/>
            </a:pPr>
            <a:endParaRPr lang="fr-FR" sz="1400" b="1" dirty="0" smtClean="0">
              <a:solidFill>
                <a:schemeClr val="accent2">
                  <a:lumMod val="50000"/>
                </a:schemeClr>
              </a:solidFill>
              <a:latin typeface="Calibri" pitchFamily="34" charset="0"/>
            </a:endParaRPr>
          </a:p>
          <a:p>
            <a:pPr algn="just" eaLnBrk="1" hangingPunct="1">
              <a:lnSpc>
                <a:spcPct val="150000"/>
              </a:lnSpc>
              <a:spcBef>
                <a:spcPts val="600"/>
              </a:spcBef>
              <a:spcAft>
                <a:spcPts val="600"/>
              </a:spcAft>
              <a:buNone/>
            </a:pPr>
            <a:r>
              <a:rPr lang="fr-FR" sz="1400" b="1" dirty="0" smtClean="0">
                <a:solidFill>
                  <a:schemeClr val="accent2">
                    <a:lumMod val="50000"/>
                  </a:schemeClr>
                </a:solidFill>
                <a:latin typeface="Calibri" pitchFamily="34" charset="0"/>
              </a:rPr>
              <a:t>Part de chaque composant dans le coût estimé :</a:t>
            </a:r>
          </a:p>
          <a:p>
            <a:pPr algn="just" eaLnBrk="1" hangingPunct="1">
              <a:lnSpc>
                <a:spcPct val="150000"/>
              </a:lnSpc>
              <a:spcBef>
                <a:spcPts val="600"/>
              </a:spcBef>
              <a:spcAft>
                <a:spcPts val="600"/>
              </a:spcAft>
              <a:buNone/>
            </a:pPr>
            <a:endParaRPr lang="fr-FR" sz="1400" i="1" dirty="0" smtClean="0">
              <a:solidFill>
                <a:schemeClr val="accent2">
                  <a:lumMod val="50000"/>
                </a:schemeClr>
              </a:solidFill>
              <a:latin typeface="Calibri" pitchFamily="34" charset="0"/>
            </a:endParaRPr>
          </a:p>
          <a:p>
            <a:pPr algn="just" eaLnBrk="1" hangingPunct="1">
              <a:lnSpc>
                <a:spcPct val="150000"/>
              </a:lnSpc>
              <a:spcBef>
                <a:spcPts val="600"/>
              </a:spcBef>
              <a:spcAft>
                <a:spcPts val="600"/>
              </a:spcAft>
              <a:buNone/>
            </a:pPr>
            <a:endParaRPr lang="fr-FR" sz="1400" i="1" dirty="0" smtClean="0">
              <a:solidFill>
                <a:schemeClr val="accent2">
                  <a:lumMod val="50000"/>
                </a:schemeClr>
              </a:solidFill>
              <a:latin typeface="Calibri" pitchFamily="34" charset="0"/>
            </a:endParaRPr>
          </a:p>
          <a:p>
            <a:pPr algn="just" eaLnBrk="1" hangingPunct="1">
              <a:lnSpc>
                <a:spcPct val="150000"/>
              </a:lnSpc>
              <a:spcBef>
                <a:spcPts val="600"/>
              </a:spcBef>
              <a:spcAft>
                <a:spcPts val="600"/>
              </a:spcAft>
              <a:buNone/>
            </a:pPr>
            <a:endParaRPr lang="fr-FR" sz="1400" i="1" dirty="0" smtClean="0">
              <a:solidFill>
                <a:schemeClr val="accent2">
                  <a:lumMod val="50000"/>
                </a:schemeClr>
              </a:solidFill>
              <a:latin typeface="Calibri" pitchFamily="34" charset="0"/>
            </a:endParaRPr>
          </a:p>
          <a:p>
            <a:pPr algn="just" eaLnBrk="1" hangingPunct="1">
              <a:spcBef>
                <a:spcPts val="0"/>
              </a:spcBef>
              <a:spcAft>
                <a:spcPts val="0"/>
              </a:spcAft>
              <a:buNone/>
            </a:pPr>
            <a:endParaRPr lang="fr-FR" sz="1400" i="1" dirty="0" smtClean="0">
              <a:solidFill>
                <a:schemeClr val="accent2">
                  <a:lumMod val="50000"/>
                </a:schemeClr>
              </a:solidFill>
              <a:latin typeface="Calibri" pitchFamily="34" charset="0"/>
            </a:endParaRPr>
          </a:p>
          <a:p>
            <a:pPr algn="just" eaLnBrk="1" hangingPunct="1">
              <a:lnSpc>
                <a:spcPct val="150000"/>
              </a:lnSpc>
              <a:spcBef>
                <a:spcPts val="600"/>
              </a:spcBef>
              <a:spcAft>
                <a:spcPts val="600"/>
              </a:spcAft>
              <a:buNone/>
            </a:pPr>
            <a:endParaRPr lang="fr-FR" sz="1400" i="1"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8763" y="2343919"/>
            <a:ext cx="6086475" cy="581025"/>
          </a:xfrm>
          <a:prstGeom prst="rect">
            <a:avLst/>
          </a:prstGeom>
          <a:noFill/>
          <a:ln w="9525">
            <a:solidFill>
              <a:schemeClr val="bg1">
                <a:lumMod val="50000"/>
              </a:schemeClr>
            </a:solidFill>
            <a:miter lim="800000"/>
            <a:headEnd/>
            <a:tailEnd/>
          </a:ln>
          <a:extLst>
            <a:ext uri="{909E8E84-426E-40DD-AFC4-6F175D3DCCD1}">
              <a14:hiddenFill xmlns:a14="http://schemas.microsoft.com/office/drawing/2010/main">
                <a:solidFill>
                  <a:schemeClr val="accent1"/>
                </a:solidFill>
              </a14:hiddenFill>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8763" y="3737595"/>
            <a:ext cx="6086475" cy="771525"/>
          </a:xfrm>
          <a:prstGeom prst="rect">
            <a:avLst/>
          </a:prstGeom>
          <a:noFill/>
          <a:ln w="9525">
            <a:solidFill>
              <a:schemeClr val="bg1">
                <a:lumMod val="50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03275608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0"/>
          </p:nvPr>
        </p:nvSpPr>
        <p:spPr>
          <a:xfrm>
            <a:off x="7239032" y="6543700"/>
            <a:ext cx="1905000" cy="457200"/>
          </a:xfrm>
        </p:spPr>
        <p:txBody>
          <a:bodyPr/>
          <a:lstStyle/>
          <a:p>
            <a:pPr>
              <a:defRPr/>
            </a:pPr>
            <a:fld id="{A54505F1-5C1B-4BB7-AC3F-C6A2329798D2}" type="slidenum">
              <a:rPr lang="fr-FR" sz="1100" smtClean="0"/>
              <a:pPr>
                <a:defRPr/>
              </a:pPr>
              <a:t>48</a:t>
            </a:fld>
            <a:endParaRPr lang="fr-FR" sz="1100" dirty="0"/>
          </a:p>
        </p:txBody>
      </p:sp>
      <p:sp>
        <p:nvSpPr>
          <p:cNvPr id="7" name="Rectangle 2"/>
          <p:cNvSpPr>
            <a:spLocks noGrp="1" noChangeArrowheads="1"/>
          </p:cNvSpPr>
          <p:nvPr>
            <p:ph type="title"/>
          </p:nvPr>
        </p:nvSpPr>
        <p:spPr>
          <a:xfrm>
            <a:off x="714349" y="-71462"/>
            <a:ext cx="8286808" cy="685800"/>
          </a:xfrm>
        </p:spPr>
        <p:txBody>
          <a:bodyPr/>
          <a:lstStyle/>
          <a:p>
            <a:pPr eaLnBrk="1" hangingPunct="1"/>
            <a:r>
              <a:rPr lang="fr-FR" sz="1600" b="1" dirty="0"/>
              <a:t>2</a:t>
            </a:r>
            <a:r>
              <a:rPr lang="fr-FR" sz="1600" b="1" dirty="0" smtClean="0"/>
              <a:t>. LES METHODES DE CALCUL DES COÛTS</a:t>
            </a:r>
            <a:r>
              <a:rPr lang="fr-FR" sz="1600" b="1" dirty="0" smtClean="0">
                <a:solidFill>
                  <a:schemeClr val="accent2">
                    <a:lumMod val="50000"/>
                  </a:schemeClr>
                </a:solidFill>
              </a:rPr>
              <a:t/>
            </a:r>
            <a:br>
              <a:rPr lang="fr-FR" sz="1600" b="1" dirty="0" smtClean="0">
                <a:solidFill>
                  <a:schemeClr val="accent2">
                    <a:lumMod val="50000"/>
                  </a:schemeClr>
                </a:solidFill>
              </a:rPr>
            </a:br>
            <a:r>
              <a:rPr lang="fr-FR" sz="1400" dirty="0"/>
              <a:t>LES COÛTS </a:t>
            </a:r>
            <a:r>
              <a:rPr lang="fr-FR" sz="1400" dirty="0" smtClean="0"/>
              <a:t>PREETABLIS</a:t>
            </a:r>
            <a:endParaRPr lang="fr-FR" sz="1600" dirty="0" smtClean="0"/>
          </a:p>
        </p:txBody>
      </p:sp>
      <p:sp>
        <p:nvSpPr>
          <p:cNvPr id="5" name="Rectangle 3"/>
          <p:cNvSpPr txBox="1">
            <a:spLocks noChangeArrowheads="1"/>
          </p:cNvSpPr>
          <p:nvPr/>
        </p:nvSpPr>
        <p:spPr bwMode="auto">
          <a:xfrm>
            <a:off x="714348" y="764704"/>
            <a:ext cx="7890100" cy="51845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80000"/>
              <a:buFont typeface="Wingdings" pitchFamily="2" charset="2"/>
              <a:buChar char="n"/>
              <a:defRPr sz="24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pPr eaLnBrk="1" hangingPunct="1">
              <a:spcBef>
                <a:spcPts val="600"/>
              </a:spcBef>
              <a:spcAft>
                <a:spcPts val="600"/>
              </a:spcAft>
              <a:buFont typeface="Wingdings" pitchFamily="2" charset="2"/>
              <a:buNone/>
            </a:pPr>
            <a:r>
              <a:rPr lang="fr-FR" sz="1600" b="1" kern="0" dirty="0" smtClean="0">
                <a:solidFill>
                  <a:schemeClr val="accent2">
                    <a:lumMod val="50000"/>
                  </a:schemeClr>
                </a:solidFill>
                <a:latin typeface="Calibri" pitchFamily="34" charset="0"/>
              </a:rPr>
              <a:t>LES COÛTS PREETABLIS (Coût standards)</a:t>
            </a:r>
          </a:p>
          <a:p>
            <a:pPr algn="just" eaLnBrk="1" hangingPunct="1">
              <a:lnSpc>
                <a:spcPct val="150000"/>
              </a:lnSpc>
              <a:spcBef>
                <a:spcPts val="600"/>
              </a:spcBef>
              <a:spcAft>
                <a:spcPts val="600"/>
              </a:spcAft>
              <a:buSzPct val="100000"/>
              <a:buFont typeface="+mj-lt"/>
              <a:buAutoNum type="arabicPeriod"/>
            </a:pPr>
            <a:r>
              <a:rPr lang="fr-FR" sz="1400" b="1" dirty="0">
                <a:solidFill>
                  <a:schemeClr val="accent2">
                    <a:lumMod val="50000"/>
                  </a:schemeClr>
                </a:solidFill>
                <a:latin typeface="Calibri" pitchFamily="34" charset="0"/>
              </a:rPr>
              <a:t>Principe de la méthode :</a:t>
            </a:r>
          </a:p>
          <a:p>
            <a:pPr marL="0" indent="0" algn="just" eaLnBrk="1" hangingPunct="1">
              <a:lnSpc>
                <a:spcPct val="150000"/>
              </a:lnSpc>
              <a:spcBef>
                <a:spcPts val="600"/>
              </a:spcBef>
              <a:spcAft>
                <a:spcPts val="600"/>
              </a:spcAft>
              <a:buNone/>
            </a:pPr>
            <a:r>
              <a:rPr lang="fr-FR" sz="1400" dirty="0" smtClean="0">
                <a:solidFill>
                  <a:schemeClr val="accent2">
                    <a:lumMod val="50000"/>
                  </a:schemeClr>
                </a:solidFill>
                <a:latin typeface="Calibri" pitchFamily="34" charset="0"/>
              </a:rPr>
              <a:t>Un coût préétabli se définit comme un </a:t>
            </a:r>
            <a:r>
              <a:rPr lang="fr-FR" sz="1400" b="1" dirty="0" smtClean="0">
                <a:solidFill>
                  <a:schemeClr val="accent2">
                    <a:lumMod val="50000"/>
                  </a:schemeClr>
                </a:solidFill>
                <a:latin typeface="Calibri" pitchFamily="34" charset="0"/>
              </a:rPr>
              <a:t>coût évalué a priori</a:t>
            </a:r>
            <a:r>
              <a:rPr lang="fr-FR" sz="1400" dirty="0" smtClean="0">
                <a:solidFill>
                  <a:schemeClr val="accent2">
                    <a:lumMod val="50000"/>
                  </a:schemeClr>
                </a:solidFill>
                <a:latin typeface="Calibri" pitchFamily="34" charset="0"/>
              </a:rPr>
              <a:t> :</a:t>
            </a:r>
          </a:p>
          <a:p>
            <a:pPr algn="just" eaLnBrk="1" hangingPunct="1">
              <a:spcBef>
                <a:spcPts val="600"/>
              </a:spcBef>
              <a:spcAft>
                <a:spcPts val="600"/>
              </a:spcAft>
              <a:buFontTx/>
              <a:buChar char="-"/>
            </a:pPr>
            <a:r>
              <a:rPr lang="fr-FR" sz="1400" dirty="0" smtClean="0">
                <a:solidFill>
                  <a:schemeClr val="accent2">
                    <a:lumMod val="50000"/>
                  </a:schemeClr>
                </a:solidFill>
                <a:latin typeface="Calibri" pitchFamily="34" charset="0"/>
              </a:rPr>
              <a:t>Soit pour faciliter certains traitements analytiques,</a:t>
            </a:r>
          </a:p>
          <a:p>
            <a:pPr algn="just" eaLnBrk="1" hangingPunct="1">
              <a:spcBef>
                <a:spcPts val="600"/>
              </a:spcBef>
              <a:spcAft>
                <a:spcPts val="600"/>
              </a:spcAft>
              <a:buFontTx/>
              <a:buChar char="-"/>
            </a:pPr>
            <a:r>
              <a:rPr lang="fr-FR" sz="1400" dirty="0" smtClean="0">
                <a:solidFill>
                  <a:schemeClr val="accent2">
                    <a:lumMod val="50000"/>
                  </a:schemeClr>
                </a:solidFill>
                <a:latin typeface="Calibri" pitchFamily="34" charset="0"/>
              </a:rPr>
              <a:t>Soit pour permettre le contrôle de gestion par l’</a:t>
            </a:r>
            <a:r>
              <a:rPr lang="fr-FR" sz="1400" b="1" dirty="0" smtClean="0">
                <a:solidFill>
                  <a:schemeClr val="accent2">
                    <a:lumMod val="50000"/>
                  </a:schemeClr>
                </a:solidFill>
                <a:latin typeface="Calibri" pitchFamily="34" charset="0"/>
              </a:rPr>
              <a:t>analyse des écarts</a:t>
            </a:r>
            <a:r>
              <a:rPr lang="fr-FR" sz="1400" dirty="0" smtClean="0">
                <a:solidFill>
                  <a:schemeClr val="accent2">
                    <a:lumMod val="50000"/>
                  </a:schemeClr>
                </a:solidFill>
                <a:latin typeface="Calibri" pitchFamily="34" charset="0"/>
              </a:rPr>
              <a:t>,</a:t>
            </a:r>
          </a:p>
          <a:p>
            <a:pPr marL="0" indent="0" algn="just" eaLnBrk="1" hangingPunct="1">
              <a:lnSpc>
                <a:spcPct val="150000"/>
              </a:lnSpc>
              <a:spcBef>
                <a:spcPts val="600"/>
              </a:spcBef>
              <a:spcAft>
                <a:spcPts val="600"/>
              </a:spcAft>
              <a:buNone/>
            </a:pPr>
            <a:r>
              <a:rPr lang="fr-FR" sz="1400" dirty="0" smtClean="0">
                <a:solidFill>
                  <a:schemeClr val="accent2">
                    <a:lumMod val="50000"/>
                  </a:schemeClr>
                </a:solidFill>
                <a:latin typeface="Calibri" pitchFamily="34" charset="0"/>
              </a:rPr>
              <a:t>Un coût standard est un coût préétabli avec précision par une analyse à la fois technique et économique. Il présente généralement le caractère d’une norme, stable qui ne fluctue pas avec la variation d’activité ou de prix, mais qui nécessite une mise à jour régulière.</a:t>
            </a:r>
          </a:p>
          <a:p>
            <a:pPr marL="0" indent="0" algn="just" eaLnBrk="1" hangingPunct="1">
              <a:lnSpc>
                <a:spcPct val="150000"/>
              </a:lnSpc>
              <a:spcBef>
                <a:spcPts val="600"/>
              </a:spcBef>
              <a:spcAft>
                <a:spcPts val="600"/>
              </a:spcAft>
              <a:buNone/>
            </a:pPr>
            <a:r>
              <a:rPr lang="fr-FR" sz="1400" dirty="0" smtClean="0">
                <a:solidFill>
                  <a:schemeClr val="accent2">
                    <a:lumMod val="50000"/>
                  </a:schemeClr>
                </a:solidFill>
                <a:latin typeface="Calibri" pitchFamily="34" charset="0"/>
              </a:rPr>
              <a:t>On déduit de la définition ci-dessus trois finalités :</a:t>
            </a:r>
          </a:p>
          <a:p>
            <a:pPr algn="just" eaLnBrk="1" hangingPunct="1">
              <a:spcBef>
                <a:spcPts val="600"/>
              </a:spcBef>
              <a:spcAft>
                <a:spcPts val="600"/>
              </a:spcAft>
              <a:buFontTx/>
              <a:buChar char="-"/>
            </a:pPr>
            <a:r>
              <a:rPr lang="fr-FR" sz="1400" b="1" dirty="0" smtClean="0">
                <a:solidFill>
                  <a:schemeClr val="accent2">
                    <a:lumMod val="50000"/>
                  </a:schemeClr>
                </a:solidFill>
                <a:latin typeface="Calibri" pitchFamily="34" charset="0"/>
              </a:rPr>
              <a:t>Faciliter certains traitements analytiques</a:t>
            </a:r>
            <a:r>
              <a:rPr lang="fr-FR" sz="1400" dirty="0" smtClean="0">
                <a:solidFill>
                  <a:schemeClr val="accent2">
                    <a:lumMod val="50000"/>
                  </a:schemeClr>
                </a:solidFill>
                <a:latin typeface="Calibri" pitchFamily="34" charset="0"/>
              </a:rPr>
              <a:t> : afin d’obtenir des résultats rapides et fiables, l’évaluation des en-cours, des prestations croisées entre centres d’analyse et de la production stockée est fondée sur les coûts préétablis,</a:t>
            </a:r>
          </a:p>
          <a:p>
            <a:pPr algn="just" eaLnBrk="1" hangingPunct="1">
              <a:spcBef>
                <a:spcPts val="600"/>
              </a:spcBef>
              <a:spcAft>
                <a:spcPts val="600"/>
              </a:spcAft>
              <a:buFontTx/>
              <a:buChar char="-"/>
            </a:pPr>
            <a:r>
              <a:rPr lang="fr-FR" sz="1400" b="1" dirty="0" smtClean="0">
                <a:solidFill>
                  <a:schemeClr val="accent2">
                    <a:lumMod val="50000"/>
                  </a:schemeClr>
                </a:solidFill>
                <a:latin typeface="Calibri" pitchFamily="34" charset="0"/>
              </a:rPr>
              <a:t>Prévoir</a:t>
            </a:r>
            <a:r>
              <a:rPr lang="fr-FR" sz="1400" dirty="0" smtClean="0">
                <a:solidFill>
                  <a:schemeClr val="accent2">
                    <a:lumMod val="50000"/>
                  </a:schemeClr>
                </a:solidFill>
                <a:latin typeface="Calibri" pitchFamily="34" charset="0"/>
              </a:rPr>
              <a:t> : l’élaboration des </a:t>
            </a:r>
            <a:r>
              <a:rPr lang="fr-FR" sz="1400" b="1" dirty="0" smtClean="0">
                <a:solidFill>
                  <a:schemeClr val="accent2">
                    <a:lumMod val="50000"/>
                  </a:schemeClr>
                </a:solidFill>
                <a:latin typeface="Calibri" pitchFamily="34" charset="0"/>
              </a:rPr>
              <a:t>budgets</a:t>
            </a:r>
            <a:r>
              <a:rPr lang="fr-FR" sz="1400" dirty="0" smtClean="0">
                <a:solidFill>
                  <a:schemeClr val="accent2">
                    <a:lumMod val="50000"/>
                  </a:schemeClr>
                </a:solidFill>
                <a:latin typeface="Calibri" pitchFamily="34" charset="0"/>
              </a:rPr>
              <a:t> est faite à partir des coûts préétablis.</a:t>
            </a:r>
          </a:p>
          <a:p>
            <a:pPr algn="just" eaLnBrk="1" hangingPunct="1">
              <a:spcBef>
                <a:spcPts val="600"/>
              </a:spcBef>
              <a:spcAft>
                <a:spcPts val="600"/>
              </a:spcAft>
              <a:buFontTx/>
              <a:buChar char="-"/>
            </a:pPr>
            <a:r>
              <a:rPr lang="fr-FR" sz="1400" b="1" dirty="0" smtClean="0">
                <a:solidFill>
                  <a:schemeClr val="accent2">
                    <a:lumMod val="50000"/>
                  </a:schemeClr>
                </a:solidFill>
                <a:latin typeface="Calibri" pitchFamily="34" charset="0"/>
              </a:rPr>
              <a:t>Contrôler</a:t>
            </a:r>
            <a:r>
              <a:rPr lang="fr-FR" sz="1400" dirty="0" smtClean="0">
                <a:solidFill>
                  <a:schemeClr val="accent2">
                    <a:lumMod val="50000"/>
                  </a:schemeClr>
                </a:solidFill>
                <a:latin typeface="Calibri" pitchFamily="34" charset="0"/>
              </a:rPr>
              <a:t> : Analyse des écarts entre coûts réels et coûts préétablis</a:t>
            </a:r>
            <a:endParaRPr lang="fr-FR" sz="1400" dirty="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a:p>
            <a:pPr algn="just" eaLnBrk="1" hangingPunct="1">
              <a:lnSpc>
                <a:spcPct val="150000"/>
              </a:lnSpc>
              <a:spcBef>
                <a:spcPts val="600"/>
              </a:spcBef>
              <a:spcAft>
                <a:spcPts val="600"/>
              </a:spcAft>
              <a:buFontTx/>
              <a:buChar char="-"/>
            </a:pPr>
            <a:endParaRPr lang="fr-FR" sz="1400"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p:txBody>
      </p:sp>
    </p:spTree>
    <p:extLst>
      <p:ext uri="{BB962C8B-B14F-4D97-AF65-F5344CB8AC3E}">
        <p14:creationId xmlns:p14="http://schemas.microsoft.com/office/powerpoint/2010/main" val="190037151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0"/>
          </p:nvPr>
        </p:nvSpPr>
        <p:spPr>
          <a:xfrm>
            <a:off x="7239032" y="6543700"/>
            <a:ext cx="1905000" cy="457200"/>
          </a:xfrm>
        </p:spPr>
        <p:txBody>
          <a:bodyPr/>
          <a:lstStyle/>
          <a:p>
            <a:pPr>
              <a:defRPr/>
            </a:pPr>
            <a:fld id="{A54505F1-5C1B-4BB7-AC3F-C6A2329798D2}" type="slidenum">
              <a:rPr lang="fr-FR" sz="1100" smtClean="0"/>
              <a:pPr>
                <a:defRPr/>
              </a:pPr>
              <a:t>49</a:t>
            </a:fld>
            <a:endParaRPr lang="fr-FR" sz="1100" dirty="0"/>
          </a:p>
        </p:txBody>
      </p:sp>
      <p:sp>
        <p:nvSpPr>
          <p:cNvPr id="7" name="Rectangle 2"/>
          <p:cNvSpPr>
            <a:spLocks noGrp="1" noChangeArrowheads="1"/>
          </p:cNvSpPr>
          <p:nvPr>
            <p:ph type="title"/>
          </p:nvPr>
        </p:nvSpPr>
        <p:spPr>
          <a:xfrm>
            <a:off x="714349" y="-71462"/>
            <a:ext cx="8286808" cy="685800"/>
          </a:xfrm>
        </p:spPr>
        <p:txBody>
          <a:bodyPr/>
          <a:lstStyle/>
          <a:p>
            <a:pPr eaLnBrk="1" hangingPunct="1"/>
            <a:r>
              <a:rPr lang="fr-FR" sz="1600" b="1" dirty="0"/>
              <a:t>2</a:t>
            </a:r>
            <a:r>
              <a:rPr lang="fr-FR" sz="1600" b="1" dirty="0" smtClean="0"/>
              <a:t>. LES METHODES DE CALCUL DES COÛTS</a:t>
            </a:r>
            <a:r>
              <a:rPr lang="fr-FR" sz="1600" b="1" dirty="0" smtClean="0">
                <a:solidFill>
                  <a:schemeClr val="accent2">
                    <a:lumMod val="50000"/>
                  </a:schemeClr>
                </a:solidFill>
              </a:rPr>
              <a:t/>
            </a:r>
            <a:br>
              <a:rPr lang="fr-FR" sz="1600" b="1" dirty="0" smtClean="0">
                <a:solidFill>
                  <a:schemeClr val="accent2">
                    <a:lumMod val="50000"/>
                  </a:schemeClr>
                </a:solidFill>
              </a:rPr>
            </a:br>
            <a:r>
              <a:rPr lang="fr-FR" sz="1400" dirty="0"/>
              <a:t>LES COÛTS </a:t>
            </a:r>
            <a:r>
              <a:rPr lang="fr-FR" sz="1400" dirty="0" smtClean="0"/>
              <a:t>PREETABLIS</a:t>
            </a:r>
            <a:endParaRPr lang="fr-FR" sz="1600" dirty="0" smtClean="0"/>
          </a:p>
        </p:txBody>
      </p:sp>
      <p:sp>
        <p:nvSpPr>
          <p:cNvPr id="5" name="Rectangle 3"/>
          <p:cNvSpPr txBox="1">
            <a:spLocks noChangeArrowheads="1"/>
          </p:cNvSpPr>
          <p:nvPr/>
        </p:nvSpPr>
        <p:spPr bwMode="auto">
          <a:xfrm>
            <a:off x="714348" y="692696"/>
            <a:ext cx="7890100" cy="51845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80000"/>
              <a:buFont typeface="Wingdings" pitchFamily="2" charset="2"/>
              <a:buChar char="n"/>
              <a:defRPr sz="24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pPr algn="just" eaLnBrk="1" hangingPunct="1">
              <a:lnSpc>
                <a:spcPct val="150000"/>
              </a:lnSpc>
              <a:spcBef>
                <a:spcPts val="600"/>
              </a:spcBef>
              <a:spcAft>
                <a:spcPts val="600"/>
              </a:spcAft>
              <a:buSzPct val="100000"/>
              <a:buFont typeface="+mj-lt"/>
              <a:buAutoNum type="arabicPeriod" startAt="2"/>
            </a:pPr>
            <a:r>
              <a:rPr lang="fr-FR" sz="1400" b="1" dirty="0" smtClean="0">
                <a:solidFill>
                  <a:schemeClr val="accent2">
                    <a:lumMod val="50000"/>
                  </a:schemeClr>
                </a:solidFill>
                <a:latin typeface="Calibri" pitchFamily="34" charset="0"/>
              </a:rPr>
              <a:t>Fiche de coûts standards </a:t>
            </a:r>
            <a:r>
              <a:rPr lang="fr-FR" sz="1400" b="1" dirty="0">
                <a:solidFill>
                  <a:schemeClr val="accent2">
                    <a:lumMod val="50000"/>
                  </a:schemeClr>
                </a:solidFill>
                <a:latin typeface="Calibri" pitchFamily="34" charset="0"/>
              </a:rPr>
              <a:t>:</a:t>
            </a:r>
          </a:p>
          <a:p>
            <a:pPr marL="0" indent="0" algn="just" eaLnBrk="1" hangingPunct="1">
              <a:lnSpc>
                <a:spcPct val="150000"/>
              </a:lnSpc>
              <a:spcBef>
                <a:spcPts val="600"/>
              </a:spcBef>
              <a:spcAft>
                <a:spcPts val="600"/>
              </a:spcAft>
              <a:buNone/>
            </a:pPr>
            <a:r>
              <a:rPr lang="fr-FR" sz="1400" dirty="0" smtClean="0">
                <a:solidFill>
                  <a:schemeClr val="accent2">
                    <a:lumMod val="50000"/>
                  </a:schemeClr>
                </a:solidFill>
                <a:latin typeface="Calibri" pitchFamily="34" charset="0"/>
              </a:rPr>
              <a:t>La structure des coûts préétablis est la même que celle des coûts constatés. Ils comprennent donc des charges directes et des charges indirectes.</a:t>
            </a:r>
          </a:p>
          <a:p>
            <a:pPr marL="0" indent="0" algn="just" eaLnBrk="1" hangingPunct="1">
              <a:lnSpc>
                <a:spcPct val="150000"/>
              </a:lnSpc>
              <a:spcBef>
                <a:spcPts val="600"/>
              </a:spcBef>
              <a:spcAft>
                <a:spcPts val="600"/>
              </a:spcAft>
              <a:buNone/>
            </a:pPr>
            <a:r>
              <a:rPr lang="fr-FR" sz="1400" dirty="0" smtClean="0">
                <a:solidFill>
                  <a:schemeClr val="accent2">
                    <a:lumMod val="50000"/>
                  </a:schemeClr>
                </a:solidFill>
                <a:latin typeface="Calibri" pitchFamily="34" charset="0"/>
              </a:rPr>
              <a:t>Les coûts standards ont pour </a:t>
            </a:r>
            <a:r>
              <a:rPr lang="fr-FR" sz="1400" b="1" dirty="0" smtClean="0">
                <a:solidFill>
                  <a:schemeClr val="accent2">
                    <a:lumMod val="50000"/>
                  </a:schemeClr>
                </a:solidFill>
                <a:latin typeface="Calibri" pitchFamily="34" charset="0"/>
              </a:rPr>
              <a:t>origine l’étude technique </a:t>
            </a:r>
            <a:r>
              <a:rPr lang="fr-FR" sz="1400" dirty="0" smtClean="0">
                <a:solidFill>
                  <a:schemeClr val="accent2">
                    <a:lumMod val="50000"/>
                  </a:schemeClr>
                </a:solidFill>
                <a:latin typeface="Calibri" pitchFamily="34" charset="0"/>
              </a:rPr>
              <a:t>du produit et sont calculés pour une </a:t>
            </a:r>
            <a:r>
              <a:rPr lang="fr-FR" sz="1400" b="1" dirty="0" smtClean="0">
                <a:solidFill>
                  <a:schemeClr val="accent2">
                    <a:lumMod val="50000"/>
                  </a:schemeClr>
                </a:solidFill>
                <a:latin typeface="Calibri" pitchFamily="34" charset="0"/>
              </a:rPr>
              <a:t>activité normale</a:t>
            </a:r>
            <a:r>
              <a:rPr lang="fr-FR" sz="1400" dirty="0" smtClean="0">
                <a:solidFill>
                  <a:schemeClr val="accent2">
                    <a:lumMod val="50000"/>
                  </a:schemeClr>
                </a:solidFill>
                <a:latin typeface="Calibri" pitchFamily="34" charset="0"/>
              </a:rPr>
              <a:t>.</a:t>
            </a:r>
          </a:p>
          <a:p>
            <a:pPr marL="0" indent="0" algn="just" eaLnBrk="1" hangingPunct="1">
              <a:lnSpc>
                <a:spcPct val="150000"/>
              </a:lnSpc>
              <a:spcBef>
                <a:spcPts val="600"/>
              </a:spcBef>
              <a:spcAft>
                <a:spcPts val="600"/>
              </a:spcAft>
              <a:buNone/>
            </a:pPr>
            <a:r>
              <a:rPr lang="fr-FR" sz="1400" dirty="0" smtClean="0">
                <a:solidFill>
                  <a:schemeClr val="accent2">
                    <a:lumMod val="50000"/>
                  </a:schemeClr>
                </a:solidFill>
                <a:latin typeface="Calibri" pitchFamily="34" charset="0"/>
              </a:rPr>
              <a:t>Cette étude permet d’établir une fiche de coût unitaire standard fondée sur les calculs suivants :</a:t>
            </a:r>
          </a:p>
          <a:p>
            <a:pPr marL="0" indent="0" algn="just" eaLnBrk="1" hangingPunct="1">
              <a:lnSpc>
                <a:spcPct val="150000"/>
              </a:lnSpc>
              <a:spcBef>
                <a:spcPts val="600"/>
              </a:spcBef>
              <a:spcAft>
                <a:spcPts val="600"/>
              </a:spcAft>
              <a:buNone/>
            </a:pPr>
            <a:endParaRPr lang="fr-FR" sz="1400" dirty="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r>
              <a:rPr lang="fr-FR" sz="1400" dirty="0" smtClean="0">
                <a:solidFill>
                  <a:schemeClr val="accent2">
                    <a:lumMod val="50000"/>
                  </a:schemeClr>
                </a:solidFill>
                <a:latin typeface="Calibri" pitchFamily="34" charset="0"/>
              </a:rPr>
              <a:t>La fiche de coût unitaire standard (ou préétabli) se présente généralement ainsi :</a:t>
            </a: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5850" y="3356992"/>
            <a:ext cx="6970713" cy="581025"/>
          </a:xfrm>
          <a:prstGeom prst="rect">
            <a:avLst/>
          </a:prstGeom>
          <a:noFill/>
          <a:ln w="9525">
            <a:solidFill>
              <a:schemeClr val="bg1">
                <a:lumMod val="50000"/>
              </a:schemeClr>
            </a:solidFill>
            <a:miter lim="800000"/>
            <a:headEnd/>
            <a:tailEnd/>
          </a:ln>
          <a:extLst>
            <a:ext uri="{909E8E84-426E-40DD-AFC4-6F175D3DCCD1}">
              <a14:hiddenFill xmlns:a14="http://schemas.microsoft.com/office/drawing/2010/main">
                <a:solidFill>
                  <a:schemeClr val="accent1"/>
                </a:solidFill>
              </a14:hiddenFill>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5525" y="4797152"/>
            <a:ext cx="4552950" cy="1533525"/>
          </a:xfrm>
          <a:prstGeom prst="rect">
            <a:avLst/>
          </a:prstGeom>
          <a:noFill/>
          <a:ln w="9525">
            <a:solidFill>
              <a:schemeClr val="bg1">
                <a:lumMod val="50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964686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à coins arrondis 1"/>
          <p:cNvSpPr/>
          <p:nvPr/>
        </p:nvSpPr>
        <p:spPr bwMode="auto">
          <a:xfrm>
            <a:off x="539552" y="3501008"/>
            <a:ext cx="7992888" cy="1584176"/>
          </a:xfrm>
          <a:prstGeom prst="roundRect">
            <a:avLst>
              <a:gd name="adj" fmla="val 10637"/>
            </a:avLst>
          </a:prstGeom>
          <a:solidFill>
            <a:schemeClr val="bg1">
              <a:lumMod val="85000"/>
            </a:schemeClr>
          </a:solidFill>
          <a:ln w="9525" cap="flat" cmpd="sng" algn="ctr">
            <a:solidFill>
              <a:schemeClr val="bg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p:txBody>
      </p:sp>
      <p:sp>
        <p:nvSpPr>
          <p:cNvPr id="6147" name="Rectangle 3"/>
          <p:cNvSpPr>
            <a:spLocks noGrp="1" noChangeArrowheads="1"/>
          </p:cNvSpPr>
          <p:nvPr>
            <p:ph type="body" idx="1"/>
          </p:nvPr>
        </p:nvSpPr>
        <p:spPr>
          <a:xfrm>
            <a:off x="714348" y="980728"/>
            <a:ext cx="7890100" cy="5400600"/>
          </a:xfrm>
        </p:spPr>
        <p:txBody>
          <a:bodyPr/>
          <a:lstStyle/>
          <a:p>
            <a:pPr eaLnBrk="1" hangingPunct="1">
              <a:lnSpc>
                <a:spcPct val="150000"/>
              </a:lnSpc>
              <a:spcBef>
                <a:spcPts val="600"/>
              </a:spcBef>
              <a:spcAft>
                <a:spcPts val="600"/>
              </a:spcAft>
              <a:buNone/>
            </a:pPr>
            <a:r>
              <a:rPr lang="fr-FR" sz="1600" b="1" dirty="0" smtClean="0">
                <a:solidFill>
                  <a:schemeClr val="accent2">
                    <a:lumMod val="50000"/>
                  </a:schemeClr>
                </a:solidFill>
                <a:latin typeface="Calibri" pitchFamily="34" charset="0"/>
              </a:rPr>
              <a:t>LE CONTRÔLE DE GESTION</a:t>
            </a:r>
          </a:p>
          <a:p>
            <a:pPr eaLnBrk="1" hangingPunct="1">
              <a:lnSpc>
                <a:spcPct val="150000"/>
              </a:lnSpc>
              <a:spcBef>
                <a:spcPts val="300"/>
              </a:spcBef>
              <a:spcAft>
                <a:spcPts val="300"/>
              </a:spcAft>
              <a:buSzPct val="100000"/>
              <a:buFont typeface="+mj-lt"/>
              <a:buAutoNum type="arabicPeriod" startAt="3"/>
            </a:pPr>
            <a:r>
              <a:rPr lang="en-US" sz="1400" b="1" dirty="0" smtClean="0">
                <a:solidFill>
                  <a:schemeClr val="accent2">
                    <a:lumMod val="50000"/>
                  </a:schemeClr>
                </a:solidFill>
                <a:latin typeface="Calibri" pitchFamily="34" charset="0"/>
              </a:rPr>
              <a:t>Definition </a:t>
            </a:r>
            <a:r>
              <a:rPr lang="en-US" sz="1400" b="1" i="1" dirty="0" smtClean="0">
                <a:solidFill>
                  <a:schemeClr val="accent2">
                    <a:lumMod val="50000"/>
                  </a:schemeClr>
                </a:solidFill>
                <a:latin typeface="Calibri" pitchFamily="34" charset="0"/>
              </a:rPr>
              <a:t>de Robert </a:t>
            </a:r>
            <a:r>
              <a:rPr lang="en-US" sz="1400" b="1" i="1" dirty="0">
                <a:solidFill>
                  <a:schemeClr val="accent2">
                    <a:lumMod val="50000"/>
                  </a:schemeClr>
                </a:solidFill>
                <a:latin typeface="Calibri" pitchFamily="34" charset="0"/>
              </a:rPr>
              <a:t>N. ANTHONY, The Management Control Function, The Harvard Business School Press, Boston, 1988, p. 10.</a:t>
            </a:r>
          </a:p>
          <a:p>
            <a:pPr marL="0" indent="0" algn="just" eaLnBrk="1" hangingPunct="1">
              <a:lnSpc>
                <a:spcPct val="150000"/>
              </a:lnSpc>
              <a:spcBef>
                <a:spcPts val="600"/>
              </a:spcBef>
              <a:spcAft>
                <a:spcPts val="600"/>
              </a:spcAft>
              <a:buNone/>
            </a:pPr>
            <a:r>
              <a:rPr lang="fr-FR" sz="1400" dirty="0" smtClean="0">
                <a:solidFill>
                  <a:schemeClr val="accent2">
                    <a:lumMod val="50000"/>
                  </a:schemeClr>
                </a:solidFill>
                <a:latin typeface="Calibri" pitchFamily="34" charset="0"/>
              </a:rPr>
              <a:t>« Le </a:t>
            </a:r>
            <a:r>
              <a:rPr lang="fr-FR" sz="1400" dirty="0">
                <a:solidFill>
                  <a:schemeClr val="accent2">
                    <a:lumMod val="50000"/>
                  </a:schemeClr>
                </a:solidFill>
                <a:latin typeface="Calibri" pitchFamily="34" charset="0"/>
              </a:rPr>
              <a:t>contrôle de gestion est le processus par lequel les managers influencent d’autres membres de l’organisation pour mettre en </a:t>
            </a:r>
            <a:r>
              <a:rPr lang="fr-FR" sz="1400" dirty="0" smtClean="0">
                <a:solidFill>
                  <a:schemeClr val="accent2">
                    <a:lumMod val="50000"/>
                  </a:schemeClr>
                </a:solidFill>
                <a:latin typeface="Calibri" pitchFamily="34" charset="0"/>
              </a:rPr>
              <a:t>œuvre </a:t>
            </a:r>
            <a:r>
              <a:rPr lang="fr-FR" sz="1400" dirty="0">
                <a:solidFill>
                  <a:schemeClr val="accent2">
                    <a:lumMod val="50000"/>
                  </a:schemeClr>
                </a:solidFill>
                <a:latin typeface="Calibri" pitchFamily="34" charset="0"/>
              </a:rPr>
              <a:t>ses stratégies</a:t>
            </a:r>
            <a:r>
              <a:rPr lang="fr-FR" sz="1400" dirty="0" smtClean="0">
                <a:solidFill>
                  <a:schemeClr val="accent2">
                    <a:lumMod val="50000"/>
                  </a:schemeClr>
                </a:solidFill>
                <a:latin typeface="Calibri" pitchFamily="34" charset="0"/>
              </a:rPr>
              <a:t>. »</a:t>
            </a: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r>
              <a:rPr lang="fr-FR" sz="1400" dirty="0" smtClean="0">
                <a:solidFill>
                  <a:schemeClr val="accent2">
                    <a:lumMod val="50000"/>
                  </a:schemeClr>
                </a:solidFill>
                <a:latin typeface="Calibri" pitchFamily="34" charset="0"/>
              </a:rPr>
              <a:t>Ces définitions  ne sont pas sans présenter des constantes : le contrôle de gestion est considéré comme : </a:t>
            </a:r>
          </a:p>
          <a:p>
            <a:pPr marL="0" indent="0" algn="just" eaLnBrk="1" hangingPunct="1">
              <a:spcBef>
                <a:spcPts val="600"/>
              </a:spcBef>
              <a:spcAft>
                <a:spcPts val="600"/>
              </a:spcAft>
              <a:buNone/>
            </a:pPr>
            <a:r>
              <a:rPr lang="fr-FR" sz="1400" dirty="0" smtClean="0">
                <a:solidFill>
                  <a:schemeClr val="accent2">
                    <a:lumMod val="50000"/>
                  </a:schemeClr>
                </a:solidFill>
                <a:latin typeface="Calibri" pitchFamily="34" charset="0"/>
              </a:rPr>
              <a:t>                          Un langage unifiant les comportements</a:t>
            </a:r>
          </a:p>
          <a:p>
            <a:pPr marL="0" indent="0" algn="just" eaLnBrk="1" hangingPunct="1">
              <a:spcBef>
                <a:spcPts val="600"/>
              </a:spcBef>
              <a:spcAft>
                <a:spcPts val="600"/>
              </a:spcAft>
              <a:buNone/>
            </a:pPr>
            <a:r>
              <a:rPr lang="fr-FR" sz="1400" dirty="0">
                <a:solidFill>
                  <a:schemeClr val="accent2">
                    <a:lumMod val="50000"/>
                  </a:schemeClr>
                </a:solidFill>
                <a:latin typeface="Calibri" pitchFamily="34" charset="0"/>
              </a:rPr>
              <a:t>	 </a:t>
            </a:r>
            <a:r>
              <a:rPr lang="fr-FR" sz="1400" dirty="0" smtClean="0">
                <a:solidFill>
                  <a:schemeClr val="accent2">
                    <a:lumMod val="50000"/>
                  </a:schemeClr>
                </a:solidFill>
                <a:latin typeface="Calibri" pitchFamily="34" charset="0"/>
              </a:rPr>
              <a:t>  Un outils destiné au managers</a:t>
            </a:r>
          </a:p>
          <a:p>
            <a:pPr marL="0" indent="0" algn="just" eaLnBrk="1" hangingPunct="1">
              <a:spcBef>
                <a:spcPts val="600"/>
              </a:spcBef>
              <a:spcAft>
                <a:spcPts val="600"/>
              </a:spcAft>
              <a:buNone/>
            </a:pPr>
            <a:r>
              <a:rPr lang="fr-FR" sz="1400" dirty="0">
                <a:solidFill>
                  <a:schemeClr val="accent2">
                    <a:lumMod val="50000"/>
                  </a:schemeClr>
                </a:solidFill>
                <a:latin typeface="Calibri" pitchFamily="34" charset="0"/>
              </a:rPr>
              <a:t>	</a:t>
            </a:r>
            <a:r>
              <a:rPr lang="fr-FR" sz="1400" dirty="0" smtClean="0">
                <a:solidFill>
                  <a:schemeClr val="accent2">
                    <a:lumMod val="50000"/>
                  </a:schemeClr>
                </a:solidFill>
                <a:latin typeface="Calibri" pitchFamily="34" charset="0"/>
              </a:rPr>
              <a:t>   Un outil de pilotage garant d’une cohérence économique global</a:t>
            </a:r>
            <a:endParaRPr lang="fr-FR" sz="1400" dirty="0">
              <a:solidFill>
                <a:schemeClr val="accent2">
                  <a:lumMod val="50000"/>
                </a:schemeClr>
              </a:solidFill>
              <a:latin typeface="Calibri" pitchFamily="34" charset="0"/>
            </a:endParaRPr>
          </a:p>
        </p:txBody>
      </p:sp>
      <p:sp>
        <p:nvSpPr>
          <p:cNvPr id="8" name="Espace réservé du numéro de diapositive 7"/>
          <p:cNvSpPr>
            <a:spLocks noGrp="1"/>
          </p:cNvSpPr>
          <p:nvPr>
            <p:ph type="sldNum" sz="quarter" idx="10"/>
          </p:nvPr>
        </p:nvSpPr>
        <p:spPr>
          <a:xfrm>
            <a:off x="7239032" y="6543700"/>
            <a:ext cx="1905000" cy="457200"/>
          </a:xfrm>
        </p:spPr>
        <p:txBody>
          <a:bodyPr/>
          <a:lstStyle/>
          <a:p>
            <a:pPr>
              <a:defRPr/>
            </a:pPr>
            <a:fld id="{A54505F1-5C1B-4BB7-AC3F-C6A2329798D2}" type="slidenum">
              <a:rPr lang="fr-FR" sz="1100" smtClean="0"/>
              <a:pPr>
                <a:defRPr/>
              </a:pPr>
              <a:t>5</a:t>
            </a:fld>
            <a:endParaRPr lang="fr-FR" sz="1100" dirty="0"/>
          </a:p>
        </p:txBody>
      </p:sp>
      <p:cxnSp>
        <p:nvCxnSpPr>
          <p:cNvPr id="6" name="Connecteur droit avec flèche 5"/>
          <p:cNvCxnSpPr/>
          <p:nvPr/>
        </p:nvCxnSpPr>
        <p:spPr bwMode="auto">
          <a:xfrm>
            <a:off x="1007566" y="4111906"/>
            <a:ext cx="468090" cy="1588"/>
          </a:xfrm>
          <a:prstGeom prst="straightConnector1">
            <a:avLst/>
          </a:prstGeom>
          <a:solidFill>
            <a:schemeClr val="accent1"/>
          </a:solidFill>
          <a:ln w="9525" cap="flat" cmpd="sng" algn="ctr">
            <a:solidFill>
              <a:schemeClr val="accent2">
                <a:lumMod val="50000"/>
              </a:schemeClr>
            </a:solidFill>
            <a:prstDash val="solid"/>
            <a:round/>
            <a:headEnd type="none" w="med" len="med"/>
            <a:tailEnd type="arrow"/>
          </a:ln>
          <a:effectLst/>
        </p:spPr>
      </p:cxnSp>
      <p:cxnSp>
        <p:nvCxnSpPr>
          <p:cNvPr id="7" name="Connecteur droit avec flèche 6"/>
          <p:cNvCxnSpPr/>
          <p:nvPr/>
        </p:nvCxnSpPr>
        <p:spPr bwMode="auto">
          <a:xfrm>
            <a:off x="1021213" y="4478648"/>
            <a:ext cx="454443" cy="0"/>
          </a:xfrm>
          <a:prstGeom prst="straightConnector1">
            <a:avLst/>
          </a:prstGeom>
          <a:solidFill>
            <a:schemeClr val="accent1"/>
          </a:solidFill>
          <a:ln w="9525" cap="flat" cmpd="sng" algn="ctr">
            <a:solidFill>
              <a:schemeClr val="accent2">
                <a:lumMod val="50000"/>
              </a:schemeClr>
            </a:solidFill>
            <a:prstDash val="solid"/>
            <a:round/>
            <a:headEnd type="none" w="med" len="med"/>
            <a:tailEnd type="arrow"/>
          </a:ln>
          <a:effectLst/>
        </p:spPr>
      </p:cxnSp>
      <p:cxnSp>
        <p:nvCxnSpPr>
          <p:cNvPr id="9" name="Connecteur droit avec flèche 8"/>
          <p:cNvCxnSpPr/>
          <p:nvPr/>
        </p:nvCxnSpPr>
        <p:spPr bwMode="auto">
          <a:xfrm>
            <a:off x="1008365" y="4835765"/>
            <a:ext cx="467291" cy="1588"/>
          </a:xfrm>
          <a:prstGeom prst="straightConnector1">
            <a:avLst/>
          </a:prstGeom>
          <a:solidFill>
            <a:schemeClr val="accent1"/>
          </a:solidFill>
          <a:ln w="9525" cap="flat" cmpd="sng" algn="ctr">
            <a:solidFill>
              <a:schemeClr val="accent2">
                <a:lumMod val="50000"/>
              </a:schemeClr>
            </a:solidFill>
            <a:prstDash val="solid"/>
            <a:round/>
            <a:headEnd type="none" w="med" len="med"/>
            <a:tailEnd type="arrow"/>
          </a:ln>
          <a:effectLst/>
        </p:spPr>
      </p:cxnSp>
      <p:sp>
        <p:nvSpPr>
          <p:cNvPr id="10" name="Rectangle 2"/>
          <p:cNvSpPr>
            <a:spLocks noGrp="1" noChangeArrowheads="1"/>
          </p:cNvSpPr>
          <p:nvPr>
            <p:ph type="title"/>
          </p:nvPr>
        </p:nvSpPr>
        <p:spPr>
          <a:xfrm>
            <a:off x="714349" y="-71462"/>
            <a:ext cx="8286808" cy="685800"/>
          </a:xfrm>
        </p:spPr>
        <p:txBody>
          <a:bodyPr/>
          <a:lstStyle/>
          <a:p>
            <a:pPr eaLnBrk="1" hangingPunct="1"/>
            <a:r>
              <a:rPr lang="fr-FR" sz="1600" b="1" dirty="0" smtClean="0"/>
              <a:t>1. INTRODUCTION</a:t>
            </a:r>
            <a:r>
              <a:rPr lang="fr-FR" sz="1600" b="1" dirty="0" smtClean="0">
                <a:solidFill>
                  <a:schemeClr val="accent2">
                    <a:lumMod val="50000"/>
                  </a:schemeClr>
                </a:solidFill>
              </a:rPr>
              <a:t/>
            </a:r>
            <a:br>
              <a:rPr lang="fr-FR" sz="1600" b="1" dirty="0" smtClean="0">
                <a:solidFill>
                  <a:schemeClr val="accent2">
                    <a:lumMod val="50000"/>
                  </a:schemeClr>
                </a:solidFill>
              </a:rPr>
            </a:br>
            <a:r>
              <a:rPr lang="fr-FR" sz="1400" dirty="0"/>
              <a:t>DEFINITION DU CONTRÔLE DE GESTION</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0"/>
          </p:nvPr>
        </p:nvSpPr>
        <p:spPr>
          <a:xfrm>
            <a:off x="7239032" y="6543700"/>
            <a:ext cx="1905000" cy="457200"/>
          </a:xfrm>
        </p:spPr>
        <p:txBody>
          <a:bodyPr/>
          <a:lstStyle/>
          <a:p>
            <a:pPr>
              <a:defRPr/>
            </a:pPr>
            <a:fld id="{A54505F1-5C1B-4BB7-AC3F-C6A2329798D2}" type="slidenum">
              <a:rPr lang="fr-FR" sz="1100" smtClean="0"/>
              <a:pPr>
                <a:defRPr/>
              </a:pPr>
              <a:t>50</a:t>
            </a:fld>
            <a:endParaRPr lang="fr-FR" sz="1100" dirty="0"/>
          </a:p>
        </p:txBody>
      </p:sp>
      <p:sp>
        <p:nvSpPr>
          <p:cNvPr id="7" name="Rectangle 2"/>
          <p:cNvSpPr>
            <a:spLocks noGrp="1" noChangeArrowheads="1"/>
          </p:cNvSpPr>
          <p:nvPr>
            <p:ph type="title"/>
          </p:nvPr>
        </p:nvSpPr>
        <p:spPr>
          <a:xfrm>
            <a:off x="714349" y="-71462"/>
            <a:ext cx="8286808" cy="685800"/>
          </a:xfrm>
        </p:spPr>
        <p:txBody>
          <a:bodyPr/>
          <a:lstStyle/>
          <a:p>
            <a:pPr eaLnBrk="1" hangingPunct="1"/>
            <a:r>
              <a:rPr lang="fr-FR" sz="1600" b="1" dirty="0"/>
              <a:t>2</a:t>
            </a:r>
            <a:r>
              <a:rPr lang="fr-FR" sz="1600" b="1" dirty="0" smtClean="0"/>
              <a:t>. LES METHODES DE CALCUL DES COÛTS</a:t>
            </a:r>
            <a:r>
              <a:rPr lang="fr-FR" sz="1600" b="1" dirty="0" smtClean="0">
                <a:solidFill>
                  <a:schemeClr val="accent2">
                    <a:lumMod val="50000"/>
                  </a:schemeClr>
                </a:solidFill>
              </a:rPr>
              <a:t/>
            </a:r>
            <a:br>
              <a:rPr lang="fr-FR" sz="1600" b="1" dirty="0" smtClean="0">
                <a:solidFill>
                  <a:schemeClr val="accent2">
                    <a:lumMod val="50000"/>
                  </a:schemeClr>
                </a:solidFill>
              </a:rPr>
            </a:br>
            <a:r>
              <a:rPr lang="fr-FR" sz="1400" dirty="0"/>
              <a:t>TARGET COSTING</a:t>
            </a:r>
            <a:endParaRPr lang="fr-FR" sz="1600" dirty="0" smtClean="0"/>
          </a:p>
        </p:txBody>
      </p:sp>
      <p:sp>
        <p:nvSpPr>
          <p:cNvPr id="5" name="Rectangle 3"/>
          <p:cNvSpPr txBox="1">
            <a:spLocks noChangeArrowheads="1"/>
          </p:cNvSpPr>
          <p:nvPr/>
        </p:nvSpPr>
        <p:spPr bwMode="auto">
          <a:xfrm>
            <a:off x="714348" y="714356"/>
            <a:ext cx="7890100" cy="50914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80000"/>
              <a:buFont typeface="Wingdings" pitchFamily="2" charset="2"/>
              <a:buChar char="n"/>
              <a:defRPr sz="24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pPr marL="0" indent="0" algn="just" eaLnBrk="1" hangingPunct="1">
              <a:lnSpc>
                <a:spcPct val="150000"/>
              </a:lnSpc>
              <a:spcBef>
                <a:spcPts val="600"/>
              </a:spcBef>
              <a:spcAft>
                <a:spcPts val="600"/>
              </a:spcAft>
              <a:buNone/>
            </a:pPr>
            <a:r>
              <a:rPr lang="fr-FR" sz="1400" i="1" u="sng" dirty="0" smtClean="0">
                <a:solidFill>
                  <a:schemeClr val="accent2">
                    <a:lumMod val="50000"/>
                  </a:schemeClr>
                </a:solidFill>
                <a:latin typeface="Calibri" pitchFamily="34" charset="0"/>
              </a:rPr>
              <a:t>APPLICATION</a:t>
            </a:r>
            <a:r>
              <a:rPr lang="fr-FR" sz="1400" i="1" dirty="0" smtClean="0">
                <a:solidFill>
                  <a:schemeClr val="accent2">
                    <a:lumMod val="50000"/>
                  </a:schemeClr>
                </a:solidFill>
                <a:latin typeface="Calibri" pitchFamily="34" charset="0"/>
              </a:rPr>
              <a:t> :</a:t>
            </a:r>
          </a:p>
          <a:p>
            <a:pPr marL="0" indent="0" algn="just" eaLnBrk="1" hangingPunct="1">
              <a:lnSpc>
                <a:spcPct val="150000"/>
              </a:lnSpc>
              <a:spcBef>
                <a:spcPts val="600"/>
              </a:spcBef>
              <a:spcAft>
                <a:spcPts val="600"/>
              </a:spcAft>
              <a:buNone/>
            </a:pPr>
            <a:r>
              <a:rPr lang="fr-FR" sz="1400" dirty="0" smtClean="0">
                <a:solidFill>
                  <a:schemeClr val="accent2">
                    <a:lumMod val="50000"/>
                  </a:schemeClr>
                </a:solidFill>
                <a:latin typeface="Calibri" pitchFamily="34" charset="0"/>
              </a:rPr>
              <a:t>Une entreprise fabrique un produit baptisé « VAP » qui est vendu sous forme d’aérosols d’un volume de 500 ml,. Les informations nécessaires au contrôle de gestion sont regroupées ci-dessous :</a:t>
            </a:r>
          </a:p>
          <a:p>
            <a:pPr algn="just" eaLnBrk="1" hangingPunct="1">
              <a:lnSpc>
                <a:spcPct val="150000"/>
              </a:lnSpc>
              <a:spcBef>
                <a:spcPts val="600"/>
              </a:spcBef>
              <a:spcAft>
                <a:spcPts val="600"/>
              </a:spcAft>
              <a:buFontTx/>
              <a:buChar char="-"/>
            </a:pPr>
            <a:r>
              <a:rPr lang="fr-FR" sz="1400" dirty="0" smtClean="0">
                <a:solidFill>
                  <a:schemeClr val="accent2">
                    <a:lumMod val="50000"/>
                  </a:schemeClr>
                </a:solidFill>
                <a:latin typeface="Calibri" pitchFamily="34" charset="0"/>
              </a:rPr>
              <a:t>Le produit est obtenu en utilisant un mélange de liquide et de gaz appelé « le jus », acheté et stocké dans des cuves. Les bidons ou aérosols sont remplis dans le centre emboutissage.</a:t>
            </a:r>
          </a:p>
          <a:p>
            <a:pPr algn="just" eaLnBrk="1" hangingPunct="1">
              <a:lnSpc>
                <a:spcPct val="150000"/>
              </a:lnSpc>
              <a:spcBef>
                <a:spcPts val="600"/>
              </a:spcBef>
              <a:spcAft>
                <a:spcPts val="600"/>
              </a:spcAft>
              <a:buFontTx/>
              <a:buChar char="-"/>
            </a:pPr>
            <a:r>
              <a:rPr lang="fr-FR" sz="1400" dirty="0" smtClean="0">
                <a:solidFill>
                  <a:schemeClr val="accent2">
                    <a:lumMod val="50000"/>
                  </a:schemeClr>
                </a:solidFill>
                <a:latin typeface="Calibri" pitchFamily="34" charset="0"/>
              </a:rPr>
              <a:t>Données préétablies : production normale : 20 000 aérosols. Activité normale : 1 240 unités d’œuvre (UO). Consommations : jus : 30 000 DH. Bidons : 70 000 DH. Main d’œuvre directe : 177 000 DH.  Un aérosol nécessite 4 min de main d’œuvre directe. Centre emboutissage : 53 000 </a:t>
            </a:r>
            <a:r>
              <a:rPr lang="fr-FR" sz="1400" dirty="0" err="1" smtClean="0">
                <a:solidFill>
                  <a:schemeClr val="accent2">
                    <a:lumMod val="50000"/>
                  </a:schemeClr>
                </a:solidFill>
                <a:latin typeface="Calibri" pitchFamily="34" charset="0"/>
              </a:rPr>
              <a:t>Ds</a:t>
            </a:r>
            <a:r>
              <a:rPr lang="fr-FR" sz="1400" dirty="0" smtClean="0">
                <a:solidFill>
                  <a:schemeClr val="accent2">
                    <a:lumMod val="50000"/>
                  </a:schemeClr>
                </a:solidFill>
                <a:latin typeface="Calibri" pitchFamily="34" charset="0"/>
              </a:rPr>
              <a:t> dont 34 100 de charges fixes.</a:t>
            </a:r>
            <a:endParaRPr lang="fr-FR" sz="1400" b="1"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r>
              <a:rPr lang="fr-FR" sz="1400" b="1" dirty="0" smtClean="0">
                <a:solidFill>
                  <a:schemeClr val="accent2">
                    <a:lumMod val="50000"/>
                  </a:schemeClr>
                </a:solidFill>
                <a:latin typeface="Calibri" pitchFamily="34" charset="0"/>
              </a:rPr>
              <a:t>Présenter à partir de l’annexe, la fiche du coût unitaire standard.</a:t>
            </a: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p:txBody>
      </p:sp>
    </p:spTree>
    <p:extLst>
      <p:ext uri="{BB962C8B-B14F-4D97-AF65-F5344CB8AC3E}">
        <p14:creationId xmlns:p14="http://schemas.microsoft.com/office/powerpoint/2010/main" val="175155353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0"/>
          </p:nvPr>
        </p:nvSpPr>
        <p:spPr>
          <a:xfrm>
            <a:off x="7239032" y="6543700"/>
            <a:ext cx="1905000" cy="457200"/>
          </a:xfrm>
        </p:spPr>
        <p:txBody>
          <a:bodyPr/>
          <a:lstStyle/>
          <a:p>
            <a:pPr>
              <a:defRPr/>
            </a:pPr>
            <a:fld id="{A54505F1-5C1B-4BB7-AC3F-C6A2329798D2}" type="slidenum">
              <a:rPr lang="fr-FR" sz="1100" smtClean="0"/>
              <a:pPr>
                <a:defRPr/>
              </a:pPr>
              <a:t>51</a:t>
            </a:fld>
            <a:endParaRPr lang="fr-FR" sz="1100" dirty="0"/>
          </a:p>
        </p:txBody>
      </p:sp>
      <p:sp>
        <p:nvSpPr>
          <p:cNvPr id="7" name="Rectangle 2"/>
          <p:cNvSpPr>
            <a:spLocks noGrp="1" noChangeArrowheads="1"/>
          </p:cNvSpPr>
          <p:nvPr>
            <p:ph type="title"/>
          </p:nvPr>
        </p:nvSpPr>
        <p:spPr>
          <a:xfrm>
            <a:off x="714349" y="-71462"/>
            <a:ext cx="8286808" cy="685800"/>
          </a:xfrm>
        </p:spPr>
        <p:txBody>
          <a:bodyPr/>
          <a:lstStyle/>
          <a:p>
            <a:pPr eaLnBrk="1" hangingPunct="1"/>
            <a:r>
              <a:rPr lang="fr-FR" sz="1600" b="1" dirty="0"/>
              <a:t>2</a:t>
            </a:r>
            <a:r>
              <a:rPr lang="fr-FR" sz="1600" b="1" dirty="0" smtClean="0"/>
              <a:t>. LES METHODES DE CALCUL DES COÛTS</a:t>
            </a:r>
            <a:r>
              <a:rPr lang="fr-FR" sz="1600" b="1" dirty="0" smtClean="0">
                <a:solidFill>
                  <a:schemeClr val="accent2">
                    <a:lumMod val="50000"/>
                  </a:schemeClr>
                </a:solidFill>
              </a:rPr>
              <a:t/>
            </a:r>
            <a:br>
              <a:rPr lang="fr-FR" sz="1600" b="1" dirty="0" smtClean="0">
                <a:solidFill>
                  <a:schemeClr val="accent2">
                    <a:lumMod val="50000"/>
                  </a:schemeClr>
                </a:solidFill>
              </a:rPr>
            </a:br>
            <a:r>
              <a:rPr lang="fr-FR" sz="1400" dirty="0"/>
              <a:t>TARGET COSTING</a:t>
            </a:r>
            <a:endParaRPr lang="fr-FR" sz="1600" dirty="0" smtClean="0"/>
          </a:p>
        </p:txBody>
      </p:sp>
      <p:sp>
        <p:nvSpPr>
          <p:cNvPr id="5" name="Rectangle 3"/>
          <p:cNvSpPr txBox="1">
            <a:spLocks noChangeArrowheads="1"/>
          </p:cNvSpPr>
          <p:nvPr/>
        </p:nvSpPr>
        <p:spPr bwMode="auto">
          <a:xfrm>
            <a:off x="714348" y="714356"/>
            <a:ext cx="7890100" cy="50914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80000"/>
              <a:buFont typeface="Wingdings" pitchFamily="2" charset="2"/>
              <a:buChar char="n"/>
              <a:defRPr sz="24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pPr marL="0" indent="0" algn="just" eaLnBrk="1" hangingPunct="1">
              <a:lnSpc>
                <a:spcPct val="150000"/>
              </a:lnSpc>
              <a:spcBef>
                <a:spcPts val="600"/>
              </a:spcBef>
              <a:spcAft>
                <a:spcPts val="600"/>
              </a:spcAft>
              <a:buNone/>
            </a:pPr>
            <a:r>
              <a:rPr lang="fr-FR" sz="1400" i="1" u="sng" dirty="0" smtClean="0">
                <a:solidFill>
                  <a:schemeClr val="accent2">
                    <a:lumMod val="50000"/>
                  </a:schemeClr>
                </a:solidFill>
                <a:latin typeface="Calibri" pitchFamily="34" charset="0"/>
              </a:rPr>
              <a:t>APPLICATION  (Suite)</a:t>
            </a:r>
            <a:r>
              <a:rPr lang="fr-FR" sz="1400" i="1" dirty="0" smtClean="0">
                <a:solidFill>
                  <a:schemeClr val="accent2">
                    <a:lumMod val="50000"/>
                  </a:schemeClr>
                </a:solidFill>
                <a:latin typeface="Calibri" pitchFamily="34" charset="0"/>
              </a:rPr>
              <a:t> :</a:t>
            </a:r>
          </a:p>
          <a:p>
            <a:pPr algn="just" eaLnBrk="1" hangingPunct="1">
              <a:lnSpc>
                <a:spcPct val="150000"/>
              </a:lnSpc>
              <a:spcBef>
                <a:spcPts val="600"/>
              </a:spcBef>
              <a:spcAft>
                <a:spcPts val="600"/>
              </a:spcAft>
              <a:buNone/>
            </a:pPr>
            <a:r>
              <a:rPr lang="fr-FR" sz="1400" dirty="0" smtClean="0">
                <a:solidFill>
                  <a:schemeClr val="accent2">
                    <a:lumMod val="50000"/>
                  </a:schemeClr>
                </a:solidFill>
                <a:latin typeface="Calibri" pitchFamily="34" charset="0"/>
              </a:rPr>
              <a:t>Fiche de coût unitaire </a:t>
            </a:r>
            <a:r>
              <a:rPr lang="fr-FR" sz="1400" smtClean="0">
                <a:solidFill>
                  <a:schemeClr val="accent2">
                    <a:lumMod val="50000"/>
                  </a:schemeClr>
                </a:solidFill>
                <a:latin typeface="Calibri" pitchFamily="34" charset="0"/>
              </a:rPr>
              <a:t>standard de « VAP » :</a:t>
            </a:r>
          </a:p>
          <a:p>
            <a:pPr algn="just" eaLnBrk="1" hangingPunct="1">
              <a:lnSpc>
                <a:spcPct val="150000"/>
              </a:lnSpc>
              <a:spcBef>
                <a:spcPts val="600"/>
              </a:spcBef>
              <a:spcAft>
                <a:spcPts val="600"/>
              </a:spcAft>
              <a:buNone/>
            </a:pPr>
            <a:r>
              <a:rPr lang="fr-FR" sz="1400" smtClean="0">
                <a:solidFill>
                  <a:schemeClr val="accent2">
                    <a:lumMod val="50000"/>
                  </a:schemeClr>
                </a:solidFill>
                <a:latin typeface="Calibri" pitchFamily="34" charset="0"/>
              </a:rPr>
              <a:t> </a:t>
            </a:r>
            <a:endParaRPr lang="fr-FR" sz="1400" b="1" dirty="0">
              <a:solidFill>
                <a:schemeClr val="accent2">
                  <a:lumMod val="50000"/>
                </a:schemeClr>
              </a:solidFill>
              <a:latin typeface="Calibri" pitchFamily="34" charset="0"/>
            </a:endParaRPr>
          </a:p>
          <a:p>
            <a:pPr algn="just" eaLnBrk="1" hangingPunct="1">
              <a:lnSpc>
                <a:spcPct val="150000"/>
              </a:lnSpc>
              <a:spcBef>
                <a:spcPts val="600"/>
              </a:spcBef>
              <a:spcAft>
                <a:spcPts val="600"/>
              </a:spcAft>
              <a:buNone/>
            </a:pPr>
            <a:endParaRPr lang="fr-FR" sz="1400" b="1" dirty="0" smtClean="0">
              <a:solidFill>
                <a:schemeClr val="accent2">
                  <a:lumMod val="50000"/>
                </a:schemeClr>
              </a:solidFill>
              <a:latin typeface="Calibri" pitchFamily="34" charset="0"/>
            </a:endParaRPr>
          </a:p>
          <a:p>
            <a:pPr algn="just" eaLnBrk="1" hangingPunct="1">
              <a:lnSpc>
                <a:spcPct val="150000"/>
              </a:lnSpc>
              <a:spcBef>
                <a:spcPts val="600"/>
              </a:spcBef>
              <a:spcAft>
                <a:spcPts val="600"/>
              </a:spcAft>
              <a:buNone/>
            </a:pPr>
            <a:endParaRPr lang="fr-FR" sz="1400" i="1" dirty="0" smtClean="0">
              <a:solidFill>
                <a:schemeClr val="accent2">
                  <a:lumMod val="50000"/>
                </a:schemeClr>
              </a:solidFill>
              <a:latin typeface="Calibri" pitchFamily="34" charset="0"/>
            </a:endParaRPr>
          </a:p>
          <a:p>
            <a:pPr algn="just" eaLnBrk="1" hangingPunct="1">
              <a:lnSpc>
                <a:spcPct val="150000"/>
              </a:lnSpc>
              <a:spcBef>
                <a:spcPts val="600"/>
              </a:spcBef>
              <a:spcAft>
                <a:spcPts val="600"/>
              </a:spcAft>
              <a:buNone/>
            </a:pPr>
            <a:endParaRPr lang="fr-FR" sz="1400" i="1" dirty="0" smtClean="0">
              <a:solidFill>
                <a:schemeClr val="accent2">
                  <a:lumMod val="50000"/>
                </a:schemeClr>
              </a:solidFill>
              <a:latin typeface="Calibri" pitchFamily="34" charset="0"/>
            </a:endParaRPr>
          </a:p>
          <a:p>
            <a:pPr algn="just" eaLnBrk="1" hangingPunct="1">
              <a:lnSpc>
                <a:spcPct val="150000"/>
              </a:lnSpc>
              <a:spcBef>
                <a:spcPts val="600"/>
              </a:spcBef>
              <a:spcAft>
                <a:spcPts val="600"/>
              </a:spcAft>
              <a:buNone/>
            </a:pPr>
            <a:endParaRPr lang="fr-FR" sz="1400" i="1" dirty="0" smtClean="0">
              <a:solidFill>
                <a:schemeClr val="accent2">
                  <a:lumMod val="50000"/>
                </a:schemeClr>
              </a:solidFill>
              <a:latin typeface="Calibri" pitchFamily="34" charset="0"/>
            </a:endParaRPr>
          </a:p>
          <a:p>
            <a:pPr algn="just" eaLnBrk="1" hangingPunct="1">
              <a:spcBef>
                <a:spcPts val="0"/>
              </a:spcBef>
              <a:spcAft>
                <a:spcPts val="0"/>
              </a:spcAft>
              <a:buNone/>
            </a:pPr>
            <a:endParaRPr lang="fr-FR" sz="1400" i="1" dirty="0" smtClean="0">
              <a:solidFill>
                <a:schemeClr val="accent2">
                  <a:lumMod val="50000"/>
                </a:schemeClr>
              </a:solidFill>
              <a:latin typeface="Calibri" pitchFamily="34" charset="0"/>
            </a:endParaRPr>
          </a:p>
          <a:p>
            <a:pPr algn="just" eaLnBrk="1" hangingPunct="1">
              <a:lnSpc>
                <a:spcPct val="150000"/>
              </a:lnSpc>
              <a:spcBef>
                <a:spcPts val="600"/>
              </a:spcBef>
              <a:spcAft>
                <a:spcPts val="600"/>
              </a:spcAft>
              <a:buNone/>
            </a:pPr>
            <a:endParaRPr lang="fr-FR" sz="1400" i="1"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9688" y="1916832"/>
            <a:ext cx="6523037" cy="2867025"/>
          </a:xfrm>
          <a:prstGeom prst="rect">
            <a:avLst/>
          </a:prstGeom>
          <a:noFill/>
          <a:ln w="9525">
            <a:solidFill>
              <a:schemeClr val="bg1">
                <a:lumMod val="50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65131684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0"/>
          </p:nvPr>
        </p:nvSpPr>
        <p:spPr>
          <a:xfrm>
            <a:off x="7239032" y="6543700"/>
            <a:ext cx="1905000" cy="457200"/>
          </a:xfrm>
        </p:spPr>
        <p:txBody>
          <a:bodyPr/>
          <a:lstStyle/>
          <a:p>
            <a:pPr>
              <a:defRPr/>
            </a:pPr>
            <a:fld id="{A54505F1-5C1B-4BB7-AC3F-C6A2329798D2}" type="slidenum">
              <a:rPr lang="fr-FR" sz="1100" smtClean="0"/>
              <a:pPr>
                <a:defRPr/>
              </a:pPr>
              <a:t>52</a:t>
            </a:fld>
            <a:endParaRPr lang="fr-FR" sz="1100" dirty="0"/>
          </a:p>
        </p:txBody>
      </p:sp>
      <p:sp>
        <p:nvSpPr>
          <p:cNvPr id="7" name="Rectangle 2"/>
          <p:cNvSpPr>
            <a:spLocks noGrp="1" noChangeArrowheads="1"/>
          </p:cNvSpPr>
          <p:nvPr>
            <p:ph type="title"/>
          </p:nvPr>
        </p:nvSpPr>
        <p:spPr>
          <a:xfrm>
            <a:off x="714349" y="-71462"/>
            <a:ext cx="8286808" cy="685800"/>
          </a:xfrm>
        </p:spPr>
        <p:txBody>
          <a:bodyPr/>
          <a:lstStyle/>
          <a:p>
            <a:pPr eaLnBrk="1" hangingPunct="1"/>
            <a:r>
              <a:rPr lang="fr-FR" sz="1600" b="1" dirty="0" smtClean="0"/>
              <a:t>3. ANALYSE DES COÛTS POUR LE PILOTAGE DE L’ORGANISATION</a:t>
            </a:r>
            <a:r>
              <a:rPr lang="fr-FR" sz="1600" b="1" dirty="0" smtClean="0">
                <a:solidFill>
                  <a:schemeClr val="accent2">
                    <a:lumMod val="50000"/>
                  </a:schemeClr>
                </a:solidFill>
              </a:rPr>
              <a:t/>
            </a:r>
            <a:br>
              <a:rPr lang="fr-FR" sz="1600" b="1" dirty="0" smtClean="0">
                <a:solidFill>
                  <a:schemeClr val="accent2">
                    <a:lumMod val="50000"/>
                  </a:schemeClr>
                </a:solidFill>
              </a:rPr>
            </a:br>
            <a:r>
              <a:rPr lang="fr-FR" sz="1400" dirty="0" smtClean="0"/>
              <a:t>LES COÛTS PARTIELS</a:t>
            </a:r>
            <a:endParaRPr lang="fr-FR" sz="1600" dirty="0" smtClean="0"/>
          </a:p>
        </p:txBody>
      </p:sp>
      <p:sp>
        <p:nvSpPr>
          <p:cNvPr id="9" name="Rectangle 3"/>
          <p:cNvSpPr txBox="1">
            <a:spLocks noChangeArrowheads="1"/>
          </p:cNvSpPr>
          <p:nvPr/>
        </p:nvSpPr>
        <p:spPr bwMode="auto">
          <a:xfrm>
            <a:off x="714348" y="928670"/>
            <a:ext cx="7358114" cy="514353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80000"/>
              <a:buFont typeface="Wingdings" pitchFamily="2" charset="2"/>
              <a:buChar char="n"/>
              <a:defRPr sz="24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pPr marL="0" indent="0" eaLnBrk="1" hangingPunct="1">
              <a:spcBef>
                <a:spcPts val="300"/>
              </a:spcBef>
              <a:spcAft>
                <a:spcPts val="300"/>
              </a:spcAft>
              <a:buSzPct val="100000"/>
              <a:buNone/>
            </a:pPr>
            <a:r>
              <a:rPr lang="fr-FR" sz="1400" b="1" dirty="0" smtClean="0">
                <a:solidFill>
                  <a:schemeClr val="accent2">
                    <a:lumMod val="50000"/>
                  </a:schemeClr>
                </a:solidFill>
                <a:latin typeface="Calibri" pitchFamily="34" charset="0"/>
              </a:rPr>
              <a:t>LES METHODES DE COÛTS PARIELS</a:t>
            </a:r>
            <a:endParaRPr lang="fr-FR" sz="1400" b="1" dirty="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r>
              <a:rPr lang="fr-FR" sz="1400" dirty="0" smtClean="0">
                <a:solidFill>
                  <a:schemeClr val="accent2">
                    <a:lumMod val="50000"/>
                  </a:schemeClr>
                </a:solidFill>
                <a:latin typeface="Calibri" pitchFamily="34" charset="0"/>
              </a:rPr>
              <a:t>En reprenant les deux classifications précitées, l’ensemble des charges incorporables peut être représenté par le schéma suivant : </a:t>
            </a: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r>
              <a:rPr lang="fr-FR" sz="1400" dirty="0" smtClean="0">
                <a:solidFill>
                  <a:schemeClr val="accent2">
                    <a:lumMod val="50000"/>
                  </a:schemeClr>
                </a:solidFill>
                <a:latin typeface="Calibri" pitchFamily="34" charset="0"/>
              </a:rPr>
              <a:t>Les différentes méthodes de coûts partiels  vont privilégier l’une ou l’autre des deux classifications.</a:t>
            </a:r>
          </a:p>
          <a:p>
            <a:pPr marL="0" indent="0" algn="just" eaLnBrk="1" hangingPunct="1">
              <a:lnSpc>
                <a:spcPct val="150000"/>
              </a:lnSpc>
              <a:spcBef>
                <a:spcPts val="600"/>
              </a:spcBef>
              <a:spcAft>
                <a:spcPts val="600"/>
              </a:spcAft>
              <a:buNone/>
            </a:pPr>
            <a:endParaRPr lang="fr-FR" sz="1400" dirty="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endParaRPr lang="fr-FR" sz="1400" b="1" kern="0" dirty="0" smtClean="0">
              <a:solidFill>
                <a:schemeClr val="accent2">
                  <a:lumMod val="50000"/>
                </a:schemeClr>
              </a:solidFill>
              <a:latin typeface="Calibri" pitchFamily="34" charset="0"/>
            </a:endParaRPr>
          </a:p>
        </p:txBody>
      </p:sp>
      <p:pic>
        <p:nvPicPr>
          <p:cNvPr id="1026" name="Picture 2"/>
          <p:cNvPicPr>
            <a:picLocks noChangeAspect="1" noChangeArrowheads="1"/>
          </p:cNvPicPr>
          <p:nvPr/>
        </p:nvPicPr>
        <p:blipFill>
          <a:blip r:embed="rId3"/>
          <a:srcRect/>
          <a:stretch>
            <a:fillRect/>
          </a:stretch>
        </p:blipFill>
        <p:spPr bwMode="auto">
          <a:xfrm>
            <a:off x="2671763" y="2214554"/>
            <a:ext cx="3800475" cy="2695575"/>
          </a:xfrm>
          <a:prstGeom prst="rect">
            <a:avLst/>
          </a:prstGeom>
          <a:noFill/>
          <a:ln w="9525">
            <a:noFill/>
            <a:miter lim="800000"/>
            <a:headEnd/>
            <a:tailEnd/>
          </a:ln>
          <a:effectLst/>
        </p:spPr>
      </p:pic>
    </p:spTree>
    <p:extLst>
      <p:ext uri="{BB962C8B-B14F-4D97-AF65-F5344CB8AC3E}">
        <p14:creationId xmlns:p14="http://schemas.microsoft.com/office/powerpoint/2010/main" val="360987967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0"/>
          </p:nvPr>
        </p:nvSpPr>
        <p:spPr>
          <a:xfrm>
            <a:off x="7239032" y="6543700"/>
            <a:ext cx="1905000" cy="457200"/>
          </a:xfrm>
        </p:spPr>
        <p:txBody>
          <a:bodyPr/>
          <a:lstStyle/>
          <a:p>
            <a:pPr>
              <a:defRPr/>
            </a:pPr>
            <a:fld id="{A54505F1-5C1B-4BB7-AC3F-C6A2329798D2}" type="slidenum">
              <a:rPr lang="fr-FR" sz="1100" smtClean="0"/>
              <a:pPr>
                <a:defRPr/>
              </a:pPr>
              <a:t>53</a:t>
            </a:fld>
            <a:endParaRPr lang="fr-FR" sz="1100" dirty="0"/>
          </a:p>
        </p:txBody>
      </p:sp>
      <p:sp>
        <p:nvSpPr>
          <p:cNvPr id="7" name="Rectangle 2"/>
          <p:cNvSpPr>
            <a:spLocks noGrp="1" noChangeArrowheads="1"/>
          </p:cNvSpPr>
          <p:nvPr>
            <p:ph type="title"/>
          </p:nvPr>
        </p:nvSpPr>
        <p:spPr>
          <a:xfrm>
            <a:off x="714349" y="-71462"/>
            <a:ext cx="8286808" cy="685800"/>
          </a:xfrm>
        </p:spPr>
        <p:txBody>
          <a:bodyPr/>
          <a:lstStyle/>
          <a:p>
            <a:pPr eaLnBrk="1" hangingPunct="1"/>
            <a:r>
              <a:rPr lang="fr-FR" sz="1600" b="1" dirty="0" smtClean="0"/>
              <a:t>3. ANALYSE DES COÛTS POUR LE PILOTAGE DE L’ORGANISATION</a:t>
            </a:r>
            <a:r>
              <a:rPr lang="fr-FR" sz="1600" b="1" dirty="0" smtClean="0">
                <a:solidFill>
                  <a:schemeClr val="accent2">
                    <a:lumMod val="50000"/>
                  </a:schemeClr>
                </a:solidFill>
              </a:rPr>
              <a:t/>
            </a:r>
            <a:br>
              <a:rPr lang="fr-FR" sz="1600" b="1" dirty="0" smtClean="0">
                <a:solidFill>
                  <a:schemeClr val="accent2">
                    <a:lumMod val="50000"/>
                  </a:schemeClr>
                </a:solidFill>
              </a:rPr>
            </a:br>
            <a:r>
              <a:rPr lang="fr-FR" sz="1400" dirty="0" smtClean="0"/>
              <a:t>LES COÛTS PARTIELS</a:t>
            </a:r>
            <a:endParaRPr lang="fr-FR" sz="1600" dirty="0" smtClean="0"/>
          </a:p>
        </p:txBody>
      </p:sp>
      <p:sp>
        <p:nvSpPr>
          <p:cNvPr id="9" name="Rectangle 3"/>
          <p:cNvSpPr txBox="1">
            <a:spLocks noChangeArrowheads="1"/>
          </p:cNvSpPr>
          <p:nvPr/>
        </p:nvSpPr>
        <p:spPr bwMode="auto">
          <a:xfrm>
            <a:off x="714348" y="642918"/>
            <a:ext cx="7358114" cy="514353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80000"/>
              <a:buFont typeface="Wingdings" pitchFamily="2" charset="2"/>
              <a:buChar char="n"/>
              <a:defRPr sz="24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pPr algn="just" eaLnBrk="1" hangingPunct="1">
              <a:spcBef>
                <a:spcPts val="300"/>
              </a:spcBef>
              <a:spcAft>
                <a:spcPts val="300"/>
              </a:spcAft>
              <a:buSzPct val="100000"/>
              <a:buFont typeface="+mj-lt"/>
              <a:buAutoNum type="arabicPeriod"/>
            </a:pPr>
            <a:r>
              <a:rPr lang="fr-FR" sz="1400" b="1" dirty="0" smtClean="0">
                <a:solidFill>
                  <a:schemeClr val="accent2">
                    <a:lumMod val="50000"/>
                  </a:schemeClr>
                </a:solidFill>
                <a:latin typeface="Calibri" pitchFamily="34" charset="0"/>
              </a:rPr>
              <a:t>La méthode des coûts variables</a:t>
            </a:r>
            <a:endParaRPr lang="fr-FR" sz="1400" b="1" dirty="0">
              <a:solidFill>
                <a:schemeClr val="accent2">
                  <a:lumMod val="50000"/>
                </a:schemeClr>
              </a:solidFill>
              <a:latin typeface="Calibri" pitchFamily="34" charset="0"/>
            </a:endParaRPr>
          </a:p>
          <a:p>
            <a:pPr marL="0" indent="0" algn="just" eaLnBrk="1" hangingPunct="1">
              <a:lnSpc>
                <a:spcPct val="150000"/>
              </a:lnSpc>
              <a:spcBef>
                <a:spcPts val="1200"/>
              </a:spcBef>
              <a:spcAft>
                <a:spcPts val="600"/>
              </a:spcAft>
              <a:buNone/>
            </a:pPr>
            <a:endParaRPr lang="fr-FR" sz="1400"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r>
              <a:rPr lang="fr-FR" sz="1400" dirty="0" smtClean="0">
                <a:solidFill>
                  <a:schemeClr val="accent2">
                    <a:lumMod val="50000"/>
                  </a:schemeClr>
                </a:solidFill>
                <a:latin typeface="Calibri" pitchFamily="34" charset="0"/>
              </a:rPr>
              <a:t>Les coûts variables permettent le calcul d’une marge sur coût variable par produit. Chaque produit est jugé sur ca contribution à la couverture des charges de structure. Ce mode de traitement permet un jugement sur l’</a:t>
            </a:r>
            <a:r>
              <a:rPr lang="fr-FR" sz="1400" b="1" dirty="0" smtClean="0">
                <a:solidFill>
                  <a:schemeClr val="accent2">
                    <a:lumMod val="50000"/>
                  </a:schemeClr>
                </a:solidFill>
                <a:latin typeface="Calibri" pitchFamily="34" charset="0"/>
              </a:rPr>
              <a:t>opportunité de supprimer ou de développer</a:t>
            </a:r>
            <a:r>
              <a:rPr lang="fr-FR" sz="1400" dirty="0" smtClean="0">
                <a:solidFill>
                  <a:schemeClr val="accent2">
                    <a:lumMod val="50000"/>
                  </a:schemeClr>
                </a:solidFill>
                <a:latin typeface="Calibri" pitchFamily="34" charset="0"/>
              </a:rPr>
              <a:t> les ventes d’un ou des produits.</a:t>
            </a:r>
          </a:p>
          <a:p>
            <a:pPr marL="0" indent="0" algn="just" eaLnBrk="1" hangingPunct="1">
              <a:spcBef>
                <a:spcPts val="600"/>
              </a:spcBef>
              <a:spcAft>
                <a:spcPts val="600"/>
              </a:spcAft>
              <a:buNone/>
            </a:pPr>
            <a:r>
              <a:rPr lang="fr-FR" sz="1400" dirty="0" smtClean="0">
                <a:solidFill>
                  <a:schemeClr val="accent2">
                    <a:lumMod val="50000"/>
                  </a:schemeClr>
                </a:solidFill>
                <a:latin typeface="Calibri" pitchFamily="34" charset="0"/>
              </a:rPr>
              <a:t>La méthode des coûts variables est connue sous d’autres appellations :</a:t>
            </a:r>
          </a:p>
          <a:p>
            <a:pPr marL="0" indent="0" algn="just" eaLnBrk="1" hangingPunct="1">
              <a:spcBef>
                <a:spcPts val="600"/>
              </a:spcBef>
              <a:spcAft>
                <a:spcPts val="600"/>
              </a:spcAft>
              <a:buFontTx/>
              <a:buChar char="-"/>
            </a:pPr>
            <a:r>
              <a:rPr lang="fr-FR" sz="1400" b="1" i="1" dirty="0" smtClean="0">
                <a:solidFill>
                  <a:schemeClr val="accent2">
                    <a:lumMod val="50000"/>
                  </a:schemeClr>
                </a:solidFill>
                <a:latin typeface="Calibri" pitchFamily="34" charset="0"/>
              </a:rPr>
              <a:t>   méthode des coûts proportionnels</a:t>
            </a:r>
          </a:p>
          <a:p>
            <a:pPr marL="0" indent="0" algn="just" eaLnBrk="1" hangingPunct="1">
              <a:spcBef>
                <a:spcPts val="600"/>
              </a:spcBef>
              <a:spcAft>
                <a:spcPts val="600"/>
              </a:spcAft>
              <a:buFontTx/>
              <a:buChar char="-"/>
            </a:pPr>
            <a:r>
              <a:rPr lang="fr-FR" sz="1400" dirty="0" smtClean="0">
                <a:solidFill>
                  <a:schemeClr val="accent2">
                    <a:lumMod val="50000"/>
                  </a:schemeClr>
                </a:solidFill>
                <a:latin typeface="Calibri" pitchFamily="34" charset="0"/>
              </a:rPr>
              <a:t>   </a:t>
            </a:r>
            <a:r>
              <a:rPr lang="fr-FR" sz="1400" b="1" i="1" dirty="0" smtClean="0">
                <a:solidFill>
                  <a:schemeClr val="accent2">
                    <a:lumMod val="50000"/>
                  </a:schemeClr>
                </a:solidFill>
                <a:latin typeface="Calibri" pitchFamily="34" charset="0"/>
              </a:rPr>
              <a:t>direct </a:t>
            </a:r>
            <a:r>
              <a:rPr lang="fr-FR" sz="1400" b="1" i="1" dirty="0" err="1" smtClean="0">
                <a:solidFill>
                  <a:schemeClr val="accent2">
                    <a:lumMod val="50000"/>
                  </a:schemeClr>
                </a:solidFill>
                <a:latin typeface="Calibri" pitchFamily="34" charset="0"/>
              </a:rPr>
              <a:t>costing</a:t>
            </a:r>
            <a:r>
              <a:rPr lang="fr-FR" sz="1400" dirty="0" smtClean="0">
                <a:solidFill>
                  <a:schemeClr val="accent2">
                    <a:lumMod val="50000"/>
                  </a:schemeClr>
                </a:solidFill>
                <a:latin typeface="Calibri" pitchFamily="34" charset="0"/>
              </a:rPr>
              <a:t>, terme originaire des Etats-Unis (il faut alors traduire « direct » par opérationnel).</a:t>
            </a:r>
          </a:p>
          <a:p>
            <a:pPr marL="0" indent="0" algn="just" eaLnBrk="1" hangingPunct="1">
              <a:lnSpc>
                <a:spcPct val="150000"/>
              </a:lnSpc>
              <a:spcBef>
                <a:spcPts val="600"/>
              </a:spcBef>
              <a:spcAft>
                <a:spcPts val="600"/>
              </a:spcAft>
              <a:buNone/>
            </a:pPr>
            <a:r>
              <a:rPr lang="fr-FR" sz="1400" dirty="0" smtClean="0">
                <a:solidFill>
                  <a:schemeClr val="accent2">
                    <a:lumMod val="50000"/>
                  </a:schemeClr>
                </a:solidFill>
                <a:latin typeface="Calibri" pitchFamily="34" charset="0"/>
              </a:rPr>
              <a:t>Les différents éléments de calcul sont intégrés dans un </a:t>
            </a:r>
            <a:r>
              <a:rPr lang="fr-FR" sz="1400" b="1" dirty="0" smtClean="0">
                <a:solidFill>
                  <a:schemeClr val="accent2">
                    <a:lumMod val="50000"/>
                  </a:schemeClr>
                </a:solidFill>
                <a:latin typeface="Calibri" pitchFamily="34" charset="0"/>
              </a:rPr>
              <a:t>compte de résultat différentiel</a:t>
            </a:r>
            <a:r>
              <a:rPr lang="fr-FR" sz="1400" dirty="0" smtClean="0">
                <a:solidFill>
                  <a:schemeClr val="accent2">
                    <a:lumMod val="50000"/>
                  </a:schemeClr>
                </a:solidFill>
                <a:latin typeface="Calibri" pitchFamily="34" charset="0"/>
              </a:rPr>
              <a:t> :</a:t>
            </a:r>
          </a:p>
          <a:p>
            <a:pPr marL="0" indent="0" algn="just" eaLnBrk="1" hangingPunct="1">
              <a:lnSpc>
                <a:spcPct val="150000"/>
              </a:lnSpc>
              <a:spcBef>
                <a:spcPts val="600"/>
              </a:spcBef>
              <a:spcAft>
                <a:spcPts val="600"/>
              </a:spcAft>
              <a:buNone/>
            </a:pPr>
            <a:endParaRPr lang="fr-FR" sz="1400" b="1" kern="0" dirty="0" smtClean="0">
              <a:solidFill>
                <a:schemeClr val="accent2">
                  <a:lumMod val="50000"/>
                </a:schemeClr>
              </a:solidFill>
              <a:latin typeface="Calibri" pitchFamily="34" charset="0"/>
            </a:endParaRPr>
          </a:p>
        </p:txBody>
      </p:sp>
      <p:pic>
        <p:nvPicPr>
          <p:cNvPr id="3074" name="Picture 2"/>
          <p:cNvPicPr>
            <a:picLocks noChangeAspect="1" noChangeArrowheads="1"/>
          </p:cNvPicPr>
          <p:nvPr/>
        </p:nvPicPr>
        <p:blipFill>
          <a:blip r:embed="rId3"/>
          <a:srcRect/>
          <a:stretch>
            <a:fillRect/>
          </a:stretch>
        </p:blipFill>
        <p:spPr bwMode="auto">
          <a:xfrm>
            <a:off x="1604963" y="5143512"/>
            <a:ext cx="5934075" cy="1390650"/>
          </a:xfrm>
          <a:prstGeom prst="rect">
            <a:avLst/>
          </a:prstGeom>
          <a:noFill/>
          <a:ln w="9525">
            <a:solidFill>
              <a:schemeClr val="bg1">
                <a:lumMod val="50000"/>
              </a:schemeClr>
            </a:solidFill>
            <a:miter lim="800000"/>
            <a:headEnd/>
            <a:tailEnd/>
          </a:ln>
          <a:effectLst/>
        </p:spPr>
      </p:pic>
      <p:pic>
        <p:nvPicPr>
          <p:cNvPr id="3075" name="Picture 3"/>
          <p:cNvPicPr>
            <a:picLocks noChangeAspect="1" noChangeArrowheads="1"/>
          </p:cNvPicPr>
          <p:nvPr/>
        </p:nvPicPr>
        <p:blipFill>
          <a:blip r:embed="rId4"/>
          <a:srcRect/>
          <a:stretch>
            <a:fillRect/>
          </a:stretch>
        </p:blipFill>
        <p:spPr bwMode="auto">
          <a:xfrm>
            <a:off x="6181747" y="1366829"/>
            <a:ext cx="1533525" cy="847725"/>
          </a:xfrm>
          <a:prstGeom prst="rect">
            <a:avLst/>
          </a:prstGeom>
          <a:noFill/>
          <a:ln w="9525">
            <a:solidFill>
              <a:schemeClr val="bg1">
                <a:lumMod val="50000"/>
              </a:schemeClr>
            </a:solidFill>
            <a:miter lim="800000"/>
            <a:headEnd/>
            <a:tailEnd/>
          </a:ln>
          <a:effectLst/>
        </p:spPr>
      </p:pic>
      <p:sp>
        <p:nvSpPr>
          <p:cNvPr id="11" name="Rectangle 3"/>
          <p:cNvSpPr txBox="1">
            <a:spLocks noChangeArrowheads="1"/>
          </p:cNvSpPr>
          <p:nvPr/>
        </p:nvSpPr>
        <p:spPr bwMode="auto">
          <a:xfrm>
            <a:off x="714348" y="1071546"/>
            <a:ext cx="4786346" cy="135732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80000"/>
              <a:buFont typeface="Wingdings" pitchFamily="2" charset="2"/>
              <a:buChar char="n"/>
              <a:defRPr sz="24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pPr marL="0" indent="0" algn="just" eaLnBrk="1" hangingPunct="1">
              <a:lnSpc>
                <a:spcPct val="150000"/>
              </a:lnSpc>
              <a:spcBef>
                <a:spcPts val="600"/>
              </a:spcBef>
              <a:spcAft>
                <a:spcPts val="600"/>
              </a:spcAft>
              <a:buNone/>
            </a:pPr>
            <a:r>
              <a:rPr lang="fr-FR" sz="1400" dirty="0" smtClean="0">
                <a:solidFill>
                  <a:schemeClr val="accent2">
                    <a:lumMod val="50000"/>
                  </a:schemeClr>
                </a:solidFill>
                <a:latin typeface="Calibri" pitchFamily="34" charset="0"/>
              </a:rPr>
              <a:t>La méthode des </a:t>
            </a:r>
            <a:r>
              <a:rPr lang="fr-FR" sz="1400" b="1" dirty="0" smtClean="0">
                <a:solidFill>
                  <a:schemeClr val="accent2">
                    <a:lumMod val="50000"/>
                  </a:schemeClr>
                </a:solidFill>
                <a:latin typeface="Calibri" pitchFamily="34" charset="0"/>
              </a:rPr>
              <a:t>coûts variables </a:t>
            </a:r>
            <a:r>
              <a:rPr lang="fr-FR" sz="1400" dirty="0" smtClean="0">
                <a:solidFill>
                  <a:schemeClr val="accent2">
                    <a:lumMod val="50000"/>
                  </a:schemeClr>
                </a:solidFill>
                <a:latin typeface="Calibri" pitchFamily="34" charset="0"/>
              </a:rPr>
              <a:t>ne retient </a:t>
            </a:r>
            <a:r>
              <a:rPr lang="fr-FR" sz="1400" b="1" dirty="0" smtClean="0">
                <a:solidFill>
                  <a:schemeClr val="accent2">
                    <a:lumMod val="50000"/>
                  </a:schemeClr>
                </a:solidFill>
                <a:latin typeface="Calibri" pitchFamily="34" charset="0"/>
              </a:rPr>
              <a:t>que les charges variables</a:t>
            </a:r>
            <a:r>
              <a:rPr lang="fr-FR" sz="1400" dirty="0" smtClean="0">
                <a:solidFill>
                  <a:schemeClr val="accent2">
                    <a:lumMod val="50000"/>
                  </a:schemeClr>
                </a:solidFill>
                <a:latin typeface="Calibri" pitchFamily="34" charset="0"/>
              </a:rPr>
              <a:t>, qu’elles soient directes ou indirectes, dans le coût des produits. Il est donc indispensable d’identifier les charges variables des centres d’analyse.</a:t>
            </a:r>
          </a:p>
          <a:p>
            <a:pPr marL="0" indent="0" algn="just" eaLnBrk="1" hangingPunct="1">
              <a:lnSpc>
                <a:spcPct val="150000"/>
              </a:lnSpc>
              <a:spcBef>
                <a:spcPts val="600"/>
              </a:spcBef>
              <a:spcAft>
                <a:spcPts val="600"/>
              </a:spcAft>
              <a:buNone/>
            </a:pPr>
            <a:endParaRPr lang="fr-FR" sz="1400" b="1" kern="0" dirty="0" smtClean="0">
              <a:solidFill>
                <a:schemeClr val="accent2">
                  <a:lumMod val="50000"/>
                </a:schemeClr>
              </a:solidFill>
              <a:latin typeface="Calibri" pitchFamily="34" charset="0"/>
            </a:endParaRPr>
          </a:p>
        </p:txBody>
      </p:sp>
    </p:spTree>
    <p:extLst>
      <p:ext uri="{BB962C8B-B14F-4D97-AF65-F5344CB8AC3E}">
        <p14:creationId xmlns:p14="http://schemas.microsoft.com/office/powerpoint/2010/main" val="107434877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0"/>
          </p:nvPr>
        </p:nvSpPr>
        <p:spPr>
          <a:xfrm>
            <a:off x="7239032" y="6543700"/>
            <a:ext cx="1905000" cy="457200"/>
          </a:xfrm>
        </p:spPr>
        <p:txBody>
          <a:bodyPr/>
          <a:lstStyle/>
          <a:p>
            <a:pPr>
              <a:defRPr/>
            </a:pPr>
            <a:fld id="{A54505F1-5C1B-4BB7-AC3F-C6A2329798D2}" type="slidenum">
              <a:rPr lang="fr-FR" sz="1100" smtClean="0"/>
              <a:pPr>
                <a:defRPr/>
              </a:pPr>
              <a:t>54</a:t>
            </a:fld>
            <a:endParaRPr lang="fr-FR" sz="1100" dirty="0"/>
          </a:p>
        </p:txBody>
      </p:sp>
      <p:sp>
        <p:nvSpPr>
          <p:cNvPr id="7" name="Rectangle 2"/>
          <p:cNvSpPr>
            <a:spLocks noGrp="1" noChangeArrowheads="1"/>
          </p:cNvSpPr>
          <p:nvPr>
            <p:ph type="title"/>
          </p:nvPr>
        </p:nvSpPr>
        <p:spPr>
          <a:xfrm>
            <a:off x="714349" y="-71462"/>
            <a:ext cx="8286808" cy="685800"/>
          </a:xfrm>
        </p:spPr>
        <p:txBody>
          <a:bodyPr/>
          <a:lstStyle/>
          <a:p>
            <a:pPr eaLnBrk="1" hangingPunct="1"/>
            <a:r>
              <a:rPr lang="fr-FR" sz="1600" b="1" dirty="0" smtClean="0"/>
              <a:t>3. ANALYSE DES COÛTS POUR LE PILOTAGE DE L’ORGANISATION</a:t>
            </a:r>
            <a:r>
              <a:rPr lang="fr-FR" sz="1600" b="1" dirty="0" smtClean="0">
                <a:solidFill>
                  <a:schemeClr val="accent2">
                    <a:lumMod val="50000"/>
                  </a:schemeClr>
                </a:solidFill>
              </a:rPr>
              <a:t/>
            </a:r>
            <a:br>
              <a:rPr lang="fr-FR" sz="1600" b="1" dirty="0" smtClean="0">
                <a:solidFill>
                  <a:schemeClr val="accent2">
                    <a:lumMod val="50000"/>
                  </a:schemeClr>
                </a:solidFill>
              </a:rPr>
            </a:br>
            <a:r>
              <a:rPr lang="fr-FR" sz="1400" dirty="0" smtClean="0"/>
              <a:t>LES COÛTS PARTIELS</a:t>
            </a:r>
            <a:endParaRPr lang="fr-FR" sz="1600" dirty="0" smtClean="0"/>
          </a:p>
        </p:txBody>
      </p:sp>
      <p:sp>
        <p:nvSpPr>
          <p:cNvPr id="9" name="Rectangle 3"/>
          <p:cNvSpPr txBox="1">
            <a:spLocks noChangeArrowheads="1"/>
          </p:cNvSpPr>
          <p:nvPr/>
        </p:nvSpPr>
        <p:spPr bwMode="auto">
          <a:xfrm>
            <a:off x="714348" y="714356"/>
            <a:ext cx="7358114" cy="592935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80000"/>
              <a:buFont typeface="Wingdings" pitchFamily="2" charset="2"/>
              <a:buChar char="n"/>
              <a:defRPr sz="24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pPr marL="0" indent="0" algn="just" eaLnBrk="1" hangingPunct="1">
              <a:spcBef>
                <a:spcPts val="600"/>
              </a:spcBef>
              <a:spcAft>
                <a:spcPts val="600"/>
              </a:spcAft>
              <a:buNone/>
            </a:pPr>
            <a:r>
              <a:rPr lang="fr-FR" sz="1400" i="1" u="sng" dirty="0" smtClean="0">
                <a:solidFill>
                  <a:schemeClr val="accent2">
                    <a:lumMod val="50000"/>
                  </a:schemeClr>
                </a:solidFill>
                <a:latin typeface="Calibri" pitchFamily="34" charset="0"/>
              </a:rPr>
              <a:t>EXEMPLE 1</a:t>
            </a:r>
            <a:r>
              <a:rPr lang="fr-FR" sz="1400" i="1" dirty="0" smtClean="0">
                <a:solidFill>
                  <a:schemeClr val="accent2">
                    <a:lumMod val="50000"/>
                  </a:schemeClr>
                </a:solidFill>
                <a:latin typeface="Calibri" pitchFamily="34" charset="0"/>
              </a:rPr>
              <a:t> :</a:t>
            </a:r>
          </a:p>
          <a:p>
            <a:pPr marL="0" indent="0" algn="just" eaLnBrk="1" hangingPunct="1">
              <a:lnSpc>
                <a:spcPct val="150000"/>
              </a:lnSpc>
              <a:spcBef>
                <a:spcPts val="600"/>
              </a:spcBef>
              <a:spcAft>
                <a:spcPts val="600"/>
              </a:spcAft>
              <a:buNone/>
            </a:pPr>
            <a:r>
              <a:rPr lang="fr-FR" sz="1400" dirty="0" smtClean="0">
                <a:solidFill>
                  <a:schemeClr val="accent2">
                    <a:lumMod val="50000"/>
                  </a:schemeClr>
                </a:solidFill>
                <a:latin typeface="Calibri" pitchFamily="34" charset="0"/>
              </a:rPr>
              <a:t>Une société est spécialisée dans la fabrication et la vente de trois articles A, B, et C. Une étude des coûts de revient, pour la période de référence, donne les résultats suivants :</a:t>
            </a: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endParaRPr lang="fr-FR" sz="1400" kern="0" dirty="0" smtClean="0">
              <a:solidFill>
                <a:schemeClr val="accent2">
                  <a:lumMod val="50000"/>
                </a:schemeClr>
              </a:solidFill>
              <a:latin typeface="Calibri" pitchFamily="34" charset="0"/>
            </a:endParaRPr>
          </a:p>
          <a:p>
            <a:pPr marL="0" indent="0" algn="just" eaLnBrk="1" hangingPunct="1">
              <a:lnSpc>
                <a:spcPct val="150000"/>
              </a:lnSpc>
              <a:spcBef>
                <a:spcPts val="3000"/>
              </a:spcBef>
              <a:spcAft>
                <a:spcPts val="600"/>
              </a:spcAft>
              <a:buNone/>
            </a:pPr>
            <a:r>
              <a:rPr lang="fr-FR" sz="1400" kern="0" dirty="0" smtClean="0">
                <a:solidFill>
                  <a:schemeClr val="accent2">
                    <a:lumMod val="50000"/>
                  </a:schemeClr>
                </a:solidFill>
                <a:latin typeface="Calibri" pitchFamily="34" charset="0"/>
              </a:rPr>
              <a:t>Les dirigeants s’interrogent sur la rentabilité de leurs produits et sur la suppression éventuelle des produits déficitaires.</a:t>
            </a:r>
          </a:p>
          <a:p>
            <a:pPr marL="0" indent="0" algn="just" eaLnBrk="1" hangingPunct="1">
              <a:lnSpc>
                <a:spcPct val="150000"/>
              </a:lnSpc>
              <a:spcBef>
                <a:spcPts val="600"/>
              </a:spcBef>
              <a:spcAft>
                <a:spcPts val="600"/>
              </a:spcAft>
              <a:buNone/>
            </a:pPr>
            <a:r>
              <a:rPr lang="fr-FR" sz="1400" kern="0" dirty="0" smtClean="0">
                <a:solidFill>
                  <a:schemeClr val="accent2">
                    <a:lumMod val="50000"/>
                  </a:schemeClr>
                </a:solidFill>
                <a:latin typeface="Calibri" pitchFamily="34" charset="0"/>
              </a:rPr>
              <a:t>L’étude plus précise des conditions d’exploitation met en évidence que certaines charges sont proportionnelles aux quantités.   </a:t>
            </a:r>
          </a:p>
          <a:p>
            <a:pPr marL="0" indent="0" algn="just" eaLnBrk="1" hangingPunct="1">
              <a:spcBef>
                <a:spcPts val="600"/>
              </a:spcBef>
              <a:spcAft>
                <a:spcPts val="600"/>
              </a:spcAft>
              <a:buNone/>
            </a:pPr>
            <a:endParaRPr lang="fr-FR" sz="1400" kern="0" dirty="0" smtClean="0">
              <a:solidFill>
                <a:schemeClr val="accent2">
                  <a:lumMod val="50000"/>
                </a:schemeClr>
              </a:solidFill>
              <a:latin typeface="Calibri" pitchFamily="34" charset="0"/>
            </a:endParaRPr>
          </a:p>
          <a:p>
            <a:pPr marL="0" indent="0" algn="just" eaLnBrk="1" hangingPunct="1">
              <a:lnSpc>
                <a:spcPct val="150000"/>
              </a:lnSpc>
              <a:spcBef>
                <a:spcPts val="3000"/>
              </a:spcBef>
              <a:spcAft>
                <a:spcPts val="600"/>
              </a:spcAft>
              <a:buNone/>
            </a:pPr>
            <a:r>
              <a:rPr lang="fr-FR" sz="1400" kern="0" dirty="0" smtClean="0">
                <a:solidFill>
                  <a:schemeClr val="accent2">
                    <a:lumMod val="50000"/>
                  </a:schemeClr>
                </a:solidFill>
                <a:latin typeface="Calibri" pitchFamily="34" charset="0"/>
              </a:rPr>
              <a:t>Les dirigeants décident de calculer la marge sur coûts variables de leur produits afin de vérifier les résultats précédemment retenus.</a:t>
            </a:r>
          </a:p>
          <a:p>
            <a:pPr marL="0" indent="0" algn="just" eaLnBrk="1" hangingPunct="1">
              <a:lnSpc>
                <a:spcPct val="150000"/>
              </a:lnSpc>
              <a:spcBef>
                <a:spcPts val="600"/>
              </a:spcBef>
              <a:spcAft>
                <a:spcPts val="600"/>
              </a:spcAft>
              <a:buNone/>
            </a:pPr>
            <a:r>
              <a:rPr lang="fr-FR" sz="1400" b="1" kern="0" dirty="0" smtClean="0">
                <a:solidFill>
                  <a:schemeClr val="accent2">
                    <a:lumMod val="50000"/>
                  </a:schemeClr>
                </a:solidFill>
                <a:latin typeface="Calibri" pitchFamily="34" charset="0"/>
              </a:rPr>
              <a:t>Présenter le compte de résultat différentiel. Commenter.</a:t>
            </a:r>
          </a:p>
          <a:p>
            <a:pPr marL="0" indent="0" algn="just" eaLnBrk="1" hangingPunct="1">
              <a:lnSpc>
                <a:spcPct val="150000"/>
              </a:lnSpc>
              <a:spcBef>
                <a:spcPts val="600"/>
              </a:spcBef>
              <a:spcAft>
                <a:spcPts val="600"/>
              </a:spcAft>
              <a:buNone/>
            </a:pPr>
            <a:endParaRPr lang="fr-FR" sz="1400" kern="0"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endParaRPr lang="fr-FR" sz="1400" kern="0" dirty="0" smtClean="0">
              <a:solidFill>
                <a:schemeClr val="accent2">
                  <a:lumMod val="50000"/>
                </a:schemeClr>
              </a:solidFill>
              <a:latin typeface="Calibri" pitchFamily="34" charset="0"/>
            </a:endParaRPr>
          </a:p>
        </p:txBody>
      </p:sp>
      <p:pic>
        <p:nvPicPr>
          <p:cNvPr id="1026" name="Picture 2"/>
          <p:cNvPicPr>
            <a:picLocks noChangeAspect="1" noChangeArrowheads="1"/>
          </p:cNvPicPr>
          <p:nvPr/>
        </p:nvPicPr>
        <p:blipFill>
          <a:blip r:embed="rId3"/>
          <a:srcRect/>
          <a:stretch>
            <a:fillRect/>
          </a:stretch>
        </p:blipFill>
        <p:spPr bwMode="auto">
          <a:xfrm>
            <a:off x="1928794" y="4848238"/>
            <a:ext cx="5286375" cy="438150"/>
          </a:xfrm>
          <a:prstGeom prst="rect">
            <a:avLst/>
          </a:prstGeom>
          <a:noFill/>
          <a:ln w="9525">
            <a:solidFill>
              <a:schemeClr val="bg1">
                <a:lumMod val="50000"/>
              </a:schemeClr>
            </a:solidFill>
            <a:miter lim="800000"/>
            <a:headEnd/>
            <a:tailEnd/>
          </a:ln>
          <a:effectLst/>
        </p:spPr>
      </p:pic>
      <p:pic>
        <p:nvPicPr>
          <p:cNvPr id="6" name="Picture 3"/>
          <p:cNvPicPr>
            <a:picLocks noChangeAspect="1" noChangeArrowheads="1"/>
          </p:cNvPicPr>
          <p:nvPr/>
        </p:nvPicPr>
        <p:blipFill>
          <a:blip r:embed="rId4"/>
          <a:srcRect/>
          <a:stretch>
            <a:fillRect/>
          </a:stretch>
        </p:blipFill>
        <p:spPr bwMode="auto">
          <a:xfrm>
            <a:off x="1928794" y="2000240"/>
            <a:ext cx="5286375" cy="1009650"/>
          </a:xfrm>
          <a:prstGeom prst="rect">
            <a:avLst/>
          </a:prstGeom>
          <a:noFill/>
          <a:ln w="9525">
            <a:solidFill>
              <a:schemeClr val="bg1">
                <a:lumMod val="50000"/>
              </a:schemeClr>
            </a:solidFill>
            <a:miter lim="800000"/>
            <a:headEnd/>
            <a:tailEnd/>
          </a:ln>
          <a:effectLst/>
        </p:spPr>
      </p:pic>
    </p:spTree>
    <p:extLst>
      <p:ext uri="{BB962C8B-B14F-4D97-AF65-F5344CB8AC3E}">
        <p14:creationId xmlns:p14="http://schemas.microsoft.com/office/powerpoint/2010/main" val="107434877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0"/>
          </p:nvPr>
        </p:nvSpPr>
        <p:spPr>
          <a:xfrm>
            <a:off x="7239032" y="6543700"/>
            <a:ext cx="1905000" cy="457200"/>
          </a:xfrm>
        </p:spPr>
        <p:txBody>
          <a:bodyPr/>
          <a:lstStyle/>
          <a:p>
            <a:pPr>
              <a:defRPr/>
            </a:pPr>
            <a:fld id="{A54505F1-5C1B-4BB7-AC3F-C6A2329798D2}" type="slidenum">
              <a:rPr lang="fr-FR" sz="1100" smtClean="0"/>
              <a:pPr>
                <a:defRPr/>
              </a:pPr>
              <a:t>55</a:t>
            </a:fld>
            <a:endParaRPr lang="fr-FR" sz="1100" dirty="0"/>
          </a:p>
        </p:txBody>
      </p:sp>
      <p:sp>
        <p:nvSpPr>
          <p:cNvPr id="7" name="Rectangle 2"/>
          <p:cNvSpPr>
            <a:spLocks noGrp="1" noChangeArrowheads="1"/>
          </p:cNvSpPr>
          <p:nvPr>
            <p:ph type="title"/>
          </p:nvPr>
        </p:nvSpPr>
        <p:spPr>
          <a:xfrm>
            <a:off x="714349" y="-71462"/>
            <a:ext cx="8286808" cy="685800"/>
          </a:xfrm>
        </p:spPr>
        <p:txBody>
          <a:bodyPr/>
          <a:lstStyle/>
          <a:p>
            <a:pPr eaLnBrk="1" hangingPunct="1"/>
            <a:r>
              <a:rPr lang="fr-FR" sz="1600" b="1" dirty="0" smtClean="0"/>
              <a:t>3. ANALYSE DES COÛTS POUR LE PILOTAGE DE L’ORGANISATION</a:t>
            </a:r>
            <a:r>
              <a:rPr lang="fr-FR" sz="1600" b="1" dirty="0" smtClean="0">
                <a:solidFill>
                  <a:schemeClr val="accent2">
                    <a:lumMod val="50000"/>
                  </a:schemeClr>
                </a:solidFill>
              </a:rPr>
              <a:t/>
            </a:r>
            <a:br>
              <a:rPr lang="fr-FR" sz="1600" b="1" dirty="0" smtClean="0">
                <a:solidFill>
                  <a:schemeClr val="accent2">
                    <a:lumMod val="50000"/>
                  </a:schemeClr>
                </a:solidFill>
              </a:rPr>
            </a:br>
            <a:r>
              <a:rPr lang="fr-FR" sz="1400" dirty="0" smtClean="0"/>
              <a:t>LES COÛTS PARTIELS</a:t>
            </a:r>
            <a:endParaRPr lang="fr-FR" sz="1600" dirty="0" smtClean="0"/>
          </a:p>
        </p:txBody>
      </p:sp>
      <p:sp>
        <p:nvSpPr>
          <p:cNvPr id="9" name="Rectangle 3"/>
          <p:cNvSpPr txBox="1">
            <a:spLocks noChangeArrowheads="1"/>
          </p:cNvSpPr>
          <p:nvPr/>
        </p:nvSpPr>
        <p:spPr bwMode="auto">
          <a:xfrm>
            <a:off x="714348" y="928670"/>
            <a:ext cx="7358114" cy="55007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80000"/>
              <a:buFont typeface="Wingdings" pitchFamily="2" charset="2"/>
              <a:buChar char="n"/>
              <a:defRPr sz="24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pPr marL="0" indent="0" algn="just" eaLnBrk="1" hangingPunct="1">
              <a:lnSpc>
                <a:spcPct val="150000"/>
              </a:lnSpc>
              <a:spcBef>
                <a:spcPts val="600"/>
              </a:spcBef>
              <a:spcAft>
                <a:spcPts val="600"/>
              </a:spcAft>
              <a:buNone/>
            </a:pPr>
            <a:r>
              <a:rPr lang="fr-FR" sz="1400" i="1" u="sng" dirty="0" smtClean="0">
                <a:solidFill>
                  <a:schemeClr val="accent2">
                    <a:lumMod val="50000"/>
                  </a:schemeClr>
                </a:solidFill>
                <a:latin typeface="Calibri" pitchFamily="34" charset="0"/>
              </a:rPr>
              <a:t>EXEMPLE 1 (suite)</a:t>
            </a:r>
            <a:r>
              <a:rPr lang="fr-FR" sz="1400" i="1" dirty="0" smtClean="0">
                <a:solidFill>
                  <a:schemeClr val="accent2">
                    <a:lumMod val="50000"/>
                  </a:schemeClr>
                </a:solidFill>
                <a:latin typeface="Calibri" pitchFamily="34" charset="0"/>
              </a:rPr>
              <a:t> :</a:t>
            </a: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r>
              <a:rPr lang="fr-FR" sz="1400" dirty="0" smtClean="0">
                <a:solidFill>
                  <a:schemeClr val="accent2">
                    <a:lumMod val="50000"/>
                  </a:schemeClr>
                </a:solidFill>
                <a:latin typeface="Calibri" pitchFamily="34" charset="0"/>
              </a:rPr>
              <a:t>Toutes les marges sur coûts variables sont positives et donc tous les produits concourent à la couverture des charges fixes.</a:t>
            </a:r>
          </a:p>
          <a:p>
            <a:pPr marL="0" indent="0" algn="just" eaLnBrk="1" hangingPunct="1">
              <a:lnSpc>
                <a:spcPct val="150000"/>
              </a:lnSpc>
              <a:spcBef>
                <a:spcPts val="600"/>
              </a:spcBef>
              <a:spcAft>
                <a:spcPts val="600"/>
              </a:spcAft>
              <a:buNone/>
            </a:pPr>
            <a:r>
              <a:rPr lang="fr-FR" sz="1400" dirty="0" smtClean="0">
                <a:solidFill>
                  <a:schemeClr val="accent2">
                    <a:lumMod val="50000"/>
                  </a:schemeClr>
                </a:solidFill>
                <a:latin typeface="Calibri" pitchFamily="34" charset="0"/>
              </a:rPr>
              <a:t>La suppression éventuelle des produits déficitaires A et B aurait conduit à imputer les charges fixes de 990 000,00 DH sur la marge du produits C et à provoquer une perte de 390 000, 00 DH.</a:t>
            </a:r>
          </a:p>
          <a:p>
            <a:pPr marL="0" indent="0" algn="just" eaLnBrk="1" hangingPunct="1">
              <a:lnSpc>
                <a:spcPct val="150000"/>
              </a:lnSpc>
              <a:spcBef>
                <a:spcPts val="600"/>
              </a:spcBef>
              <a:spcAft>
                <a:spcPts val="600"/>
              </a:spcAft>
              <a:buNone/>
            </a:pPr>
            <a:r>
              <a:rPr lang="fr-FR" sz="1400" dirty="0" smtClean="0">
                <a:solidFill>
                  <a:schemeClr val="accent2">
                    <a:lumMod val="50000"/>
                  </a:schemeClr>
                </a:solidFill>
                <a:latin typeface="Calibri" pitchFamily="34" charset="0"/>
              </a:rPr>
              <a:t>Par rapport à l’hypothèse initiale, ce résultat présente une détérioration de 420 000,00 DH. Équivalente à la somme des marges sur coûts variables générées par les produits A et B.</a:t>
            </a:r>
          </a:p>
          <a:p>
            <a:pPr marL="0" indent="0" algn="just" eaLnBrk="1" hangingPunct="1">
              <a:lnSpc>
                <a:spcPct val="150000"/>
              </a:lnSpc>
              <a:spcBef>
                <a:spcPts val="600"/>
              </a:spcBef>
              <a:spcAft>
                <a:spcPts val="600"/>
              </a:spcAft>
              <a:buNone/>
            </a:pPr>
            <a:r>
              <a:rPr lang="fr-FR" sz="1400" b="1" dirty="0" smtClean="0">
                <a:solidFill>
                  <a:schemeClr val="accent2">
                    <a:lumMod val="50000"/>
                  </a:schemeClr>
                </a:solidFill>
                <a:latin typeface="Calibri" pitchFamily="34" charset="0"/>
              </a:rPr>
              <a:t>Les produits à supprimer sont uniquement ceux dont la marge sur coûts variables est négative.</a:t>
            </a:r>
          </a:p>
          <a:p>
            <a:pPr marL="0" indent="0" algn="just" eaLnBrk="1" hangingPunct="1">
              <a:lnSpc>
                <a:spcPct val="150000"/>
              </a:lnSpc>
              <a:spcBef>
                <a:spcPts val="600"/>
              </a:spcBef>
              <a:spcAft>
                <a:spcPts val="600"/>
              </a:spcAft>
              <a:buNone/>
            </a:pPr>
            <a:endParaRPr lang="fr-FR" sz="1400" kern="0"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endParaRPr lang="fr-FR" sz="1400" kern="0"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endParaRPr lang="fr-FR" sz="1400" kern="0" dirty="0" smtClean="0">
              <a:solidFill>
                <a:schemeClr val="accent2">
                  <a:lumMod val="50000"/>
                </a:schemeClr>
              </a:solidFill>
              <a:latin typeface="Calibri" pitchFamily="34" charset="0"/>
            </a:endParaRPr>
          </a:p>
        </p:txBody>
      </p:sp>
      <p:pic>
        <p:nvPicPr>
          <p:cNvPr id="2050" name="Picture 2"/>
          <p:cNvPicPr>
            <a:picLocks noChangeAspect="1" noChangeArrowheads="1"/>
          </p:cNvPicPr>
          <p:nvPr/>
        </p:nvPicPr>
        <p:blipFill>
          <a:blip r:embed="rId3"/>
          <a:srcRect/>
          <a:stretch>
            <a:fillRect/>
          </a:stretch>
        </p:blipFill>
        <p:spPr bwMode="auto">
          <a:xfrm>
            <a:off x="1357290" y="1571612"/>
            <a:ext cx="6357982" cy="1500198"/>
          </a:xfrm>
          <a:prstGeom prst="rect">
            <a:avLst/>
          </a:prstGeom>
          <a:noFill/>
          <a:ln w="9525">
            <a:solidFill>
              <a:schemeClr val="bg1">
                <a:lumMod val="50000"/>
              </a:schemeClr>
            </a:solidFill>
            <a:miter lim="800000"/>
            <a:headEnd/>
            <a:tailEnd/>
          </a:ln>
          <a:effectLst/>
        </p:spPr>
      </p:pic>
    </p:spTree>
    <p:extLst>
      <p:ext uri="{BB962C8B-B14F-4D97-AF65-F5344CB8AC3E}">
        <p14:creationId xmlns:p14="http://schemas.microsoft.com/office/powerpoint/2010/main" val="107434877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0"/>
          </p:nvPr>
        </p:nvSpPr>
        <p:spPr>
          <a:xfrm>
            <a:off x="7239032" y="6543700"/>
            <a:ext cx="1905000" cy="457200"/>
          </a:xfrm>
        </p:spPr>
        <p:txBody>
          <a:bodyPr/>
          <a:lstStyle/>
          <a:p>
            <a:pPr>
              <a:defRPr/>
            </a:pPr>
            <a:fld id="{A54505F1-5C1B-4BB7-AC3F-C6A2329798D2}" type="slidenum">
              <a:rPr lang="fr-FR" sz="1100" smtClean="0"/>
              <a:pPr>
                <a:defRPr/>
              </a:pPr>
              <a:t>56</a:t>
            </a:fld>
            <a:endParaRPr lang="fr-FR" sz="1100" dirty="0"/>
          </a:p>
        </p:txBody>
      </p:sp>
      <p:sp>
        <p:nvSpPr>
          <p:cNvPr id="7" name="Rectangle 2"/>
          <p:cNvSpPr>
            <a:spLocks noGrp="1" noChangeArrowheads="1"/>
          </p:cNvSpPr>
          <p:nvPr>
            <p:ph type="title"/>
          </p:nvPr>
        </p:nvSpPr>
        <p:spPr>
          <a:xfrm>
            <a:off x="714349" y="-71462"/>
            <a:ext cx="8286808" cy="685800"/>
          </a:xfrm>
        </p:spPr>
        <p:txBody>
          <a:bodyPr/>
          <a:lstStyle/>
          <a:p>
            <a:pPr eaLnBrk="1" hangingPunct="1"/>
            <a:r>
              <a:rPr lang="fr-FR" sz="1600" b="1" dirty="0" smtClean="0"/>
              <a:t>3. ANALYSE DES COÛTS POUR LE PILOTAGE DE L’ORGANISATION</a:t>
            </a:r>
            <a:r>
              <a:rPr lang="fr-FR" sz="1600" b="1" dirty="0" smtClean="0">
                <a:solidFill>
                  <a:schemeClr val="accent2">
                    <a:lumMod val="50000"/>
                  </a:schemeClr>
                </a:solidFill>
              </a:rPr>
              <a:t/>
            </a:r>
            <a:br>
              <a:rPr lang="fr-FR" sz="1600" b="1" dirty="0" smtClean="0">
                <a:solidFill>
                  <a:schemeClr val="accent2">
                    <a:lumMod val="50000"/>
                  </a:schemeClr>
                </a:solidFill>
              </a:rPr>
            </a:br>
            <a:r>
              <a:rPr lang="fr-FR" sz="1400" dirty="0" smtClean="0"/>
              <a:t>LES COÛTS PARTIELS</a:t>
            </a:r>
            <a:endParaRPr lang="fr-FR" sz="1600" dirty="0" smtClean="0"/>
          </a:p>
        </p:txBody>
      </p:sp>
      <p:sp>
        <p:nvSpPr>
          <p:cNvPr id="9" name="Rectangle 3"/>
          <p:cNvSpPr txBox="1">
            <a:spLocks noChangeArrowheads="1"/>
          </p:cNvSpPr>
          <p:nvPr/>
        </p:nvSpPr>
        <p:spPr bwMode="auto">
          <a:xfrm>
            <a:off x="714348" y="642918"/>
            <a:ext cx="7358114" cy="514353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80000"/>
              <a:buFont typeface="Wingdings" pitchFamily="2" charset="2"/>
              <a:buChar char="n"/>
              <a:defRPr sz="24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pPr algn="just" eaLnBrk="1" hangingPunct="1">
              <a:lnSpc>
                <a:spcPct val="150000"/>
              </a:lnSpc>
              <a:spcBef>
                <a:spcPts val="600"/>
              </a:spcBef>
              <a:spcAft>
                <a:spcPts val="600"/>
              </a:spcAft>
              <a:buSzPct val="100000"/>
              <a:buFont typeface="+mj-lt"/>
              <a:buAutoNum type="arabicPeriod" startAt="2"/>
            </a:pPr>
            <a:r>
              <a:rPr lang="fr-FR" sz="1400" b="1" dirty="0" smtClean="0">
                <a:solidFill>
                  <a:schemeClr val="accent2">
                    <a:lumMod val="50000"/>
                  </a:schemeClr>
                </a:solidFill>
                <a:latin typeface="Calibri" pitchFamily="34" charset="0"/>
              </a:rPr>
              <a:t>La méthode des coûts directs</a:t>
            </a:r>
            <a:endParaRPr lang="fr-FR" sz="1400" b="1" dirty="0">
              <a:solidFill>
                <a:schemeClr val="accent2">
                  <a:lumMod val="50000"/>
                </a:schemeClr>
              </a:solidFill>
              <a:latin typeface="Calibri" pitchFamily="34" charset="0"/>
            </a:endParaRPr>
          </a:p>
          <a:p>
            <a:pPr marL="0" indent="0" algn="just" eaLnBrk="1" hangingPunct="1">
              <a:lnSpc>
                <a:spcPct val="150000"/>
              </a:lnSpc>
              <a:spcBef>
                <a:spcPts val="1200"/>
              </a:spcBef>
              <a:spcAft>
                <a:spcPts val="600"/>
              </a:spcAft>
              <a:buNone/>
            </a:pPr>
            <a:r>
              <a:rPr lang="fr-FR" sz="1400" dirty="0" smtClean="0">
                <a:solidFill>
                  <a:schemeClr val="accent2">
                    <a:lumMod val="50000"/>
                  </a:schemeClr>
                </a:solidFill>
                <a:latin typeface="Calibri" pitchFamily="34" charset="0"/>
              </a:rPr>
              <a:t>La méthode des </a:t>
            </a:r>
            <a:r>
              <a:rPr lang="fr-FR" sz="1400" b="1" dirty="0" smtClean="0">
                <a:solidFill>
                  <a:schemeClr val="accent2">
                    <a:lumMod val="50000"/>
                  </a:schemeClr>
                </a:solidFill>
                <a:latin typeface="Calibri" pitchFamily="34" charset="0"/>
              </a:rPr>
              <a:t>coûts directs  </a:t>
            </a:r>
            <a:r>
              <a:rPr lang="fr-FR" sz="1400" dirty="0" smtClean="0">
                <a:solidFill>
                  <a:schemeClr val="accent2">
                    <a:lumMod val="50000"/>
                  </a:schemeClr>
                </a:solidFill>
                <a:latin typeface="Calibri" pitchFamily="34" charset="0"/>
              </a:rPr>
              <a:t>intègre uniquement les charges affectables sans ambiguïté aux produits qu’il s’agisse de charges variables ou charges fixes.</a:t>
            </a:r>
            <a:endParaRPr lang="fr-FR" sz="1400" b="1" kern="0" dirty="0" smtClean="0">
              <a:solidFill>
                <a:schemeClr val="accent2">
                  <a:lumMod val="50000"/>
                </a:schemeClr>
              </a:solidFill>
              <a:latin typeface="Calibri" pitchFamily="34" charset="0"/>
            </a:endParaRPr>
          </a:p>
          <a:p>
            <a:pPr marL="0" indent="0" algn="just" eaLnBrk="1" hangingPunct="1">
              <a:lnSpc>
                <a:spcPct val="150000"/>
              </a:lnSpc>
              <a:spcBef>
                <a:spcPts val="1200"/>
              </a:spcBef>
              <a:spcAft>
                <a:spcPts val="600"/>
              </a:spcAft>
              <a:buNone/>
            </a:pPr>
            <a:endParaRPr lang="fr-FR" sz="1400"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r>
              <a:rPr lang="fr-FR" sz="1400" dirty="0" smtClean="0">
                <a:solidFill>
                  <a:schemeClr val="accent2">
                    <a:lumMod val="50000"/>
                  </a:schemeClr>
                </a:solidFill>
                <a:latin typeface="Calibri" pitchFamily="34" charset="0"/>
              </a:rPr>
              <a:t>Dans cette  méthode seuls les coûts directs sont détaillés par produit :</a:t>
            </a: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r>
              <a:rPr lang="fr-FR" sz="1400" dirty="0" smtClean="0">
                <a:solidFill>
                  <a:schemeClr val="accent2">
                    <a:lumMod val="50000"/>
                  </a:schemeClr>
                </a:solidFill>
                <a:latin typeface="Calibri" pitchFamily="34" charset="0"/>
              </a:rPr>
              <a:t>Ce qui permet de calculer une marge sur coût directe et le taux de marge qui s’y rapporte.</a:t>
            </a: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a:p>
            <a:pPr marL="0" indent="0" algn="just" eaLnBrk="1" hangingPunct="1">
              <a:spcBef>
                <a:spcPts val="600"/>
              </a:spcBef>
              <a:spcAft>
                <a:spcPts val="0"/>
              </a:spcAft>
              <a:buNone/>
            </a:pPr>
            <a:endParaRPr lang="fr-FR" sz="1400" dirty="0" smtClean="0">
              <a:solidFill>
                <a:schemeClr val="accent2">
                  <a:lumMod val="50000"/>
                </a:schemeClr>
              </a:solidFill>
              <a:latin typeface="Calibri" pitchFamily="34" charset="0"/>
            </a:endParaRPr>
          </a:p>
          <a:p>
            <a:pPr marL="0" indent="0" algn="just" eaLnBrk="1" hangingPunct="1">
              <a:spcBef>
                <a:spcPts val="600"/>
              </a:spcBef>
              <a:spcAft>
                <a:spcPts val="600"/>
              </a:spcAft>
              <a:buNone/>
            </a:pPr>
            <a:r>
              <a:rPr lang="fr-FR" sz="1400" dirty="0" smtClean="0">
                <a:solidFill>
                  <a:schemeClr val="accent2">
                    <a:lumMod val="50000"/>
                  </a:schemeClr>
                </a:solidFill>
                <a:latin typeface="Calibri" pitchFamily="34" charset="0"/>
              </a:rPr>
              <a:t>Les charges indirectes ne sont pas reparties entre les produits. Le résultat se calcul alors ainsi :</a:t>
            </a: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endParaRPr lang="fr-FR" sz="1400" b="1" kern="0" dirty="0" smtClean="0">
              <a:solidFill>
                <a:schemeClr val="accent2">
                  <a:lumMod val="50000"/>
                </a:schemeClr>
              </a:solidFill>
              <a:latin typeface="Calibri" pitchFamily="34" charset="0"/>
            </a:endParaRPr>
          </a:p>
        </p:txBody>
      </p:sp>
      <p:pic>
        <p:nvPicPr>
          <p:cNvPr id="72706" name="Picture 2"/>
          <p:cNvPicPr>
            <a:picLocks noChangeAspect="1" noChangeArrowheads="1"/>
          </p:cNvPicPr>
          <p:nvPr/>
        </p:nvPicPr>
        <p:blipFill>
          <a:blip r:embed="rId3"/>
          <a:srcRect/>
          <a:stretch>
            <a:fillRect/>
          </a:stretch>
        </p:blipFill>
        <p:spPr bwMode="auto">
          <a:xfrm>
            <a:off x="2571736" y="2071678"/>
            <a:ext cx="1533525" cy="847725"/>
          </a:xfrm>
          <a:prstGeom prst="rect">
            <a:avLst/>
          </a:prstGeom>
          <a:noFill/>
          <a:ln w="9525">
            <a:solidFill>
              <a:schemeClr val="bg1">
                <a:lumMod val="50000"/>
              </a:schemeClr>
            </a:solidFill>
            <a:miter lim="800000"/>
            <a:headEnd/>
            <a:tailEnd/>
          </a:ln>
          <a:effectLst/>
        </p:spPr>
      </p:pic>
      <p:sp>
        <p:nvSpPr>
          <p:cNvPr id="10" name="ZoneTexte 9"/>
          <p:cNvSpPr txBox="1"/>
          <p:nvPr/>
        </p:nvSpPr>
        <p:spPr>
          <a:xfrm>
            <a:off x="1071538" y="3571876"/>
            <a:ext cx="6143668" cy="307777"/>
          </a:xfrm>
          <a:prstGeom prst="rect">
            <a:avLst/>
          </a:prstGeom>
          <a:solidFill>
            <a:schemeClr val="bg1">
              <a:lumMod val="85000"/>
            </a:schemeClr>
          </a:solidFill>
          <a:ln>
            <a:solidFill>
              <a:schemeClr val="bg1">
                <a:lumMod val="50000"/>
              </a:schemeClr>
            </a:solidFill>
          </a:ln>
        </p:spPr>
        <p:txBody>
          <a:bodyPr wrap="square" rtlCol="0">
            <a:spAutoFit/>
          </a:bodyPr>
          <a:lstStyle/>
          <a:p>
            <a:r>
              <a:rPr lang="fr-FR" sz="1400" b="1" dirty="0" smtClean="0">
                <a:solidFill>
                  <a:schemeClr val="accent2">
                    <a:lumMod val="50000"/>
                  </a:schemeClr>
                </a:solidFill>
                <a:latin typeface="Calibri" pitchFamily="34" charset="0"/>
              </a:rPr>
              <a:t>Coût direct = Charges variables directes + Charges fixes directes</a:t>
            </a:r>
          </a:p>
        </p:txBody>
      </p:sp>
      <p:sp>
        <p:nvSpPr>
          <p:cNvPr id="12" name="ZoneTexte 11"/>
          <p:cNvSpPr txBox="1"/>
          <p:nvPr/>
        </p:nvSpPr>
        <p:spPr>
          <a:xfrm>
            <a:off x="1071538" y="4478545"/>
            <a:ext cx="6143668" cy="523220"/>
          </a:xfrm>
          <a:prstGeom prst="rect">
            <a:avLst/>
          </a:prstGeom>
          <a:solidFill>
            <a:schemeClr val="bg1">
              <a:lumMod val="85000"/>
            </a:schemeClr>
          </a:solidFill>
          <a:ln>
            <a:solidFill>
              <a:schemeClr val="bg1">
                <a:lumMod val="50000"/>
              </a:schemeClr>
            </a:solidFill>
          </a:ln>
        </p:spPr>
        <p:txBody>
          <a:bodyPr wrap="square" rtlCol="0">
            <a:spAutoFit/>
          </a:bodyPr>
          <a:lstStyle/>
          <a:p>
            <a:r>
              <a:rPr lang="fr-FR" sz="1400" b="1" dirty="0" smtClean="0">
                <a:solidFill>
                  <a:schemeClr val="accent2">
                    <a:lumMod val="50000"/>
                  </a:schemeClr>
                </a:solidFill>
                <a:latin typeface="Calibri" pitchFamily="34" charset="0"/>
              </a:rPr>
              <a:t>Marge sur coût direct = Chiffre d’affaires – coût direct </a:t>
            </a:r>
          </a:p>
          <a:p>
            <a:r>
              <a:rPr lang="fr-FR" sz="1400" b="1" dirty="0" smtClean="0">
                <a:solidFill>
                  <a:schemeClr val="accent2">
                    <a:lumMod val="50000"/>
                  </a:schemeClr>
                </a:solidFill>
                <a:latin typeface="Calibri" pitchFamily="34" charset="0"/>
              </a:rPr>
              <a:t>Taux de marge sur coût direct = Marge sur coût directe / Chiffres d’affaires * 100</a:t>
            </a:r>
          </a:p>
        </p:txBody>
      </p:sp>
      <p:sp>
        <p:nvSpPr>
          <p:cNvPr id="13" name="ZoneTexte 12"/>
          <p:cNvSpPr txBox="1"/>
          <p:nvPr/>
        </p:nvSpPr>
        <p:spPr>
          <a:xfrm>
            <a:off x="1071538" y="5621553"/>
            <a:ext cx="6143668" cy="307777"/>
          </a:xfrm>
          <a:prstGeom prst="rect">
            <a:avLst/>
          </a:prstGeom>
          <a:solidFill>
            <a:schemeClr val="bg1">
              <a:lumMod val="85000"/>
            </a:schemeClr>
          </a:solidFill>
          <a:ln>
            <a:solidFill>
              <a:schemeClr val="bg1">
                <a:lumMod val="50000"/>
              </a:schemeClr>
            </a:solidFill>
          </a:ln>
        </p:spPr>
        <p:txBody>
          <a:bodyPr wrap="square" rtlCol="0">
            <a:spAutoFit/>
          </a:bodyPr>
          <a:lstStyle/>
          <a:p>
            <a:r>
              <a:rPr lang="fr-FR" sz="1400" b="1" dirty="0" smtClean="0">
                <a:solidFill>
                  <a:schemeClr val="accent2">
                    <a:lumMod val="50000"/>
                  </a:schemeClr>
                </a:solidFill>
                <a:latin typeface="Calibri" pitchFamily="34" charset="0"/>
              </a:rPr>
              <a:t>Résultat = Marge sur coût direct total – Charges indirectes totales</a:t>
            </a:r>
          </a:p>
        </p:txBody>
      </p:sp>
    </p:spTree>
    <p:extLst>
      <p:ext uri="{BB962C8B-B14F-4D97-AF65-F5344CB8AC3E}">
        <p14:creationId xmlns:p14="http://schemas.microsoft.com/office/powerpoint/2010/main" val="107434877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0"/>
          </p:nvPr>
        </p:nvSpPr>
        <p:spPr>
          <a:xfrm>
            <a:off x="7239032" y="6543700"/>
            <a:ext cx="1905000" cy="457200"/>
          </a:xfrm>
        </p:spPr>
        <p:txBody>
          <a:bodyPr/>
          <a:lstStyle/>
          <a:p>
            <a:pPr>
              <a:defRPr/>
            </a:pPr>
            <a:fld id="{A54505F1-5C1B-4BB7-AC3F-C6A2329798D2}" type="slidenum">
              <a:rPr lang="fr-FR" sz="1100" smtClean="0"/>
              <a:pPr>
                <a:defRPr/>
              </a:pPr>
              <a:t>57</a:t>
            </a:fld>
            <a:endParaRPr lang="fr-FR" sz="1100" dirty="0"/>
          </a:p>
        </p:txBody>
      </p:sp>
      <p:sp>
        <p:nvSpPr>
          <p:cNvPr id="7" name="Rectangle 2"/>
          <p:cNvSpPr>
            <a:spLocks noGrp="1" noChangeArrowheads="1"/>
          </p:cNvSpPr>
          <p:nvPr>
            <p:ph type="title"/>
          </p:nvPr>
        </p:nvSpPr>
        <p:spPr>
          <a:xfrm>
            <a:off x="714349" y="-71462"/>
            <a:ext cx="8286808" cy="685800"/>
          </a:xfrm>
        </p:spPr>
        <p:txBody>
          <a:bodyPr/>
          <a:lstStyle/>
          <a:p>
            <a:pPr eaLnBrk="1" hangingPunct="1"/>
            <a:r>
              <a:rPr lang="fr-FR" sz="1600" b="1" dirty="0" smtClean="0"/>
              <a:t>3. ANALYSE DES COÛTS POUR LE PILOTAGE DE L’ORGANISATION</a:t>
            </a:r>
            <a:r>
              <a:rPr lang="fr-FR" sz="1600" b="1" dirty="0" smtClean="0">
                <a:solidFill>
                  <a:schemeClr val="accent2">
                    <a:lumMod val="50000"/>
                  </a:schemeClr>
                </a:solidFill>
              </a:rPr>
              <a:t/>
            </a:r>
            <a:br>
              <a:rPr lang="fr-FR" sz="1600" b="1" dirty="0" smtClean="0">
                <a:solidFill>
                  <a:schemeClr val="accent2">
                    <a:lumMod val="50000"/>
                  </a:schemeClr>
                </a:solidFill>
              </a:rPr>
            </a:br>
            <a:r>
              <a:rPr lang="fr-FR" sz="1400" dirty="0" smtClean="0"/>
              <a:t>LES COÛTS PARTIELS</a:t>
            </a:r>
            <a:endParaRPr lang="fr-FR" sz="1600" dirty="0" smtClean="0"/>
          </a:p>
        </p:txBody>
      </p:sp>
      <p:sp>
        <p:nvSpPr>
          <p:cNvPr id="9" name="Rectangle 3"/>
          <p:cNvSpPr txBox="1">
            <a:spLocks noChangeArrowheads="1"/>
          </p:cNvSpPr>
          <p:nvPr/>
        </p:nvSpPr>
        <p:spPr bwMode="auto">
          <a:xfrm>
            <a:off x="714348" y="928670"/>
            <a:ext cx="7358114" cy="514353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80000"/>
              <a:buFont typeface="Wingdings" pitchFamily="2" charset="2"/>
              <a:buChar char="n"/>
              <a:defRPr sz="24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pPr algn="just" eaLnBrk="1" hangingPunct="1">
              <a:lnSpc>
                <a:spcPct val="150000"/>
              </a:lnSpc>
              <a:spcBef>
                <a:spcPts val="600"/>
              </a:spcBef>
              <a:spcAft>
                <a:spcPts val="600"/>
              </a:spcAft>
              <a:buSzPct val="100000"/>
              <a:buFont typeface="+mj-lt"/>
              <a:buAutoNum type="arabicPeriod" startAt="2"/>
            </a:pPr>
            <a:r>
              <a:rPr lang="fr-FR" sz="1400" b="1" dirty="0" smtClean="0">
                <a:solidFill>
                  <a:schemeClr val="accent2">
                    <a:lumMod val="50000"/>
                  </a:schemeClr>
                </a:solidFill>
                <a:latin typeface="Calibri" pitchFamily="34" charset="0"/>
              </a:rPr>
              <a:t>La méthode des coûts directs</a:t>
            </a:r>
            <a:endParaRPr lang="fr-FR" sz="1400" b="1" dirty="0">
              <a:solidFill>
                <a:schemeClr val="accent2">
                  <a:lumMod val="50000"/>
                </a:schemeClr>
              </a:solidFill>
              <a:latin typeface="Calibri" pitchFamily="34" charset="0"/>
            </a:endParaRPr>
          </a:p>
          <a:p>
            <a:pPr marL="0" indent="0" algn="just" eaLnBrk="1" hangingPunct="1">
              <a:lnSpc>
                <a:spcPct val="150000"/>
              </a:lnSpc>
              <a:spcBef>
                <a:spcPts val="1200"/>
              </a:spcBef>
              <a:spcAft>
                <a:spcPts val="600"/>
              </a:spcAft>
              <a:buNone/>
            </a:pPr>
            <a:r>
              <a:rPr lang="fr-FR" sz="1400" dirty="0" smtClean="0">
                <a:solidFill>
                  <a:schemeClr val="accent2">
                    <a:lumMod val="50000"/>
                  </a:schemeClr>
                </a:solidFill>
                <a:latin typeface="Calibri" pitchFamily="34" charset="0"/>
              </a:rPr>
              <a:t>Ces différents calculs sont  souvent présentés sur la forme d’un tableau, le </a:t>
            </a:r>
            <a:r>
              <a:rPr lang="fr-FR" sz="1400" b="1" dirty="0" smtClean="0">
                <a:solidFill>
                  <a:schemeClr val="accent2">
                    <a:lumMod val="50000"/>
                  </a:schemeClr>
                </a:solidFill>
                <a:latin typeface="Calibri" pitchFamily="34" charset="0"/>
              </a:rPr>
              <a:t>compte d’exploitation analytique en coût direct</a:t>
            </a:r>
            <a:r>
              <a:rPr lang="fr-FR" sz="1400" dirty="0" smtClean="0">
                <a:solidFill>
                  <a:schemeClr val="accent2">
                    <a:lumMod val="50000"/>
                  </a:schemeClr>
                </a:solidFill>
                <a:latin typeface="Calibri" pitchFamily="34" charset="0"/>
              </a:rPr>
              <a:t>.</a:t>
            </a: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endParaRPr lang="fr-FR" sz="1400" b="1" kern="0" dirty="0" smtClean="0">
              <a:solidFill>
                <a:schemeClr val="accent2">
                  <a:lumMod val="50000"/>
                </a:schemeClr>
              </a:solidFill>
              <a:latin typeface="Calibri" pitchFamily="34" charset="0"/>
            </a:endParaRPr>
          </a:p>
        </p:txBody>
      </p:sp>
      <p:pic>
        <p:nvPicPr>
          <p:cNvPr id="73730" name="Picture 2"/>
          <p:cNvPicPr>
            <a:picLocks noChangeAspect="1" noChangeArrowheads="1"/>
          </p:cNvPicPr>
          <p:nvPr/>
        </p:nvPicPr>
        <p:blipFill>
          <a:blip r:embed="rId3"/>
          <a:srcRect/>
          <a:stretch>
            <a:fillRect/>
          </a:stretch>
        </p:blipFill>
        <p:spPr bwMode="auto">
          <a:xfrm>
            <a:off x="1500166" y="2443164"/>
            <a:ext cx="5786477" cy="1271588"/>
          </a:xfrm>
          <a:prstGeom prst="rect">
            <a:avLst/>
          </a:prstGeom>
          <a:noFill/>
          <a:ln w="9525">
            <a:solidFill>
              <a:schemeClr val="bg1">
                <a:lumMod val="50000"/>
              </a:schemeClr>
            </a:solidFill>
            <a:miter lim="800000"/>
            <a:headEnd/>
            <a:tailEnd/>
          </a:ln>
          <a:effectLst/>
        </p:spPr>
      </p:pic>
    </p:spTree>
    <p:extLst>
      <p:ext uri="{BB962C8B-B14F-4D97-AF65-F5344CB8AC3E}">
        <p14:creationId xmlns:p14="http://schemas.microsoft.com/office/powerpoint/2010/main" val="107434877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0"/>
          </p:nvPr>
        </p:nvSpPr>
        <p:spPr>
          <a:xfrm>
            <a:off x="7239032" y="6543700"/>
            <a:ext cx="1905000" cy="457200"/>
          </a:xfrm>
        </p:spPr>
        <p:txBody>
          <a:bodyPr/>
          <a:lstStyle/>
          <a:p>
            <a:pPr>
              <a:defRPr/>
            </a:pPr>
            <a:fld id="{A54505F1-5C1B-4BB7-AC3F-C6A2329798D2}" type="slidenum">
              <a:rPr lang="fr-FR" sz="1100" smtClean="0"/>
              <a:pPr>
                <a:defRPr/>
              </a:pPr>
              <a:t>58</a:t>
            </a:fld>
            <a:endParaRPr lang="fr-FR" sz="1100" dirty="0"/>
          </a:p>
        </p:txBody>
      </p:sp>
      <p:sp>
        <p:nvSpPr>
          <p:cNvPr id="7" name="Rectangle 2"/>
          <p:cNvSpPr>
            <a:spLocks noGrp="1" noChangeArrowheads="1"/>
          </p:cNvSpPr>
          <p:nvPr>
            <p:ph type="title"/>
          </p:nvPr>
        </p:nvSpPr>
        <p:spPr>
          <a:xfrm>
            <a:off x="714349" y="-71462"/>
            <a:ext cx="8286808" cy="685800"/>
          </a:xfrm>
        </p:spPr>
        <p:txBody>
          <a:bodyPr/>
          <a:lstStyle/>
          <a:p>
            <a:pPr eaLnBrk="1" hangingPunct="1"/>
            <a:r>
              <a:rPr lang="fr-FR" sz="1600" b="1" dirty="0" smtClean="0"/>
              <a:t>3. ANALYSE DES COÛTS POUR LE PILOTAGE DE L’ORGANISATION</a:t>
            </a:r>
            <a:r>
              <a:rPr lang="fr-FR" sz="1600" b="1" dirty="0" smtClean="0">
                <a:solidFill>
                  <a:schemeClr val="accent2">
                    <a:lumMod val="50000"/>
                  </a:schemeClr>
                </a:solidFill>
              </a:rPr>
              <a:t/>
            </a:r>
            <a:br>
              <a:rPr lang="fr-FR" sz="1600" b="1" dirty="0" smtClean="0">
                <a:solidFill>
                  <a:schemeClr val="accent2">
                    <a:lumMod val="50000"/>
                  </a:schemeClr>
                </a:solidFill>
              </a:rPr>
            </a:br>
            <a:r>
              <a:rPr lang="fr-FR" sz="1400" dirty="0" smtClean="0"/>
              <a:t>LES COÛTS PARTIELS</a:t>
            </a:r>
            <a:endParaRPr lang="fr-FR" sz="1600" dirty="0" smtClean="0"/>
          </a:p>
        </p:txBody>
      </p:sp>
      <p:sp>
        <p:nvSpPr>
          <p:cNvPr id="9" name="Rectangle 3"/>
          <p:cNvSpPr txBox="1">
            <a:spLocks noChangeArrowheads="1"/>
          </p:cNvSpPr>
          <p:nvPr/>
        </p:nvSpPr>
        <p:spPr bwMode="auto">
          <a:xfrm>
            <a:off x="714348" y="928670"/>
            <a:ext cx="7358114" cy="54292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80000"/>
              <a:buFont typeface="Wingdings" pitchFamily="2" charset="2"/>
              <a:buChar char="n"/>
              <a:defRPr sz="24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pPr algn="just" eaLnBrk="1" hangingPunct="1">
              <a:lnSpc>
                <a:spcPct val="150000"/>
              </a:lnSpc>
              <a:spcBef>
                <a:spcPts val="600"/>
              </a:spcBef>
              <a:spcAft>
                <a:spcPts val="600"/>
              </a:spcAft>
              <a:buSzPct val="100000"/>
              <a:buFont typeface="+mj-lt"/>
              <a:buAutoNum type="arabicPeriod" startAt="3"/>
            </a:pPr>
            <a:r>
              <a:rPr lang="fr-FR" sz="1400" b="1" dirty="0" smtClean="0">
                <a:solidFill>
                  <a:schemeClr val="accent2">
                    <a:lumMod val="50000"/>
                  </a:schemeClr>
                </a:solidFill>
                <a:latin typeface="Calibri" pitchFamily="34" charset="0"/>
              </a:rPr>
              <a:t>La méthode des coûts spécifiques</a:t>
            </a:r>
            <a:endParaRPr lang="fr-FR" sz="1400" b="1" dirty="0">
              <a:solidFill>
                <a:schemeClr val="accent2">
                  <a:lumMod val="50000"/>
                </a:schemeClr>
              </a:solidFill>
              <a:latin typeface="Calibri" pitchFamily="34" charset="0"/>
            </a:endParaRPr>
          </a:p>
          <a:p>
            <a:pPr marL="0" indent="0" algn="just" eaLnBrk="1" hangingPunct="1">
              <a:lnSpc>
                <a:spcPct val="150000"/>
              </a:lnSpc>
              <a:spcBef>
                <a:spcPts val="1200"/>
              </a:spcBef>
              <a:spcAft>
                <a:spcPts val="600"/>
              </a:spcAft>
              <a:buNone/>
            </a:pPr>
            <a:endParaRPr lang="fr-FR" sz="1400" dirty="0" smtClean="0">
              <a:solidFill>
                <a:schemeClr val="accent2">
                  <a:lumMod val="50000"/>
                </a:schemeClr>
              </a:solidFill>
              <a:latin typeface="Calibri" pitchFamily="34" charset="0"/>
            </a:endParaRPr>
          </a:p>
          <a:p>
            <a:pPr marL="0" indent="0" algn="just" eaLnBrk="1" hangingPunct="1">
              <a:lnSpc>
                <a:spcPct val="150000"/>
              </a:lnSpc>
              <a:spcBef>
                <a:spcPts val="1200"/>
              </a:spcBef>
              <a:spcAft>
                <a:spcPts val="600"/>
              </a:spcAft>
              <a:buNone/>
            </a:pPr>
            <a:endParaRPr lang="fr-FR" sz="1400" dirty="0" smtClean="0">
              <a:solidFill>
                <a:schemeClr val="accent2">
                  <a:lumMod val="50000"/>
                </a:schemeClr>
              </a:solidFill>
              <a:latin typeface="Calibri" pitchFamily="34" charset="0"/>
            </a:endParaRPr>
          </a:p>
          <a:p>
            <a:pPr marL="0" indent="0" algn="just" eaLnBrk="1" hangingPunct="1">
              <a:lnSpc>
                <a:spcPct val="150000"/>
              </a:lnSpc>
              <a:spcBef>
                <a:spcPts val="1200"/>
              </a:spcBef>
              <a:spcAft>
                <a:spcPts val="600"/>
              </a:spcAft>
              <a:buNone/>
            </a:pPr>
            <a:r>
              <a:rPr lang="fr-FR" sz="1400" dirty="0" smtClean="0">
                <a:solidFill>
                  <a:schemeClr val="accent2">
                    <a:lumMod val="50000"/>
                  </a:schemeClr>
                </a:solidFill>
                <a:latin typeface="Calibri" pitchFamily="34" charset="0"/>
              </a:rPr>
              <a:t>La méthode des coûts spécifiques prolonge la démarche de celle des coûts variables. Elle impute, à chaque produits, les charges directes fixes qui lui sont propres. Elle permet ainsi de dégager une marge sur coûts spécifiques (du produit) qui doit permettre la couverture des charges fixes indirectes réputées charges communes à l’entreprise.</a:t>
            </a:r>
          </a:p>
          <a:p>
            <a:pPr marL="0" indent="0" algn="just" eaLnBrk="1" hangingPunct="1">
              <a:lnSpc>
                <a:spcPct val="150000"/>
              </a:lnSpc>
              <a:spcBef>
                <a:spcPts val="600"/>
              </a:spcBef>
              <a:spcAft>
                <a:spcPts val="600"/>
              </a:spcAft>
              <a:buNone/>
            </a:pPr>
            <a:r>
              <a:rPr lang="fr-FR" sz="1400" dirty="0" smtClean="0">
                <a:solidFill>
                  <a:schemeClr val="accent2">
                    <a:lumMod val="50000"/>
                  </a:schemeClr>
                </a:solidFill>
                <a:latin typeface="Calibri" pitchFamily="34" charset="0"/>
              </a:rPr>
              <a:t>Cette démarche considère que la méthode des coûts variables est insuffisante pour comparer le coût des produits : c’est souvent le cas dans des entreprises de production ou une part  importante des charges fixes est liée à la production des produits :</a:t>
            </a:r>
          </a:p>
          <a:p>
            <a:pPr marL="0" indent="0" algn="just" eaLnBrk="1" hangingPunct="1">
              <a:spcBef>
                <a:spcPts val="600"/>
              </a:spcBef>
              <a:spcAft>
                <a:spcPts val="600"/>
              </a:spcAft>
              <a:buFontTx/>
              <a:buChar char="-"/>
            </a:pPr>
            <a:r>
              <a:rPr lang="fr-FR" sz="1400" dirty="0" smtClean="0">
                <a:solidFill>
                  <a:schemeClr val="accent2">
                    <a:lumMod val="50000"/>
                  </a:schemeClr>
                </a:solidFill>
                <a:latin typeface="Calibri" pitchFamily="34" charset="0"/>
              </a:rPr>
              <a:t>   incorporation dans le coût des produits des charges de structure directes</a:t>
            </a:r>
          </a:p>
          <a:p>
            <a:pPr marL="0" indent="0" algn="just" eaLnBrk="1" hangingPunct="1">
              <a:spcBef>
                <a:spcPts val="600"/>
              </a:spcBef>
              <a:spcAft>
                <a:spcPts val="600"/>
              </a:spcAft>
              <a:buFontTx/>
              <a:buChar char="-"/>
            </a:pPr>
            <a:r>
              <a:rPr lang="fr-FR" sz="1400" dirty="0" smtClean="0">
                <a:solidFill>
                  <a:schemeClr val="accent2">
                    <a:lumMod val="50000"/>
                  </a:schemeClr>
                </a:solidFill>
                <a:latin typeface="Calibri" pitchFamily="34" charset="0"/>
              </a:rPr>
              <a:t>   rejet des charges de structure communes.</a:t>
            </a: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endParaRPr lang="fr-FR" sz="1400" b="1" kern="0" dirty="0" smtClean="0">
              <a:solidFill>
                <a:schemeClr val="accent2">
                  <a:lumMod val="50000"/>
                </a:schemeClr>
              </a:solidFill>
              <a:latin typeface="Calibri" pitchFamily="34" charset="0"/>
            </a:endParaRPr>
          </a:p>
        </p:txBody>
      </p:sp>
      <p:pic>
        <p:nvPicPr>
          <p:cNvPr id="74754" name="Picture 2"/>
          <p:cNvPicPr>
            <a:picLocks noChangeAspect="1" noChangeArrowheads="1"/>
          </p:cNvPicPr>
          <p:nvPr/>
        </p:nvPicPr>
        <p:blipFill>
          <a:blip r:embed="rId3"/>
          <a:srcRect/>
          <a:stretch>
            <a:fillRect/>
          </a:stretch>
        </p:blipFill>
        <p:spPr bwMode="auto">
          <a:xfrm>
            <a:off x="3805238" y="1571612"/>
            <a:ext cx="1533525" cy="847725"/>
          </a:xfrm>
          <a:prstGeom prst="rect">
            <a:avLst/>
          </a:prstGeom>
          <a:noFill/>
          <a:ln w="9525">
            <a:solidFill>
              <a:schemeClr val="bg1">
                <a:lumMod val="50000"/>
              </a:schemeClr>
            </a:solidFill>
            <a:miter lim="800000"/>
            <a:headEnd/>
            <a:tailEnd/>
          </a:ln>
          <a:effectLst/>
        </p:spPr>
      </p:pic>
    </p:spTree>
    <p:extLst>
      <p:ext uri="{BB962C8B-B14F-4D97-AF65-F5344CB8AC3E}">
        <p14:creationId xmlns:p14="http://schemas.microsoft.com/office/powerpoint/2010/main" val="107434877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0"/>
          </p:nvPr>
        </p:nvSpPr>
        <p:spPr>
          <a:xfrm>
            <a:off x="7239032" y="6543700"/>
            <a:ext cx="1905000" cy="457200"/>
          </a:xfrm>
        </p:spPr>
        <p:txBody>
          <a:bodyPr/>
          <a:lstStyle/>
          <a:p>
            <a:pPr>
              <a:defRPr/>
            </a:pPr>
            <a:fld id="{A54505F1-5C1B-4BB7-AC3F-C6A2329798D2}" type="slidenum">
              <a:rPr lang="fr-FR" sz="1100" smtClean="0"/>
              <a:pPr>
                <a:defRPr/>
              </a:pPr>
              <a:t>59</a:t>
            </a:fld>
            <a:endParaRPr lang="fr-FR" sz="1100" dirty="0"/>
          </a:p>
        </p:txBody>
      </p:sp>
      <p:sp>
        <p:nvSpPr>
          <p:cNvPr id="7" name="Rectangle 2"/>
          <p:cNvSpPr>
            <a:spLocks noGrp="1" noChangeArrowheads="1"/>
          </p:cNvSpPr>
          <p:nvPr>
            <p:ph type="title"/>
          </p:nvPr>
        </p:nvSpPr>
        <p:spPr>
          <a:xfrm>
            <a:off x="714349" y="-71462"/>
            <a:ext cx="8286808" cy="685800"/>
          </a:xfrm>
        </p:spPr>
        <p:txBody>
          <a:bodyPr/>
          <a:lstStyle/>
          <a:p>
            <a:pPr eaLnBrk="1" hangingPunct="1"/>
            <a:r>
              <a:rPr lang="fr-FR" sz="1600" b="1" dirty="0" smtClean="0"/>
              <a:t>3. ANALYSE DES COÛTS POUR LE PILOTAGE DE L’ORGANISATION</a:t>
            </a:r>
            <a:r>
              <a:rPr lang="fr-FR" sz="1600" b="1" dirty="0" smtClean="0">
                <a:solidFill>
                  <a:schemeClr val="accent2">
                    <a:lumMod val="50000"/>
                  </a:schemeClr>
                </a:solidFill>
              </a:rPr>
              <a:t/>
            </a:r>
            <a:br>
              <a:rPr lang="fr-FR" sz="1600" b="1" dirty="0" smtClean="0">
                <a:solidFill>
                  <a:schemeClr val="accent2">
                    <a:lumMod val="50000"/>
                  </a:schemeClr>
                </a:solidFill>
              </a:rPr>
            </a:br>
            <a:r>
              <a:rPr lang="fr-FR" sz="1400" dirty="0" smtClean="0"/>
              <a:t>LES COÛTS PARTIELS</a:t>
            </a:r>
            <a:endParaRPr lang="fr-FR" sz="1600" dirty="0" smtClean="0"/>
          </a:p>
        </p:txBody>
      </p:sp>
      <p:sp>
        <p:nvSpPr>
          <p:cNvPr id="9" name="Rectangle 3"/>
          <p:cNvSpPr txBox="1">
            <a:spLocks noChangeArrowheads="1"/>
          </p:cNvSpPr>
          <p:nvPr/>
        </p:nvSpPr>
        <p:spPr bwMode="auto">
          <a:xfrm>
            <a:off x="714348" y="928670"/>
            <a:ext cx="7358114" cy="54292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80000"/>
              <a:buFont typeface="Wingdings" pitchFamily="2" charset="2"/>
              <a:buChar char="n"/>
              <a:defRPr sz="24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pPr algn="just" eaLnBrk="1" hangingPunct="1">
              <a:lnSpc>
                <a:spcPct val="150000"/>
              </a:lnSpc>
              <a:spcBef>
                <a:spcPts val="600"/>
              </a:spcBef>
              <a:spcAft>
                <a:spcPts val="600"/>
              </a:spcAft>
              <a:buSzPct val="100000"/>
              <a:buFont typeface="+mj-lt"/>
              <a:buAutoNum type="arabicPeriod" startAt="3"/>
            </a:pPr>
            <a:r>
              <a:rPr lang="fr-FR" sz="1400" b="1" dirty="0" smtClean="0">
                <a:solidFill>
                  <a:schemeClr val="accent2">
                    <a:lumMod val="50000"/>
                  </a:schemeClr>
                </a:solidFill>
                <a:latin typeface="Calibri" pitchFamily="34" charset="0"/>
              </a:rPr>
              <a:t>La méthode des coûts spécifiques</a:t>
            </a:r>
            <a:endParaRPr lang="fr-FR" sz="1400" b="1" dirty="0">
              <a:solidFill>
                <a:schemeClr val="accent2">
                  <a:lumMod val="50000"/>
                </a:schemeClr>
              </a:solidFill>
              <a:latin typeface="Calibri" pitchFamily="34" charset="0"/>
            </a:endParaRPr>
          </a:p>
          <a:p>
            <a:pPr marL="0" indent="0" algn="just" eaLnBrk="1" hangingPunct="1">
              <a:lnSpc>
                <a:spcPct val="150000"/>
              </a:lnSpc>
              <a:spcBef>
                <a:spcPts val="1200"/>
              </a:spcBef>
              <a:spcAft>
                <a:spcPts val="600"/>
              </a:spcAft>
              <a:buNone/>
            </a:pPr>
            <a:r>
              <a:rPr lang="fr-FR" sz="1400" dirty="0" smtClean="0">
                <a:solidFill>
                  <a:schemeClr val="accent2">
                    <a:lumMod val="50000"/>
                  </a:schemeClr>
                </a:solidFill>
                <a:latin typeface="Calibri" pitchFamily="34" charset="0"/>
              </a:rPr>
              <a:t>Cette méthode est aussi appelée :</a:t>
            </a:r>
          </a:p>
          <a:p>
            <a:pPr marL="0" indent="0" algn="just" eaLnBrk="1" hangingPunct="1">
              <a:lnSpc>
                <a:spcPct val="150000"/>
              </a:lnSpc>
              <a:spcBef>
                <a:spcPts val="600"/>
              </a:spcBef>
              <a:spcAft>
                <a:spcPts val="600"/>
              </a:spcAft>
              <a:buFontTx/>
              <a:buChar char="-"/>
            </a:pPr>
            <a:r>
              <a:rPr lang="fr-FR" sz="1400" dirty="0" smtClean="0">
                <a:solidFill>
                  <a:schemeClr val="accent2">
                    <a:lumMod val="50000"/>
                  </a:schemeClr>
                </a:solidFill>
                <a:latin typeface="Calibri" pitchFamily="34" charset="0"/>
              </a:rPr>
              <a:t>   méthode du coût variable évolué</a:t>
            </a:r>
          </a:p>
          <a:p>
            <a:pPr marL="0" indent="0" algn="just" eaLnBrk="1" hangingPunct="1">
              <a:lnSpc>
                <a:spcPct val="150000"/>
              </a:lnSpc>
              <a:spcBef>
                <a:spcPts val="600"/>
              </a:spcBef>
              <a:spcAft>
                <a:spcPts val="600"/>
              </a:spcAft>
              <a:buFontTx/>
              <a:buChar char="-"/>
            </a:pPr>
            <a:r>
              <a:rPr lang="fr-FR" sz="1400" dirty="0" smtClean="0">
                <a:solidFill>
                  <a:schemeClr val="accent2">
                    <a:lumMod val="50000"/>
                  </a:schemeClr>
                </a:solidFill>
                <a:latin typeface="Calibri" pitchFamily="34" charset="0"/>
              </a:rPr>
              <a:t>   direct </a:t>
            </a:r>
            <a:r>
              <a:rPr lang="fr-FR" sz="1400" dirty="0" err="1" smtClean="0">
                <a:solidFill>
                  <a:schemeClr val="accent2">
                    <a:lumMod val="50000"/>
                  </a:schemeClr>
                </a:solidFill>
                <a:latin typeface="Calibri" pitchFamily="34" charset="0"/>
              </a:rPr>
              <a:t>costing</a:t>
            </a:r>
            <a:r>
              <a:rPr lang="fr-FR" sz="1400" dirty="0" smtClean="0">
                <a:solidFill>
                  <a:schemeClr val="accent2">
                    <a:lumMod val="50000"/>
                  </a:schemeClr>
                </a:solidFill>
                <a:latin typeface="Calibri" pitchFamily="34" charset="0"/>
              </a:rPr>
              <a:t> évolué </a:t>
            </a:r>
          </a:p>
          <a:p>
            <a:pPr marL="0" indent="0" algn="just" eaLnBrk="1" hangingPunct="1">
              <a:lnSpc>
                <a:spcPct val="150000"/>
              </a:lnSpc>
              <a:spcBef>
                <a:spcPts val="600"/>
              </a:spcBef>
              <a:spcAft>
                <a:spcPts val="600"/>
              </a:spcAft>
              <a:buFontTx/>
              <a:buChar char="-"/>
            </a:pPr>
            <a:r>
              <a:rPr lang="fr-FR" sz="1400" dirty="0" smtClean="0">
                <a:solidFill>
                  <a:schemeClr val="accent2">
                    <a:lumMod val="50000"/>
                  </a:schemeClr>
                </a:solidFill>
                <a:latin typeface="Calibri" pitchFamily="34" charset="0"/>
              </a:rPr>
              <a:t>   méthode des contributions ou des apports (en référence à la contribution de chaque produit à la couverture des charges fixes communes</a:t>
            </a:r>
          </a:p>
          <a:p>
            <a:pPr marL="0" indent="0" algn="just" eaLnBrk="1" hangingPunct="1">
              <a:lnSpc>
                <a:spcPct val="150000"/>
              </a:lnSpc>
              <a:spcBef>
                <a:spcPts val="600"/>
              </a:spcBef>
              <a:spcAft>
                <a:spcPts val="600"/>
              </a:spcAft>
              <a:buNone/>
            </a:pPr>
            <a:r>
              <a:rPr lang="fr-FR" sz="1400" dirty="0" smtClean="0">
                <a:solidFill>
                  <a:schemeClr val="accent2">
                    <a:lumMod val="50000"/>
                  </a:schemeClr>
                </a:solidFill>
                <a:latin typeface="Calibri" pitchFamily="34" charset="0"/>
              </a:rPr>
              <a:t>On retient comme charges spécifiques :</a:t>
            </a:r>
          </a:p>
          <a:p>
            <a:pPr marL="0" indent="0" algn="just" eaLnBrk="1" hangingPunct="1">
              <a:lnSpc>
                <a:spcPct val="150000"/>
              </a:lnSpc>
              <a:spcBef>
                <a:spcPts val="600"/>
              </a:spcBef>
              <a:spcAft>
                <a:spcPts val="600"/>
              </a:spcAft>
              <a:buFontTx/>
              <a:buChar char="-"/>
            </a:pPr>
            <a:r>
              <a:rPr lang="fr-FR" sz="1400" dirty="0" smtClean="0">
                <a:solidFill>
                  <a:schemeClr val="accent2">
                    <a:lumMod val="50000"/>
                  </a:schemeClr>
                </a:solidFill>
                <a:latin typeface="Calibri" pitchFamily="34" charset="0"/>
              </a:rPr>
              <a:t>   les </a:t>
            </a:r>
            <a:r>
              <a:rPr lang="fr-FR" sz="1400" b="1" dirty="0" smtClean="0">
                <a:solidFill>
                  <a:schemeClr val="accent2">
                    <a:lumMod val="50000"/>
                  </a:schemeClr>
                </a:solidFill>
                <a:latin typeface="Calibri" pitchFamily="34" charset="0"/>
              </a:rPr>
              <a:t>charges directement affectées</a:t>
            </a:r>
            <a:r>
              <a:rPr lang="fr-FR" sz="1400" dirty="0" smtClean="0">
                <a:solidFill>
                  <a:schemeClr val="accent2">
                    <a:lumMod val="50000"/>
                  </a:schemeClr>
                </a:solidFill>
                <a:latin typeface="Calibri" pitchFamily="34" charset="0"/>
              </a:rPr>
              <a:t>, ce sont principalement des charges opérationnelles mais certaines peuvent être de structure.</a:t>
            </a:r>
          </a:p>
          <a:p>
            <a:pPr marL="0" indent="0" algn="just" eaLnBrk="1" hangingPunct="1">
              <a:lnSpc>
                <a:spcPct val="150000"/>
              </a:lnSpc>
              <a:spcBef>
                <a:spcPts val="600"/>
              </a:spcBef>
              <a:spcAft>
                <a:spcPts val="600"/>
              </a:spcAft>
              <a:buFontTx/>
              <a:buChar char="-"/>
            </a:pPr>
            <a:r>
              <a:rPr lang="fr-FR" sz="1400" dirty="0" smtClean="0">
                <a:solidFill>
                  <a:schemeClr val="accent2">
                    <a:lumMod val="50000"/>
                  </a:schemeClr>
                </a:solidFill>
                <a:latin typeface="Calibri" pitchFamily="34" charset="0"/>
              </a:rPr>
              <a:t>   les charges qui peuvent être </a:t>
            </a:r>
            <a:r>
              <a:rPr lang="fr-FR" sz="1400" b="1" dirty="0" smtClean="0">
                <a:solidFill>
                  <a:schemeClr val="accent2">
                    <a:lumMod val="50000"/>
                  </a:schemeClr>
                </a:solidFill>
                <a:latin typeface="Calibri" pitchFamily="34" charset="0"/>
              </a:rPr>
              <a:t>rattachées à ce coût sans ambiguïté </a:t>
            </a:r>
            <a:r>
              <a:rPr lang="fr-FR" sz="1400" dirty="0" smtClean="0">
                <a:solidFill>
                  <a:schemeClr val="accent2">
                    <a:lumMod val="50000"/>
                  </a:schemeClr>
                </a:solidFill>
                <a:latin typeface="Calibri" pitchFamily="34" charset="0"/>
              </a:rPr>
              <a:t>même si elles </a:t>
            </a:r>
            <a:r>
              <a:rPr lang="fr-FR" sz="1400" b="1" dirty="0" smtClean="0">
                <a:solidFill>
                  <a:schemeClr val="accent2">
                    <a:lumMod val="50000"/>
                  </a:schemeClr>
                </a:solidFill>
                <a:latin typeface="Calibri" pitchFamily="34" charset="0"/>
              </a:rPr>
              <a:t>transitent par des centre d’analyse</a:t>
            </a:r>
            <a:r>
              <a:rPr lang="fr-FR" sz="1400" dirty="0" smtClean="0">
                <a:solidFill>
                  <a:schemeClr val="accent2">
                    <a:lumMod val="50000"/>
                  </a:schemeClr>
                </a:solidFill>
                <a:latin typeface="Calibri" pitchFamily="34" charset="0"/>
              </a:rPr>
              <a:t> dés lors qu’elles sont liées au cycle de production ou de vente. </a:t>
            </a: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endParaRPr lang="fr-FR" sz="1400" b="1" kern="0" dirty="0" smtClean="0">
              <a:solidFill>
                <a:schemeClr val="accent2">
                  <a:lumMod val="50000"/>
                </a:schemeClr>
              </a:solidFill>
              <a:latin typeface="Calibri" pitchFamily="34" charset="0"/>
            </a:endParaRPr>
          </a:p>
        </p:txBody>
      </p:sp>
    </p:spTree>
    <p:extLst>
      <p:ext uri="{BB962C8B-B14F-4D97-AF65-F5344CB8AC3E}">
        <p14:creationId xmlns:p14="http://schemas.microsoft.com/office/powerpoint/2010/main" val="10743487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a:xfrm>
            <a:off x="714348" y="980728"/>
            <a:ext cx="7890100" cy="5400600"/>
          </a:xfrm>
        </p:spPr>
        <p:txBody>
          <a:bodyPr/>
          <a:lstStyle/>
          <a:p>
            <a:pPr eaLnBrk="1" hangingPunct="1">
              <a:lnSpc>
                <a:spcPct val="150000"/>
              </a:lnSpc>
              <a:spcBef>
                <a:spcPts val="600"/>
              </a:spcBef>
              <a:spcAft>
                <a:spcPts val="600"/>
              </a:spcAft>
              <a:buNone/>
            </a:pPr>
            <a:r>
              <a:rPr lang="fr-FR" sz="1600" b="1" dirty="0" smtClean="0">
                <a:solidFill>
                  <a:schemeClr val="accent2">
                    <a:lumMod val="50000"/>
                  </a:schemeClr>
                </a:solidFill>
                <a:latin typeface="Calibri" pitchFamily="34" charset="0"/>
              </a:rPr>
              <a:t>OBJECTIFS DU CONTRÔLE DE GESTION</a:t>
            </a:r>
          </a:p>
          <a:p>
            <a:pPr marL="0" indent="0" algn="just" eaLnBrk="1" hangingPunct="1">
              <a:lnSpc>
                <a:spcPct val="150000"/>
              </a:lnSpc>
              <a:spcBef>
                <a:spcPts val="600"/>
              </a:spcBef>
              <a:spcAft>
                <a:spcPts val="600"/>
              </a:spcAft>
              <a:buNone/>
            </a:pPr>
            <a:r>
              <a:rPr lang="fr-FR" sz="1400" dirty="0" smtClean="0">
                <a:solidFill>
                  <a:schemeClr val="accent2">
                    <a:lumMod val="50000"/>
                  </a:schemeClr>
                </a:solidFill>
                <a:latin typeface="Calibri" pitchFamily="34" charset="0"/>
              </a:rPr>
              <a:t>Le contrôle de gestion  est un système de régulation des comportements, il se rattache au domaine des sciences humaines. Il répond au missions suivantes :</a:t>
            </a:r>
          </a:p>
          <a:p>
            <a:pPr algn="just" eaLnBrk="1" hangingPunct="1">
              <a:lnSpc>
                <a:spcPct val="150000"/>
              </a:lnSpc>
              <a:spcBef>
                <a:spcPts val="600"/>
              </a:spcBef>
              <a:spcAft>
                <a:spcPts val="600"/>
              </a:spcAft>
              <a:buSzPct val="100000"/>
              <a:buFont typeface="Arial" pitchFamily="34" charset="0"/>
              <a:buChar char="•"/>
            </a:pPr>
            <a:r>
              <a:rPr lang="fr-FR" sz="1400" b="1" dirty="0" smtClean="0">
                <a:solidFill>
                  <a:schemeClr val="accent2">
                    <a:lumMod val="50000"/>
                  </a:schemeClr>
                </a:solidFill>
                <a:latin typeface="Calibri" pitchFamily="34" charset="0"/>
              </a:rPr>
              <a:t>Mettre en œuvre la décentralisation</a:t>
            </a:r>
            <a:r>
              <a:rPr lang="fr-FR" sz="1400" dirty="0" smtClean="0">
                <a:solidFill>
                  <a:schemeClr val="accent2">
                    <a:lumMod val="50000"/>
                  </a:schemeClr>
                </a:solidFill>
                <a:latin typeface="Calibri" pitchFamily="34" charset="0"/>
              </a:rPr>
              <a:t> :  il doit s’assurer que les opérations courantes suivent la stratégie, qu’il y a cohérence dans les décisions.</a:t>
            </a:r>
          </a:p>
          <a:p>
            <a:pPr algn="just" eaLnBrk="1" hangingPunct="1">
              <a:lnSpc>
                <a:spcPct val="150000"/>
              </a:lnSpc>
              <a:spcBef>
                <a:spcPts val="600"/>
              </a:spcBef>
              <a:spcAft>
                <a:spcPts val="600"/>
              </a:spcAft>
              <a:buSzPct val="100000"/>
              <a:buFont typeface="Arial" pitchFamily="34" charset="0"/>
              <a:buChar char="•"/>
            </a:pPr>
            <a:r>
              <a:rPr lang="fr-FR" sz="1400" b="1" dirty="0" smtClean="0">
                <a:solidFill>
                  <a:schemeClr val="accent2">
                    <a:lumMod val="50000"/>
                  </a:schemeClr>
                </a:solidFill>
                <a:latin typeface="Calibri" pitchFamily="34" charset="0"/>
              </a:rPr>
              <a:t>Fournir des informations </a:t>
            </a:r>
            <a:r>
              <a:rPr lang="fr-FR" sz="1400" dirty="0" smtClean="0">
                <a:solidFill>
                  <a:schemeClr val="accent2">
                    <a:lumMod val="50000"/>
                  </a:schemeClr>
                </a:solidFill>
                <a:latin typeface="Calibri" pitchFamily="34" charset="0"/>
              </a:rPr>
              <a:t>pour prendre des décisions, communiquer et mesurer les performances.</a:t>
            </a:r>
          </a:p>
          <a:p>
            <a:pPr algn="just" eaLnBrk="1" hangingPunct="1">
              <a:lnSpc>
                <a:spcPct val="150000"/>
              </a:lnSpc>
              <a:spcBef>
                <a:spcPts val="600"/>
              </a:spcBef>
              <a:spcAft>
                <a:spcPts val="600"/>
              </a:spcAft>
              <a:buSzPct val="100000"/>
              <a:buFont typeface="Arial" pitchFamily="34" charset="0"/>
              <a:buChar char="•"/>
            </a:pPr>
            <a:r>
              <a:rPr lang="fr-FR" sz="1400" b="1" dirty="0" smtClean="0">
                <a:solidFill>
                  <a:schemeClr val="accent2">
                    <a:lumMod val="50000"/>
                  </a:schemeClr>
                </a:solidFill>
                <a:latin typeface="Calibri" pitchFamily="34" charset="0"/>
              </a:rPr>
              <a:t>Piloter la performance</a:t>
            </a:r>
            <a:r>
              <a:rPr lang="fr-FR" sz="1400" dirty="0" smtClean="0">
                <a:solidFill>
                  <a:schemeClr val="accent2">
                    <a:lumMod val="50000"/>
                  </a:schemeClr>
                </a:solidFill>
                <a:latin typeface="Calibri" pitchFamily="34" charset="0"/>
              </a:rPr>
              <a:t>, c’est-à-dire la mesurer avec une variété d’indicateurs, assurer le chaînage des mesures,  concevoir la performance comme un processus qui se gère, agir sur les déterminants à long terme de la performance et s’appuyer sur des références externes.</a:t>
            </a:r>
          </a:p>
          <a:p>
            <a:pPr algn="just" eaLnBrk="1" hangingPunct="1">
              <a:lnSpc>
                <a:spcPct val="150000"/>
              </a:lnSpc>
              <a:spcBef>
                <a:spcPts val="600"/>
              </a:spcBef>
              <a:spcAft>
                <a:spcPts val="600"/>
              </a:spcAft>
              <a:buSzPct val="100000"/>
              <a:buFont typeface="Arial" pitchFamily="34" charset="0"/>
              <a:buChar char="•"/>
            </a:pPr>
            <a:r>
              <a:rPr lang="fr-FR" sz="1400" b="1" dirty="0" smtClean="0">
                <a:solidFill>
                  <a:schemeClr val="accent2">
                    <a:lumMod val="50000"/>
                  </a:schemeClr>
                </a:solidFill>
                <a:latin typeface="Calibri" pitchFamily="34" charset="0"/>
              </a:rPr>
              <a:t>Développer l’intelligence organisationnelle </a:t>
            </a:r>
            <a:r>
              <a:rPr lang="fr-FR" sz="1400" dirty="0" smtClean="0">
                <a:solidFill>
                  <a:schemeClr val="accent2">
                    <a:lumMod val="50000"/>
                  </a:schemeClr>
                </a:solidFill>
                <a:latin typeface="Calibri" pitchFamily="34" charset="0"/>
              </a:rPr>
              <a:t>pour favoriser l’innovation, la création, assurer la diffusion des innovations, permettre l’apprentissage, l’accumulation de l’expérience et conduire le changement</a:t>
            </a:r>
          </a:p>
          <a:p>
            <a:pPr marL="0" indent="0" algn="just" eaLnBrk="1" hangingPunct="1">
              <a:lnSpc>
                <a:spcPct val="150000"/>
              </a:lnSpc>
              <a:spcBef>
                <a:spcPts val="600"/>
              </a:spcBef>
              <a:spcAft>
                <a:spcPts val="600"/>
              </a:spcAft>
              <a:buSzPct val="100000"/>
              <a:buNone/>
            </a:pPr>
            <a:endParaRPr lang="fr-FR" sz="1400" dirty="0">
              <a:solidFill>
                <a:schemeClr val="accent2">
                  <a:lumMod val="50000"/>
                </a:schemeClr>
              </a:solidFill>
              <a:latin typeface="Calibri" pitchFamily="34" charset="0"/>
            </a:endParaRPr>
          </a:p>
        </p:txBody>
      </p:sp>
      <p:sp>
        <p:nvSpPr>
          <p:cNvPr id="8" name="Espace réservé du numéro de diapositive 7"/>
          <p:cNvSpPr>
            <a:spLocks noGrp="1"/>
          </p:cNvSpPr>
          <p:nvPr>
            <p:ph type="sldNum" sz="quarter" idx="10"/>
          </p:nvPr>
        </p:nvSpPr>
        <p:spPr>
          <a:xfrm>
            <a:off x="7239032" y="6543700"/>
            <a:ext cx="1905000" cy="457200"/>
          </a:xfrm>
        </p:spPr>
        <p:txBody>
          <a:bodyPr/>
          <a:lstStyle/>
          <a:p>
            <a:pPr>
              <a:defRPr/>
            </a:pPr>
            <a:fld id="{A54505F1-5C1B-4BB7-AC3F-C6A2329798D2}" type="slidenum">
              <a:rPr lang="fr-FR" sz="1100" smtClean="0"/>
              <a:pPr>
                <a:defRPr/>
              </a:pPr>
              <a:t>6</a:t>
            </a:fld>
            <a:endParaRPr lang="fr-FR" sz="1100" dirty="0"/>
          </a:p>
        </p:txBody>
      </p:sp>
      <p:sp>
        <p:nvSpPr>
          <p:cNvPr id="10" name="Rectangle 2"/>
          <p:cNvSpPr>
            <a:spLocks noGrp="1" noChangeArrowheads="1"/>
          </p:cNvSpPr>
          <p:nvPr>
            <p:ph type="title"/>
          </p:nvPr>
        </p:nvSpPr>
        <p:spPr>
          <a:xfrm>
            <a:off x="714349" y="-71462"/>
            <a:ext cx="8286808" cy="685800"/>
          </a:xfrm>
        </p:spPr>
        <p:txBody>
          <a:bodyPr/>
          <a:lstStyle/>
          <a:p>
            <a:pPr eaLnBrk="1" hangingPunct="1"/>
            <a:r>
              <a:rPr lang="fr-FR" sz="1600" b="1" dirty="0" smtClean="0"/>
              <a:t>1. INTRODUCTION</a:t>
            </a:r>
            <a:r>
              <a:rPr lang="fr-FR" sz="1600" b="1" dirty="0" smtClean="0">
                <a:solidFill>
                  <a:schemeClr val="accent2">
                    <a:lumMod val="50000"/>
                  </a:schemeClr>
                </a:solidFill>
              </a:rPr>
              <a:t/>
            </a:r>
            <a:br>
              <a:rPr lang="fr-FR" sz="1600" b="1" dirty="0" smtClean="0">
                <a:solidFill>
                  <a:schemeClr val="accent2">
                    <a:lumMod val="50000"/>
                  </a:schemeClr>
                </a:solidFill>
              </a:rPr>
            </a:br>
            <a:r>
              <a:rPr lang="fr-FR" sz="1400" dirty="0" smtClean="0"/>
              <a:t>OBJECTIFS DU </a:t>
            </a:r>
            <a:r>
              <a:rPr lang="fr-FR" sz="1400" dirty="0"/>
              <a:t>CONTRÔLE DE GESTION</a:t>
            </a:r>
          </a:p>
        </p:txBody>
      </p:sp>
    </p:spTree>
    <p:extLst>
      <p:ext uri="{BB962C8B-B14F-4D97-AF65-F5344CB8AC3E}">
        <p14:creationId xmlns:p14="http://schemas.microsoft.com/office/powerpoint/2010/main" val="420276529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0"/>
          </p:nvPr>
        </p:nvSpPr>
        <p:spPr>
          <a:xfrm>
            <a:off x="7239032" y="6543700"/>
            <a:ext cx="1905000" cy="457200"/>
          </a:xfrm>
        </p:spPr>
        <p:txBody>
          <a:bodyPr/>
          <a:lstStyle/>
          <a:p>
            <a:pPr>
              <a:defRPr/>
            </a:pPr>
            <a:fld id="{A54505F1-5C1B-4BB7-AC3F-C6A2329798D2}" type="slidenum">
              <a:rPr lang="fr-FR" sz="1100" smtClean="0"/>
              <a:pPr>
                <a:defRPr/>
              </a:pPr>
              <a:t>60</a:t>
            </a:fld>
            <a:endParaRPr lang="fr-FR" sz="1100" dirty="0"/>
          </a:p>
        </p:txBody>
      </p:sp>
      <p:sp>
        <p:nvSpPr>
          <p:cNvPr id="7" name="Rectangle 2"/>
          <p:cNvSpPr>
            <a:spLocks noGrp="1" noChangeArrowheads="1"/>
          </p:cNvSpPr>
          <p:nvPr>
            <p:ph type="title"/>
          </p:nvPr>
        </p:nvSpPr>
        <p:spPr>
          <a:xfrm>
            <a:off x="714349" y="-71462"/>
            <a:ext cx="8286808" cy="685800"/>
          </a:xfrm>
        </p:spPr>
        <p:txBody>
          <a:bodyPr/>
          <a:lstStyle/>
          <a:p>
            <a:pPr eaLnBrk="1" hangingPunct="1"/>
            <a:r>
              <a:rPr lang="fr-FR" sz="1600" b="1" dirty="0" smtClean="0"/>
              <a:t>3. ANALYSE DES COÛTS POUR LE PILOTAGE DE L’ORGANISATION</a:t>
            </a:r>
            <a:r>
              <a:rPr lang="fr-FR" sz="1600" b="1" dirty="0" smtClean="0">
                <a:solidFill>
                  <a:schemeClr val="accent2">
                    <a:lumMod val="50000"/>
                  </a:schemeClr>
                </a:solidFill>
              </a:rPr>
              <a:t/>
            </a:r>
            <a:br>
              <a:rPr lang="fr-FR" sz="1600" b="1" dirty="0" smtClean="0">
                <a:solidFill>
                  <a:schemeClr val="accent2">
                    <a:lumMod val="50000"/>
                  </a:schemeClr>
                </a:solidFill>
              </a:rPr>
            </a:br>
            <a:r>
              <a:rPr lang="fr-FR" sz="1400" dirty="0" smtClean="0"/>
              <a:t>LES COÛTS PARTIELS</a:t>
            </a:r>
            <a:endParaRPr lang="fr-FR" sz="1600" dirty="0" smtClean="0"/>
          </a:p>
        </p:txBody>
      </p:sp>
      <p:sp>
        <p:nvSpPr>
          <p:cNvPr id="9" name="Rectangle 3"/>
          <p:cNvSpPr txBox="1">
            <a:spLocks noChangeArrowheads="1"/>
          </p:cNvSpPr>
          <p:nvPr/>
        </p:nvSpPr>
        <p:spPr bwMode="auto">
          <a:xfrm>
            <a:off x="714348" y="928670"/>
            <a:ext cx="7358114" cy="592935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80000"/>
              <a:buFont typeface="Wingdings" pitchFamily="2" charset="2"/>
              <a:buChar char="n"/>
              <a:defRPr sz="24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pPr marL="0" indent="0" algn="just" eaLnBrk="1" hangingPunct="1">
              <a:spcBef>
                <a:spcPts val="600"/>
              </a:spcBef>
              <a:spcAft>
                <a:spcPts val="600"/>
              </a:spcAft>
              <a:buNone/>
            </a:pPr>
            <a:r>
              <a:rPr lang="fr-FR" sz="1400" i="1" u="sng" dirty="0" smtClean="0">
                <a:solidFill>
                  <a:schemeClr val="accent2">
                    <a:lumMod val="50000"/>
                  </a:schemeClr>
                </a:solidFill>
                <a:latin typeface="Calibri" pitchFamily="34" charset="0"/>
              </a:rPr>
              <a:t>EXEMPLE 2</a:t>
            </a:r>
            <a:r>
              <a:rPr lang="fr-FR" sz="1400" i="1" dirty="0" smtClean="0">
                <a:solidFill>
                  <a:schemeClr val="accent2">
                    <a:lumMod val="50000"/>
                  </a:schemeClr>
                </a:solidFill>
                <a:latin typeface="Calibri" pitchFamily="34" charset="0"/>
              </a:rPr>
              <a:t> :</a:t>
            </a:r>
          </a:p>
          <a:p>
            <a:pPr marL="0" indent="0" algn="just" eaLnBrk="1" hangingPunct="1">
              <a:lnSpc>
                <a:spcPct val="150000"/>
              </a:lnSpc>
              <a:spcBef>
                <a:spcPts val="600"/>
              </a:spcBef>
              <a:spcAft>
                <a:spcPts val="600"/>
              </a:spcAft>
              <a:buNone/>
            </a:pPr>
            <a:r>
              <a:rPr lang="fr-FR" sz="1400" dirty="0" smtClean="0">
                <a:solidFill>
                  <a:schemeClr val="accent2">
                    <a:lumMod val="50000"/>
                  </a:schemeClr>
                </a:solidFill>
                <a:latin typeface="Calibri" pitchFamily="34" charset="0"/>
              </a:rPr>
              <a:t>Reprenant l’exemple précédent : les dirigeants décident de poursuivre l’analyse des charges fixes. Une étude leur permet de connaître le montant des charges fixes propres à chaque produit.</a:t>
            </a: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a:p>
            <a:pPr marL="0" indent="0" algn="just" eaLnBrk="1" hangingPunct="1">
              <a:spcBef>
                <a:spcPts val="600"/>
              </a:spcBef>
              <a:spcAft>
                <a:spcPts val="600"/>
              </a:spcAft>
              <a:buNone/>
            </a:pPr>
            <a:endParaRPr lang="fr-FR" sz="1400" kern="0"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r>
              <a:rPr lang="fr-FR" sz="1400" b="1" kern="0" dirty="0" smtClean="0">
                <a:solidFill>
                  <a:schemeClr val="accent2">
                    <a:lumMod val="50000"/>
                  </a:schemeClr>
                </a:solidFill>
                <a:latin typeface="Calibri" pitchFamily="34" charset="0"/>
              </a:rPr>
              <a:t>Présenter le compte de résultat différentiel. Commenter.</a:t>
            </a:r>
          </a:p>
          <a:p>
            <a:pPr marL="0" indent="0" algn="just" eaLnBrk="1" hangingPunct="1">
              <a:lnSpc>
                <a:spcPct val="150000"/>
              </a:lnSpc>
              <a:spcBef>
                <a:spcPts val="600"/>
              </a:spcBef>
              <a:spcAft>
                <a:spcPts val="600"/>
              </a:spcAft>
              <a:buNone/>
            </a:pPr>
            <a:endParaRPr lang="fr-FR" sz="1400" kern="0"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endParaRPr lang="fr-FR" sz="1400" kern="0" dirty="0" smtClean="0">
              <a:solidFill>
                <a:schemeClr val="accent2">
                  <a:lumMod val="50000"/>
                </a:schemeClr>
              </a:solidFill>
              <a:latin typeface="Calibri" pitchFamily="34" charset="0"/>
            </a:endParaRPr>
          </a:p>
        </p:txBody>
      </p:sp>
      <p:pic>
        <p:nvPicPr>
          <p:cNvPr id="75778" name="Picture 2"/>
          <p:cNvPicPr>
            <a:picLocks noChangeAspect="1" noChangeArrowheads="1"/>
          </p:cNvPicPr>
          <p:nvPr/>
        </p:nvPicPr>
        <p:blipFill>
          <a:blip r:embed="rId3"/>
          <a:srcRect/>
          <a:stretch>
            <a:fillRect/>
          </a:stretch>
        </p:blipFill>
        <p:spPr bwMode="auto">
          <a:xfrm>
            <a:off x="1604963" y="2276470"/>
            <a:ext cx="5934075" cy="438150"/>
          </a:xfrm>
          <a:prstGeom prst="rect">
            <a:avLst/>
          </a:prstGeom>
          <a:noFill/>
          <a:ln w="9525">
            <a:solidFill>
              <a:schemeClr val="bg1">
                <a:lumMod val="50000"/>
              </a:schemeClr>
            </a:solidFill>
            <a:miter lim="800000"/>
            <a:headEnd/>
            <a:tailEnd/>
          </a:ln>
          <a:effectLst/>
        </p:spPr>
      </p:pic>
    </p:spTree>
    <p:extLst>
      <p:ext uri="{BB962C8B-B14F-4D97-AF65-F5344CB8AC3E}">
        <p14:creationId xmlns:p14="http://schemas.microsoft.com/office/powerpoint/2010/main" val="107434877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0"/>
          </p:nvPr>
        </p:nvSpPr>
        <p:spPr>
          <a:xfrm>
            <a:off x="7239032" y="6543700"/>
            <a:ext cx="1905000" cy="457200"/>
          </a:xfrm>
        </p:spPr>
        <p:txBody>
          <a:bodyPr/>
          <a:lstStyle/>
          <a:p>
            <a:pPr>
              <a:defRPr/>
            </a:pPr>
            <a:fld id="{A54505F1-5C1B-4BB7-AC3F-C6A2329798D2}" type="slidenum">
              <a:rPr lang="fr-FR" sz="1100" smtClean="0"/>
              <a:pPr>
                <a:defRPr/>
              </a:pPr>
              <a:t>61</a:t>
            </a:fld>
            <a:endParaRPr lang="fr-FR" sz="1100" dirty="0"/>
          </a:p>
        </p:txBody>
      </p:sp>
      <p:sp>
        <p:nvSpPr>
          <p:cNvPr id="7" name="Rectangle 2"/>
          <p:cNvSpPr>
            <a:spLocks noGrp="1" noChangeArrowheads="1"/>
          </p:cNvSpPr>
          <p:nvPr>
            <p:ph type="title"/>
          </p:nvPr>
        </p:nvSpPr>
        <p:spPr>
          <a:xfrm>
            <a:off x="714349" y="-71462"/>
            <a:ext cx="8286808" cy="685800"/>
          </a:xfrm>
        </p:spPr>
        <p:txBody>
          <a:bodyPr/>
          <a:lstStyle/>
          <a:p>
            <a:pPr eaLnBrk="1" hangingPunct="1"/>
            <a:r>
              <a:rPr lang="fr-FR" sz="1600" b="1" dirty="0" smtClean="0"/>
              <a:t>3. ANALYSE DES COÛTS POUR LE PILOTAGE DE L’ORGANISATION</a:t>
            </a:r>
            <a:r>
              <a:rPr lang="fr-FR" sz="1600" b="1" dirty="0" smtClean="0">
                <a:solidFill>
                  <a:schemeClr val="accent2">
                    <a:lumMod val="50000"/>
                  </a:schemeClr>
                </a:solidFill>
              </a:rPr>
              <a:t/>
            </a:r>
            <a:br>
              <a:rPr lang="fr-FR" sz="1600" b="1" dirty="0" smtClean="0">
                <a:solidFill>
                  <a:schemeClr val="accent2">
                    <a:lumMod val="50000"/>
                  </a:schemeClr>
                </a:solidFill>
              </a:rPr>
            </a:br>
            <a:r>
              <a:rPr lang="fr-FR" sz="1400" dirty="0" smtClean="0"/>
              <a:t>LES COÛTS PARTIELS</a:t>
            </a:r>
            <a:endParaRPr lang="fr-FR" sz="1600" dirty="0" smtClean="0"/>
          </a:p>
        </p:txBody>
      </p:sp>
      <p:sp>
        <p:nvSpPr>
          <p:cNvPr id="9" name="Rectangle 3"/>
          <p:cNvSpPr txBox="1">
            <a:spLocks noChangeArrowheads="1"/>
          </p:cNvSpPr>
          <p:nvPr/>
        </p:nvSpPr>
        <p:spPr bwMode="auto">
          <a:xfrm>
            <a:off x="714348" y="928670"/>
            <a:ext cx="7358114" cy="55007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80000"/>
              <a:buFont typeface="Wingdings" pitchFamily="2" charset="2"/>
              <a:buChar char="n"/>
              <a:defRPr sz="24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pPr marL="0" indent="0" algn="just" eaLnBrk="1" hangingPunct="1">
              <a:lnSpc>
                <a:spcPct val="150000"/>
              </a:lnSpc>
              <a:spcBef>
                <a:spcPts val="600"/>
              </a:spcBef>
              <a:spcAft>
                <a:spcPts val="600"/>
              </a:spcAft>
              <a:buNone/>
            </a:pPr>
            <a:r>
              <a:rPr lang="fr-FR" sz="1400" i="1" u="sng" dirty="0" smtClean="0">
                <a:solidFill>
                  <a:schemeClr val="accent2">
                    <a:lumMod val="50000"/>
                  </a:schemeClr>
                </a:solidFill>
                <a:latin typeface="Calibri" pitchFamily="34" charset="0"/>
              </a:rPr>
              <a:t>EXEMPLE 2 (suite)</a:t>
            </a:r>
            <a:r>
              <a:rPr lang="fr-FR" sz="1400" i="1" dirty="0" smtClean="0">
                <a:solidFill>
                  <a:schemeClr val="accent2">
                    <a:lumMod val="50000"/>
                  </a:schemeClr>
                </a:solidFill>
                <a:latin typeface="Calibri" pitchFamily="34" charset="0"/>
              </a:rPr>
              <a:t> :</a:t>
            </a:r>
          </a:p>
          <a:p>
            <a:pPr marL="0" indent="0" algn="just" eaLnBrk="1" hangingPunct="1">
              <a:lnSpc>
                <a:spcPct val="150000"/>
              </a:lnSpc>
              <a:spcBef>
                <a:spcPts val="1200"/>
              </a:spcBef>
              <a:spcAft>
                <a:spcPts val="600"/>
              </a:spcAft>
              <a:buNone/>
            </a:pPr>
            <a:r>
              <a:rPr lang="fr-FR" sz="1400" dirty="0" smtClean="0">
                <a:solidFill>
                  <a:schemeClr val="accent2">
                    <a:lumMod val="50000"/>
                  </a:schemeClr>
                </a:solidFill>
                <a:latin typeface="Calibri" pitchFamily="34" charset="0"/>
              </a:rPr>
              <a:t>Les résultats par produits deviennent donc :</a:t>
            </a: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r>
              <a:rPr lang="fr-FR" sz="1400" dirty="0" smtClean="0">
                <a:solidFill>
                  <a:schemeClr val="accent2">
                    <a:lumMod val="50000"/>
                  </a:schemeClr>
                </a:solidFill>
                <a:latin typeface="Calibri" pitchFamily="34" charset="0"/>
              </a:rPr>
              <a:t>Cette méthode permet de faire apparaitre la réelle mauvaise performance du produit B dont la marge sur coûts variables ne permet pas de couvrir ses propres charges fixes. En conséquence, sa suppression entraine : </a:t>
            </a:r>
          </a:p>
          <a:p>
            <a:pPr marL="0" indent="0" algn="just" eaLnBrk="1" hangingPunct="1">
              <a:spcBef>
                <a:spcPts val="600"/>
              </a:spcBef>
              <a:spcAft>
                <a:spcPts val="600"/>
              </a:spcAft>
              <a:buFontTx/>
              <a:buChar char="-"/>
            </a:pPr>
            <a:r>
              <a:rPr lang="fr-FR" sz="1400" dirty="0" smtClean="0">
                <a:solidFill>
                  <a:schemeClr val="accent2">
                    <a:lumMod val="50000"/>
                  </a:schemeClr>
                </a:solidFill>
                <a:latin typeface="Calibri" pitchFamily="34" charset="0"/>
              </a:rPr>
              <a:t>   la disparition de la marge sur coûts variables qu’il génère soit 120 000,00 DH</a:t>
            </a:r>
          </a:p>
          <a:p>
            <a:pPr marL="0" indent="0" algn="just" eaLnBrk="1" hangingPunct="1">
              <a:lnSpc>
                <a:spcPct val="150000"/>
              </a:lnSpc>
              <a:spcBef>
                <a:spcPts val="600"/>
              </a:spcBef>
              <a:spcAft>
                <a:spcPts val="600"/>
              </a:spcAft>
              <a:buFontTx/>
              <a:buChar char="-"/>
            </a:pPr>
            <a:r>
              <a:rPr lang="fr-FR" sz="1400" dirty="0" smtClean="0">
                <a:solidFill>
                  <a:schemeClr val="accent2">
                    <a:lumMod val="50000"/>
                  </a:schemeClr>
                </a:solidFill>
                <a:latin typeface="Calibri" pitchFamily="34" charset="0"/>
              </a:rPr>
              <a:t>   l’économie de charges fixes qui lui sont spécifiques soit un montant de 140 000,00 DH, ainsi le résultat total augmenterait de 20 000,00 DH (la différence entre 140 000,00 et 120 000,00). </a:t>
            </a:r>
          </a:p>
          <a:p>
            <a:pPr marL="0" indent="0" algn="just" eaLnBrk="1" hangingPunct="1">
              <a:lnSpc>
                <a:spcPct val="150000"/>
              </a:lnSpc>
              <a:spcBef>
                <a:spcPts val="600"/>
              </a:spcBef>
              <a:spcAft>
                <a:spcPts val="600"/>
              </a:spcAft>
              <a:buNone/>
            </a:pPr>
            <a:endParaRPr lang="fr-FR" sz="1400" kern="0"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endParaRPr lang="fr-FR" sz="1400" kern="0"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endParaRPr lang="fr-FR" sz="1400" kern="0" dirty="0" smtClean="0">
              <a:solidFill>
                <a:schemeClr val="accent2">
                  <a:lumMod val="50000"/>
                </a:schemeClr>
              </a:solidFill>
              <a:latin typeface="Calibri" pitchFamily="34" charset="0"/>
            </a:endParaRPr>
          </a:p>
        </p:txBody>
      </p:sp>
      <p:pic>
        <p:nvPicPr>
          <p:cNvPr id="76802" name="Picture 2"/>
          <p:cNvPicPr>
            <a:picLocks noChangeAspect="1" noChangeArrowheads="1"/>
          </p:cNvPicPr>
          <p:nvPr/>
        </p:nvPicPr>
        <p:blipFill>
          <a:blip r:embed="rId3"/>
          <a:srcRect/>
          <a:stretch>
            <a:fillRect/>
          </a:stretch>
        </p:blipFill>
        <p:spPr bwMode="auto">
          <a:xfrm>
            <a:off x="1357290" y="2000240"/>
            <a:ext cx="6429420" cy="1714512"/>
          </a:xfrm>
          <a:prstGeom prst="rect">
            <a:avLst/>
          </a:prstGeom>
          <a:noFill/>
          <a:ln w="9525">
            <a:solidFill>
              <a:schemeClr val="bg1">
                <a:lumMod val="50000"/>
              </a:schemeClr>
            </a:solidFill>
            <a:miter lim="800000"/>
            <a:headEnd/>
            <a:tailEnd/>
          </a:ln>
          <a:effectLst/>
        </p:spPr>
      </p:pic>
    </p:spTree>
    <p:extLst>
      <p:ext uri="{BB962C8B-B14F-4D97-AF65-F5344CB8AC3E}">
        <p14:creationId xmlns:p14="http://schemas.microsoft.com/office/powerpoint/2010/main" val="107434877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0"/>
          </p:nvPr>
        </p:nvSpPr>
        <p:spPr>
          <a:xfrm>
            <a:off x="7239032" y="6543700"/>
            <a:ext cx="1905000" cy="457200"/>
          </a:xfrm>
        </p:spPr>
        <p:txBody>
          <a:bodyPr/>
          <a:lstStyle/>
          <a:p>
            <a:pPr>
              <a:defRPr/>
            </a:pPr>
            <a:fld id="{A54505F1-5C1B-4BB7-AC3F-C6A2329798D2}" type="slidenum">
              <a:rPr lang="fr-FR" sz="1100" smtClean="0"/>
              <a:pPr>
                <a:defRPr/>
              </a:pPr>
              <a:t>62</a:t>
            </a:fld>
            <a:endParaRPr lang="fr-FR" sz="1100" dirty="0"/>
          </a:p>
        </p:txBody>
      </p:sp>
      <p:sp>
        <p:nvSpPr>
          <p:cNvPr id="7" name="Rectangle 2"/>
          <p:cNvSpPr>
            <a:spLocks noGrp="1" noChangeArrowheads="1"/>
          </p:cNvSpPr>
          <p:nvPr>
            <p:ph type="title"/>
          </p:nvPr>
        </p:nvSpPr>
        <p:spPr>
          <a:xfrm>
            <a:off x="714349" y="-71462"/>
            <a:ext cx="8286808" cy="685800"/>
          </a:xfrm>
        </p:spPr>
        <p:txBody>
          <a:bodyPr/>
          <a:lstStyle/>
          <a:p>
            <a:pPr eaLnBrk="1" hangingPunct="1"/>
            <a:r>
              <a:rPr lang="fr-FR" sz="1600" b="1" dirty="0" smtClean="0"/>
              <a:t>3. ANALYSE DES COÛTS POUR LE PILOTAGE DE L’ORGANISATION</a:t>
            </a:r>
            <a:r>
              <a:rPr lang="fr-FR" sz="1600" b="1" dirty="0" smtClean="0">
                <a:solidFill>
                  <a:schemeClr val="accent2">
                    <a:lumMod val="50000"/>
                  </a:schemeClr>
                </a:solidFill>
              </a:rPr>
              <a:t/>
            </a:r>
            <a:br>
              <a:rPr lang="fr-FR" sz="1600" b="1" dirty="0" smtClean="0">
                <a:solidFill>
                  <a:schemeClr val="accent2">
                    <a:lumMod val="50000"/>
                  </a:schemeClr>
                </a:solidFill>
              </a:rPr>
            </a:br>
            <a:r>
              <a:rPr lang="fr-FR" sz="1400" dirty="0" smtClean="0"/>
              <a:t>LES COÛTS PARTIELS</a:t>
            </a:r>
            <a:endParaRPr lang="fr-FR" sz="1600" dirty="0" smtClean="0"/>
          </a:p>
        </p:txBody>
      </p:sp>
      <p:sp>
        <p:nvSpPr>
          <p:cNvPr id="9" name="Rectangle 3"/>
          <p:cNvSpPr txBox="1">
            <a:spLocks noChangeArrowheads="1"/>
          </p:cNvSpPr>
          <p:nvPr/>
        </p:nvSpPr>
        <p:spPr bwMode="auto">
          <a:xfrm>
            <a:off x="714348" y="928670"/>
            <a:ext cx="7358114" cy="55007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80000"/>
              <a:buFont typeface="Wingdings" pitchFamily="2" charset="2"/>
              <a:buChar char="n"/>
              <a:defRPr sz="24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pPr algn="just" eaLnBrk="1" hangingPunct="1">
              <a:lnSpc>
                <a:spcPct val="150000"/>
              </a:lnSpc>
              <a:spcBef>
                <a:spcPts val="600"/>
              </a:spcBef>
              <a:spcAft>
                <a:spcPts val="600"/>
              </a:spcAft>
              <a:buSzPct val="100000"/>
              <a:buFont typeface="+mj-lt"/>
              <a:buAutoNum type="arabicPeriod" startAt="4"/>
            </a:pPr>
            <a:r>
              <a:rPr lang="fr-FR" sz="1400" b="1" dirty="0" smtClean="0">
                <a:solidFill>
                  <a:schemeClr val="accent2">
                    <a:lumMod val="50000"/>
                  </a:schemeClr>
                </a:solidFill>
                <a:latin typeface="Calibri" pitchFamily="34" charset="0"/>
              </a:rPr>
              <a:t>La mise en œuvre des coûts partiels</a:t>
            </a:r>
          </a:p>
          <a:p>
            <a:pPr marL="0" indent="0" algn="just" eaLnBrk="1" hangingPunct="1">
              <a:lnSpc>
                <a:spcPct val="150000"/>
              </a:lnSpc>
              <a:spcBef>
                <a:spcPts val="1200"/>
              </a:spcBef>
              <a:spcAft>
                <a:spcPts val="600"/>
              </a:spcAft>
              <a:buNone/>
            </a:pPr>
            <a:r>
              <a:rPr lang="fr-FR" sz="1400" dirty="0" smtClean="0">
                <a:solidFill>
                  <a:schemeClr val="accent2">
                    <a:lumMod val="50000"/>
                  </a:schemeClr>
                </a:solidFill>
                <a:latin typeface="Calibri" pitchFamily="34" charset="0"/>
              </a:rPr>
              <a:t>Toutes ces méthodes reposent sur le même principe : n’analyser que les charges jugées pertinentes et regarder la contribution de chaque produit à la couverture des charges non réparties. Elles évitent ainsi une partie des travaux analytiques lourds et couteux que nécessite l’imputation de toutes les charges incorporables aux coûts.  Cependant, leur mise en œuvre soulèvent quelques problèmes.</a:t>
            </a:r>
          </a:p>
          <a:p>
            <a:pPr marL="0" indent="0" algn="just" eaLnBrk="1" hangingPunct="1">
              <a:lnSpc>
                <a:spcPct val="150000"/>
              </a:lnSpc>
              <a:spcBef>
                <a:spcPts val="1200"/>
              </a:spcBef>
              <a:spcAft>
                <a:spcPts val="600"/>
              </a:spcAft>
              <a:buNone/>
            </a:pPr>
            <a:r>
              <a:rPr lang="fr-FR" sz="1400" dirty="0" smtClean="0">
                <a:solidFill>
                  <a:schemeClr val="accent2">
                    <a:lumMod val="50000"/>
                  </a:schemeClr>
                </a:solidFill>
                <a:latin typeface="Calibri" pitchFamily="34" charset="0"/>
              </a:rPr>
              <a:t>La question principale reste le choix de la méthode et du niveau désiré d’analyse des charges.</a:t>
            </a:r>
          </a:p>
          <a:p>
            <a:pPr marL="0" indent="0" algn="just" eaLnBrk="1" hangingPunct="1">
              <a:lnSpc>
                <a:spcPct val="150000"/>
              </a:lnSpc>
              <a:spcBef>
                <a:spcPts val="1200"/>
              </a:spcBef>
              <a:spcAft>
                <a:spcPts val="600"/>
              </a:spcAft>
              <a:buNone/>
            </a:pPr>
            <a:endParaRPr lang="fr-FR" sz="1400"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endParaRPr lang="fr-FR" sz="1400"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endParaRPr lang="fr-FR" sz="1400" kern="0"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endParaRPr lang="fr-FR" sz="1400" kern="0" dirty="0" smtClean="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endParaRPr lang="fr-FR" sz="1400" kern="0" dirty="0" smtClean="0">
              <a:solidFill>
                <a:schemeClr val="accent2">
                  <a:lumMod val="50000"/>
                </a:schemeClr>
              </a:solidFill>
              <a:latin typeface="Calibri" pitchFamily="34" charset="0"/>
            </a:endParaRPr>
          </a:p>
        </p:txBody>
      </p:sp>
      <p:pic>
        <p:nvPicPr>
          <p:cNvPr id="77826" name="Picture 2"/>
          <p:cNvPicPr>
            <a:picLocks noChangeAspect="1" noChangeArrowheads="1"/>
          </p:cNvPicPr>
          <p:nvPr/>
        </p:nvPicPr>
        <p:blipFill>
          <a:blip r:embed="rId3"/>
          <a:srcRect/>
          <a:stretch>
            <a:fillRect/>
          </a:stretch>
        </p:blipFill>
        <p:spPr bwMode="auto">
          <a:xfrm>
            <a:off x="6154451" y="3929066"/>
            <a:ext cx="1533525" cy="847725"/>
          </a:xfrm>
          <a:prstGeom prst="rect">
            <a:avLst/>
          </a:prstGeom>
          <a:noFill/>
          <a:ln w="9525">
            <a:solidFill>
              <a:schemeClr val="bg1">
                <a:lumMod val="50000"/>
              </a:schemeClr>
            </a:solidFill>
            <a:miter lim="800000"/>
            <a:headEnd/>
            <a:tailEnd/>
          </a:ln>
          <a:effectLst/>
        </p:spPr>
      </p:pic>
      <p:pic>
        <p:nvPicPr>
          <p:cNvPr id="77827" name="Picture 3"/>
          <p:cNvPicPr>
            <a:picLocks noChangeAspect="1" noChangeArrowheads="1"/>
          </p:cNvPicPr>
          <p:nvPr/>
        </p:nvPicPr>
        <p:blipFill>
          <a:blip r:embed="rId4"/>
          <a:srcRect/>
          <a:stretch>
            <a:fillRect/>
          </a:stretch>
        </p:blipFill>
        <p:spPr bwMode="auto">
          <a:xfrm>
            <a:off x="6143636" y="5153043"/>
            <a:ext cx="1533525" cy="847725"/>
          </a:xfrm>
          <a:prstGeom prst="rect">
            <a:avLst/>
          </a:prstGeom>
          <a:noFill/>
          <a:ln w="9525">
            <a:solidFill>
              <a:schemeClr val="bg1">
                <a:lumMod val="50000"/>
              </a:schemeClr>
            </a:solidFill>
            <a:miter lim="800000"/>
            <a:headEnd/>
            <a:tailEnd/>
          </a:ln>
          <a:effectLst/>
        </p:spPr>
      </p:pic>
      <p:sp>
        <p:nvSpPr>
          <p:cNvPr id="10" name="ZoneTexte 9"/>
          <p:cNvSpPr txBox="1"/>
          <p:nvPr/>
        </p:nvSpPr>
        <p:spPr>
          <a:xfrm>
            <a:off x="714348" y="4120226"/>
            <a:ext cx="5143536" cy="523220"/>
          </a:xfrm>
          <a:prstGeom prst="rect">
            <a:avLst/>
          </a:prstGeom>
          <a:noFill/>
        </p:spPr>
        <p:txBody>
          <a:bodyPr wrap="square" rtlCol="0">
            <a:spAutoFit/>
          </a:bodyPr>
          <a:lstStyle/>
          <a:p>
            <a:r>
              <a:rPr lang="fr-FR" sz="1400" dirty="0" smtClean="0">
                <a:solidFill>
                  <a:schemeClr val="accent2">
                    <a:lumMod val="50000"/>
                  </a:schemeClr>
                </a:solidFill>
                <a:latin typeface="Calibri" pitchFamily="34" charset="0"/>
              </a:rPr>
              <a:t>Les charges sont </a:t>
            </a:r>
            <a:r>
              <a:rPr lang="fr-FR" sz="1400" b="1" dirty="0" smtClean="0">
                <a:solidFill>
                  <a:schemeClr val="accent2">
                    <a:lumMod val="50000"/>
                  </a:schemeClr>
                </a:solidFill>
                <a:latin typeface="Calibri" pitchFamily="34" charset="0"/>
              </a:rPr>
              <a:t>majoritairement variables</a:t>
            </a:r>
            <a:r>
              <a:rPr lang="fr-FR" sz="1400" dirty="0" smtClean="0">
                <a:solidFill>
                  <a:schemeClr val="accent2">
                    <a:lumMod val="50000"/>
                  </a:schemeClr>
                </a:solidFill>
                <a:latin typeface="Calibri" pitchFamily="34" charset="0"/>
              </a:rPr>
              <a:t>, le choix de l’entreprise se portera sur la </a:t>
            </a:r>
            <a:r>
              <a:rPr lang="fr-FR" sz="1400" b="1" dirty="0" smtClean="0">
                <a:solidFill>
                  <a:schemeClr val="accent2">
                    <a:lumMod val="50000"/>
                  </a:schemeClr>
                </a:solidFill>
                <a:latin typeface="Calibri" pitchFamily="34" charset="0"/>
              </a:rPr>
              <a:t>méthode des coûts variables </a:t>
            </a:r>
          </a:p>
        </p:txBody>
      </p:sp>
      <p:sp>
        <p:nvSpPr>
          <p:cNvPr id="11" name="ZoneTexte 10"/>
          <p:cNvSpPr txBox="1"/>
          <p:nvPr/>
        </p:nvSpPr>
        <p:spPr>
          <a:xfrm>
            <a:off x="714348" y="5334672"/>
            <a:ext cx="5143536" cy="523220"/>
          </a:xfrm>
          <a:prstGeom prst="rect">
            <a:avLst/>
          </a:prstGeom>
          <a:noFill/>
        </p:spPr>
        <p:txBody>
          <a:bodyPr wrap="square" rtlCol="0">
            <a:spAutoFit/>
          </a:bodyPr>
          <a:lstStyle/>
          <a:p>
            <a:r>
              <a:rPr lang="fr-FR" sz="1400" dirty="0" smtClean="0">
                <a:solidFill>
                  <a:schemeClr val="accent2">
                    <a:lumMod val="50000"/>
                  </a:schemeClr>
                </a:solidFill>
                <a:latin typeface="Calibri" pitchFamily="34" charset="0"/>
              </a:rPr>
              <a:t>Les charges sont </a:t>
            </a:r>
            <a:r>
              <a:rPr lang="fr-FR" sz="1400" b="1" dirty="0" smtClean="0">
                <a:solidFill>
                  <a:schemeClr val="accent2">
                    <a:lumMod val="50000"/>
                  </a:schemeClr>
                </a:solidFill>
                <a:latin typeface="Calibri" pitchFamily="34" charset="0"/>
              </a:rPr>
              <a:t>majoritairement directes</a:t>
            </a:r>
            <a:r>
              <a:rPr lang="fr-FR" sz="1400" dirty="0" smtClean="0">
                <a:solidFill>
                  <a:schemeClr val="accent2">
                    <a:lumMod val="50000"/>
                  </a:schemeClr>
                </a:solidFill>
                <a:latin typeface="Calibri" pitchFamily="34" charset="0"/>
              </a:rPr>
              <a:t>, le choix de l’entreprise se portera sur la </a:t>
            </a:r>
            <a:r>
              <a:rPr lang="fr-FR" sz="1400" b="1" dirty="0" smtClean="0">
                <a:solidFill>
                  <a:schemeClr val="accent2">
                    <a:lumMod val="50000"/>
                  </a:schemeClr>
                </a:solidFill>
                <a:latin typeface="Calibri" pitchFamily="34" charset="0"/>
              </a:rPr>
              <a:t>méthode des coûts directs </a:t>
            </a:r>
            <a:r>
              <a:rPr lang="fr-FR" sz="1400" dirty="0" smtClean="0">
                <a:solidFill>
                  <a:schemeClr val="accent2">
                    <a:lumMod val="50000"/>
                  </a:schemeClr>
                </a:solidFill>
                <a:latin typeface="Calibri" pitchFamily="34" charset="0"/>
              </a:rPr>
              <a:t> </a:t>
            </a:r>
          </a:p>
        </p:txBody>
      </p:sp>
      <p:sp>
        <p:nvSpPr>
          <p:cNvPr id="12" name="Espace réservé du numéro de diapositive 7"/>
          <p:cNvSpPr txBox="1">
            <a:spLocks/>
          </p:cNvSpPr>
          <p:nvPr/>
        </p:nvSpPr>
        <p:spPr bwMode="auto">
          <a:xfrm>
            <a:off x="2071670" y="6572272"/>
            <a:ext cx="5072098"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lang="fr-FR" sz="1100" b="1" dirty="0" smtClean="0">
                <a:solidFill>
                  <a:schemeClr val="accent2">
                    <a:lumMod val="50000"/>
                  </a:schemeClr>
                </a:solidFill>
                <a:latin typeface="Calibri" pitchFamily="34" charset="0"/>
              </a:rPr>
              <a:t>Ismail SALMI     EHTP 2012 – 2013   Cours de contrôle de gestion</a:t>
            </a:r>
            <a:endParaRPr lang="fr-FR" sz="1100" b="1" dirty="0">
              <a:solidFill>
                <a:schemeClr val="accent2">
                  <a:lumMod val="50000"/>
                </a:schemeClr>
              </a:solidFill>
              <a:latin typeface="Calibri" pitchFamily="34" charset="0"/>
            </a:endParaRPr>
          </a:p>
        </p:txBody>
      </p:sp>
    </p:spTree>
    <p:extLst>
      <p:ext uri="{BB962C8B-B14F-4D97-AF65-F5344CB8AC3E}">
        <p14:creationId xmlns:p14="http://schemas.microsoft.com/office/powerpoint/2010/main" val="107434877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2123728" y="4656906"/>
            <a:ext cx="2808312" cy="432048"/>
          </a:xfrm>
          <a:prstGeom prst="rect">
            <a:avLst/>
          </a:prstGeom>
          <a:solidFill>
            <a:schemeClr val="bg1">
              <a:lumMod val="85000"/>
            </a:schemeClr>
          </a:solidFill>
          <a:ln w="9525" cap="flat" cmpd="sng" algn="ctr">
            <a:solidFill>
              <a:schemeClr val="bg1">
                <a:lumMod val="50000"/>
              </a:schemeClr>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p:txBody>
      </p:sp>
      <p:sp>
        <p:nvSpPr>
          <p:cNvPr id="3" name="Rectangle 2"/>
          <p:cNvSpPr/>
          <p:nvPr/>
        </p:nvSpPr>
        <p:spPr bwMode="auto">
          <a:xfrm>
            <a:off x="2123728" y="2204864"/>
            <a:ext cx="2016224" cy="432048"/>
          </a:xfrm>
          <a:prstGeom prst="rect">
            <a:avLst/>
          </a:prstGeom>
          <a:solidFill>
            <a:schemeClr val="bg1">
              <a:lumMod val="85000"/>
            </a:schemeClr>
          </a:solidFill>
          <a:ln w="9525" cap="flat" cmpd="sng" algn="ctr">
            <a:solidFill>
              <a:schemeClr val="bg1">
                <a:lumMod val="50000"/>
              </a:schemeClr>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p:txBody>
      </p:sp>
      <p:sp>
        <p:nvSpPr>
          <p:cNvPr id="6147" name="Rectangle 3"/>
          <p:cNvSpPr>
            <a:spLocks noGrp="1" noChangeArrowheads="1"/>
          </p:cNvSpPr>
          <p:nvPr>
            <p:ph type="body" idx="1"/>
          </p:nvPr>
        </p:nvSpPr>
        <p:spPr>
          <a:xfrm>
            <a:off x="714348" y="928670"/>
            <a:ext cx="7358114" cy="5143536"/>
          </a:xfrm>
        </p:spPr>
        <p:txBody>
          <a:bodyPr/>
          <a:lstStyle/>
          <a:p>
            <a:pPr eaLnBrk="1" hangingPunct="1">
              <a:lnSpc>
                <a:spcPct val="150000"/>
              </a:lnSpc>
              <a:spcBef>
                <a:spcPts val="600"/>
              </a:spcBef>
              <a:spcAft>
                <a:spcPts val="600"/>
              </a:spcAft>
              <a:buNone/>
            </a:pPr>
            <a:r>
              <a:rPr lang="fr-FR" sz="1400" b="1" dirty="0">
                <a:solidFill>
                  <a:schemeClr val="accent2">
                    <a:lumMod val="50000"/>
                  </a:schemeClr>
                </a:solidFill>
                <a:latin typeface="Calibri" pitchFamily="34" charset="0"/>
              </a:rPr>
              <a:t>SEUIL DE RENTABILITE ET POINT MORT : </a:t>
            </a:r>
            <a:endParaRPr lang="fr-FR" sz="1200" dirty="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Font typeface="Wingdings" pitchFamily="2" charset="2"/>
              <a:buChar char="§"/>
            </a:pPr>
            <a:r>
              <a:rPr lang="fr-FR" sz="1400" dirty="0" smtClean="0">
                <a:solidFill>
                  <a:schemeClr val="accent2">
                    <a:lumMod val="50000"/>
                  </a:schemeClr>
                </a:solidFill>
                <a:latin typeface="Calibri" pitchFamily="34" charset="0"/>
              </a:rPr>
              <a:t>   Le </a:t>
            </a:r>
            <a:r>
              <a:rPr lang="fr-FR" sz="1400" b="1" dirty="0" smtClean="0">
                <a:solidFill>
                  <a:schemeClr val="accent2">
                    <a:lumMod val="50000"/>
                  </a:schemeClr>
                </a:solidFill>
                <a:latin typeface="Calibri" pitchFamily="34" charset="0"/>
              </a:rPr>
              <a:t>Seuil de rentabilité </a:t>
            </a:r>
            <a:r>
              <a:rPr lang="fr-FR" sz="1400" dirty="0" smtClean="0">
                <a:solidFill>
                  <a:schemeClr val="accent2">
                    <a:lumMod val="50000"/>
                  </a:schemeClr>
                </a:solidFill>
                <a:latin typeface="Calibri" pitchFamily="34" charset="0"/>
              </a:rPr>
              <a:t>d’une entreprise est le chiffre d’affaires pour lequel l’entreprise couvre la totalité de ses charges et donc dégage un résultat nul.</a:t>
            </a:r>
          </a:p>
          <a:p>
            <a:pPr marL="0" indent="0" eaLnBrk="1" hangingPunct="1">
              <a:lnSpc>
                <a:spcPct val="150000"/>
              </a:lnSpc>
              <a:spcBef>
                <a:spcPts val="600"/>
              </a:spcBef>
              <a:spcAft>
                <a:spcPts val="600"/>
              </a:spcAft>
              <a:buNone/>
            </a:pPr>
            <a:r>
              <a:rPr lang="fr-FR" sz="1400" dirty="0" smtClean="0">
                <a:solidFill>
                  <a:schemeClr val="accent2">
                    <a:lumMod val="50000"/>
                  </a:schemeClr>
                </a:solidFill>
                <a:latin typeface="Calibri" pitchFamily="34" charset="0"/>
              </a:rPr>
              <a:t>	</a:t>
            </a:r>
            <a:r>
              <a:rPr lang="fr-FR" sz="1400" b="1" dirty="0" smtClean="0">
                <a:solidFill>
                  <a:schemeClr val="accent2">
                    <a:lumMod val="50000"/>
                  </a:schemeClr>
                </a:solidFill>
                <a:latin typeface="Calibri" pitchFamily="34" charset="0"/>
              </a:rPr>
              <a:t>	SR = CF / TMCV</a:t>
            </a:r>
          </a:p>
          <a:p>
            <a:pPr marL="0" indent="0" algn="just" eaLnBrk="1" hangingPunct="1">
              <a:lnSpc>
                <a:spcPct val="150000"/>
              </a:lnSpc>
              <a:spcBef>
                <a:spcPts val="600"/>
              </a:spcBef>
              <a:spcAft>
                <a:spcPts val="600"/>
              </a:spcAft>
              <a:buNone/>
            </a:pPr>
            <a:r>
              <a:rPr lang="fr-FR" sz="1400" dirty="0" smtClean="0">
                <a:solidFill>
                  <a:schemeClr val="accent2">
                    <a:lumMod val="50000"/>
                  </a:schemeClr>
                </a:solidFill>
                <a:latin typeface="Calibri" pitchFamily="34" charset="0"/>
              </a:rPr>
              <a:t>avec :</a:t>
            </a:r>
          </a:p>
          <a:p>
            <a:pPr marL="0" indent="0" algn="just" eaLnBrk="1" hangingPunct="1">
              <a:spcBef>
                <a:spcPts val="600"/>
              </a:spcBef>
              <a:spcAft>
                <a:spcPts val="600"/>
              </a:spcAft>
              <a:buNone/>
            </a:pPr>
            <a:r>
              <a:rPr lang="fr-FR" sz="1400" dirty="0" smtClean="0">
                <a:solidFill>
                  <a:schemeClr val="accent2">
                    <a:lumMod val="50000"/>
                  </a:schemeClr>
                </a:solidFill>
                <a:latin typeface="Calibri" pitchFamily="34" charset="0"/>
              </a:rPr>
              <a:t>MCV = CA-CV</a:t>
            </a:r>
          </a:p>
          <a:p>
            <a:pPr marL="0" indent="0" algn="just" eaLnBrk="1" hangingPunct="1">
              <a:spcBef>
                <a:spcPts val="600"/>
              </a:spcBef>
              <a:spcAft>
                <a:spcPts val="600"/>
              </a:spcAft>
              <a:buNone/>
            </a:pPr>
            <a:r>
              <a:rPr lang="fr-FR" sz="1400" dirty="0" smtClean="0">
                <a:solidFill>
                  <a:schemeClr val="accent2">
                    <a:lumMod val="50000"/>
                  </a:schemeClr>
                </a:solidFill>
                <a:latin typeface="Calibri" pitchFamily="34" charset="0"/>
              </a:rPr>
              <a:t>TMCV = MCV/CA</a:t>
            </a:r>
          </a:p>
          <a:p>
            <a:pPr marL="0" indent="0" algn="just" eaLnBrk="1" hangingPunct="1">
              <a:lnSpc>
                <a:spcPct val="150000"/>
              </a:lnSpc>
              <a:spcBef>
                <a:spcPts val="600"/>
              </a:spcBef>
              <a:spcAft>
                <a:spcPts val="600"/>
              </a:spcAft>
              <a:buFont typeface="Wingdings" pitchFamily="2" charset="2"/>
              <a:buChar char="§"/>
            </a:pPr>
            <a:r>
              <a:rPr lang="fr-FR" sz="1400" dirty="0">
                <a:solidFill>
                  <a:schemeClr val="accent2">
                    <a:lumMod val="50000"/>
                  </a:schemeClr>
                </a:solidFill>
                <a:latin typeface="Calibri" pitchFamily="34" charset="0"/>
              </a:rPr>
              <a:t> </a:t>
            </a:r>
            <a:r>
              <a:rPr lang="fr-FR" sz="1400" dirty="0" smtClean="0">
                <a:solidFill>
                  <a:schemeClr val="accent2">
                    <a:lumMod val="50000"/>
                  </a:schemeClr>
                </a:solidFill>
                <a:latin typeface="Calibri" pitchFamily="34" charset="0"/>
              </a:rPr>
              <a:t>  </a:t>
            </a:r>
            <a:r>
              <a:rPr lang="fr-FR" sz="1400" b="1" dirty="0" smtClean="0">
                <a:solidFill>
                  <a:schemeClr val="accent2">
                    <a:lumMod val="50000"/>
                  </a:schemeClr>
                </a:solidFill>
                <a:latin typeface="Calibri" pitchFamily="34" charset="0"/>
              </a:rPr>
              <a:t>Point </a:t>
            </a:r>
            <a:r>
              <a:rPr lang="fr-FR" sz="1400" b="1" dirty="0">
                <a:solidFill>
                  <a:schemeClr val="accent2">
                    <a:lumMod val="50000"/>
                  </a:schemeClr>
                </a:solidFill>
                <a:latin typeface="Calibri" pitchFamily="34" charset="0"/>
              </a:rPr>
              <a:t>mort :</a:t>
            </a:r>
            <a:r>
              <a:rPr lang="fr-FR" sz="1400" dirty="0">
                <a:solidFill>
                  <a:schemeClr val="accent2">
                    <a:lumMod val="50000"/>
                  </a:schemeClr>
                </a:solidFill>
                <a:latin typeface="Calibri" pitchFamily="34" charset="0"/>
              </a:rPr>
              <a:t> c’est </a:t>
            </a:r>
            <a:r>
              <a:rPr lang="fr-FR" sz="1400" dirty="0" smtClean="0">
                <a:solidFill>
                  <a:schemeClr val="accent2">
                    <a:lumMod val="50000"/>
                  </a:schemeClr>
                </a:solidFill>
                <a:latin typeface="Calibri" pitchFamily="34" charset="0"/>
              </a:rPr>
              <a:t>la date à laquelle l’entreprise atteint le seuil de rentabilité et commence à réaliser des bénéfices.</a:t>
            </a:r>
          </a:p>
          <a:p>
            <a:pPr marL="1714500" lvl="4" indent="0" algn="just" eaLnBrk="1" hangingPunct="1">
              <a:lnSpc>
                <a:spcPct val="150000"/>
              </a:lnSpc>
              <a:spcBef>
                <a:spcPts val="600"/>
              </a:spcBef>
              <a:spcAft>
                <a:spcPts val="600"/>
              </a:spcAft>
              <a:buNone/>
            </a:pPr>
            <a:r>
              <a:rPr lang="fr-FR" sz="1400" b="1" dirty="0" smtClean="0">
                <a:solidFill>
                  <a:schemeClr val="accent2">
                    <a:lumMod val="50000"/>
                  </a:schemeClr>
                </a:solidFill>
                <a:latin typeface="Calibri" pitchFamily="34" charset="0"/>
                <a:ea typeface="+mn-ea"/>
                <a:cs typeface="+mn-cs"/>
              </a:rPr>
              <a:t>PM = SR / (CA ANNUEL / 360)</a:t>
            </a:r>
            <a:endParaRPr lang="fr-FR" sz="1400" b="1" dirty="0">
              <a:solidFill>
                <a:schemeClr val="accent2">
                  <a:lumMod val="50000"/>
                </a:schemeClr>
              </a:solidFill>
              <a:latin typeface="Calibri" pitchFamily="34" charset="0"/>
              <a:ea typeface="+mn-ea"/>
              <a:cs typeface="+mn-cs"/>
            </a:endParaRPr>
          </a:p>
        </p:txBody>
      </p:sp>
      <p:sp>
        <p:nvSpPr>
          <p:cNvPr id="8" name="Espace réservé du numéro de diapositive 7"/>
          <p:cNvSpPr>
            <a:spLocks noGrp="1"/>
          </p:cNvSpPr>
          <p:nvPr>
            <p:ph type="sldNum" sz="quarter" idx="10"/>
          </p:nvPr>
        </p:nvSpPr>
        <p:spPr>
          <a:xfrm>
            <a:off x="7239032" y="6543700"/>
            <a:ext cx="1905000" cy="457200"/>
          </a:xfrm>
        </p:spPr>
        <p:txBody>
          <a:bodyPr/>
          <a:lstStyle/>
          <a:p>
            <a:pPr>
              <a:defRPr/>
            </a:pPr>
            <a:fld id="{A54505F1-5C1B-4BB7-AC3F-C6A2329798D2}" type="slidenum">
              <a:rPr lang="fr-FR" sz="1100" smtClean="0"/>
              <a:pPr>
                <a:defRPr/>
              </a:pPr>
              <a:t>63</a:t>
            </a:fld>
            <a:endParaRPr lang="fr-FR" sz="1100" dirty="0"/>
          </a:p>
        </p:txBody>
      </p:sp>
      <p:sp>
        <p:nvSpPr>
          <p:cNvPr id="7" name="Rectangle 2"/>
          <p:cNvSpPr>
            <a:spLocks noGrp="1" noChangeArrowheads="1"/>
          </p:cNvSpPr>
          <p:nvPr>
            <p:ph type="title"/>
          </p:nvPr>
        </p:nvSpPr>
        <p:spPr>
          <a:xfrm>
            <a:off x="714349" y="-71462"/>
            <a:ext cx="8286808" cy="685800"/>
          </a:xfrm>
        </p:spPr>
        <p:txBody>
          <a:bodyPr/>
          <a:lstStyle/>
          <a:p>
            <a:pPr eaLnBrk="1" hangingPunct="1"/>
            <a:r>
              <a:rPr lang="fr-FR" sz="1600" b="1" dirty="0" smtClean="0"/>
              <a:t>3. ANALYSE DES COÛTS POUR LE PILOTAGE DE L’ORGANISATION</a:t>
            </a:r>
            <a:r>
              <a:rPr lang="fr-FR" sz="1600" b="1" dirty="0" smtClean="0">
                <a:solidFill>
                  <a:schemeClr val="accent2">
                    <a:lumMod val="50000"/>
                  </a:schemeClr>
                </a:solidFill>
              </a:rPr>
              <a:t/>
            </a:r>
            <a:br>
              <a:rPr lang="fr-FR" sz="1600" b="1" dirty="0" smtClean="0">
                <a:solidFill>
                  <a:schemeClr val="accent2">
                    <a:lumMod val="50000"/>
                  </a:schemeClr>
                </a:solidFill>
              </a:rPr>
            </a:br>
            <a:r>
              <a:rPr lang="fr-FR" sz="1400" dirty="0" smtClean="0"/>
              <a:t>ANALYSE DU SEUIL DE RENTABILITE</a:t>
            </a:r>
            <a:endParaRPr lang="fr-FR" sz="1600" dirty="0" smtClean="0"/>
          </a:p>
        </p:txBody>
      </p:sp>
      <p:sp>
        <p:nvSpPr>
          <p:cNvPr id="9" name="Espace réservé du numéro de diapositive 7"/>
          <p:cNvSpPr txBox="1">
            <a:spLocks/>
          </p:cNvSpPr>
          <p:nvPr/>
        </p:nvSpPr>
        <p:spPr bwMode="auto">
          <a:xfrm>
            <a:off x="2071670" y="6572272"/>
            <a:ext cx="5072098"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lang="fr-FR" sz="1100" b="1" dirty="0" smtClean="0">
                <a:solidFill>
                  <a:schemeClr val="accent2">
                    <a:lumMod val="50000"/>
                  </a:schemeClr>
                </a:solidFill>
                <a:latin typeface="Calibri" pitchFamily="34" charset="0"/>
              </a:rPr>
              <a:t>Ismail SALMI     EHTP 2012 – 2013   Cours de contrôle de gestion</a:t>
            </a:r>
            <a:endParaRPr lang="fr-FR" sz="1100" b="1" dirty="0">
              <a:solidFill>
                <a:schemeClr val="accent2">
                  <a:lumMod val="50000"/>
                </a:schemeClr>
              </a:solidFill>
              <a:latin typeface="Calibri" pitchFamily="34" charset="0"/>
            </a:endParaRPr>
          </a:p>
        </p:txBody>
      </p:sp>
    </p:spTree>
    <p:extLst>
      <p:ext uri="{BB962C8B-B14F-4D97-AF65-F5344CB8AC3E}">
        <p14:creationId xmlns:p14="http://schemas.microsoft.com/office/powerpoint/2010/main" val="101979974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0"/>
          </p:nvPr>
        </p:nvSpPr>
        <p:spPr>
          <a:xfrm>
            <a:off x="7239032" y="6543700"/>
            <a:ext cx="1905000" cy="457200"/>
          </a:xfrm>
        </p:spPr>
        <p:txBody>
          <a:bodyPr/>
          <a:lstStyle/>
          <a:p>
            <a:pPr>
              <a:defRPr/>
            </a:pPr>
            <a:fld id="{A54505F1-5C1B-4BB7-AC3F-C6A2329798D2}" type="slidenum">
              <a:rPr lang="fr-FR" sz="1100" smtClean="0"/>
              <a:pPr>
                <a:defRPr/>
              </a:pPr>
              <a:t>64</a:t>
            </a:fld>
            <a:endParaRPr lang="fr-FR" sz="1100" dirty="0"/>
          </a:p>
        </p:txBody>
      </p:sp>
      <p:sp>
        <p:nvSpPr>
          <p:cNvPr id="7" name="Rectangle 2"/>
          <p:cNvSpPr>
            <a:spLocks noGrp="1" noChangeArrowheads="1"/>
          </p:cNvSpPr>
          <p:nvPr>
            <p:ph type="title"/>
          </p:nvPr>
        </p:nvSpPr>
        <p:spPr>
          <a:xfrm>
            <a:off x="714349" y="-71462"/>
            <a:ext cx="8286808" cy="685800"/>
          </a:xfrm>
        </p:spPr>
        <p:txBody>
          <a:bodyPr/>
          <a:lstStyle/>
          <a:p>
            <a:pPr eaLnBrk="1" hangingPunct="1"/>
            <a:r>
              <a:rPr lang="fr-FR" sz="1600" b="1" dirty="0" smtClean="0"/>
              <a:t>3. ANALYSE DES COÛTS POUR LE PILOTAGE DE L’ORGANISATION</a:t>
            </a:r>
            <a:r>
              <a:rPr lang="fr-FR" sz="1600" b="1" dirty="0" smtClean="0">
                <a:solidFill>
                  <a:schemeClr val="accent2">
                    <a:lumMod val="50000"/>
                  </a:schemeClr>
                </a:solidFill>
              </a:rPr>
              <a:t/>
            </a:r>
            <a:br>
              <a:rPr lang="fr-FR" sz="1600" b="1" dirty="0" smtClean="0">
                <a:solidFill>
                  <a:schemeClr val="accent2">
                    <a:lumMod val="50000"/>
                  </a:schemeClr>
                </a:solidFill>
              </a:rPr>
            </a:br>
            <a:r>
              <a:rPr lang="fr-FR" sz="1400" dirty="0" smtClean="0"/>
              <a:t>ANALYSE DU SEUIL DE RENTABILITE</a:t>
            </a:r>
            <a:endParaRPr lang="fr-FR" sz="1600" dirty="0" smtClean="0"/>
          </a:p>
        </p:txBody>
      </p:sp>
      <p:sp>
        <p:nvSpPr>
          <p:cNvPr id="9" name="Rectangle 3"/>
          <p:cNvSpPr txBox="1">
            <a:spLocks noChangeArrowheads="1"/>
          </p:cNvSpPr>
          <p:nvPr/>
        </p:nvSpPr>
        <p:spPr bwMode="auto">
          <a:xfrm>
            <a:off x="714348" y="928670"/>
            <a:ext cx="7358114" cy="514353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80000"/>
              <a:buFont typeface="Wingdings" pitchFamily="2" charset="2"/>
              <a:buChar char="n"/>
              <a:defRPr sz="24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pPr marL="0" indent="0" algn="just" eaLnBrk="1" hangingPunct="1">
              <a:lnSpc>
                <a:spcPct val="150000"/>
              </a:lnSpc>
              <a:spcBef>
                <a:spcPts val="600"/>
              </a:spcBef>
              <a:spcAft>
                <a:spcPts val="600"/>
              </a:spcAft>
              <a:buNone/>
            </a:pPr>
            <a:r>
              <a:rPr lang="fr-FR" sz="1400" i="1" u="sng" dirty="0">
                <a:solidFill>
                  <a:schemeClr val="accent2">
                    <a:lumMod val="50000"/>
                  </a:schemeClr>
                </a:solidFill>
                <a:latin typeface="Calibri" pitchFamily="34" charset="0"/>
              </a:rPr>
              <a:t>APPLICATION</a:t>
            </a:r>
            <a:r>
              <a:rPr lang="fr-FR" sz="1400" i="1" dirty="0">
                <a:solidFill>
                  <a:schemeClr val="accent2">
                    <a:lumMod val="50000"/>
                  </a:schemeClr>
                </a:solidFill>
                <a:latin typeface="Calibri" pitchFamily="34" charset="0"/>
              </a:rPr>
              <a:t> :</a:t>
            </a:r>
          </a:p>
          <a:p>
            <a:pPr marL="0" indent="0" algn="just" eaLnBrk="1" hangingPunct="1">
              <a:spcBef>
                <a:spcPts val="600"/>
              </a:spcBef>
              <a:spcAft>
                <a:spcPts val="600"/>
              </a:spcAft>
              <a:buNone/>
            </a:pPr>
            <a:r>
              <a:rPr lang="fr-FR" sz="1400" dirty="0">
                <a:solidFill>
                  <a:schemeClr val="accent2">
                    <a:lumMod val="50000"/>
                  </a:schemeClr>
                </a:solidFill>
                <a:latin typeface="Calibri" pitchFamily="34" charset="0"/>
              </a:rPr>
              <a:t>Une société de restauration vend des repas complets 55,00 DH le repas.</a:t>
            </a:r>
          </a:p>
          <a:p>
            <a:pPr marL="0" indent="0" algn="just" eaLnBrk="1" hangingPunct="1">
              <a:spcBef>
                <a:spcPts val="600"/>
              </a:spcBef>
              <a:spcAft>
                <a:spcPts val="600"/>
              </a:spcAft>
              <a:buNone/>
            </a:pPr>
            <a:r>
              <a:rPr lang="fr-FR" sz="1400" dirty="0">
                <a:solidFill>
                  <a:schemeClr val="accent2">
                    <a:lumMod val="50000"/>
                  </a:schemeClr>
                </a:solidFill>
                <a:latin typeface="Calibri" pitchFamily="34" charset="0"/>
              </a:rPr>
              <a:t>Les coûts fixes sont de 1 000,00 DH (transport, couverts…)</a:t>
            </a:r>
          </a:p>
          <a:p>
            <a:pPr marL="0" indent="0" algn="just" eaLnBrk="1" hangingPunct="1">
              <a:spcBef>
                <a:spcPts val="600"/>
              </a:spcBef>
              <a:spcAft>
                <a:spcPts val="600"/>
              </a:spcAft>
              <a:buNone/>
            </a:pPr>
            <a:r>
              <a:rPr lang="fr-FR" sz="1400" dirty="0">
                <a:solidFill>
                  <a:schemeClr val="accent2">
                    <a:lumMod val="50000"/>
                  </a:schemeClr>
                </a:solidFill>
                <a:latin typeface="Calibri" pitchFamily="34" charset="0"/>
              </a:rPr>
              <a:t>Les coûts variables sont de 38,50 </a:t>
            </a:r>
            <a:r>
              <a:rPr lang="fr-FR" sz="1400" dirty="0" smtClean="0">
                <a:solidFill>
                  <a:schemeClr val="accent2">
                    <a:lumMod val="50000"/>
                  </a:schemeClr>
                </a:solidFill>
                <a:latin typeface="Calibri" pitchFamily="34" charset="0"/>
              </a:rPr>
              <a:t>DH</a:t>
            </a:r>
          </a:p>
          <a:p>
            <a:pPr marL="0" indent="0" algn="just" eaLnBrk="1" hangingPunct="1">
              <a:spcBef>
                <a:spcPts val="600"/>
              </a:spcBef>
              <a:spcAft>
                <a:spcPts val="600"/>
              </a:spcAft>
              <a:buNone/>
            </a:pPr>
            <a:r>
              <a:rPr lang="fr-FR" sz="1400" dirty="0" smtClean="0">
                <a:solidFill>
                  <a:schemeClr val="accent2">
                    <a:lumMod val="50000"/>
                  </a:schemeClr>
                </a:solidFill>
                <a:latin typeface="Calibri" pitchFamily="34" charset="0"/>
              </a:rPr>
              <a:t>150 repas sont vendus par an,</a:t>
            </a:r>
            <a:endParaRPr lang="fr-FR" sz="1400" dirty="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r>
              <a:rPr lang="fr-FR" sz="1400" b="1" dirty="0" smtClean="0">
                <a:solidFill>
                  <a:schemeClr val="accent2">
                    <a:lumMod val="50000"/>
                  </a:schemeClr>
                </a:solidFill>
                <a:latin typeface="Calibri" pitchFamily="34" charset="0"/>
              </a:rPr>
              <a:t>TAF : Calculer </a:t>
            </a:r>
            <a:r>
              <a:rPr lang="fr-FR" sz="1400" b="1" dirty="0">
                <a:solidFill>
                  <a:schemeClr val="accent2">
                    <a:lumMod val="50000"/>
                  </a:schemeClr>
                </a:solidFill>
                <a:latin typeface="Calibri" pitchFamily="34" charset="0"/>
              </a:rPr>
              <a:t>le Seuil de rentabilité.</a:t>
            </a:r>
          </a:p>
          <a:p>
            <a:pPr marL="0" indent="0" algn="just" eaLnBrk="1" hangingPunct="1">
              <a:spcBef>
                <a:spcPts val="600"/>
              </a:spcBef>
              <a:spcAft>
                <a:spcPts val="600"/>
              </a:spcAft>
              <a:buNone/>
            </a:pPr>
            <a:r>
              <a:rPr lang="fr-FR" sz="1400" dirty="0" smtClean="0">
                <a:solidFill>
                  <a:schemeClr val="accent2">
                    <a:lumMod val="50000"/>
                  </a:schemeClr>
                </a:solidFill>
                <a:latin typeface="Calibri" pitchFamily="34" charset="0"/>
              </a:rPr>
              <a:t>- MCV </a:t>
            </a:r>
            <a:r>
              <a:rPr lang="fr-FR" sz="1400" dirty="0">
                <a:solidFill>
                  <a:schemeClr val="accent2">
                    <a:lumMod val="50000"/>
                  </a:schemeClr>
                </a:solidFill>
                <a:latin typeface="Calibri" pitchFamily="34" charset="0"/>
              </a:rPr>
              <a:t>= </a:t>
            </a:r>
            <a:r>
              <a:rPr lang="fr-FR" sz="1400" dirty="0" smtClean="0">
                <a:solidFill>
                  <a:schemeClr val="accent2">
                    <a:lumMod val="50000"/>
                  </a:schemeClr>
                </a:solidFill>
                <a:latin typeface="Calibri" pitchFamily="34" charset="0"/>
              </a:rPr>
              <a:t>55 - 35 </a:t>
            </a:r>
            <a:r>
              <a:rPr lang="fr-FR" sz="1400" dirty="0">
                <a:solidFill>
                  <a:schemeClr val="accent2">
                    <a:lumMod val="50000"/>
                  </a:schemeClr>
                </a:solidFill>
                <a:latin typeface="Calibri" pitchFamily="34" charset="0"/>
              </a:rPr>
              <a:t>= </a:t>
            </a:r>
            <a:r>
              <a:rPr lang="fr-FR" sz="1400" dirty="0" smtClean="0">
                <a:solidFill>
                  <a:schemeClr val="accent2">
                    <a:lumMod val="50000"/>
                  </a:schemeClr>
                </a:solidFill>
                <a:latin typeface="Calibri" pitchFamily="34" charset="0"/>
              </a:rPr>
              <a:t>20 </a:t>
            </a:r>
            <a:r>
              <a:rPr lang="fr-FR" sz="1400" dirty="0">
                <a:solidFill>
                  <a:schemeClr val="accent2">
                    <a:lumMod val="50000"/>
                  </a:schemeClr>
                </a:solidFill>
                <a:latin typeface="Calibri" pitchFamily="34" charset="0"/>
              </a:rPr>
              <a:t>/ repas</a:t>
            </a:r>
          </a:p>
          <a:p>
            <a:pPr marL="0" indent="0" algn="just" eaLnBrk="1" hangingPunct="1">
              <a:spcBef>
                <a:spcPts val="600"/>
              </a:spcBef>
              <a:spcAft>
                <a:spcPts val="600"/>
              </a:spcAft>
              <a:buNone/>
            </a:pPr>
            <a:r>
              <a:rPr lang="fr-FR" sz="1400" dirty="0" smtClean="0">
                <a:solidFill>
                  <a:schemeClr val="accent2">
                    <a:lumMod val="50000"/>
                  </a:schemeClr>
                </a:solidFill>
                <a:latin typeface="Calibri" pitchFamily="34" charset="0"/>
              </a:rPr>
              <a:t>TMCV = 20 / 55 = 36,36%</a:t>
            </a:r>
          </a:p>
          <a:p>
            <a:pPr marL="0" indent="0" algn="just" eaLnBrk="1" hangingPunct="1">
              <a:spcBef>
                <a:spcPts val="600"/>
              </a:spcBef>
              <a:spcAft>
                <a:spcPts val="600"/>
              </a:spcAft>
              <a:buNone/>
            </a:pPr>
            <a:r>
              <a:rPr lang="fr-FR" sz="1400" dirty="0" smtClean="0">
                <a:solidFill>
                  <a:schemeClr val="accent2">
                    <a:lumMod val="50000"/>
                  </a:schemeClr>
                </a:solidFill>
                <a:latin typeface="Calibri" pitchFamily="34" charset="0"/>
              </a:rPr>
              <a:t>SR = 1 000 / 36,36% = 2 750</a:t>
            </a:r>
          </a:p>
          <a:p>
            <a:pPr marL="0" indent="0" algn="just" eaLnBrk="1" hangingPunct="1">
              <a:spcBef>
                <a:spcPts val="600"/>
              </a:spcBef>
              <a:spcAft>
                <a:spcPts val="600"/>
              </a:spcAft>
              <a:buNone/>
            </a:pPr>
            <a:r>
              <a:rPr lang="fr-FR" sz="1400" dirty="0" smtClean="0">
                <a:solidFill>
                  <a:schemeClr val="accent2">
                    <a:lumMod val="50000"/>
                  </a:schemeClr>
                </a:solidFill>
                <a:latin typeface="Calibri" pitchFamily="34" charset="0"/>
              </a:rPr>
              <a:t>L’activité est rentable à partir d’un chiffre d’affaires de 2 750,00 DH (soit 50 repas)</a:t>
            </a:r>
          </a:p>
          <a:p>
            <a:pPr algn="just" eaLnBrk="1" hangingPunct="1">
              <a:spcBef>
                <a:spcPts val="600"/>
              </a:spcBef>
              <a:spcAft>
                <a:spcPts val="600"/>
              </a:spcAft>
              <a:buFontTx/>
              <a:buChar char="-"/>
            </a:pPr>
            <a:r>
              <a:rPr lang="fr-FR" sz="1400" dirty="0" smtClean="0">
                <a:solidFill>
                  <a:schemeClr val="accent2">
                    <a:lumMod val="50000"/>
                  </a:schemeClr>
                </a:solidFill>
                <a:latin typeface="Calibri" pitchFamily="34" charset="0"/>
              </a:rPr>
              <a:t>PM = 2750 / (8 250 / 360 ) = 120J </a:t>
            </a:r>
          </a:p>
          <a:p>
            <a:pPr marL="0" indent="0" algn="just" eaLnBrk="1" hangingPunct="1">
              <a:spcBef>
                <a:spcPts val="600"/>
              </a:spcBef>
              <a:spcAft>
                <a:spcPts val="600"/>
              </a:spcAft>
              <a:buNone/>
            </a:pPr>
            <a:r>
              <a:rPr lang="fr-FR" sz="1400" dirty="0" smtClean="0">
                <a:solidFill>
                  <a:schemeClr val="accent2">
                    <a:lumMod val="50000"/>
                  </a:schemeClr>
                </a:solidFill>
                <a:latin typeface="Calibri" pitchFamily="34" charset="0"/>
              </a:rPr>
              <a:t>À partir du 120</a:t>
            </a:r>
            <a:r>
              <a:rPr lang="fr-FR" sz="1400" baseline="30000" dirty="0" smtClean="0">
                <a:solidFill>
                  <a:schemeClr val="accent2">
                    <a:lumMod val="50000"/>
                  </a:schemeClr>
                </a:solidFill>
                <a:latin typeface="Calibri" pitchFamily="34" charset="0"/>
              </a:rPr>
              <a:t>ème</a:t>
            </a:r>
            <a:r>
              <a:rPr lang="fr-FR" sz="1400" dirty="0" smtClean="0">
                <a:solidFill>
                  <a:schemeClr val="accent2">
                    <a:lumMod val="50000"/>
                  </a:schemeClr>
                </a:solidFill>
                <a:latin typeface="Calibri" pitchFamily="34" charset="0"/>
              </a:rPr>
              <a:t> jour d’activité, l’entreprise commence à dégager des bénéfices.</a:t>
            </a:r>
            <a:endParaRPr lang="fr-FR" sz="1400" dirty="0">
              <a:solidFill>
                <a:schemeClr val="accent2">
                  <a:lumMod val="50000"/>
                </a:schemeClr>
              </a:solidFill>
              <a:latin typeface="Calibri" pitchFamily="34" charset="0"/>
            </a:endParaRPr>
          </a:p>
          <a:p>
            <a:pPr marL="0" indent="0" algn="just" eaLnBrk="1" hangingPunct="1">
              <a:lnSpc>
                <a:spcPct val="150000"/>
              </a:lnSpc>
              <a:spcBef>
                <a:spcPts val="600"/>
              </a:spcBef>
              <a:spcAft>
                <a:spcPts val="600"/>
              </a:spcAft>
              <a:buNone/>
            </a:pPr>
            <a:endParaRPr lang="fr-FR" sz="1400" b="1" kern="0" dirty="0" smtClean="0">
              <a:solidFill>
                <a:schemeClr val="accent2">
                  <a:lumMod val="50000"/>
                </a:schemeClr>
              </a:solidFill>
              <a:latin typeface="Calibri" pitchFamily="34" charset="0"/>
            </a:endParaRPr>
          </a:p>
        </p:txBody>
      </p:sp>
      <p:sp>
        <p:nvSpPr>
          <p:cNvPr id="5" name="Espace réservé du numéro de diapositive 7"/>
          <p:cNvSpPr txBox="1">
            <a:spLocks/>
          </p:cNvSpPr>
          <p:nvPr/>
        </p:nvSpPr>
        <p:spPr bwMode="auto">
          <a:xfrm>
            <a:off x="2071670" y="6572272"/>
            <a:ext cx="5072098"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lang="fr-FR" sz="1100" b="1" dirty="0" smtClean="0">
                <a:solidFill>
                  <a:schemeClr val="accent2">
                    <a:lumMod val="50000"/>
                  </a:schemeClr>
                </a:solidFill>
                <a:latin typeface="Calibri" pitchFamily="34" charset="0"/>
              </a:rPr>
              <a:t>Ismail SALMI     EHTP 2012 – 2013   Cours de contrôle de gestion</a:t>
            </a:r>
            <a:endParaRPr lang="fr-FR" sz="1100" b="1" dirty="0">
              <a:solidFill>
                <a:schemeClr val="accent2">
                  <a:lumMod val="50000"/>
                </a:schemeClr>
              </a:solidFill>
              <a:latin typeface="Calibri" pitchFamily="34" charset="0"/>
            </a:endParaRPr>
          </a:p>
        </p:txBody>
      </p:sp>
    </p:spTree>
    <p:extLst>
      <p:ext uri="{BB962C8B-B14F-4D97-AF65-F5344CB8AC3E}">
        <p14:creationId xmlns:p14="http://schemas.microsoft.com/office/powerpoint/2010/main" val="26442207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a:xfrm>
            <a:off x="714348" y="836712"/>
            <a:ext cx="7890100" cy="4680520"/>
          </a:xfrm>
        </p:spPr>
        <p:txBody>
          <a:bodyPr/>
          <a:lstStyle/>
          <a:p>
            <a:pPr eaLnBrk="1" hangingPunct="1">
              <a:lnSpc>
                <a:spcPct val="150000"/>
              </a:lnSpc>
              <a:spcBef>
                <a:spcPts val="600"/>
              </a:spcBef>
              <a:spcAft>
                <a:spcPts val="600"/>
              </a:spcAft>
              <a:buNone/>
            </a:pPr>
            <a:r>
              <a:rPr lang="fr-FR" sz="1600" b="1" dirty="0" smtClean="0">
                <a:solidFill>
                  <a:schemeClr val="accent2">
                    <a:lumMod val="50000"/>
                  </a:schemeClr>
                </a:solidFill>
                <a:latin typeface="Calibri" pitchFamily="34" charset="0"/>
              </a:rPr>
              <a:t>LA DEMARCHE DU CONTRÔLE DE GESTION</a:t>
            </a:r>
          </a:p>
          <a:p>
            <a:pPr marL="0" indent="0" algn="just" eaLnBrk="1" hangingPunct="1">
              <a:lnSpc>
                <a:spcPct val="150000"/>
              </a:lnSpc>
              <a:spcBef>
                <a:spcPts val="600"/>
              </a:spcBef>
              <a:spcAft>
                <a:spcPts val="600"/>
              </a:spcAft>
              <a:buNone/>
            </a:pPr>
            <a:r>
              <a:rPr lang="fr-FR" sz="1400" dirty="0">
                <a:solidFill>
                  <a:schemeClr val="accent2">
                    <a:lumMod val="50000"/>
                  </a:schemeClr>
                </a:solidFill>
                <a:latin typeface="Calibri" pitchFamily="34" charset="0"/>
              </a:rPr>
              <a:t>Pour Henri bouquin. Le contrôle de gestion mobilise un triple processus : la finalisation, le pilotage et la </a:t>
            </a:r>
            <a:r>
              <a:rPr lang="fr-FR" sz="1400" dirty="0" smtClean="0">
                <a:solidFill>
                  <a:schemeClr val="accent2">
                    <a:lumMod val="50000"/>
                  </a:schemeClr>
                </a:solidFill>
                <a:latin typeface="Calibri" pitchFamily="34" charset="0"/>
              </a:rPr>
              <a:t>post-évaluation</a:t>
            </a:r>
            <a:endParaRPr lang="fr-FR" sz="1400" dirty="0">
              <a:solidFill>
                <a:schemeClr val="accent2">
                  <a:lumMod val="50000"/>
                </a:schemeClr>
              </a:solidFill>
              <a:latin typeface="Calibri" pitchFamily="34" charset="0"/>
            </a:endParaRPr>
          </a:p>
        </p:txBody>
      </p:sp>
      <p:sp>
        <p:nvSpPr>
          <p:cNvPr id="8" name="Espace réservé du numéro de diapositive 7"/>
          <p:cNvSpPr>
            <a:spLocks noGrp="1"/>
          </p:cNvSpPr>
          <p:nvPr>
            <p:ph type="sldNum" sz="quarter" idx="10"/>
          </p:nvPr>
        </p:nvSpPr>
        <p:spPr>
          <a:xfrm>
            <a:off x="7239032" y="6543700"/>
            <a:ext cx="1905000" cy="457200"/>
          </a:xfrm>
        </p:spPr>
        <p:txBody>
          <a:bodyPr/>
          <a:lstStyle/>
          <a:p>
            <a:pPr>
              <a:defRPr/>
            </a:pPr>
            <a:fld id="{A54505F1-5C1B-4BB7-AC3F-C6A2329798D2}" type="slidenum">
              <a:rPr lang="fr-FR" sz="1100" smtClean="0"/>
              <a:pPr>
                <a:defRPr/>
              </a:pPr>
              <a:t>7</a:t>
            </a:fld>
            <a:endParaRPr lang="fr-FR" sz="1100" dirty="0"/>
          </a:p>
        </p:txBody>
      </p:sp>
      <p:sp>
        <p:nvSpPr>
          <p:cNvPr id="6" name="Rectangle 2"/>
          <p:cNvSpPr>
            <a:spLocks noGrp="1" noChangeArrowheads="1"/>
          </p:cNvSpPr>
          <p:nvPr>
            <p:ph type="title"/>
          </p:nvPr>
        </p:nvSpPr>
        <p:spPr>
          <a:xfrm>
            <a:off x="714349" y="-71462"/>
            <a:ext cx="8286808" cy="685800"/>
          </a:xfrm>
        </p:spPr>
        <p:txBody>
          <a:bodyPr/>
          <a:lstStyle/>
          <a:p>
            <a:pPr eaLnBrk="1" hangingPunct="1"/>
            <a:r>
              <a:rPr lang="fr-FR" sz="1600" b="1" dirty="0" smtClean="0"/>
              <a:t>1. INTRODUCTION</a:t>
            </a:r>
            <a:r>
              <a:rPr lang="fr-FR" sz="1600" b="1" dirty="0" smtClean="0">
                <a:solidFill>
                  <a:schemeClr val="accent2">
                    <a:lumMod val="50000"/>
                  </a:schemeClr>
                </a:solidFill>
              </a:rPr>
              <a:t/>
            </a:r>
            <a:br>
              <a:rPr lang="fr-FR" sz="1600" b="1" dirty="0" smtClean="0">
                <a:solidFill>
                  <a:schemeClr val="accent2">
                    <a:lumMod val="50000"/>
                  </a:schemeClr>
                </a:solidFill>
              </a:rPr>
            </a:br>
            <a:r>
              <a:rPr lang="fr-FR" sz="1400" dirty="0"/>
              <a:t>DEMARCHE DU CONTRÔLE DE GESTION</a:t>
            </a:r>
          </a:p>
        </p:txBody>
      </p:sp>
      <p:sp>
        <p:nvSpPr>
          <p:cNvPr id="18" name="Rectangle 8"/>
          <p:cNvSpPr>
            <a:spLocks noChangeArrowheads="1"/>
          </p:cNvSpPr>
          <p:nvPr/>
        </p:nvSpPr>
        <p:spPr bwMode="auto">
          <a:xfrm>
            <a:off x="285720" y="2151540"/>
            <a:ext cx="1857388" cy="1205451"/>
          </a:xfrm>
          <a:prstGeom prst="rect">
            <a:avLst/>
          </a:prstGeom>
          <a:gradFill flip="none" rotWithShape="1">
            <a:gsLst>
              <a:gs pos="0">
                <a:schemeClr val="accent2">
                  <a:lumMod val="20000"/>
                  <a:lumOff val="80000"/>
                  <a:shade val="30000"/>
                  <a:satMod val="115000"/>
                </a:schemeClr>
              </a:gs>
              <a:gs pos="50000">
                <a:schemeClr val="accent2">
                  <a:lumMod val="20000"/>
                  <a:lumOff val="80000"/>
                  <a:shade val="67500"/>
                  <a:satMod val="115000"/>
                </a:schemeClr>
              </a:gs>
              <a:gs pos="100000">
                <a:schemeClr val="accent2">
                  <a:lumMod val="20000"/>
                  <a:lumOff val="80000"/>
                  <a:shade val="100000"/>
                  <a:satMod val="115000"/>
                </a:schemeClr>
              </a:gs>
            </a:gsLst>
            <a:lin ang="2700000" scaled="1"/>
            <a:tileRect/>
          </a:gradFill>
          <a:ln w="9525">
            <a:noFill/>
            <a:miter lim="800000"/>
            <a:headEnd/>
            <a:tailEnd/>
          </a:ln>
          <a:effectLst>
            <a:outerShdw dist="53882" dir="2700000" algn="ctr" rotWithShape="0">
              <a:srgbClr val="000080"/>
            </a:outerShdw>
          </a:effectLst>
        </p:spPr>
        <p:txBody>
          <a:bodyPr lIns="92075" tIns="46038" rIns="92075" bIns="46038" anchor="ctr"/>
          <a:lstStyle/>
          <a:p>
            <a:pPr algn="ctr" defTabSz="762000" eaLnBrk="0" hangingPunct="0">
              <a:defRPr/>
            </a:pPr>
            <a:r>
              <a:rPr lang="fr-FR" sz="1200" b="1" i="1" dirty="0" smtClean="0">
                <a:solidFill>
                  <a:srgbClr val="193366"/>
                </a:solidFill>
                <a:latin typeface="Arial" charset="0"/>
              </a:rPr>
              <a:t>FINALISATION</a:t>
            </a:r>
            <a:endParaRPr lang="fr-FR" sz="1200" b="1" dirty="0">
              <a:solidFill>
                <a:srgbClr val="193366"/>
              </a:solidFill>
              <a:latin typeface="Arial" charset="0"/>
            </a:endParaRPr>
          </a:p>
        </p:txBody>
      </p:sp>
      <p:sp>
        <p:nvSpPr>
          <p:cNvPr id="20" name="Rectangle 19"/>
          <p:cNvSpPr>
            <a:spLocks noChangeArrowheads="1"/>
          </p:cNvSpPr>
          <p:nvPr/>
        </p:nvSpPr>
        <p:spPr bwMode="auto">
          <a:xfrm>
            <a:off x="2285984" y="2151542"/>
            <a:ext cx="6556391" cy="1205450"/>
          </a:xfrm>
          <a:prstGeom prst="rect">
            <a:avLst/>
          </a:prstGeom>
          <a:solidFill>
            <a:schemeClr val="bg1"/>
          </a:solidFill>
          <a:ln w="12700">
            <a:solidFill>
              <a:srgbClr val="336699"/>
            </a:solidFill>
            <a:miter lim="800000"/>
            <a:headEnd/>
            <a:tailEnd/>
          </a:ln>
          <a:effectLst>
            <a:outerShdw dist="53882" dir="2700000" algn="ctr" rotWithShape="0">
              <a:srgbClr val="000080"/>
            </a:outerShdw>
          </a:effectLst>
        </p:spPr>
        <p:txBody>
          <a:bodyPr lIns="92075" tIns="46038" rIns="92075" bIns="46038" anchor="ctr"/>
          <a:lstStyle/>
          <a:p>
            <a:pPr marL="457200" indent="-457200" algn="just">
              <a:buFont typeface="Wingdings" pitchFamily="2" charset="2"/>
              <a:buChar char="v"/>
            </a:pPr>
            <a:r>
              <a:rPr lang="fr-FR" sz="1400" kern="200" dirty="0" smtClean="0">
                <a:solidFill>
                  <a:schemeClr val="accent2">
                    <a:lumMod val="50000"/>
                  </a:schemeClr>
                </a:solidFill>
                <a:latin typeface="Calibri" pitchFamily="34" charset="0"/>
              </a:rPr>
              <a:t>La finalisation porte sur la fixation des objectifs et leur déclinaison, depuis les buts stratégiques jusqu’aux objectifs opérationnels, à tous les niveaux de l’organisation.</a:t>
            </a:r>
          </a:p>
        </p:txBody>
      </p:sp>
      <p:sp>
        <p:nvSpPr>
          <p:cNvPr id="22" name="Rectangle 8"/>
          <p:cNvSpPr>
            <a:spLocks noChangeArrowheads="1"/>
          </p:cNvSpPr>
          <p:nvPr/>
        </p:nvSpPr>
        <p:spPr bwMode="auto">
          <a:xfrm>
            <a:off x="281234" y="3447684"/>
            <a:ext cx="1857388" cy="1421476"/>
          </a:xfrm>
          <a:prstGeom prst="rect">
            <a:avLst/>
          </a:prstGeom>
          <a:gradFill flip="none" rotWithShape="1">
            <a:gsLst>
              <a:gs pos="0">
                <a:schemeClr val="accent2">
                  <a:lumMod val="20000"/>
                  <a:lumOff val="80000"/>
                  <a:shade val="30000"/>
                  <a:satMod val="115000"/>
                </a:schemeClr>
              </a:gs>
              <a:gs pos="50000">
                <a:schemeClr val="accent2">
                  <a:lumMod val="20000"/>
                  <a:lumOff val="80000"/>
                  <a:shade val="67500"/>
                  <a:satMod val="115000"/>
                </a:schemeClr>
              </a:gs>
              <a:gs pos="100000">
                <a:schemeClr val="accent2">
                  <a:lumMod val="20000"/>
                  <a:lumOff val="80000"/>
                  <a:shade val="100000"/>
                  <a:satMod val="115000"/>
                </a:schemeClr>
              </a:gs>
            </a:gsLst>
            <a:lin ang="2700000" scaled="1"/>
            <a:tileRect/>
          </a:gradFill>
          <a:ln w="9525">
            <a:noFill/>
            <a:miter lim="800000"/>
            <a:headEnd/>
            <a:tailEnd/>
          </a:ln>
          <a:effectLst>
            <a:outerShdw dist="53882" dir="2700000" algn="ctr" rotWithShape="0">
              <a:srgbClr val="000080"/>
            </a:outerShdw>
          </a:effectLst>
        </p:spPr>
        <p:txBody>
          <a:bodyPr lIns="92075" tIns="46038" rIns="92075" bIns="46038" anchor="ctr"/>
          <a:lstStyle/>
          <a:p>
            <a:pPr algn="ctr" defTabSz="762000" eaLnBrk="0" hangingPunct="0">
              <a:defRPr/>
            </a:pPr>
            <a:r>
              <a:rPr lang="fr-FR" sz="1200" b="1" i="1" dirty="0" smtClean="0">
                <a:solidFill>
                  <a:srgbClr val="193366"/>
                </a:solidFill>
                <a:latin typeface="Arial" charset="0"/>
              </a:rPr>
              <a:t>PILOTAGE</a:t>
            </a:r>
            <a:endParaRPr lang="fr-FR" sz="1200" b="1" dirty="0">
              <a:solidFill>
                <a:srgbClr val="193366"/>
              </a:solidFill>
              <a:latin typeface="Arial" charset="0"/>
            </a:endParaRPr>
          </a:p>
        </p:txBody>
      </p:sp>
      <p:sp>
        <p:nvSpPr>
          <p:cNvPr id="23" name="Rectangle 22"/>
          <p:cNvSpPr>
            <a:spLocks noChangeArrowheads="1"/>
          </p:cNvSpPr>
          <p:nvPr/>
        </p:nvSpPr>
        <p:spPr bwMode="auto">
          <a:xfrm>
            <a:off x="2281498" y="3447686"/>
            <a:ext cx="6556391" cy="1421474"/>
          </a:xfrm>
          <a:prstGeom prst="rect">
            <a:avLst/>
          </a:prstGeom>
          <a:solidFill>
            <a:schemeClr val="bg1"/>
          </a:solidFill>
          <a:ln w="12700">
            <a:solidFill>
              <a:srgbClr val="336699"/>
            </a:solidFill>
            <a:miter lim="800000"/>
            <a:headEnd/>
            <a:tailEnd/>
          </a:ln>
          <a:effectLst>
            <a:outerShdw dist="53882" dir="2700000" algn="ctr" rotWithShape="0">
              <a:srgbClr val="000080"/>
            </a:outerShdw>
          </a:effectLst>
        </p:spPr>
        <p:txBody>
          <a:bodyPr lIns="92075" tIns="46038" rIns="92075" bIns="46038" anchor="ctr"/>
          <a:lstStyle/>
          <a:p>
            <a:pPr marL="457200" indent="-457200" algn="just">
              <a:spcBef>
                <a:spcPts val="600"/>
              </a:spcBef>
              <a:spcAft>
                <a:spcPts val="600"/>
              </a:spcAft>
              <a:buFont typeface="Wingdings" pitchFamily="2" charset="2"/>
              <a:buChar char="v"/>
            </a:pPr>
            <a:r>
              <a:rPr lang="fr-FR" sz="1400" kern="200" dirty="0" smtClean="0">
                <a:solidFill>
                  <a:schemeClr val="accent2">
                    <a:lumMod val="50000"/>
                  </a:schemeClr>
                </a:solidFill>
                <a:latin typeface="Calibri" pitchFamily="34" charset="0"/>
              </a:rPr>
              <a:t>Le contrôle de gestion permet aux pilotes des processus, dirigeants, managers et responsables opérationnels de </a:t>
            </a:r>
            <a:r>
              <a:rPr lang="fr-FR" sz="1400" kern="200" dirty="0">
                <a:solidFill>
                  <a:schemeClr val="accent2">
                    <a:lumMod val="50000"/>
                  </a:schemeClr>
                </a:solidFill>
                <a:latin typeface="Calibri" pitchFamily="34" charset="0"/>
              </a:rPr>
              <a:t>g</a:t>
            </a:r>
            <a:r>
              <a:rPr lang="fr-FR" sz="1400" kern="200" dirty="0" smtClean="0">
                <a:solidFill>
                  <a:schemeClr val="accent2">
                    <a:lumMod val="50000"/>
                  </a:schemeClr>
                </a:solidFill>
                <a:latin typeface="Calibri" pitchFamily="34" charset="0"/>
              </a:rPr>
              <a:t>uider le système dont ils ont la responsabilité, à travers des outils de suivi et d’alerte : tableaux de bord, contrôle budgétaire …  </a:t>
            </a:r>
          </a:p>
          <a:p>
            <a:pPr marL="457200" indent="-457200" algn="just">
              <a:spcBef>
                <a:spcPts val="600"/>
              </a:spcBef>
              <a:spcAft>
                <a:spcPts val="600"/>
              </a:spcAft>
              <a:buFont typeface="Wingdings" pitchFamily="2" charset="2"/>
              <a:buChar char="v"/>
            </a:pPr>
            <a:r>
              <a:rPr lang="fr-FR" sz="1400" kern="200" dirty="0" smtClean="0">
                <a:solidFill>
                  <a:schemeClr val="accent2">
                    <a:lumMod val="50000"/>
                  </a:schemeClr>
                </a:solidFill>
                <a:latin typeface="Calibri" pitchFamily="34" charset="0"/>
              </a:rPr>
              <a:t>Le pilotage s’inscrit généralement dans une logique de régulation ou il s’agit de comparer, régulièrement, les états observés du système à des objectifs,</a:t>
            </a:r>
          </a:p>
        </p:txBody>
      </p:sp>
      <p:sp>
        <p:nvSpPr>
          <p:cNvPr id="24" name="Rectangle 8"/>
          <p:cNvSpPr>
            <a:spLocks noChangeArrowheads="1"/>
          </p:cNvSpPr>
          <p:nvPr/>
        </p:nvSpPr>
        <p:spPr bwMode="auto">
          <a:xfrm>
            <a:off x="324245" y="4977269"/>
            <a:ext cx="1857388" cy="1205451"/>
          </a:xfrm>
          <a:prstGeom prst="rect">
            <a:avLst/>
          </a:prstGeom>
          <a:gradFill flip="none" rotWithShape="1">
            <a:gsLst>
              <a:gs pos="0">
                <a:schemeClr val="accent2">
                  <a:lumMod val="20000"/>
                  <a:lumOff val="80000"/>
                  <a:shade val="30000"/>
                  <a:satMod val="115000"/>
                </a:schemeClr>
              </a:gs>
              <a:gs pos="50000">
                <a:schemeClr val="accent2">
                  <a:lumMod val="20000"/>
                  <a:lumOff val="80000"/>
                  <a:shade val="67500"/>
                  <a:satMod val="115000"/>
                </a:schemeClr>
              </a:gs>
              <a:gs pos="100000">
                <a:schemeClr val="accent2">
                  <a:lumMod val="20000"/>
                  <a:lumOff val="80000"/>
                  <a:shade val="100000"/>
                  <a:satMod val="115000"/>
                </a:schemeClr>
              </a:gs>
            </a:gsLst>
            <a:lin ang="2700000" scaled="1"/>
            <a:tileRect/>
          </a:gradFill>
          <a:ln w="9525">
            <a:noFill/>
            <a:miter lim="800000"/>
            <a:headEnd/>
            <a:tailEnd/>
          </a:ln>
          <a:effectLst>
            <a:outerShdw dist="53882" dir="2700000" algn="ctr" rotWithShape="0">
              <a:srgbClr val="000080"/>
            </a:outerShdw>
          </a:effectLst>
        </p:spPr>
        <p:txBody>
          <a:bodyPr lIns="92075" tIns="46038" rIns="92075" bIns="46038" anchor="ctr"/>
          <a:lstStyle/>
          <a:p>
            <a:pPr algn="ctr" defTabSz="762000" eaLnBrk="0" hangingPunct="0"/>
            <a:r>
              <a:rPr lang="fr-FR" sz="1200" b="1" i="1" dirty="0" smtClean="0">
                <a:solidFill>
                  <a:srgbClr val="193366"/>
                </a:solidFill>
                <a:latin typeface="Arial" charset="0"/>
              </a:rPr>
              <a:t>POST-EVALUATION</a:t>
            </a:r>
            <a:endParaRPr lang="fr-FR" sz="1200" b="1" i="1" dirty="0">
              <a:solidFill>
                <a:srgbClr val="193366"/>
              </a:solidFill>
              <a:latin typeface="Arial" charset="0"/>
            </a:endParaRPr>
          </a:p>
        </p:txBody>
      </p:sp>
      <p:sp>
        <p:nvSpPr>
          <p:cNvPr id="25" name="Rectangle 24"/>
          <p:cNvSpPr>
            <a:spLocks noChangeArrowheads="1"/>
          </p:cNvSpPr>
          <p:nvPr/>
        </p:nvSpPr>
        <p:spPr bwMode="auto">
          <a:xfrm>
            <a:off x="2324509" y="4977271"/>
            <a:ext cx="6556391" cy="1205450"/>
          </a:xfrm>
          <a:prstGeom prst="rect">
            <a:avLst/>
          </a:prstGeom>
          <a:solidFill>
            <a:schemeClr val="bg1"/>
          </a:solidFill>
          <a:ln w="12700">
            <a:solidFill>
              <a:srgbClr val="336699"/>
            </a:solidFill>
            <a:miter lim="800000"/>
            <a:headEnd/>
            <a:tailEnd/>
          </a:ln>
          <a:effectLst>
            <a:outerShdw dist="53882" dir="2700000" algn="ctr" rotWithShape="0">
              <a:srgbClr val="000080"/>
            </a:outerShdw>
          </a:effectLst>
        </p:spPr>
        <p:txBody>
          <a:bodyPr lIns="92075" tIns="46038" rIns="92075" bIns="46038" anchor="ctr"/>
          <a:lstStyle/>
          <a:p>
            <a:pPr marL="457200" indent="-457200" algn="just">
              <a:buFont typeface="Wingdings" pitchFamily="2" charset="2"/>
              <a:buChar char="v"/>
            </a:pPr>
            <a:r>
              <a:rPr lang="fr-FR" sz="1400" kern="200" dirty="0" smtClean="0">
                <a:solidFill>
                  <a:schemeClr val="accent2">
                    <a:lumMod val="50000"/>
                  </a:schemeClr>
                </a:solidFill>
                <a:latin typeface="Calibri" pitchFamily="34" charset="0"/>
              </a:rPr>
              <a:t>La post-évaluation consiste à comparer les résultats obtenus aux objectifs et suivre en permanence l’évolution des facteurs clés de succès. </a:t>
            </a:r>
          </a:p>
        </p:txBody>
      </p:sp>
    </p:spTree>
    <p:extLst>
      <p:ext uri="{BB962C8B-B14F-4D97-AF65-F5344CB8AC3E}">
        <p14:creationId xmlns:p14="http://schemas.microsoft.com/office/powerpoint/2010/main" val="19978585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a:xfrm>
            <a:off x="714348" y="836712"/>
            <a:ext cx="7890100" cy="4680520"/>
          </a:xfrm>
        </p:spPr>
        <p:txBody>
          <a:bodyPr/>
          <a:lstStyle/>
          <a:p>
            <a:pPr eaLnBrk="1" hangingPunct="1">
              <a:lnSpc>
                <a:spcPct val="150000"/>
              </a:lnSpc>
              <a:spcBef>
                <a:spcPts val="600"/>
              </a:spcBef>
              <a:spcAft>
                <a:spcPts val="600"/>
              </a:spcAft>
              <a:buNone/>
            </a:pPr>
            <a:r>
              <a:rPr lang="fr-FR" sz="1600" b="1" dirty="0" smtClean="0">
                <a:solidFill>
                  <a:schemeClr val="accent2">
                    <a:lumMod val="50000"/>
                  </a:schemeClr>
                </a:solidFill>
                <a:latin typeface="Calibri" pitchFamily="34" charset="0"/>
              </a:rPr>
              <a:t>LA DEMARCHE DU CONTRÔLE DE GESTION</a:t>
            </a:r>
          </a:p>
          <a:p>
            <a:pPr marL="0" indent="0" algn="just" eaLnBrk="1" hangingPunct="1">
              <a:lnSpc>
                <a:spcPct val="150000"/>
              </a:lnSpc>
              <a:spcBef>
                <a:spcPts val="600"/>
              </a:spcBef>
              <a:spcAft>
                <a:spcPts val="600"/>
              </a:spcAft>
              <a:buNone/>
            </a:pPr>
            <a:r>
              <a:rPr lang="fr-FR" sz="1400" dirty="0" smtClean="0">
                <a:solidFill>
                  <a:schemeClr val="accent2">
                    <a:lumMod val="50000"/>
                  </a:schemeClr>
                </a:solidFill>
                <a:latin typeface="Calibri" pitchFamily="34" charset="0"/>
              </a:rPr>
              <a:t>En plus des trois processus déjà identifiés, on peut rajouter quelques éléments relevant de la dimension managériale : </a:t>
            </a:r>
            <a:endParaRPr lang="fr-FR" sz="1400" dirty="0">
              <a:solidFill>
                <a:schemeClr val="accent2">
                  <a:lumMod val="50000"/>
                </a:schemeClr>
              </a:solidFill>
              <a:latin typeface="Calibri" pitchFamily="34" charset="0"/>
            </a:endParaRPr>
          </a:p>
        </p:txBody>
      </p:sp>
      <p:sp>
        <p:nvSpPr>
          <p:cNvPr id="8" name="Espace réservé du numéro de diapositive 7"/>
          <p:cNvSpPr>
            <a:spLocks noGrp="1"/>
          </p:cNvSpPr>
          <p:nvPr>
            <p:ph type="sldNum" sz="quarter" idx="10"/>
          </p:nvPr>
        </p:nvSpPr>
        <p:spPr>
          <a:xfrm>
            <a:off x="7239032" y="6543700"/>
            <a:ext cx="1905000" cy="457200"/>
          </a:xfrm>
        </p:spPr>
        <p:txBody>
          <a:bodyPr/>
          <a:lstStyle/>
          <a:p>
            <a:pPr>
              <a:defRPr/>
            </a:pPr>
            <a:fld id="{A54505F1-5C1B-4BB7-AC3F-C6A2329798D2}" type="slidenum">
              <a:rPr lang="fr-FR" sz="1100" smtClean="0"/>
              <a:pPr>
                <a:defRPr/>
              </a:pPr>
              <a:t>8</a:t>
            </a:fld>
            <a:endParaRPr lang="fr-FR" sz="1100" dirty="0"/>
          </a:p>
        </p:txBody>
      </p:sp>
      <p:sp>
        <p:nvSpPr>
          <p:cNvPr id="6" name="Rectangle 2"/>
          <p:cNvSpPr>
            <a:spLocks noGrp="1" noChangeArrowheads="1"/>
          </p:cNvSpPr>
          <p:nvPr>
            <p:ph type="title"/>
          </p:nvPr>
        </p:nvSpPr>
        <p:spPr>
          <a:xfrm>
            <a:off x="714349" y="-71462"/>
            <a:ext cx="8286808" cy="685800"/>
          </a:xfrm>
        </p:spPr>
        <p:txBody>
          <a:bodyPr/>
          <a:lstStyle/>
          <a:p>
            <a:pPr eaLnBrk="1" hangingPunct="1"/>
            <a:r>
              <a:rPr lang="fr-FR" sz="1600" b="1" dirty="0" smtClean="0"/>
              <a:t>1. INTRODUCTION</a:t>
            </a:r>
            <a:r>
              <a:rPr lang="fr-FR" sz="1600" b="1" dirty="0" smtClean="0">
                <a:solidFill>
                  <a:schemeClr val="accent2">
                    <a:lumMod val="50000"/>
                  </a:schemeClr>
                </a:solidFill>
              </a:rPr>
              <a:t/>
            </a:r>
            <a:br>
              <a:rPr lang="fr-FR" sz="1600" b="1" dirty="0" smtClean="0">
                <a:solidFill>
                  <a:schemeClr val="accent2">
                    <a:lumMod val="50000"/>
                  </a:schemeClr>
                </a:solidFill>
              </a:rPr>
            </a:br>
            <a:r>
              <a:rPr lang="fr-FR" sz="1400" dirty="0"/>
              <a:t>DEMARCHE DU CONTRÔLE DE GESTION</a:t>
            </a:r>
          </a:p>
        </p:txBody>
      </p:sp>
      <p:sp>
        <p:nvSpPr>
          <p:cNvPr id="18" name="Rectangle 8"/>
          <p:cNvSpPr>
            <a:spLocks noChangeArrowheads="1"/>
          </p:cNvSpPr>
          <p:nvPr/>
        </p:nvSpPr>
        <p:spPr bwMode="auto">
          <a:xfrm>
            <a:off x="285720" y="2439572"/>
            <a:ext cx="1857388" cy="1368151"/>
          </a:xfrm>
          <a:prstGeom prst="rect">
            <a:avLst/>
          </a:prstGeom>
          <a:gradFill flip="none" rotWithShape="1">
            <a:gsLst>
              <a:gs pos="0">
                <a:schemeClr val="accent2">
                  <a:lumMod val="20000"/>
                  <a:lumOff val="80000"/>
                  <a:shade val="30000"/>
                  <a:satMod val="115000"/>
                </a:schemeClr>
              </a:gs>
              <a:gs pos="50000">
                <a:schemeClr val="accent2">
                  <a:lumMod val="20000"/>
                  <a:lumOff val="80000"/>
                  <a:shade val="67500"/>
                  <a:satMod val="115000"/>
                </a:schemeClr>
              </a:gs>
              <a:gs pos="100000">
                <a:schemeClr val="accent2">
                  <a:lumMod val="20000"/>
                  <a:lumOff val="80000"/>
                  <a:shade val="100000"/>
                  <a:satMod val="115000"/>
                </a:schemeClr>
              </a:gs>
            </a:gsLst>
            <a:lin ang="2700000" scaled="1"/>
            <a:tileRect/>
          </a:gradFill>
          <a:ln w="9525">
            <a:noFill/>
            <a:miter lim="800000"/>
            <a:headEnd/>
            <a:tailEnd/>
          </a:ln>
          <a:effectLst>
            <a:outerShdw dist="53882" dir="2700000" algn="ctr" rotWithShape="0">
              <a:srgbClr val="000080"/>
            </a:outerShdw>
          </a:effectLst>
        </p:spPr>
        <p:txBody>
          <a:bodyPr lIns="92075" tIns="46038" rIns="92075" bIns="46038" anchor="ctr"/>
          <a:lstStyle/>
          <a:p>
            <a:pPr algn="ctr" defTabSz="762000" eaLnBrk="0" hangingPunct="0">
              <a:defRPr/>
            </a:pPr>
            <a:r>
              <a:rPr lang="fr-FR" sz="1200" b="1" i="1" dirty="0" smtClean="0">
                <a:solidFill>
                  <a:srgbClr val="193366"/>
                </a:solidFill>
                <a:latin typeface="Arial" charset="0"/>
              </a:rPr>
              <a:t>SYSTÈMES DE RESPONSABILITES</a:t>
            </a:r>
            <a:endParaRPr lang="fr-FR" sz="1200" b="1" dirty="0">
              <a:solidFill>
                <a:srgbClr val="193366"/>
              </a:solidFill>
              <a:latin typeface="Arial" charset="0"/>
            </a:endParaRPr>
          </a:p>
        </p:txBody>
      </p:sp>
      <p:sp>
        <p:nvSpPr>
          <p:cNvPr id="20" name="Rectangle 19"/>
          <p:cNvSpPr>
            <a:spLocks noChangeArrowheads="1"/>
          </p:cNvSpPr>
          <p:nvPr/>
        </p:nvSpPr>
        <p:spPr bwMode="auto">
          <a:xfrm>
            <a:off x="2285984" y="2439574"/>
            <a:ext cx="6556391" cy="1368150"/>
          </a:xfrm>
          <a:prstGeom prst="rect">
            <a:avLst/>
          </a:prstGeom>
          <a:solidFill>
            <a:schemeClr val="bg1"/>
          </a:solidFill>
          <a:ln w="12700">
            <a:solidFill>
              <a:srgbClr val="336699"/>
            </a:solidFill>
            <a:miter lim="800000"/>
            <a:headEnd/>
            <a:tailEnd/>
          </a:ln>
          <a:effectLst>
            <a:outerShdw dist="53882" dir="2700000" algn="ctr" rotWithShape="0">
              <a:srgbClr val="000080"/>
            </a:outerShdw>
          </a:effectLst>
        </p:spPr>
        <p:txBody>
          <a:bodyPr lIns="92075" tIns="46038" rIns="92075" bIns="46038" anchor="ctr"/>
          <a:lstStyle/>
          <a:p>
            <a:pPr marL="457200" indent="-457200" algn="just">
              <a:buFont typeface="Wingdings" pitchFamily="2" charset="2"/>
              <a:buChar char="v"/>
            </a:pPr>
            <a:r>
              <a:rPr lang="fr-FR" sz="1400" kern="200" dirty="0" smtClean="0">
                <a:solidFill>
                  <a:schemeClr val="accent2">
                    <a:lumMod val="50000"/>
                  </a:schemeClr>
                </a:solidFill>
                <a:latin typeface="Calibri" pitchFamily="34" charset="0"/>
              </a:rPr>
              <a:t>Consistent à définir des centres de responsabilité, leurs fixer des objectifs et allouer des ressources. Chaque système de responsabilité fera l’objet d’une évaluation régulière des performance, et se verra obliger de respecter une remontée d’information à périodicité constante.</a:t>
            </a:r>
          </a:p>
        </p:txBody>
      </p:sp>
      <p:sp>
        <p:nvSpPr>
          <p:cNvPr id="24" name="Rectangle 8"/>
          <p:cNvSpPr>
            <a:spLocks noChangeArrowheads="1"/>
          </p:cNvSpPr>
          <p:nvPr/>
        </p:nvSpPr>
        <p:spPr bwMode="auto">
          <a:xfrm>
            <a:off x="324245" y="3933056"/>
            <a:ext cx="1857388" cy="1368151"/>
          </a:xfrm>
          <a:prstGeom prst="rect">
            <a:avLst/>
          </a:prstGeom>
          <a:gradFill flip="none" rotWithShape="1">
            <a:gsLst>
              <a:gs pos="0">
                <a:schemeClr val="accent2">
                  <a:lumMod val="20000"/>
                  <a:lumOff val="80000"/>
                  <a:shade val="30000"/>
                  <a:satMod val="115000"/>
                </a:schemeClr>
              </a:gs>
              <a:gs pos="50000">
                <a:schemeClr val="accent2">
                  <a:lumMod val="20000"/>
                  <a:lumOff val="80000"/>
                  <a:shade val="67500"/>
                  <a:satMod val="115000"/>
                </a:schemeClr>
              </a:gs>
              <a:gs pos="100000">
                <a:schemeClr val="accent2">
                  <a:lumMod val="20000"/>
                  <a:lumOff val="80000"/>
                  <a:shade val="100000"/>
                  <a:satMod val="115000"/>
                </a:schemeClr>
              </a:gs>
            </a:gsLst>
            <a:lin ang="2700000" scaled="1"/>
            <a:tileRect/>
          </a:gradFill>
          <a:ln w="9525">
            <a:noFill/>
            <a:miter lim="800000"/>
            <a:headEnd/>
            <a:tailEnd/>
          </a:ln>
          <a:effectLst>
            <a:outerShdw dist="53882" dir="2700000" algn="ctr" rotWithShape="0">
              <a:srgbClr val="000080"/>
            </a:outerShdw>
          </a:effectLst>
        </p:spPr>
        <p:txBody>
          <a:bodyPr lIns="92075" tIns="46038" rIns="92075" bIns="46038" anchor="ctr"/>
          <a:lstStyle/>
          <a:p>
            <a:pPr algn="ctr" defTabSz="762000" eaLnBrk="0" hangingPunct="0"/>
            <a:r>
              <a:rPr lang="fr-FR" sz="1200" b="1" i="1" dirty="0" smtClean="0">
                <a:solidFill>
                  <a:srgbClr val="193366"/>
                </a:solidFill>
                <a:latin typeface="Arial" charset="0"/>
              </a:rPr>
              <a:t>SYSTÈMES DE MOTIVATION </a:t>
            </a:r>
            <a:endParaRPr lang="fr-FR" sz="1200" b="1" i="1" dirty="0">
              <a:solidFill>
                <a:srgbClr val="193366"/>
              </a:solidFill>
              <a:latin typeface="Arial" charset="0"/>
            </a:endParaRPr>
          </a:p>
        </p:txBody>
      </p:sp>
      <p:sp>
        <p:nvSpPr>
          <p:cNvPr id="25" name="Rectangle 24"/>
          <p:cNvSpPr>
            <a:spLocks noChangeArrowheads="1"/>
          </p:cNvSpPr>
          <p:nvPr/>
        </p:nvSpPr>
        <p:spPr bwMode="auto">
          <a:xfrm>
            <a:off x="2324509" y="3933058"/>
            <a:ext cx="6556391" cy="1368150"/>
          </a:xfrm>
          <a:prstGeom prst="rect">
            <a:avLst/>
          </a:prstGeom>
          <a:solidFill>
            <a:schemeClr val="bg1"/>
          </a:solidFill>
          <a:ln w="12700">
            <a:solidFill>
              <a:srgbClr val="336699"/>
            </a:solidFill>
            <a:miter lim="800000"/>
            <a:headEnd/>
            <a:tailEnd/>
          </a:ln>
          <a:effectLst>
            <a:outerShdw dist="53882" dir="2700000" algn="ctr" rotWithShape="0">
              <a:srgbClr val="000080"/>
            </a:outerShdw>
          </a:effectLst>
        </p:spPr>
        <p:txBody>
          <a:bodyPr lIns="92075" tIns="46038" rIns="92075" bIns="46038" anchor="ctr"/>
          <a:lstStyle/>
          <a:p>
            <a:pPr marL="457200" indent="-457200" algn="just">
              <a:buFont typeface="Wingdings" pitchFamily="2" charset="2"/>
              <a:buChar char="v"/>
            </a:pPr>
            <a:r>
              <a:rPr lang="fr-FR" sz="1400" kern="200" dirty="0" smtClean="0">
                <a:solidFill>
                  <a:schemeClr val="accent2">
                    <a:lumMod val="50000"/>
                  </a:schemeClr>
                </a:solidFill>
                <a:latin typeface="Calibri" pitchFamily="34" charset="0"/>
              </a:rPr>
              <a:t>Ils ne sont pas de la responsabilité de la fonction contrôle de gestion, mais participent au contrôle des comportements et à la modélisation du système en sa globalité. </a:t>
            </a:r>
          </a:p>
        </p:txBody>
      </p:sp>
    </p:spTree>
    <p:extLst>
      <p:ext uri="{BB962C8B-B14F-4D97-AF65-F5344CB8AC3E}">
        <p14:creationId xmlns:p14="http://schemas.microsoft.com/office/powerpoint/2010/main" val="16983958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a:xfrm>
            <a:off x="714348" y="836712"/>
            <a:ext cx="7890100" cy="4680520"/>
          </a:xfrm>
        </p:spPr>
        <p:txBody>
          <a:bodyPr/>
          <a:lstStyle/>
          <a:p>
            <a:pPr eaLnBrk="1" hangingPunct="1">
              <a:lnSpc>
                <a:spcPct val="150000"/>
              </a:lnSpc>
              <a:spcBef>
                <a:spcPts val="600"/>
              </a:spcBef>
              <a:spcAft>
                <a:spcPts val="600"/>
              </a:spcAft>
              <a:buNone/>
            </a:pPr>
            <a:r>
              <a:rPr lang="fr-FR" sz="1600" b="1" dirty="0" smtClean="0">
                <a:solidFill>
                  <a:schemeClr val="accent2">
                    <a:lumMod val="50000"/>
                  </a:schemeClr>
                </a:solidFill>
                <a:latin typeface="Calibri" pitchFamily="34" charset="0"/>
              </a:rPr>
              <a:t>LES OUTILS DU CONTRÔLE DE GESTION</a:t>
            </a:r>
          </a:p>
          <a:p>
            <a:pPr marL="0" indent="0" algn="just" eaLnBrk="1" hangingPunct="1">
              <a:lnSpc>
                <a:spcPct val="150000"/>
              </a:lnSpc>
              <a:spcBef>
                <a:spcPts val="600"/>
              </a:spcBef>
              <a:spcAft>
                <a:spcPts val="600"/>
              </a:spcAft>
              <a:buNone/>
            </a:pPr>
            <a:r>
              <a:rPr lang="fr-FR" sz="1400" dirty="0" smtClean="0">
                <a:solidFill>
                  <a:schemeClr val="accent2">
                    <a:lumMod val="50000"/>
                  </a:schemeClr>
                </a:solidFill>
                <a:latin typeface="Calibri" pitchFamily="34" charset="0"/>
              </a:rPr>
              <a:t>Le contrôle de gestion s’appuie sur un ensemble de dispositifs clés :</a:t>
            </a:r>
            <a:endParaRPr lang="fr-FR" sz="1400" dirty="0">
              <a:solidFill>
                <a:schemeClr val="accent2">
                  <a:lumMod val="50000"/>
                </a:schemeClr>
              </a:solidFill>
              <a:latin typeface="Calibri" pitchFamily="34" charset="0"/>
            </a:endParaRPr>
          </a:p>
        </p:txBody>
      </p:sp>
      <p:sp>
        <p:nvSpPr>
          <p:cNvPr id="8" name="Espace réservé du numéro de diapositive 7"/>
          <p:cNvSpPr>
            <a:spLocks noGrp="1"/>
          </p:cNvSpPr>
          <p:nvPr>
            <p:ph type="sldNum" sz="quarter" idx="10"/>
          </p:nvPr>
        </p:nvSpPr>
        <p:spPr>
          <a:xfrm>
            <a:off x="7239032" y="6543700"/>
            <a:ext cx="1905000" cy="457200"/>
          </a:xfrm>
        </p:spPr>
        <p:txBody>
          <a:bodyPr/>
          <a:lstStyle/>
          <a:p>
            <a:pPr>
              <a:defRPr/>
            </a:pPr>
            <a:fld id="{A54505F1-5C1B-4BB7-AC3F-C6A2329798D2}" type="slidenum">
              <a:rPr lang="fr-FR" sz="1100" smtClean="0"/>
              <a:pPr>
                <a:defRPr/>
              </a:pPr>
              <a:t>9</a:t>
            </a:fld>
            <a:endParaRPr lang="fr-FR" sz="1100" dirty="0"/>
          </a:p>
        </p:txBody>
      </p:sp>
      <p:sp>
        <p:nvSpPr>
          <p:cNvPr id="6" name="Rectangle 2"/>
          <p:cNvSpPr>
            <a:spLocks noGrp="1" noChangeArrowheads="1"/>
          </p:cNvSpPr>
          <p:nvPr>
            <p:ph type="title"/>
          </p:nvPr>
        </p:nvSpPr>
        <p:spPr>
          <a:xfrm>
            <a:off x="714349" y="-71462"/>
            <a:ext cx="8286808" cy="685800"/>
          </a:xfrm>
        </p:spPr>
        <p:txBody>
          <a:bodyPr/>
          <a:lstStyle/>
          <a:p>
            <a:pPr eaLnBrk="1" hangingPunct="1"/>
            <a:r>
              <a:rPr lang="fr-FR" sz="1600" b="1" dirty="0" smtClean="0"/>
              <a:t>1. INTRODUCTION</a:t>
            </a:r>
            <a:r>
              <a:rPr lang="fr-FR" sz="1600" b="1" dirty="0" smtClean="0">
                <a:solidFill>
                  <a:schemeClr val="accent2">
                    <a:lumMod val="50000"/>
                  </a:schemeClr>
                </a:solidFill>
              </a:rPr>
              <a:t/>
            </a:r>
            <a:br>
              <a:rPr lang="fr-FR" sz="1600" b="1" dirty="0" smtClean="0">
                <a:solidFill>
                  <a:schemeClr val="accent2">
                    <a:lumMod val="50000"/>
                  </a:schemeClr>
                </a:solidFill>
              </a:rPr>
            </a:br>
            <a:r>
              <a:rPr lang="fr-FR" sz="1400" dirty="0" smtClean="0"/>
              <a:t>OUTILS DU CONTRÔLE </a:t>
            </a:r>
            <a:r>
              <a:rPr lang="fr-FR" sz="1400" dirty="0"/>
              <a:t>DE GESTION</a:t>
            </a:r>
          </a:p>
        </p:txBody>
      </p:sp>
      <p:sp>
        <p:nvSpPr>
          <p:cNvPr id="18" name="Rectangle 8"/>
          <p:cNvSpPr>
            <a:spLocks noChangeArrowheads="1"/>
          </p:cNvSpPr>
          <p:nvPr/>
        </p:nvSpPr>
        <p:spPr bwMode="auto">
          <a:xfrm>
            <a:off x="285720" y="2151540"/>
            <a:ext cx="1857388" cy="989427"/>
          </a:xfrm>
          <a:prstGeom prst="rect">
            <a:avLst/>
          </a:prstGeom>
          <a:gradFill flip="none" rotWithShape="1">
            <a:gsLst>
              <a:gs pos="0">
                <a:schemeClr val="accent2">
                  <a:lumMod val="20000"/>
                  <a:lumOff val="80000"/>
                  <a:shade val="30000"/>
                  <a:satMod val="115000"/>
                </a:schemeClr>
              </a:gs>
              <a:gs pos="50000">
                <a:schemeClr val="accent2">
                  <a:lumMod val="20000"/>
                  <a:lumOff val="80000"/>
                  <a:shade val="67500"/>
                  <a:satMod val="115000"/>
                </a:schemeClr>
              </a:gs>
              <a:gs pos="100000">
                <a:schemeClr val="accent2">
                  <a:lumMod val="20000"/>
                  <a:lumOff val="80000"/>
                  <a:shade val="100000"/>
                  <a:satMod val="115000"/>
                </a:schemeClr>
              </a:gs>
            </a:gsLst>
            <a:lin ang="2700000" scaled="1"/>
            <a:tileRect/>
          </a:gradFill>
          <a:ln w="9525">
            <a:noFill/>
            <a:miter lim="800000"/>
            <a:headEnd/>
            <a:tailEnd/>
          </a:ln>
          <a:effectLst>
            <a:outerShdw dist="53882" dir="2700000" algn="ctr" rotWithShape="0">
              <a:srgbClr val="000080"/>
            </a:outerShdw>
          </a:effectLst>
        </p:spPr>
        <p:txBody>
          <a:bodyPr lIns="92075" tIns="46038" rIns="92075" bIns="46038" anchor="ctr"/>
          <a:lstStyle/>
          <a:p>
            <a:pPr algn="ctr" defTabSz="762000" eaLnBrk="0" hangingPunct="0">
              <a:defRPr/>
            </a:pPr>
            <a:r>
              <a:rPr lang="fr-FR" sz="1200" b="1" i="1" dirty="0" smtClean="0">
                <a:solidFill>
                  <a:srgbClr val="193366"/>
                </a:solidFill>
                <a:latin typeface="Arial" charset="0"/>
              </a:rPr>
              <a:t>LA COMPTABILITE ANALYTIQUE / </a:t>
            </a:r>
          </a:p>
          <a:p>
            <a:pPr algn="ctr" defTabSz="762000" eaLnBrk="0" hangingPunct="0">
              <a:defRPr/>
            </a:pPr>
            <a:r>
              <a:rPr lang="fr-FR" sz="1200" b="1" i="1" dirty="0" smtClean="0">
                <a:solidFill>
                  <a:srgbClr val="193366"/>
                </a:solidFill>
                <a:latin typeface="Arial" charset="0"/>
              </a:rPr>
              <a:t>DE GESTION</a:t>
            </a:r>
            <a:endParaRPr lang="fr-FR" sz="1200" b="1" dirty="0">
              <a:solidFill>
                <a:srgbClr val="193366"/>
              </a:solidFill>
              <a:latin typeface="Arial" charset="0"/>
            </a:endParaRPr>
          </a:p>
        </p:txBody>
      </p:sp>
      <p:sp>
        <p:nvSpPr>
          <p:cNvPr id="20" name="Rectangle 19"/>
          <p:cNvSpPr>
            <a:spLocks noChangeArrowheads="1"/>
          </p:cNvSpPr>
          <p:nvPr/>
        </p:nvSpPr>
        <p:spPr bwMode="auto">
          <a:xfrm>
            <a:off x="2285984" y="2151542"/>
            <a:ext cx="6556391" cy="989426"/>
          </a:xfrm>
          <a:prstGeom prst="rect">
            <a:avLst/>
          </a:prstGeom>
          <a:solidFill>
            <a:schemeClr val="bg1"/>
          </a:solidFill>
          <a:ln w="12700">
            <a:solidFill>
              <a:srgbClr val="336699"/>
            </a:solidFill>
            <a:miter lim="800000"/>
            <a:headEnd/>
            <a:tailEnd/>
          </a:ln>
          <a:effectLst>
            <a:outerShdw dist="53882" dir="2700000" algn="ctr" rotWithShape="0">
              <a:srgbClr val="000080"/>
            </a:outerShdw>
          </a:effectLst>
        </p:spPr>
        <p:txBody>
          <a:bodyPr lIns="92075" tIns="46038" rIns="92075" bIns="46038" anchor="ctr"/>
          <a:lstStyle/>
          <a:p>
            <a:pPr marL="457200" indent="-457200" algn="just">
              <a:buFont typeface="Wingdings" pitchFamily="2" charset="2"/>
              <a:buChar char="v"/>
            </a:pPr>
            <a:r>
              <a:rPr lang="fr-FR" sz="1400" kern="200" dirty="0" smtClean="0">
                <a:solidFill>
                  <a:schemeClr val="accent2">
                    <a:lumMod val="50000"/>
                  </a:schemeClr>
                </a:solidFill>
                <a:latin typeface="Calibri" pitchFamily="34" charset="0"/>
              </a:rPr>
              <a:t>La comptabilité analytique, est orientée vers le calcul, l’analyse et le contrôle des coûts.</a:t>
            </a:r>
          </a:p>
        </p:txBody>
      </p:sp>
      <p:sp>
        <p:nvSpPr>
          <p:cNvPr id="22" name="Rectangle 8"/>
          <p:cNvSpPr>
            <a:spLocks noChangeArrowheads="1"/>
          </p:cNvSpPr>
          <p:nvPr/>
        </p:nvSpPr>
        <p:spPr bwMode="auto">
          <a:xfrm>
            <a:off x="281234" y="3284984"/>
            <a:ext cx="1857388" cy="1296144"/>
          </a:xfrm>
          <a:prstGeom prst="rect">
            <a:avLst/>
          </a:prstGeom>
          <a:gradFill flip="none" rotWithShape="1">
            <a:gsLst>
              <a:gs pos="0">
                <a:schemeClr val="accent2">
                  <a:lumMod val="20000"/>
                  <a:lumOff val="80000"/>
                  <a:shade val="30000"/>
                  <a:satMod val="115000"/>
                </a:schemeClr>
              </a:gs>
              <a:gs pos="50000">
                <a:schemeClr val="accent2">
                  <a:lumMod val="20000"/>
                  <a:lumOff val="80000"/>
                  <a:shade val="67500"/>
                  <a:satMod val="115000"/>
                </a:schemeClr>
              </a:gs>
              <a:gs pos="100000">
                <a:schemeClr val="accent2">
                  <a:lumMod val="20000"/>
                  <a:lumOff val="80000"/>
                  <a:shade val="100000"/>
                  <a:satMod val="115000"/>
                </a:schemeClr>
              </a:gs>
            </a:gsLst>
            <a:lin ang="2700000" scaled="1"/>
            <a:tileRect/>
          </a:gradFill>
          <a:ln w="9525">
            <a:noFill/>
            <a:miter lim="800000"/>
            <a:headEnd/>
            <a:tailEnd/>
          </a:ln>
          <a:effectLst>
            <a:outerShdw dist="53882" dir="2700000" algn="ctr" rotWithShape="0">
              <a:srgbClr val="000080"/>
            </a:outerShdw>
          </a:effectLst>
        </p:spPr>
        <p:txBody>
          <a:bodyPr lIns="92075" tIns="46038" rIns="92075" bIns="46038" anchor="ctr"/>
          <a:lstStyle/>
          <a:p>
            <a:pPr algn="ctr" defTabSz="762000" eaLnBrk="0" hangingPunct="0">
              <a:defRPr/>
            </a:pPr>
            <a:r>
              <a:rPr lang="fr-FR" sz="1200" b="1" i="1" dirty="0" smtClean="0">
                <a:solidFill>
                  <a:srgbClr val="193366"/>
                </a:solidFill>
                <a:latin typeface="Arial" charset="0"/>
              </a:rPr>
              <a:t>LE SYSTÈME BUDGETAIRE</a:t>
            </a:r>
            <a:endParaRPr lang="fr-FR" sz="1200" b="1" dirty="0">
              <a:solidFill>
                <a:srgbClr val="193366"/>
              </a:solidFill>
              <a:latin typeface="Arial" charset="0"/>
            </a:endParaRPr>
          </a:p>
        </p:txBody>
      </p:sp>
      <p:sp>
        <p:nvSpPr>
          <p:cNvPr id="23" name="Rectangle 22"/>
          <p:cNvSpPr>
            <a:spLocks noChangeArrowheads="1"/>
          </p:cNvSpPr>
          <p:nvPr/>
        </p:nvSpPr>
        <p:spPr bwMode="auto">
          <a:xfrm>
            <a:off x="2281498" y="3284986"/>
            <a:ext cx="6556391" cy="1296142"/>
          </a:xfrm>
          <a:prstGeom prst="rect">
            <a:avLst/>
          </a:prstGeom>
          <a:solidFill>
            <a:schemeClr val="bg1"/>
          </a:solidFill>
          <a:ln w="12700">
            <a:solidFill>
              <a:srgbClr val="336699"/>
            </a:solidFill>
            <a:miter lim="800000"/>
            <a:headEnd/>
            <a:tailEnd/>
          </a:ln>
          <a:effectLst>
            <a:outerShdw dist="53882" dir="2700000" algn="ctr" rotWithShape="0">
              <a:srgbClr val="000080"/>
            </a:outerShdw>
          </a:effectLst>
        </p:spPr>
        <p:txBody>
          <a:bodyPr lIns="92075" tIns="46038" rIns="92075" bIns="46038" anchor="ctr"/>
          <a:lstStyle/>
          <a:p>
            <a:pPr marL="457200" indent="-457200" algn="just">
              <a:spcBef>
                <a:spcPts val="600"/>
              </a:spcBef>
              <a:spcAft>
                <a:spcPts val="600"/>
              </a:spcAft>
              <a:buFont typeface="Wingdings" pitchFamily="2" charset="2"/>
              <a:buChar char="v"/>
            </a:pPr>
            <a:r>
              <a:rPr lang="fr-FR" sz="1400" kern="200" dirty="0" smtClean="0">
                <a:solidFill>
                  <a:schemeClr val="accent2">
                    <a:lumMod val="50000"/>
                  </a:schemeClr>
                </a:solidFill>
                <a:latin typeface="Calibri" pitchFamily="34" charset="0"/>
              </a:rPr>
              <a:t>A partir des prévisions et objectifs définis dans le cadre du plan stratégique de l’entreprise. Décliné à son tour en plans opérationnels et plans d’actions annuels au stade des différents centre de responsabilité de l’entreprise, il s’agit d’exprimer ces plans d’actions en chiffres sous forme d’états prévisionnels appelés budgets.</a:t>
            </a:r>
          </a:p>
        </p:txBody>
      </p:sp>
      <p:sp>
        <p:nvSpPr>
          <p:cNvPr id="24" name="Rectangle 8"/>
          <p:cNvSpPr>
            <a:spLocks noChangeArrowheads="1"/>
          </p:cNvSpPr>
          <p:nvPr/>
        </p:nvSpPr>
        <p:spPr bwMode="auto">
          <a:xfrm>
            <a:off x="324245" y="4725144"/>
            <a:ext cx="1857388" cy="1584175"/>
          </a:xfrm>
          <a:prstGeom prst="rect">
            <a:avLst/>
          </a:prstGeom>
          <a:gradFill flip="none" rotWithShape="1">
            <a:gsLst>
              <a:gs pos="0">
                <a:schemeClr val="accent2">
                  <a:lumMod val="20000"/>
                  <a:lumOff val="80000"/>
                  <a:shade val="30000"/>
                  <a:satMod val="115000"/>
                </a:schemeClr>
              </a:gs>
              <a:gs pos="50000">
                <a:schemeClr val="accent2">
                  <a:lumMod val="20000"/>
                  <a:lumOff val="80000"/>
                  <a:shade val="67500"/>
                  <a:satMod val="115000"/>
                </a:schemeClr>
              </a:gs>
              <a:gs pos="100000">
                <a:schemeClr val="accent2">
                  <a:lumMod val="20000"/>
                  <a:lumOff val="80000"/>
                  <a:shade val="100000"/>
                  <a:satMod val="115000"/>
                </a:schemeClr>
              </a:gs>
            </a:gsLst>
            <a:lin ang="2700000" scaled="1"/>
            <a:tileRect/>
          </a:gradFill>
          <a:ln w="9525">
            <a:noFill/>
            <a:miter lim="800000"/>
            <a:headEnd/>
            <a:tailEnd/>
          </a:ln>
          <a:effectLst>
            <a:outerShdw dist="53882" dir="2700000" algn="ctr" rotWithShape="0">
              <a:srgbClr val="000080"/>
            </a:outerShdw>
          </a:effectLst>
        </p:spPr>
        <p:txBody>
          <a:bodyPr lIns="92075" tIns="46038" rIns="92075" bIns="46038" anchor="ctr"/>
          <a:lstStyle/>
          <a:p>
            <a:pPr algn="ctr" defTabSz="762000" eaLnBrk="0" hangingPunct="0"/>
            <a:r>
              <a:rPr lang="fr-FR" sz="1200" b="1" i="1" dirty="0" smtClean="0">
                <a:solidFill>
                  <a:srgbClr val="193366"/>
                </a:solidFill>
                <a:latin typeface="Arial" charset="0"/>
              </a:rPr>
              <a:t>LES SYSTÈMES DE REGULATION</a:t>
            </a:r>
            <a:endParaRPr lang="fr-FR" sz="1200" b="1" i="1" dirty="0">
              <a:solidFill>
                <a:srgbClr val="193366"/>
              </a:solidFill>
              <a:latin typeface="Arial" charset="0"/>
            </a:endParaRPr>
          </a:p>
        </p:txBody>
      </p:sp>
      <p:sp>
        <p:nvSpPr>
          <p:cNvPr id="25" name="Rectangle 24"/>
          <p:cNvSpPr>
            <a:spLocks noChangeArrowheads="1"/>
          </p:cNvSpPr>
          <p:nvPr/>
        </p:nvSpPr>
        <p:spPr bwMode="auto">
          <a:xfrm>
            <a:off x="2324509" y="4725146"/>
            <a:ext cx="6556391" cy="1584174"/>
          </a:xfrm>
          <a:prstGeom prst="rect">
            <a:avLst/>
          </a:prstGeom>
          <a:solidFill>
            <a:schemeClr val="bg1"/>
          </a:solidFill>
          <a:ln w="12700">
            <a:solidFill>
              <a:srgbClr val="336699"/>
            </a:solidFill>
            <a:miter lim="800000"/>
            <a:headEnd/>
            <a:tailEnd/>
          </a:ln>
          <a:effectLst>
            <a:outerShdw dist="53882" dir="2700000" algn="ctr" rotWithShape="0">
              <a:srgbClr val="000080"/>
            </a:outerShdw>
          </a:effectLst>
        </p:spPr>
        <p:txBody>
          <a:bodyPr lIns="92075" tIns="46038" rIns="92075" bIns="46038" anchor="ctr"/>
          <a:lstStyle/>
          <a:p>
            <a:pPr marL="457200" indent="-457200" algn="just">
              <a:spcBef>
                <a:spcPts val="600"/>
              </a:spcBef>
              <a:spcAft>
                <a:spcPts val="600"/>
              </a:spcAft>
              <a:buFont typeface="Wingdings" pitchFamily="2" charset="2"/>
              <a:buChar char="v"/>
            </a:pPr>
            <a:r>
              <a:rPr lang="fr-FR" sz="1400" kern="200" dirty="0" smtClean="0">
                <a:solidFill>
                  <a:schemeClr val="accent2">
                    <a:lumMod val="50000"/>
                  </a:schemeClr>
                </a:solidFill>
                <a:latin typeface="Calibri" pitchFamily="34" charset="0"/>
              </a:rPr>
              <a:t>Les systèmes de régulation, de pilotage et de </a:t>
            </a:r>
            <a:r>
              <a:rPr lang="fr-FR" sz="1400" kern="200" dirty="0" err="1" smtClean="0">
                <a:solidFill>
                  <a:schemeClr val="accent2">
                    <a:lumMod val="50000"/>
                  </a:schemeClr>
                </a:solidFill>
                <a:latin typeface="Calibri" pitchFamily="34" charset="0"/>
              </a:rPr>
              <a:t>reporting</a:t>
            </a:r>
            <a:r>
              <a:rPr lang="fr-FR" sz="1400" kern="200" dirty="0" smtClean="0">
                <a:solidFill>
                  <a:schemeClr val="accent2">
                    <a:lumMod val="50000"/>
                  </a:schemeClr>
                </a:solidFill>
                <a:latin typeface="Calibri" pitchFamily="34" charset="0"/>
              </a:rPr>
              <a:t> comprennent en premier lieu le contrôle budgétaire qui consiste à comparer à étape régulière, les objectifs , standards et prévisions budgétaires aux données réelles, en vue de procéder à des ajustement correctifs en cas d’écarts constatés. En second lieu, le pilotage fais appel aux tableaux de bord, qui constituent des instruments de suivi, de guidage et d’alerte permettant d’assurer la conduite du système à piloter,</a:t>
            </a:r>
          </a:p>
        </p:txBody>
      </p:sp>
    </p:spTree>
    <p:extLst>
      <p:ext uri="{BB962C8B-B14F-4D97-AF65-F5344CB8AC3E}">
        <p14:creationId xmlns:p14="http://schemas.microsoft.com/office/powerpoint/2010/main" val="3511388729"/>
      </p:ext>
    </p:extLst>
  </p:cSld>
  <p:clrMapOvr>
    <a:masterClrMapping/>
  </p:clrMapOvr>
  <p:timing>
    <p:tnLst>
      <p:par>
        <p:cTn id="1" dur="indefinite" restart="never" nodeType="tmRoot"/>
      </p:par>
    </p:tnLst>
  </p:timing>
</p:sld>
</file>

<file path=ppt/theme/theme1.xml><?xml version="1.0" encoding="utf-8"?>
<a:theme xmlns:a="http://schemas.openxmlformats.org/drawingml/2006/main" name="MP_conseil">
  <a:themeElements>
    <a:clrScheme name="MP_conseil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fontScheme name="MP_conseil">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P_conseil 1">
        <a:dk1>
          <a:srgbClr val="5490A8"/>
        </a:dk1>
        <a:lt1>
          <a:srgbClr val="DDDDDD"/>
        </a:lt1>
        <a:dk2>
          <a:srgbClr val="00172E"/>
        </a:dk2>
        <a:lt2>
          <a:srgbClr val="CCECFF"/>
        </a:lt2>
        <a:accent1>
          <a:srgbClr val="0099CC"/>
        </a:accent1>
        <a:accent2>
          <a:srgbClr val="3366CC"/>
        </a:accent2>
        <a:accent3>
          <a:srgbClr val="AAABAD"/>
        </a:accent3>
        <a:accent4>
          <a:srgbClr val="BDBDBD"/>
        </a:accent4>
        <a:accent5>
          <a:srgbClr val="AACAE2"/>
        </a:accent5>
        <a:accent6>
          <a:srgbClr val="2D5CB9"/>
        </a:accent6>
        <a:hlink>
          <a:srgbClr val="99CCFF"/>
        </a:hlink>
        <a:folHlink>
          <a:srgbClr val="E1E1B7"/>
        </a:folHlink>
      </a:clrScheme>
      <a:clrMap bg1="dk2" tx1="lt1" bg2="dk1" tx2="lt2" accent1="accent1" accent2="accent2" accent3="accent3" accent4="accent4" accent5="accent5" accent6="accent6" hlink="hlink" folHlink="folHlink"/>
    </a:extraClrScheme>
    <a:extraClrScheme>
      <a:clrScheme name="MP_conseil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clrMap bg1="lt1" tx1="dk1" bg2="lt2" tx2="dk2" accent1="accent1" accent2="accent2" accent3="accent3" accent4="accent4" accent5="accent5" accent6="accent6" hlink="hlink" folHlink="folHlink"/>
    </a:extraClrScheme>
    <a:extraClrScheme>
      <a:clrScheme name="MP_conseil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P_conseil 4">
        <a:dk1>
          <a:srgbClr val="000000"/>
        </a:dk1>
        <a:lt1>
          <a:srgbClr val="FFFFFF"/>
        </a:lt1>
        <a:dk2>
          <a:srgbClr val="666633"/>
        </a:dk2>
        <a:lt2>
          <a:srgbClr val="908A6C"/>
        </a:lt2>
        <a:accent1>
          <a:srgbClr val="808000"/>
        </a:accent1>
        <a:accent2>
          <a:srgbClr val="996633"/>
        </a:accent2>
        <a:accent3>
          <a:srgbClr val="FFFFFF"/>
        </a:accent3>
        <a:accent4>
          <a:srgbClr val="000000"/>
        </a:accent4>
        <a:accent5>
          <a:srgbClr val="C0C0AA"/>
        </a:accent5>
        <a:accent6>
          <a:srgbClr val="8A5C2D"/>
        </a:accent6>
        <a:hlink>
          <a:srgbClr val="CCCC00"/>
        </a:hlink>
        <a:folHlink>
          <a:srgbClr val="D6DEB2"/>
        </a:folHlink>
      </a:clrScheme>
      <a:clrMap bg1="lt1" tx1="dk1" bg2="lt2" tx2="dk2" accent1="accent1" accent2="accent2" accent3="accent3" accent4="accent4" accent5="accent5" accent6="accent6" hlink="hlink" folHlink="folHlink"/>
    </a:extraClrScheme>
    <a:extraClrScheme>
      <a:clrScheme name="MP_conseil 5">
        <a:dk1>
          <a:srgbClr val="000000"/>
        </a:dk1>
        <a:lt1>
          <a:srgbClr val="FFFFFF"/>
        </a:lt1>
        <a:dk2>
          <a:srgbClr val="181848"/>
        </a:dk2>
        <a:lt2>
          <a:srgbClr val="656F97"/>
        </a:lt2>
        <a:accent1>
          <a:srgbClr val="6666FF"/>
        </a:accent1>
        <a:accent2>
          <a:srgbClr val="333399"/>
        </a:accent2>
        <a:accent3>
          <a:srgbClr val="FFFFFF"/>
        </a:accent3>
        <a:accent4>
          <a:srgbClr val="000000"/>
        </a:accent4>
        <a:accent5>
          <a:srgbClr val="B8B8FF"/>
        </a:accent5>
        <a:accent6>
          <a:srgbClr val="2D2D8A"/>
        </a:accent6>
        <a:hlink>
          <a:srgbClr val="9A9ABC"/>
        </a:hlink>
        <a:folHlink>
          <a:srgbClr val="D2B6CE"/>
        </a:folHlink>
      </a:clrScheme>
      <a:clrMap bg1="lt1" tx1="dk1" bg2="lt2" tx2="dk2" accent1="accent1" accent2="accent2" accent3="accent3" accent4="accent4" accent5="accent5" accent6="accent6" hlink="hlink" folHlink="folHlink"/>
    </a:extraClrScheme>
    <a:extraClrScheme>
      <a:clrScheme name="MP_conseil 6">
        <a:dk1>
          <a:srgbClr val="CC0066"/>
        </a:dk1>
        <a:lt1>
          <a:srgbClr val="FFFFFF"/>
        </a:lt1>
        <a:dk2>
          <a:srgbClr val="000000"/>
        </a:dk2>
        <a:lt2>
          <a:srgbClr val="CC0099"/>
        </a:lt2>
        <a:accent1>
          <a:srgbClr val="FF9900"/>
        </a:accent1>
        <a:accent2>
          <a:srgbClr val="CC6600"/>
        </a:accent2>
        <a:accent3>
          <a:srgbClr val="AAAAAA"/>
        </a:accent3>
        <a:accent4>
          <a:srgbClr val="DADADA"/>
        </a:accent4>
        <a:accent5>
          <a:srgbClr val="FFCAAA"/>
        </a:accent5>
        <a:accent6>
          <a:srgbClr val="B95C00"/>
        </a:accent6>
        <a:hlink>
          <a:srgbClr val="009900"/>
        </a:hlink>
        <a:folHlink>
          <a:srgbClr val="A50021"/>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onception personnalisé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Settings\REDROU\Application Data\Microsoft\Modèles\MP_conseil.pot</Template>
  <TotalTime>29450</TotalTime>
  <Words>7554</Words>
  <Application>Microsoft Office PowerPoint</Application>
  <PresentationFormat>Affichage à l'écran (4:3)</PresentationFormat>
  <Paragraphs>1130</Paragraphs>
  <Slides>64</Slides>
  <Notes>64</Notes>
  <HiddenSlides>0</HiddenSlides>
  <MMClips>0</MMClips>
  <ScaleCrop>false</ScaleCrop>
  <HeadingPairs>
    <vt:vector size="4" baseType="variant">
      <vt:variant>
        <vt:lpstr>Thème</vt:lpstr>
      </vt:variant>
      <vt:variant>
        <vt:i4>2</vt:i4>
      </vt:variant>
      <vt:variant>
        <vt:lpstr>Titres des diapositives</vt:lpstr>
      </vt:variant>
      <vt:variant>
        <vt:i4>64</vt:i4>
      </vt:variant>
    </vt:vector>
  </HeadingPairs>
  <TitlesOfParts>
    <vt:vector size="66" baseType="lpstr">
      <vt:lpstr>MP_conseil</vt:lpstr>
      <vt:lpstr>Conception personnalisée</vt:lpstr>
      <vt:lpstr>Présentation PowerPoint</vt:lpstr>
      <vt:lpstr>BIBLIOGRAPHIE</vt:lpstr>
      <vt:lpstr>SOMMAIRE</vt:lpstr>
      <vt:lpstr>1. INTRODUCTION DEFINITION DU CONTRÔLE DE GESTION</vt:lpstr>
      <vt:lpstr>1. INTRODUCTION DEFINITION DU CONTRÔLE DE GESTION</vt:lpstr>
      <vt:lpstr>1. INTRODUCTION OBJECTIFS DU CONTRÔLE DE GESTION</vt:lpstr>
      <vt:lpstr>1. INTRODUCTION DEMARCHE DU CONTRÔLE DE GESTION</vt:lpstr>
      <vt:lpstr>1. INTRODUCTION DEMARCHE DU CONTRÔLE DE GESTION</vt:lpstr>
      <vt:lpstr>1. INTRODUCTION OUTILS DU CONTRÔLE DE GESTION</vt:lpstr>
      <vt:lpstr>2. LES METHODES DE CALCUL DES COÛTS PRINCIPES DE BASE</vt:lpstr>
      <vt:lpstr>2. LES METHODES DE CALCUL DES COÛTS PRINCIPES DE BASE</vt:lpstr>
      <vt:lpstr>2. LES METHODES DE CALCUL DES COÛTS PRINCIPES DE BASE</vt:lpstr>
      <vt:lpstr>2. LES METHODES DE CALCUL DES COÛTS COÛT DE REVIENT COMPLET</vt:lpstr>
      <vt:lpstr>2. LES METHODES DE CALCUL DES COÛTS COÛT DE REVIENT COMPLET</vt:lpstr>
      <vt:lpstr>2. LES METHODES DE CALCUL DES COÛTS COÛT DE REVIENT COMPLET</vt:lpstr>
      <vt:lpstr>2. LES METHODES DE CALCUL DES COÛTS COÛT DE REVIENT COMPLET</vt:lpstr>
      <vt:lpstr>2. LES METHODES DE CALCUL DES COÛTS COÛT DE REVIENT COMPLET</vt:lpstr>
      <vt:lpstr>2. LES METHODES DE CALCUL DES COÛTS COÛT DE REVIENT COMPLET</vt:lpstr>
      <vt:lpstr>2. LES METHODES DE CALCUL DES COÛTS COÛT DE REVIENT COMPLET</vt:lpstr>
      <vt:lpstr>2. LES METHODES DE CALCUL DES COÛTS COÛT DE REVIENT COMPLET</vt:lpstr>
      <vt:lpstr>2. LES METHODES DE CALCUL DES COÛTS COÛT DE REVIENT COMPLET</vt:lpstr>
      <vt:lpstr>2. LES METHODES DE CALCUL DES COÛTS COÛT DE REVIENT COMPLET</vt:lpstr>
      <vt:lpstr>2. LES METHODES DE CALCUL DES COÛTS COÛT DE REVIENT COMPLET</vt:lpstr>
      <vt:lpstr>2. LES METHODES DE CALCUL DES COÛTS COÛT DE REVIENT COMPLET</vt:lpstr>
      <vt:lpstr>2. LES METHODES DE CALCUL DES COÛTS COÛT DE REVIENT COMPLET</vt:lpstr>
      <vt:lpstr>2. LES METHODES DE CALCUL DES COÛTS COÛT DE REVIENT COMPLET</vt:lpstr>
      <vt:lpstr>2. LES METHODES DE CALCUL DES COÛTS COÛT DE REVIENT COMPLET</vt:lpstr>
      <vt:lpstr>2. LES METHODES DE CALCUL DES COÛTS COÛT DE REVIENT COMPLET</vt:lpstr>
      <vt:lpstr>2. LES METHODES DE CALCUL DES COÛTS COÛT DE REVIENT COMPLET</vt:lpstr>
      <vt:lpstr>2. LES METHODES DE CALCUL DES COÛTS COÛT DE REVIENT COMPLET</vt:lpstr>
      <vt:lpstr>2. LES METHODES DE CALCUL DES COÛTS COÛT DE REVIENT COMPLET</vt:lpstr>
      <vt:lpstr>2. LES METHODES DE CALCUL DES COÛTS COÛT DE REVIENT COMPLET</vt:lpstr>
      <vt:lpstr>2. LES METHODES DE CALCUL DES COÛTS COÛT DE REVIENT COMPLET</vt:lpstr>
      <vt:lpstr>2. LES METHODES DE CALCUL DES COÛTS COÛT DE REVIENT COMPLET</vt:lpstr>
      <vt:lpstr>2. LES METHODES DE CALCUL DES COÛTS COÛT DE REVIENT COMPLET</vt:lpstr>
      <vt:lpstr>2. LES METHODES DE CALCUL DES COÛTS COÛT DE REVIENT COMPLET</vt:lpstr>
      <vt:lpstr>2. LES METHODES DE CALCUL DES COÛTS COÛT DE REVIENT COMPLET</vt:lpstr>
      <vt:lpstr>2. LES METHODES DE CALCUL DES COÛTS METHODE ABC</vt:lpstr>
      <vt:lpstr>2. LES METHODES DE CALCUL DES COÛTS METHODE ABC</vt:lpstr>
      <vt:lpstr>2. LES METHODES DE CALCUL DES COÛTS METHODE ABC</vt:lpstr>
      <vt:lpstr>2. LES METHODES DE CALCUL DES COÛTS METHODE ABC</vt:lpstr>
      <vt:lpstr>2. LES METHODES DE CALCUL DES COÛTS TARGET COSTING</vt:lpstr>
      <vt:lpstr>2. LES METHODES DE CALCUL DES COÛTS TARGET COSTING</vt:lpstr>
      <vt:lpstr>2. LES METHODES DE CALCUL DES COÛTS TARGET COSTING</vt:lpstr>
      <vt:lpstr>2. LES METHODES DE CALCUL DES COÛTS TARGET COSTING</vt:lpstr>
      <vt:lpstr>2. LES METHODES DE CALCUL DES COÛTS TARGET COSTING</vt:lpstr>
      <vt:lpstr>2. LES METHODES DE CALCUL DES COÛTS TARGET COSTING</vt:lpstr>
      <vt:lpstr>2. LES METHODES DE CALCUL DES COÛTS LES COÛTS PREETABLIS</vt:lpstr>
      <vt:lpstr>2. LES METHODES DE CALCUL DES COÛTS LES COÛTS PREETABLIS</vt:lpstr>
      <vt:lpstr>2. LES METHODES DE CALCUL DES COÛTS TARGET COSTING</vt:lpstr>
      <vt:lpstr>2. LES METHODES DE CALCUL DES COÛTS TARGET COSTING</vt:lpstr>
      <vt:lpstr>3. ANALYSE DES COÛTS POUR LE PILOTAGE DE L’ORGANISATION LES COÛTS PARTIELS</vt:lpstr>
      <vt:lpstr>3. ANALYSE DES COÛTS POUR LE PILOTAGE DE L’ORGANISATION LES COÛTS PARTIELS</vt:lpstr>
      <vt:lpstr>3. ANALYSE DES COÛTS POUR LE PILOTAGE DE L’ORGANISATION LES COÛTS PARTIELS</vt:lpstr>
      <vt:lpstr>3. ANALYSE DES COÛTS POUR LE PILOTAGE DE L’ORGANISATION LES COÛTS PARTIELS</vt:lpstr>
      <vt:lpstr>3. ANALYSE DES COÛTS POUR LE PILOTAGE DE L’ORGANISATION LES COÛTS PARTIELS</vt:lpstr>
      <vt:lpstr>3. ANALYSE DES COÛTS POUR LE PILOTAGE DE L’ORGANISATION LES COÛTS PARTIELS</vt:lpstr>
      <vt:lpstr>3. ANALYSE DES COÛTS POUR LE PILOTAGE DE L’ORGANISATION LES COÛTS PARTIELS</vt:lpstr>
      <vt:lpstr>3. ANALYSE DES COÛTS POUR LE PILOTAGE DE L’ORGANISATION LES COÛTS PARTIELS</vt:lpstr>
      <vt:lpstr>3. ANALYSE DES COÛTS POUR LE PILOTAGE DE L’ORGANISATION LES COÛTS PARTIELS</vt:lpstr>
      <vt:lpstr>3. ANALYSE DES COÛTS POUR LE PILOTAGE DE L’ORGANISATION LES COÛTS PARTIELS</vt:lpstr>
      <vt:lpstr>3. ANALYSE DES COÛTS POUR LE PILOTAGE DE L’ORGANISATION LES COÛTS PARTIELS</vt:lpstr>
      <vt:lpstr>3. ANALYSE DES COÛTS POUR LE PILOTAGE DE L’ORGANISATION ANALYSE DU SEUIL DE RENTABILITE</vt:lpstr>
      <vt:lpstr>3. ANALYSE DES COÛTS POUR LE PILOTAGE DE L’ORGANISATION ANALYSE DU SEUIL DE RENTABILITE</vt:lpstr>
    </vt:vector>
  </TitlesOfParts>
  <Company>PwC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Mise en œuvre des systèmes de management de la performance</dc:title>
  <dc:creator>M&amp;P</dc:creator>
  <cp:lastModifiedBy>Issam Assafi</cp:lastModifiedBy>
  <cp:revision>3039</cp:revision>
  <dcterms:created xsi:type="dcterms:W3CDTF">2005-07-30T17:51:05Z</dcterms:created>
  <dcterms:modified xsi:type="dcterms:W3CDTF">2018-05-28T17:39:44Z</dcterms:modified>
</cp:coreProperties>
</file>