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22/05/2019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PHP – PDO</a:t>
            </a:r>
            <a:br>
              <a:rPr lang="fr-FR" dirty="0"/>
            </a:br>
            <a:r>
              <a:rPr lang="fr-FR" dirty="0"/>
              <a:t>PHP DATA OBJECTS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Requêtes </a:t>
            </a:r>
            <a:r>
              <a:rPr lang="fr-FR" dirty="0" err="1"/>
              <a:t>Preaparées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>
                <a:solidFill>
                  <a:srgbClr val="00B050"/>
                </a:solidFill>
              </a:rPr>
              <a:t>stmt</a:t>
            </a:r>
            <a:r>
              <a:rPr lang="fr-FR" sz="1600" b="1" dirty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>
                <a:solidFill>
                  <a:srgbClr val="00B050"/>
                </a:solidFill>
              </a:rPr>
              <a:t>PDOStatment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("SELECT * FROM table  WHERE nom = :nom");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('nom', 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momo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', PDO::PARAM_STR);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(PDO::FETCH_OBJ);</a:t>
            </a:r>
            <a:endParaRPr lang="fr-FR" sz="16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B050"/>
                </a:solidFill>
              </a:rPr>
              <a:t>// Ici, $</a:t>
            </a:r>
            <a:r>
              <a:rPr lang="fr-FR" sz="1600" b="1" dirty="0" err="1">
                <a:solidFill>
                  <a:srgbClr val="00B050"/>
                </a:solidFill>
              </a:rPr>
              <a:t>rows</a:t>
            </a:r>
            <a:r>
              <a:rPr lang="fr-FR" sz="1600" b="1" dirty="0">
                <a:solidFill>
                  <a:srgbClr val="00B050"/>
                </a:solidFill>
              </a:rPr>
              <a:t> représente les enregistrements retournés sous forme d’objets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Gerer</a:t>
            </a:r>
            <a:r>
              <a:rPr lang="fr-FR" dirty="0"/>
              <a:t> 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400" b="1" dirty="0">
                <a:solidFill>
                  <a:srgbClr val="000000"/>
                </a:solidFill>
              </a:rPr>
              <a:t>&lt;?</a:t>
            </a:r>
            <a:r>
              <a:rPr lang="fr-FR" sz="1400" b="1" dirty="0" err="1">
                <a:solidFill>
                  <a:srgbClr val="000000"/>
                </a:solidFill>
              </a:rPr>
              <a:t>php</a:t>
            </a:r>
            <a:r>
              <a:rPr lang="fr-FR" sz="14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fr-FR" sz="1600" b="1" dirty="0"/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new PDO('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mysql:host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localhost;dbname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testdb;charset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=utf8',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("SELECT * FROM table  WHERE nom = :nom");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('nom',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momo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PDO::PARAM_STRING);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dirty="0">
                <a:solidFill>
                  <a:srgbClr val="000000"/>
                </a:solidFill>
              </a:rPr>
              <a:t>   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(PDO::FETCH_OBJ)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fr-FR" sz="16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} catch(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PDOException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$e){</a:t>
            </a:r>
          </a:p>
          <a:p>
            <a:pPr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"Une erreur s’est produite. " . $e-&gt;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getMessage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fr-F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Gerer</a:t>
            </a:r>
            <a:r>
              <a:rPr lang="fr-FR" dirty="0"/>
              <a:t> 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400" b="1" dirty="0">
                <a:solidFill>
                  <a:srgbClr val="000000"/>
                </a:solidFill>
              </a:rPr>
              <a:t>&lt;?</a:t>
            </a:r>
            <a:r>
              <a:rPr lang="fr-FR" sz="1400" b="1" dirty="0" err="1">
                <a:solidFill>
                  <a:srgbClr val="000000"/>
                </a:solidFill>
              </a:rPr>
              <a:t>php</a:t>
            </a:r>
            <a:r>
              <a:rPr lang="fr-FR" sz="14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fr-FR" sz="1600" b="1" dirty="0"/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new PDO('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mysql:host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localhost;dbname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testdb;charset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=utf8',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beginTransaction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 </a:t>
            </a:r>
            <a:r>
              <a:rPr lang="fr-FR" sz="1600" b="1" dirty="0">
                <a:solidFill>
                  <a:srgbClr val="00B050"/>
                </a:solidFill>
              </a:rPr>
              <a:t> // Démarrer une transaction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("INSERT INTO COMMANDES … ");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(…);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	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("INSERT INTO CLIENTS… ");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(…);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-&gt;commit();  </a:t>
            </a:r>
            <a:r>
              <a:rPr lang="fr-FR" sz="1600" b="1" dirty="0">
                <a:solidFill>
                  <a:srgbClr val="00B050"/>
                </a:solidFill>
              </a:rPr>
              <a:t>// Valider la transaction</a:t>
            </a:r>
          </a:p>
          <a:p>
            <a:pPr>
              <a:buNone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} catch(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PDOException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$e){</a:t>
            </a:r>
          </a:p>
          <a:p>
            <a:pPr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"Une erreur s’est produite. " . $e-&gt;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getMessage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rollBack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   </a:t>
            </a:r>
            <a:r>
              <a:rPr lang="fr-FR" sz="1600" b="1" dirty="0">
                <a:solidFill>
                  <a:srgbClr val="00B050"/>
                </a:solidFill>
              </a:rPr>
              <a:t>// Annuler la transaction</a:t>
            </a:r>
          </a:p>
          <a:p>
            <a:pPr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fr-F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fr-FR" dirty="0"/>
              <a:t>On se propose de réaliser une application pour gérer les utilisateurs.</a:t>
            </a:r>
          </a:p>
          <a:p>
            <a:pPr>
              <a:lnSpc>
                <a:spcPct val="140000"/>
              </a:lnSpc>
            </a:pPr>
            <a:r>
              <a:rPr lang="fr-FR" dirty="0"/>
              <a:t>Un utilisateur est caractérisé par un identificateur (entier), un nom (string), un email (string) et un mot de passe.</a:t>
            </a:r>
          </a:p>
          <a:p>
            <a:pPr>
              <a:lnSpc>
                <a:spcPct val="140000"/>
              </a:lnSpc>
            </a:pPr>
            <a:r>
              <a:rPr lang="fr-FR" dirty="0"/>
              <a:t>L’application doit permettre de :</a:t>
            </a:r>
          </a:p>
          <a:p>
            <a:pPr lvl="1">
              <a:lnSpc>
                <a:spcPct val="140000"/>
              </a:lnSpc>
            </a:pPr>
            <a:r>
              <a:rPr lang="fr-FR" dirty="0"/>
              <a:t>ajouter un utilisateur</a:t>
            </a:r>
          </a:p>
          <a:p>
            <a:pPr lvl="1">
              <a:lnSpc>
                <a:spcPct val="140000"/>
              </a:lnSpc>
            </a:pPr>
            <a:r>
              <a:rPr lang="fr-FR" dirty="0"/>
              <a:t>modifier un utilisateur</a:t>
            </a:r>
          </a:p>
          <a:p>
            <a:pPr lvl="1">
              <a:lnSpc>
                <a:spcPct val="140000"/>
              </a:lnSpc>
            </a:pPr>
            <a:r>
              <a:rPr lang="fr-FR" dirty="0"/>
              <a:t>Supprimer un utilisateur</a:t>
            </a:r>
          </a:p>
          <a:p>
            <a:pPr lvl="1">
              <a:lnSpc>
                <a:spcPct val="140000"/>
              </a:lnSpc>
            </a:pPr>
            <a:r>
              <a:rPr lang="fr-FR" dirty="0"/>
              <a:t>Afficher un utilisateur</a:t>
            </a:r>
          </a:p>
          <a:p>
            <a:pPr lvl="1">
              <a:lnSpc>
                <a:spcPct val="140000"/>
              </a:lnSpc>
            </a:pPr>
            <a:r>
              <a:rPr lang="fr-FR" dirty="0"/>
              <a:t>Afficher tout les utilisateurs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Use CASES</a:t>
            </a:r>
          </a:p>
        </p:txBody>
      </p:sp>
      <p:pic>
        <p:nvPicPr>
          <p:cNvPr id="4" name="Espace réservé du contenu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4135" y="1814219"/>
            <a:ext cx="5076137" cy="456710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: Diagramme de classes</a:t>
            </a:r>
          </a:p>
        </p:txBody>
      </p:sp>
      <p:pic>
        <p:nvPicPr>
          <p:cNvPr id="4" name="Espace réservé du contenu 3" descr="diagramme_clas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632549" cy="468052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 descr="d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790" y="2060848"/>
            <a:ext cx="7152553" cy="39614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</a:p>
        </p:txBody>
      </p:sp>
      <p:pic>
        <p:nvPicPr>
          <p:cNvPr id="4" name="Espace réservé du contenu 3" descr="structure_proj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9288" y="2060848"/>
            <a:ext cx="6150984" cy="378215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: User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8793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fr-FR" sz="4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sz="49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/User.php</a:t>
            </a:r>
          </a:p>
          <a:p>
            <a:pPr>
              <a:buNone/>
            </a:pP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$email;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4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, $email,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pasword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-&gt;email = $email;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900" dirty="0" err="1">
                <a:latin typeface="Courier New" pitchFamily="49" charset="0"/>
                <a:cs typeface="Courier New" pitchFamily="49" charset="0"/>
              </a:rPr>
              <a:t>pasword</a:t>
            </a:r>
            <a:r>
              <a:rPr lang="fr-FR" sz="4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fr-FR" sz="4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getters et setters</a:t>
            </a:r>
          </a:p>
          <a:p>
            <a:pPr>
              <a:buNone/>
            </a:pPr>
            <a:r>
              <a:rPr lang="fr-FR" sz="4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: </a:t>
            </a:r>
            <a:r>
              <a:rPr lang="fr-FR" dirty="0" err="1"/>
              <a:t>IAdMin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/IAdmin.php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IAdmin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getUtilisateur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PDO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PDO définit une interface d’abstraction pour accéder de manière uniforme aux bases de données.</a:t>
            </a:r>
          </a:p>
          <a:p>
            <a:r>
              <a:rPr lang="fr-FR" dirty="0"/>
              <a:t>Il existe des implémentation pour la plupart des SGDB connus.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4509120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PHP</a:t>
            </a:r>
          </a:p>
          <a:p>
            <a:pPr algn="ctr"/>
            <a:r>
              <a:rPr lang="fr-FR" dirty="0"/>
              <a:t>PDO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7880" y="4458816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SGBD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5592" y="45308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SGBD Driver</a:t>
            </a:r>
          </a:p>
        </p:txBody>
      </p:sp>
      <p:sp>
        <p:nvSpPr>
          <p:cNvPr id="8" name="Double flèche horizontale 7"/>
          <p:cNvSpPr/>
          <p:nvPr/>
        </p:nvSpPr>
        <p:spPr>
          <a:xfrm>
            <a:off x="1979712" y="4869160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ouble flèche horizontale 8"/>
          <p:cNvSpPr/>
          <p:nvPr/>
        </p:nvSpPr>
        <p:spPr>
          <a:xfrm>
            <a:off x="4572000" y="4869160"/>
            <a:ext cx="1512168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IMPLEMENTATION : </a:t>
            </a:r>
            <a:r>
              <a:rPr lang="fr-FR" dirty="0" err="1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4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sz="4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/UserManager.php</a:t>
            </a:r>
          </a:p>
          <a:p>
            <a:pPr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\User;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4800" b="1" dirty="0" err="1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sz="4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b="1" dirty="0" err="1">
                <a:latin typeface="Courier New" pitchFamily="49" charset="0"/>
                <a:cs typeface="Courier New" pitchFamily="49" charset="0"/>
              </a:rPr>
              <a:t>IAdmin</a:t>
            </a:r>
            <a:endParaRPr lang="fr-FR" sz="4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= new \PDO( 		"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=$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dbname;charset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=utf8", 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			\PDO::ATTR_ERRMODE, \PDO::ERRMODE_EXCEPTION);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VALUES(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,?,?,?)");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(1, $user-&gt;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(2, $user-&gt;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getEmail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(3, $user-&gt;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IMPLEMENTATION : </a:t>
            </a:r>
            <a:r>
              <a:rPr lang="fr-FR" dirty="0" err="1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"UPDATE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SET nom=:nom, email=:email, 		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=: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WHERE 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=:id");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('id',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('nom',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('email',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getEmail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',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"DELETE FROM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=?";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IMPLEMENTATION : </a:t>
            </a:r>
            <a:r>
              <a:rPr lang="fr-FR" dirty="0" err="1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=?";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(\PDO::FETCH_OBJ);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$user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if 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$user = new User($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-&gt;nom,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-&gt;email, 				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return $user;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IMPLEMENTATION : </a:t>
            </a:r>
            <a:r>
              <a:rPr lang="fr-FR" dirty="0" err="1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600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(\PDO::FETCH_OBJ);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as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$user = new User($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-&gt;nom,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-&gt;email,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		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setIdUser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[] = $user;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return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Autoload</a:t>
            </a:r>
            <a:r>
              <a:rPr lang="fr-FR" dirty="0"/>
              <a:t> des classes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autoload.php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__autoload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"classes" . 			DIRECTORY_SEPARATOR . 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("\\", 	DIRECTORY_SEPARATOR,$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. 	".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}catch(Exception $e){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$e-&gt;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test.php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\User;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"autoload.php";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Création du manager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mng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", "");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$user1 = new User("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$user2 = new User("toto", "toto", "toto");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Ajout des utilisateurs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&gt;Ajout des utilisateurs&lt;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($user1);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($user2);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Lister Utilisateurs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&gt;Lister les utilisateurs&lt;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Lister Utilisateurs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&gt;Modifier tous les utilisateurs&lt;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Suppression Utilisateurs</a:t>
            </a:r>
          </a:p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&gt;Suppression tous les utilisateurs&lt;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    $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Afficher s'il ya encore des utilisateurs</a:t>
            </a:r>
          </a:p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3538736" cy="2460888"/>
          </a:xfrm>
        </p:spPr>
        <p:txBody>
          <a:bodyPr>
            <a:normAutofit/>
          </a:bodyPr>
          <a:lstStyle/>
          <a:p>
            <a:r>
              <a:rPr lang="fr-FR" dirty="0"/>
              <a:t>Tests : </a:t>
            </a:r>
            <a:br>
              <a:rPr lang="fr-FR" dirty="0"/>
            </a:br>
            <a:r>
              <a:rPr lang="fr-FR" dirty="0"/>
              <a:t>Résultats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5" y="0"/>
            <a:ext cx="4716016" cy="6875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 connecter a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b="1" dirty="0">
                <a:solidFill>
                  <a:srgbClr val="000000"/>
                </a:solidFill>
              </a:rPr>
              <a:t>Avec les fonction </a:t>
            </a:r>
            <a:r>
              <a:rPr lang="fr-FR" sz="2800" b="1" dirty="0" err="1">
                <a:solidFill>
                  <a:srgbClr val="000000"/>
                </a:solidFill>
              </a:rPr>
              <a:t>mysql_</a:t>
            </a:r>
            <a:r>
              <a:rPr lang="fr-FR" sz="2800" b="1" dirty="0">
                <a:solidFill>
                  <a:srgbClr val="000000"/>
                </a:solidFill>
              </a:rPr>
              <a:t>*</a:t>
            </a:r>
            <a:endParaRPr lang="fr-FR" sz="16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>
                <a:solidFill>
                  <a:srgbClr val="000088"/>
                </a:solidFill>
              </a:rPr>
              <a:t>	$</a:t>
            </a:r>
            <a:r>
              <a:rPr lang="fr-FR" sz="1600" dirty="0" err="1">
                <a:solidFill>
                  <a:srgbClr val="000088"/>
                </a:solidFill>
              </a:rPr>
              <a:t>link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33993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>
                <a:solidFill>
                  <a:srgbClr val="990000"/>
                </a:solidFill>
              </a:rPr>
              <a:t>mysql_connect</a:t>
            </a:r>
            <a:r>
              <a:rPr lang="fr-FR" sz="1600" dirty="0">
                <a:solidFill>
                  <a:srgbClr val="009900"/>
                </a:solidFill>
              </a:rPr>
              <a:t>(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 err="1">
                <a:solidFill>
                  <a:srgbClr val="0000FF"/>
                </a:solidFill>
              </a:rPr>
              <a:t>localhost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00FF"/>
                </a:solidFill>
              </a:rPr>
              <a:t>'user'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 err="1">
                <a:solidFill>
                  <a:srgbClr val="0000FF"/>
                </a:solidFill>
              </a:rPr>
              <a:t>pass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009900"/>
                </a:solidFill>
              </a:rPr>
              <a:t>)</a:t>
            </a:r>
            <a:r>
              <a:rPr lang="fr-FR" sz="1600" dirty="0">
                <a:solidFill>
                  <a:srgbClr val="339933"/>
                </a:solidFill>
              </a:rPr>
              <a:t>;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>
                <a:solidFill>
                  <a:srgbClr val="990000"/>
                </a:solidFill>
              </a:rPr>
              <a:t>	</a:t>
            </a:r>
            <a:r>
              <a:rPr lang="fr-FR" sz="1600" dirty="0" err="1">
                <a:solidFill>
                  <a:srgbClr val="990000"/>
                </a:solidFill>
              </a:rPr>
              <a:t>mysql_select_db</a:t>
            </a:r>
            <a:r>
              <a:rPr lang="fr-FR" sz="1600" dirty="0">
                <a:solidFill>
                  <a:srgbClr val="009900"/>
                </a:solidFill>
              </a:rPr>
              <a:t>(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 err="1">
                <a:solidFill>
                  <a:srgbClr val="0000FF"/>
                </a:solidFill>
              </a:rPr>
              <a:t>testdb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0088"/>
                </a:solidFill>
              </a:rPr>
              <a:t>$</a:t>
            </a:r>
            <a:r>
              <a:rPr lang="fr-FR" sz="1600" dirty="0" err="1">
                <a:solidFill>
                  <a:srgbClr val="000088"/>
                </a:solidFill>
              </a:rPr>
              <a:t>link</a:t>
            </a:r>
            <a:r>
              <a:rPr lang="fr-FR" sz="1600" dirty="0">
                <a:solidFill>
                  <a:srgbClr val="009900"/>
                </a:solidFill>
              </a:rPr>
              <a:t>)</a:t>
            </a:r>
            <a:r>
              <a:rPr lang="fr-FR" sz="1600" dirty="0">
                <a:solidFill>
                  <a:srgbClr val="339933"/>
                </a:solidFill>
              </a:rPr>
              <a:t>;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>
                <a:solidFill>
                  <a:srgbClr val="990000"/>
                </a:solidFill>
              </a:rPr>
              <a:t>    	</a:t>
            </a:r>
            <a:r>
              <a:rPr lang="fr-FR" sz="1600" dirty="0" err="1">
                <a:solidFill>
                  <a:srgbClr val="990000"/>
                </a:solidFill>
              </a:rPr>
              <a:t>mysql_set_charset</a:t>
            </a:r>
            <a:r>
              <a:rPr lang="fr-FR" sz="1600" dirty="0">
                <a:solidFill>
                  <a:srgbClr val="009900"/>
                </a:solidFill>
              </a:rPr>
              <a:t>(</a:t>
            </a:r>
            <a:r>
              <a:rPr lang="fr-FR" sz="1600" dirty="0">
                <a:solidFill>
                  <a:srgbClr val="0000FF"/>
                </a:solidFill>
              </a:rPr>
              <a:t>'UTF-8'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00088"/>
                </a:solidFill>
              </a:rPr>
              <a:t>$</a:t>
            </a:r>
            <a:r>
              <a:rPr lang="fr-FR" sz="1600" dirty="0" err="1">
                <a:solidFill>
                  <a:srgbClr val="000088"/>
                </a:solidFill>
              </a:rPr>
              <a:t>link</a:t>
            </a:r>
            <a:r>
              <a:rPr lang="fr-FR" sz="1600" dirty="0">
                <a:solidFill>
                  <a:srgbClr val="009900"/>
                </a:solidFill>
              </a:rPr>
              <a:t>)</a:t>
            </a:r>
            <a:r>
              <a:rPr lang="fr-FR" sz="1600" dirty="0">
                <a:solidFill>
                  <a:srgbClr val="339933"/>
                </a:solidFill>
              </a:rPr>
              <a:t>;</a:t>
            </a:r>
          </a:p>
          <a:p>
            <a:pPr>
              <a:buNone/>
            </a:pPr>
            <a:endParaRPr lang="fr-FR" sz="2400" b="1" dirty="0">
              <a:solidFill>
                <a:srgbClr val="000000"/>
              </a:solidFill>
            </a:endParaRPr>
          </a:p>
          <a:p>
            <a:r>
              <a:rPr lang="fr-FR" sz="2400" b="1" dirty="0">
                <a:solidFill>
                  <a:srgbClr val="000000"/>
                </a:solidFill>
              </a:rPr>
              <a:t>Avec PDO</a:t>
            </a: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>
                <a:solidFill>
                  <a:srgbClr val="000088"/>
                </a:solidFill>
              </a:rPr>
              <a:t>	$</a:t>
            </a:r>
            <a:r>
              <a:rPr lang="fr-FR" sz="1600" dirty="0" err="1">
                <a:solidFill>
                  <a:srgbClr val="000088"/>
                </a:solidFill>
              </a:rPr>
              <a:t>db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33993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0000"/>
                </a:solidFill>
              </a:rPr>
              <a:t>new</a:t>
            </a:r>
            <a:r>
              <a:rPr lang="fr-FR" sz="1600" dirty="0"/>
              <a:t> PDO</a:t>
            </a:r>
            <a:r>
              <a:rPr lang="fr-FR" sz="1600" dirty="0">
                <a:solidFill>
                  <a:srgbClr val="009900"/>
                </a:solidFill>
              </a:rPr>
              <a:t>(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b="1" dirty="0" err="1">
                <a:solidFill>
                  <a:srgbClr val="0000FF"/>
                </a:solidFill>
              </a:rPr>
              <a:t>mysql</a:t>
            </a:r>
            <a:r>
              <a:rPr lang="fr-FR" sz="1600" dirty="0" err="1">
                <a:solidFill>
                  <a:srgbClr val="0000FF"/>
                </a:solidFill>
              </a:rPr>
              <a:t>:host</a:t>
            </a:r>
            <a:r>
              <a:rPr lang="fr-FR" sz="1600" dirty="0">
                <a:solidFill>
                  <a:srgbClr val="0000FF"/>
                </a:solidFill>
              </a:rPr>
              <a:t>=</a:t>
            </a:r>
            <a:r>
              <a:rPr lang="fr-FR" sz="1600" b="1" dirty="0" err="1">
                <a:solidFill>
                  <a:srgbClr val="0000FF"/>
                </a:solidFill>
              </a:rPr>
              <a:t>localhost</a:t>
            </a:r>
            <a:r>
              <a:rPr lang="fr-FR" sz="1600" dirty="0" err="1">
                <a:solidFill>
                  <a:srgbClr val="0000FF"/>
                </a:solidFill>
              </a:rPr>
              <a:t>;dbname</a:t>
            </a:r>
            <a:r>
              <a:rPr lang="fr-FR" sz="1600" b="1" dirty="0">
                <a:solidFill>
                  <a:srgbClr val="0000FF"/>
                </a:solidFill>
              </a:rPr>
              <a:t>=</a:t>
            </a:r>
            <a:r>
              <a:rPr lang="fr-FR" sz="1600" b="1" dirty="0" err="1">
                <a:solidFill>
                  <a:srgbClr val="0000FF"/>
                </a:solidFill>
              </a:rPr>
              <a:t>testdb</a:t>
            </a:r>
            <a:r>
              <a:rPr lang="fr-FR" sz="1600" dirty="0" err="1">
                <a:solidFill>
                  <a:srgbClr val="0000FF"/>
                </a:solidFill>
              </a:rPr>
              <a:t>;charset</a:t>
            </a:r>
            <a:r>
              <a:rPr lang="fr-FR" sz="1600" dirty="0">
                <a:solidFill>
                  <a:srgbClr val="0000FF"/>
                </a:solidFill>
              </a:rPr>
              <a:t>=</a:t>
            </a:r>
            <a:r>
              <a:rPr lang="fr-FR" sz="1600" b="1" dirty="0">
                <a:solidFill>
                  <a:srgbClr val="0000FF"/>
                </a:solidFill>
              </a:rPr>
              <a:t>utf8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	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 err="1">
                <a:solidFill>
                  <a:srgbClr val="0000FF"/>
                </a:solidFill>
              </a:rPr>
              <a:t>username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339933"/>
                </a:solidFill>
              </a:rPr>
              <a:t>,</a:t>
            </a:r>
            <a:r>
              <a:rPr lang="fr-FR" sz="1600" dirty="0"/>
              <a:t> </a:t>
            </a:r>
          </a:p>
          <a:p>
            <a:pPr>
              <a:buNone/>
            </a:pPr>
            <a:r>
              <a:rPr lang="fr-FR" sz="1600" dirty="0">
                <a:solidFill>
                  <a:srgbClr val="0000FF"/>
                </a:solidFill>
              </a:rPr>
              <a:t>		'</a:t>
            </a:r>
            <a:r>
              <a:rPr lang="fr-FR" sz="1600" dirty="0" err="1">
                <a:solidFill>
                  <a:srgbClr val="0000FF"/>
                </a:solidFill>
              </a:rPr>
              <a:t>password</a:t>
            </a:r>
            <a:r>
              <a:rPr lang="fr-FR" sz="1600" dirty="0">
                <a:solidFill>
                  <a:srgbClr val="0000FF"/>
                </a:solidFill>
              </a:rPr>
              <a:t>'</a:t>
            </a:r>
            <a:r>
              <a:rPr lang="fr-FR" sz="1600" dirty="0">
                <a:solidFill>
                  <a:srgbClr val="009900"/>
                </a:solidFill>
              </a:rPr>
              <a:t>)</a:t>
            </a:r>
            <a:r>
              <a:rPr lang="fr-FR" sz="1600" dirty="0">
                <a:solidFill>
                  <a:srgbClr val="339933"/>
                </a:solidFill>
              </a:rPr>
              <a:t>;</a:t>
            </a:r>
          </a:p>
          <a:p>
            <a:pPr>
              <a:buNone/>
            </a:pPr>
            <a:r>
              <a:rPr lang="fr-FR" sz="1500" b="1" dirty="0">
                <a:solidFill>
                  <a:srgbClr val="000000"/>
                </a:solidFill>
              </a:rPr>
              <a:t>Le premier paramètre est la DSN (Data Source Name). Il définit le driver du SGBD auquel on veut accéder.</a:t>
            </a:r>
          </a:p>
          <a:p>
            <a:pPr>
              <a:buNone/>
            </a:pPr>
            <a:r>
              <a:rPr lang="fr-FR" sz="1500" b="1" dirty="0">
                <a:solidFill>
                  <a:srgbClr val="000000"/>
                </a:solidFill>
              </a:rPr>
              <a:t>Les deux autres sont le nom d’utilisateur et le mot de passe</a:t>
            </a:r>
          </a:p>
          <a:p>
            <a:pPr>
              <a:buNone/>
            </a:pPr>
            <a:r>
              <a:rPr lang="fr-FR" sz="1500" b="1" dirty="0">
                <a:solidFill>
                  <a:srgbClr val="000000"/>
                </a:solidFill>
              </a:rPr>
              <a:t>On peut passer un troisième qui contient un tableau de paramètres </a:t>
            </a:r>
            <a:endParaRPr lang="fr-FR" sz="1400" b="1" dirty="0">
              <a:solidFill>
                <a:srgbClr val="000000"/>
              </a:solidFill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Executer</a:t>
            </a:r>
            <a:r>
              <a:rPr lang="fr-FR" dirty="0"/>
              <a:t> des requêtes simples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SELECT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("SELSET * FROM table");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B050"/>
                </a:solidFill>
              </a:rPr>
              <a:t>// $</a:t>
            </a:r>
            <a:r>
              <a:rPr lang="fr-FR" sz="1600" b="1" dirty="0" err="1">
                <a:solidFill>
                  <a:srgbClr val="00B050"/>
                </a:solidFill>
              </a:rPr>
              <a:t>stmt</a:t>
            </a:r>
            <a:r>
              <a:rPr lang="fr-FR" sz="1600" b="1" dirty="0">
                <a:solidFill>
                  <a:srgbClr val="00B050"/>
                </a:solidFill>
              </a:rPr>
              <a:t> est un objet de type « </a:t>
            </a:r>
            <a:r>
              <a:rPr lang="fr-FR" sz="1600" b="1" dirty="0" err="1">
                <a:solidFill>
                  <a:srgbClr val="00B050"/>
                </a:solidFill>
              </a:rPr>
              <a:t>PDOStatment</a:t>
            </a:r>
            <a:r>
              <a:rPr lang="fr-FR" sz="1600" b="1" dirty="0">
                <a:solidFill>
                  <a:srgbClr val="00B050"/>
                </a:solidFill>
              </a:rPr>
              <a:t> »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B050"/>
                </a:solidFill>
              </a:rPr>
              <a:t>// Nombre d’enregistrements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rowCount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B050"/>
                </a:solidFill>
              </a:rPr>
              <a:t>// Ici, on récupère tout les enregistrements dans un tableau associatif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(PDO::FETCH_ASSOC);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B050"/>
                </a:solidFill>
              </a:rPr>
              <a:t>// PDO présente plusieurs constantes accessibles par PDO::*</a:t>
            </a: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Executer</a:t>
            </a:r>
            <a:r>
              <a:rPr lang="fr-FR" dirty="0"/>
              <a:t> des requêtes simples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INSERT: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("INSERT INTO table (champ) VALUES ('valeur‘)");</a:t>
            </a:r>
          </a:p>
          <a:p>
            <a:pPr>
              <a:lnSpc>
                <a:spcPct val="150000"/>
              </a:lnSpc>
              <a:buNone/>
            </a:pPr>
            <a:endParaRPr lang="fr-FR" sz="16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B050"/>
                </a:solidFill>
              </a:rPr>
              <a:t>// Récupération de la clé de l’enregistrement ajouté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$id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lastInsertedId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  <a:buNone/>
            </a:pPr>
            <a:endParaRPr lang="fr-FR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Executer</a:t>
            </a:r>
            <a:r>
              <a:rPr lang="fr-FR" dirty="0"/>
              <a:t> des requêtes simples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DELETE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("DELETE FROM table (champ) WHERE id&lt;10)");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UPDATE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("UPDATE table SET champ='valeur‘  WHERE id=10)");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</a:t>
            </a:r>
          </a:p>
          <a:p>
            <a:pPr>
              <a:buNone/>
            </a:pPr>
            <a:r>
              <a:rPr lang="fr-FR" sz="1600" b="1" dirty="0">
                <a:solidFill>
                  <a:srgbClr val="00B050"/>
                </a:solidFill>
              </a:rPr>
              <a:t>// $</a:t>
            </a:r>
            <a:r>
              <a:rPr lang="fr-FR" sz="1600" b="1" dirty="0" err="1">
                <a:solidFill>
                  <a:srgbClr val="00B050"/>
                </a:solidFill>
              </a:rPr>
              <a:t>ret</a:t>
            </a:r>
            <a:r>
              <a:rPr lang="fr-FR" sz="1600" b="1" dirty="0">
                <a:solidFill>
                  <a:srgbClr val="00B050"/>
                </a:solidFill>
              </a:rPr>
              <a:t> représente le nombre d’enregistrements affectés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Requêtes Préparées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>
                <a:solidFill>
                  <a:srgbClr val="00B050"/>
                </a:solidFill>
              </a:rPr>
              <a:t>stmt</a:t>
            </a:r>
            <a:r>
              <a:rPr lang="fr-FR" sz="1600" b="1" dirty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>
                <a:solidFill>
                  <a:srgbClr val="00B050"/>
                </a:solidFill>
              </a:rPr>
              <a:t>PDOStatment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$id = 20;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("DELETE FROM table (champ) WHERE id=?)");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(1, $id, PDO::PARAM_INT);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</a:t>
            </a:r>
          </a:p>
          <a:p>
            <a:pPr>
              <a:buNone/>
            </a:pPr>
            <a:r>
              <a:rPr lang="fr-FR" sz="1600" b="1" dirty="0">
                <a:solidFill>
                  <a:srgbClr val="00B050"/>
                </a:solidFill>
              </a:rPr>
              <a:t>// $</a:t>
            </a:r>
            <a:r>
              <a:rPr lang="fr-FR" sz="1600" b="1" dirty="0" err="1">
                <a:solidFill>
                  <a:srgbClr val="00B050"/>
                </a:solidFill>
              </a:rPr>
              <a:t>stmt</a:t>
            </a:r>
            <a:r>
              <a:rPr lang="fr-FR" sz="1600" b="1" dirty="0">
                <a:solidFill>
                  <a:srgbClr val="00B050"/>
                </a:solidFill>
              </a:rPr>
              <a:t>-&gt;</a:t>
            </a:r>
            <a:r>
              <a:rPr lang="fr-FR" sz="1600" b="1" dirty="0" err="1">
                <a:solidFill>
                  <a:srgbClr val="00B050"/>
                </a:solidFill>
              </a:rPr>
              <a:t>rowCount</a:t>
            </a:r>
            <a:r>
              <a:rPr lang="fr-FR" sz="1600" b="1" dirty="0">
                <a:solidFill>
                  <a:srgbClr val="00B050"/>
                </a:solidFill>
              </a:rPr>
              <a:t>() représente le nombre d’enregistrements affectés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500042"/>
            <a:ext cx="4691296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add.ph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48" y="142852"/>
            <a:ext cx="3263270" cy="223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 descr="delete.ph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2603642" cy="210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 descr="update.ph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4500570"/>
            <a:ext cx="3426562" cy="219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/>
          <p:cNvCxnSpPr/>
          <p:nvPr/>
        </p:nvCxnSpPr>
        <p:spPr>
          <a:xfrm>
            <a:off x="3143240" y="1714488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4714876" y="221455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 flipV="1">
            <a:off x="-814215" y="4814688"/>
            <a:ext cx="2805545" cy="3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>
            <a:off x="2178827" y="3321843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endCxn id="8" idx="3"/>
          </p:cNvCxnSpPr>
          <p:nvPr/>
        </p:nvCxnSpPr>
        <p:spPr>
          <a:xfrm rot="5400000">
            <a:off x="6701444" y="4583242"/>
            <a:ext cx="1167938" cy="8597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 descr="edit.php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2500306"/>
            <a:ext cx="337566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eur droit avec flèche 38"/>
          <p:cNvCxnSpPr/>
          <p:nvPr/>
        </p:nvCxnSpPr>
        <p:spPr>
          <a:xfrm>
            <a:off x="4286248" y="292893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2428860" y="4929198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Requêtes </a:t>
            </a:r>
            <a:r>
              <a:rPr lang="fr-FR" dirty="0" err="1"/>
              <a:t>Preaparées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&lt;?</a:t>
            </a:r>
            <a:r>
              <a:rPr lang="fr-FR" sz="1600" b="1" dirty="0" err="1">
                <a:solidFill>
                  <a:srgbClr val="000000"/>
                </a:solidFill>
              </a:rPr>
              <a:t>php</a:t>
            </a:r>
            <a:r>
              <a:rPr lang="fr-F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0088"/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>
                <a:solidFill>
                  <a:srgbClr val="00B050"/>
                </a:solidFill>
              </a:rPr>
              <a:t>stmt</a:t>
            </a:r>
            <a:r>
              <a:rPr lang="fr-FR" sz="1600" b="1" dirty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>
                <a:solidFill>
                  <a:srgbClr val="00B050"/>
                </a:solidFill>
              </a:rPr>
              <a:t>PDOStatment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("SELECT * FROM table  WHERE nom LIKE ?");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(1, '%'.$nom.'%', PDO::PARAM_STR);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>
                <a:solidFill>
                  <a:srgbClr val="00B050"/>
                </a:solidFill>
              </a:rPr>
              <a:t>// </a:t>
            </a:r>
            <a:r>
              <a:rPr lang="fr-FR" sz="1600" b="1" dirty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solidFill>
                  <a:srgbClr val="000000"/>
                </a:solidFill>
              </a:rPr>
              <a:t>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</a:rPr>
              <a:t>   	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(PDO::FETCH_OBJ);</a:t>
            </a:r>
            <a:endParaRPr lang="fr-FR" sz="16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rgbClr val="00B050"/>
                </a:solidFill>
              </a:rPr>
              <a:t>// Ici, $</a:t>
            </a:r>
            <a:r>
              <a:rPr lang="fr-FR" sz="1600" b="1" dirty="0" err="1">
                <a:solidFill>
                  <a:srgbClr val="00B050"/>
                </a:solidFill>
              </a:rPr>
              <a:t>rows</a:t>
            </a:r>
            <a:r>
              <a:rPr lang="fr-FR" sz="1600" b="1" dirty="0">
                <a:solidFill>
                  <a:srgbClr val="00B050"/>
                </a:solidFill>
              </a:rPr>
              <a:t> représente les enregistrements retournés sous forme d’objets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2965</TotalTime>
  <Words>824</Words>
  <Application>Microsoft Office PowerPoint</Application>
  <PresentationFormat>On-screen Show (4:3)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Courier New</vt:lpstr>
      <vt:lpstr>Trebuchet MS</vt:lpstr>
      <vt:lpstr>Wingdings</vt:lpstr>
      <vt:lpstr>Wingdings 2</vt:lpstr>
      <vt:lpstr>Opulent</vt:lpstr>
      <vt:lpstr>PHP – PDO PHP DATA OBJECTS</vt:lpstr>
      <vt:lpstr>PDO C’est quoi ?</vt:lpstr>
      <vt:lpstr>Se connecter a mysql</vt:lpstr>
      <vt:lpstr>Executer des requêtes simples</vt:lpstr>
      <vt:lpstr>Executer des requêtes simples</vt:lpstr>
      <vt:lpstr>Executer des requêtes simples</vt:lpstr>
      <vt:lpstr>Les Requêtes Préparées</vt:lpstr>
      <vt:lpstr>PowerPoint Presentation</vt:lpstr>
      <vt:lpstr>Les Requêtes Preaparées</vt:lpstr>
      <vt:lpstr>Les Requêtes Preaparées</vt:lpstr>
      <vt:lpstr>Gerer les exceptions</vt:lpstr>
      <vt:lpstr>Gerer les transactions</vt:lpstr>
      <vt:lpstr>Application</vt:lpstr>
      <vt:lpstr>Analyse : Use CASES</vt:lpstr>
      <vt:lpstr>Analyse : Diagramme de classes</vt:lpstr>
      <vt:lpstr>Base de données</vt:lpstr>
      <vt:lpstr>Structure du projet</vt:lpstr>
      <vt:lpstr>Implementation : User</vt:lpstr>
      <vt:lpstr>IMplementation : IAdMin</vt:lpstr>
      <vt:lpstr>IMPLEMENTATION : USerManager</vt:lpstr>
      <vt:lpstr>IMPLEMENTATION : USerManager</vt:lpstr>
      <vt:lpstr>IMPLEMENTATION : USerManager</vt:lpstr>
      <vt:lpstr>IMPLEMENTATION : USerManager</vt:lpstr>
      <vt:lpstr>Autoload des classes :</vt:lpstr>
      <vt:lpstr>Tests : </vt:lpstr>
      <vt:lpstr>Tests : </vt:lpstr>
      <vt:lpstr>Tests : </vt:lpstr>
      <vt:lpstr>Tests :  Résultats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PDO PHP DATA OBJECTS</dc:title>
  <dc:creator>aziz</dc:creator>
  <cp:lastModifiedBy>SOUHAIL AMGHAR</cp:lastModifiedBy>
  <cp:revision>94</cp:revision>
  <dcterms:created xsi:type="dcterms:W3CDTF">2014-01-23T10:09:03Z</dcterms:created>
  <dcterms:modified xsi:type="dcterms:W3CDTF">2019-05-22T23:10:05Z</dcterms:modified>
</cp:coreProperties>
</file>