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73" r:id="rId5"/>
    <p:sldId id="259" r:id="rId6"/>
    <p:sldId id="274" r:id="rId7"/>
    <p:sldId id="260" r:id="rId8"/>
    <p:sldId id="275" r:id="rId9"/>
    <p:sldId id="276" r:id="rId10"/>
    <p:sldId id="262" r:id="rId11"/>
    <p:sldId id="263" r:id="rId12"/>
    <p:sldId id="277" r:id="rId13"/>
    <p:sldId id="278" r:id="rId14"/>
    <p:sldId id="280" r:id="rId15"/>
    <p:sldId id="292" r:id="rId16"/>
    <p:sldId id="281" r:id="rId17"/>
    <p:sldId id="279" r:id="rId18"/>
    <p:sldId id="264" r:id="rId19"/>
    <p:sldId id="265" r:id="rId20"/>
    <p:sldId id="266" r:id="rId21"/>
    <p:sldId id="267" r:id="rId22"/>
    <p:sldId id="268" r:id="rId23"/>
    <p:sldId id="269" r:id="rId24"/>
    <p:sldId id="293" r:id="rId25"/>
    <p:sldId id="270" r:id="rId26"/>
    <p:sldId id="282" r:id="rId27"/>
    <p:sldId id="285" r:id="rId28"/>
    <p:sldId id="287" r:id="rId29"/>
    <p:sldId id="288" r:id="rId30"/>
    <p:sldId id="289" r:id="rId31"/>
    <p:sldId id="286" r:id="rId32"/>
    <p:sldId id="290" r:id="rId33"/>
    <p:sldId id="291" r:id="rId34"/>
  </p:sldIdLst>
  <p:sldSz cx="9144000" cy="6858000" type="screen4x3"/>
  <p:notesSz cx="10234613" cy="7099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C32"/>
    <a:srgbClr val="552821"/>
    <a:srgbClr val="CC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410" autoAdjust="0"/>
    <p:restoredTop sz="94660"/>
  </p:normalViewPr>
  <p:slideViewPr>
    <p:cSldViewPr>
      <p:cViewPr varScale="1">
        <p:scale>
          <a:sx n="68" d="100"/>
          <a:sy n="68" d="100"/>
        </p:scale>
        <p:origin x="-1051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1578" y="-90"/>
      </p:cViewPr>
      <p:guideLst>
        <p:guide orient="horz" pos="2236"/>
        <p:guide pos="322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496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r>
              <a:rPr lang="fr-FR" dirty="0" smtClean="0"/>
              <a:t>123 – on avance.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5797246" y="0"/>
            <a:ext cx="4434999" cy="35496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4D76026-CDF8-418B-A3DE-8548BE154DDA}" type="datetimeFigureOut">
              <a:rPr lang="fr-FR" smtClean="0"/>
              <a:pPr/>
              <a:t>02/03/2016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6743103"/>
            <a:ext cx="4434999" cy="35496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r>
              <a:rPr lang="fr-FR" dirty="0" smtClean="0"/>
              <a:t>aziz@daaif.net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5797246" y="6743103"/>
            <a:ext cx="4434999" cy="35496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73C2D11-D6E4-45D0-B553-E328961838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496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797246" y="0"/>
            <a:ext cx="4434999" cy="35496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7B35B0A-A10C-461D-B9AA-259B30884685}" type="datetimeFigureOut">
              <a:rPr lang="fr-FR" smtClean="0"/>
              <a:pPr/>
              <a:t>02/03/2016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1813"/>
            <a:ext cx="3551237" cy="26622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1023462" y="3372168"/>
            <a:ext cx="8187690" cy="3194685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743103"/>
            <a:ext cx="4434999" cy="35496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797246" y="6743103"/>
            <a:ext cx="4434999" cy="35496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B470F035-CD4A-4A1B-B6F0-995F8C0EFC8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7" descr="fond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2647951" cy="2647950"/>
          </a:xfrm>
          <a:prstGeom prst="rect">
            <a:avLst/>
          </a:prstGeom>
          <a:noFill/>
        </p:spPr>
      </p:pic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aziz@daaif.net</a:t>
            </a:r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aziz@daaif.net</a:t>
            </a:r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8DC6-319F-40D6-B13D-AB17598A94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aziz@daaif.net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aziz@daaif.net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72FF5-B292-41C9-9E4E-EB74EAF5A2D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aziz@daaif.net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aziz@daaif.net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31981-D21D-4829-B15C-16669D836FF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31640" y="0"/>
            <a:ext cx="7355160" cy="1124744"/>
          </a:xfrm>
        </p:spPr>
        <p:txBody>
          <a:bodyPr/>
          <a:lstStyle/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51520" y="6448251"/>
            <a:ext cx="3352800" cy="365125"/>
          </a:xfrm>
        </p:spPr>
        <p:txBody>
          <a:bodyPr/>
          <a:lstStyle/>
          <a:p>
            <a:r>
              <a:rPr lang="fr-FR" smtClean="0"/>
              <a:t>aziz@daaif.net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24800" y="6453336"/>
            <a:ext cx="762000" cy="365125"/>
          </a:xfrm>
        </p:spPr>
        <p:txBody>
          <a:bodyPr/>
          <a:lstStyle/>
          <a:p>
            <a:fld id="{3E779399-C3CB-4A9E-9490-1B168891440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5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aziz@daaif.net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aziz@daaif.net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CBDB-66A7-4B81-B4A8-A45D45A6542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aziz@daaif.net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aziz@daaif.net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B421-B8B6-44D7-9442-22D75AB1F80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1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1859758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1" y="2514601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2514601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aziz@daaif.net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aziz@daaif.net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DD41-0495-4329-80D5-EE8F642B7C4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aziz@daaif.net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aziz@daaif.net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FD47-292A-45EC-BF65-E859C85EC5A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aziz@daaif.net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aziz@daaif.net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FAA6-4C74-4740-8B96-3641BF6ED23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1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aziz@daaif.net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aziz@daaif.net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01C7-EC89-4BD4-8B8F-62920D6D2A1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5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7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aziz@daaif.net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aziz@daaif.net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609600" cy="365125"/>
          </a:xfrm>
        </p:spPr>
        <p:txBody>
          <a:bodyPr/>
          <a:lstStyle/>
          <a:p>
            <a:fld id="{8A0D0DE0-896A-4AAF-B125-E06019B8FEF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6" y="5816601"/>
            <a:ext cx="916305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1" y="6219826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6" descr="fond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" y="0"/>
            <a:ext cx="3779911" cy="3412518"/>
          </a:xfrm>
          <a:prstGeom prst="rect">
            <a:avLst/>
          </a:prstGeom>
          <a:noFill/>
        </p:spPr>
      </p:pic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4784"/>
            <a:ext cx="8229600" cy="483981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fr-FR" smtClean="0"/>
              <a:t>aziz@daaif.net</a:t>
            </a:r>
            <a:endParaRPr lang="fr-FR" dirty="0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1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fr-FR" smtClean="0"/>
              <a:t>aziz@daaif.net</a:t>
            </a:r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7000C47-8EF7-4C85-8784-A91757BD679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DEMO/index3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DEMO/index5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DEMO/index1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DEMO/index2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04850"/>
            <a:ext cx="8229600" cy="1143000"/>
          </a:xfrm>
        </p:spPr>
        <p:txBody>
          <a:bodyPr/>
          <a:lstStyle/>
          <a:p>
            <a:pPr algn="ctr"/>
            <a:r>
              <a:rPr lang="fr-FR" sz="6600" b="1"/>
              <a:t>CSS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115616" y="2492896"/>
            <a:ext cx="7488832" cy="3831704"/>
          </a:xfrm>
        </p:spPr>
        <p:txBody>
          <a:bodyPr>
            <a:normAutofit fontScale="92500"/>
          </a:bodyPr>
          <a:lstStyle/>
          <a:p>
            <a:r>
              <a:rPr lang="fr-FR" sz="3600" b="1" dirty="0" err="1"/>
              <a:t>Cascading</a:t>
            </a:r>
            <a:r>
              <a:rPr lang="fr-FR" sz="3600" b="1" dirty="0"/>
              <a:t> Style </a:t>
            </a:r>
            <a:r>
              <a:rPr lang="fr-FR" sz="3600" b="1" dirty="0" err="1" smtClean="0"/>
              <a:t>Sheets</a:t>
            </a:r>
            <a:endParaRPr lang="fr-FR" sz="3600" b="1" dirty="0" smtClean="0"/>
          </a:p>
          <a:p>
            <a:pPr lvl="1"/>
            <a:r>
              <a:rPr lang="fr-FR" sz="3400" dirty="0" smtClean="0"/>
              <a:t>Standard du </a:t>
            </a:r>
            <a:r>
              <a:rPr lang="fr-FR" sz="3400" b="1" dirty="0" smtClean="0"/>
              <a:t>w3c</a:t>
            </a:r>
          </a:p>
          <a:p>
            <a:pPr lvl="2"/>
            <a:r>
              <a:rPr lang="fr-FR" sz="3100" dirty="0" smtClean="0"/>
              <a:t>Versions </a:t>
            </a:r>
            <a:r>
              <a:rPr lang="fr-FR" sz="3100" b="1" dirty="0" smtClean="0"/>
              <a:t>1</a:t>
            </a:r>
            <a:r>
              <a:rPr lang="fr-FR" sz="3100" dirty="0" smtClean="0"/>
              <a:t> et </a:t>
            </a:r>
            <a:r>
              <a:rPr lang="fr-FR" sz="3100" b="1" dirty="0" smtClean="0"/>
              <a:t>2</a:t>
            </a:r>
            <a:r>
              <a:rPr lang="fr-FR" sz="3100" dirty="0" smtClean="0"/>
              <a:t> prises en charge par la plupart des navigateurs.</a:t>
            </a:r>
          </a:p>
          <a:p>
            <a:pPr lvl="2"/>
            <a:r>
              <a:rPr lang="fr-FR" sz="3100" dirty="0" smtClean="0"/>
              <a:t>Version </a:t>
            </a:r>
            <a:r>
              <a:rPr lang="fr-FR" sz="3100" b="1" dirty="0" smtClean="0"/>
              <a:t>3  </a:t>
            </a:r>
            <a:r>
              <a:rPr lang="fr-FR" sz="3100" dirty="0" smtClean="0"/>
              <a:t>constitue une évolution majeure. </a:t>
            </a:r>
            <a:r>
              <a:rPr lang="fr-FR" sz="3100" dirty="0" smtClean="0"/>
              <a:t>Implémentée en grande partie par tous les </a:t>
            </a:r>
            <a:r>
              <a:rPr lang="fr-FR" sz="3100" smtClean="0"/>
              <a:t>navigateurs modernes.  </a:t>
            </a:r>
            <a:endParaRPr lang="fr-FR" sz="3100" dirty="0" smtClean="0"/>
          </a:p>
          <a:p>
            <a:endParaRPr lang="fr-FR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FAA6-4C74-4740-8B96-3641BF6ED23A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aziz@daaif.net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1628800"/>
            <a:ext cx="2667000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-27384"/>
            <a:ext cx="7355160" cy="100811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Sur quoi agir ?  </a:t>
            </a:r>
            <a:r>
              <a:rPr lang="fr-FR" sz="2700" dirty="0" smtClean="0"/>
              <a:t>(branches de l’arbre html)</a:t>
            </a:r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1619672" y="4653136"/>
            <a:ext cx="1440160" cy="6480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body</a:t>
            </a:r>
          </a:p>
        </p:txBody>
      </p:sp>
      <p:sp>
        <p:nvSpPr>
          <p:cNvPr id="13" name="Ellipse 12"/>
          <p:cNvSpPr/>
          <p:nvPr/>
        </p:nvSpPr>
        <p:spPr>
          <a:xfrm>
            <a:off x="251520" y="5661248"/>
            <a:ext cx="792088" cy="6480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h1</a:t>
            </a:r>
          </a:p>
        </p:txBody>
      </p:sp>
      <p:sp>
        <p:nvSpPr>
          <p:cNvPr id="14" name="Ellipse 13"/>
          <p:cNvSpPr/>
          <p:nvPr/>
        </p:nvSpPr>
        <p:spPr>
          <a:xfrm>
            <a:off x="1475656" y="5661248"/>
            <a:ext cx="792088" cy="6480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</a:t>
            </a:r>
            <a:endParaRPr lang="fr-FR" b="1" dirty="0" smtClean="0">
              <a:solidFill>
                <a:schemeClr val="tx1"/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2555776" y="5661248"/>
            <a:ext cx="792088" cy="6480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h2</a:t>
            </a:r>
          </a:p>
        </p:txBody>
      </p:sp>
      <p:sp>
        <p:nvSpPr>
          <p:cNvPr id="16" name="Ellipse 15"/>
          <p:cNvSpPr/>
          <p:nvPr/>
        </p:nvSpPr>
        <p:spPr>
          <a:xfrm>
            <a:off x="3779912" y="5661248"/>
            <a:ext cx="792088" cy="6480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</a:t>
            </a:r>
            <a:endParaRPr lang="fr-FR" b="1" dirty="0" smtClean="0">
              <a:solidFill>
                <a:schemeClr val="tx1"/>
              </a:solidFill>
            </a:endParaRPr>
          </a:p>
        </p:txBody>
      </p:sp>
      <p:cxnSp>
        <p:nvCxnSpPr>
          <p:cNvPr id="18" name="Connecteur droit avec flèche 17"/>
          <p:cNvCxnSpPr>
            <a:stCxn id="12" idx="4"/>
            <a:endCxn id="13" idx="0"/>
          </p:cNvCxnSpPr>
          <p:nvPr/>
        </p:nvCxnSpPr>
        <p:spPr>
          <a:xfrm rot="5400000">
            <a:off x="1313639" y="4635135"/>
            <a:ext cx="360040" cy="1692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2" idx="4"/>
            <a:endCxn id="14" idx="0"/>
          </p:cNvCxnSpPr>
          <p:nvPr/>
        </p:nvCxnSpPr>
        <p:spPr>
          <a:xfrm rot="5400000">
            <a:off x="1925707" y="5247203"/>
            <a:ext cx="360040" cy="46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12" idx="4"/>
            <a:endCxn id="15" idx="0"/>
          </p:cNvCxnSpPr>
          <p:nvPr/>
        </p:nvCxnSpPr>
        <p:spPr>
          <a:xfrm rot="16200000" flipH="1">
            <a:off x="2465767" y="5175195"/>
            <a:ext cx="360040" cy="612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2" idx="4"/>
            <a:endCxn id="16" idx="0"/>
          </p:cNvCxnSpPr>
          <p:nvPr/>
        </p:nvCxnSpPr>
        <p:spPr>
          <a:xfrm rot="16200000" flipH="1">
            <a:off x="3077835" y="4563127"/>
            <a:ext cx="360040" cy="1836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57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9" y="1484784"/>
            <a:ext cx="4229100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9" name="Connecteur en arc 28"/>
          <p:cNvCxnSpPr/>
          <p:nvPr/>
        </p:nvCxnSpPr>
        <p:spPr>
          <a:xfrm flipV="1">
            <a:off x="3203848" y="2564904"/>
            <a:ext cx="2592288" cy="144016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en arc 34"/>
          <p:cNvCxnSpPr/>
          <p:nvPr/>
        </p:nvCxnSpPr>
        <p:spPr>
          <a:xfrm>
            <a:off x="4355976" y="2996953"/>
            <a:ext cx="1440160" cy="72008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en arc 36"/>
          <p:cNvCxnSpPr/>
          <p:nvPr/>
        </p:nvCxnSpPr>
        <p:spPr>
          <a:xfrm>
            <a:off x="2987824" y="3140968"/>
            <a:ext cx="2664296" cy="360040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en arc 38"/>
          <p:cNvCxnSpPr/>
          <p:nvPr/>
        </p:nvCxnSpPr>
        <p:spPr>
          <a:xfrm>
            <a:off x="3059832" y="3429001"/>
            <a:ext cx="2736304" cy="504056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5364088" y="4797152"/>
            <a:ext cx="3600400" cy="180020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fr-FR" b="1" dirty="0" smtClean="0">
                <a:solidFill>
                  <a:srgbClr val="552821"/>
                </a:solidFill>
                <a:latin typeface="Times New Roman" pitchFamily="18" charset="0"/>
                <a:cs typeface="Times New Roman" pitchFamily="18" charset="0"/>
              </a:rPr>
              <a:t>Les deux paragraphes sont sémantiquement différents. L’affichage devrait les différencier.</a:t>
            </a:r>
            <a:endParaRPr lang="fr-FR" b="1" dirty="0">
              <a:solidFill>
                <a:srgbClr val="5528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Espace réservé du numéro de diapositive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9399-C3CB-4A9E-9490-1B1688914401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aziz@daaif.net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Sélecteurs 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229600" cy="4605144"/>
          </a:xfrm>
        </p:spPr>
        <p:txBody>
          <a:bodyPr/>
          <a:lstStyle/>
          <a:p>
            <a:r>
              <a:rPr lang="fr-FR" dirty="0" smtClean="0"/>
              <a:t>Les balises HTML ont un attribut « </a:t>
            </a:r>
            <a:r>
              <a:rPr lang="fr-FR" b="1" dirty="0" smtClean="0">
                <a:solidFill>
                  <a:srgbClr val="FF0000"/>
                </a:solidFill>
              </a:rPr>
              <a:t>class</a:t>
            </a:r>
            <a:r>
              <a:rPr lang="fr-FR" dirty="0" smtClean="0"/>
              <a:t> »</a:t>
            </a:r>
          </a:p>
          <a:p>
            <a:r>
              <a:rPr lang="fr-FR" dirty="0" smtClean="0"/>
              <a:t>Celui-ci permet de diviser les mêmes balises html en plusieurs classes</a:t>
            </a:r>
          </a:p>
          <a:p>
            <a:pPr>
              <a:buNone/>
            </a:pPr>
            <a:r>
              <a:rPr lang="fr-FR" b="1" dirty="0" smtClean="0"/>
              <a:t>Exemple :</a:t>
            </a:r>
          </a:p>
          <a:p>
            <a:pPr>
              <a:buNone/>
            </a:pPr>
            <a:endParaRPr lang="fr-FR" dirty="0"/>
          </a:p>
          <a:p>
            <a:pPr>
              <a:buFont typeface="Wingdings" pitchFamily="2" charset="2"/>
              <a:buNone/>
            </a:pPr>
            <a:endParaRPr lang="fr-FR" sz="2400" dirty="0">
              <a:solidFill>
                <a:srgbClr val="CC00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09600" y="3573016"/>
            <a:ext cx="7778824" cy="100811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>
            <a:normAutofit/>
          </a:bodyPr>
          <a:lstStyle/>
          <a:p>
            <a:pPr marL="1188720" marR="0" lvl="3" indent="-21031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65000"/>
              <a:buFont typeface="Wingdings 2"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&lt;p class="</a:t>
            </a:r>
            <a:r>
              <a:rPr kumimoji="0" lang="fr-FR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definition</a:t>
            </a: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"&gt;Blabla&lt;/p&gt;</a:t>
            </a:r>
          </a:p>
          <a:p>
            <a:pPr marL="1188720" marR="0" lvl="3" indent="-21031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65000"/>
              <a:buFont typeface="Wingdings 2"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&lt;p class="conclusion"&gt;</a:t>
            </a:r>
            <a:r>
              <a:rPr kumimoji="0" lang="fr-FR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Noloooo</a:t>
            </a: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&lt;/p&gt;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1608" y="5229199"/>
            <a:ext cx="7778824" cy="100811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>
            <a:normAutofit/>
          </a:bodyPr>
          <a:lstStyle/>
          <a:p>
            <a:pPr marL="1188720" marR="0" lvl="3" indent="-21031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65000"/>
              <a:buFont typeface="Wingdings 2"/>
              <a:buNone/>
              <a:tabLst/>
              <a:defRPr/>
            </a:pP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fr-FR" b="1" dirty="0" err="1" smtClean="0">
                <a:latin typeface="Courier New" pitchFamily="49" charset="0"/>
                <a:cs typeface="Courier New" pitchFamily="49" charset="0"/>
              </a:rPr>
              <a:t>definition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b="1" dirty="0" err="1" smtClean="0">
                <a:latin typeface="Courier New" pitchFamily="49" charset="0"/>
                <a:cs typeface="Courier New" pitchFamily="49" charset="0"/>
              </a:rPr>
              <a:t>color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:#006}</a:t>
            </a:r>
          </a:p>
          <a:p>
            <a:pPr marL="1188720" lvl="3" indent="-210312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65000"/>
            </a:pP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.conclusion {</a:t>
            </a:r>
            <a:r>
              <a:rPr lang="fr-FR" b="1" dirty="0" err="1" smtClean="0">
                <a:latin typeface="Courier New" pitchFamily="49" charset="0"/>
                <a:cs typeface="Courier New" pitchFamily="49" charset="0"/>
              </a:rPr>
              <a:t>color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:#666}</a:t>
            </a:r>
            <a:endParaRPr kumimoji="0" lang="fr-F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75856" y="3212976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HTML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275856" y="4869160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CSS</a:t>
            </a:r>
            <a:endParaRPr lang="fr-FR" dirty="0"/>
          </a:p>
        </p:txBody>
      </p:sp>
      <p:sp>
        <p:nvSpPr>
          <p:cNvPr id="14" name="Arc 13"/>
          <p:cNvSpPr/>
          <p:nvPr/>
        </p:nvSpPr>
        <p:spPr>
          <a:xfrm>
            <a:off x="6660232" y="4365103"/>
            <a:ext cx="1296144" cy="1512168"/>
          </a:xfrm>
          <a:prstGeom prst="arc">
            <a:avLst>
              <a:gd name="adj1" fmla="val 17955609"/>
              <a:gd name="adj2" fmla="val 5414709"/>
            </a:avLst>
          </a:prstGeom>
          <a:ln w="1905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Arc 14"/>
          <p:cNvSpPr/>
          <p:nvPr/>
        </p:nvSpPr>
        <p:spPr>
          <a:xfrm flipH="1">
            <a:off x="971600" y="3861047"/>
            <a:ext cx="1440160" cy="1512168"/>
          </a:xfrm>
          <a:prstGeom prst="arc">
            <a:avLst>
              <a:gd name="adj1" fmla="val 16200000"/>
              <a:gd name="adj2" fmla="val 5417555"/>
            </a:avLst>
          </a:prstGeom>
          <a:ln w="1905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9399-C3CB-4A9E-9490-1B1688914401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>
          <a:xfrm>
            <a:off x="251520" y="6448251"/>
            <a:ext cx="3352800" cy="365125"/>
          </a:xfrm>
        </p:spPr>
        <p:txBody>
          <a:bodyPr/>
          <a:lstStyle/>
          <a:p>
            <a:r>
              <a:rPr lang="fr-FR" dirty="0" smtClean="0"/>
              <a:t>aziz@daaif.net</a:t>
            </a:r>
            <a:endParaRPr lang="fr-FR" dirty="0"/>
          </a:p>
        </p:txBody>
      </p:sp>
      <p:sp>
        <p:nvSpPr>
          <p:cNvPr id="12" name="Rectangle à coins arrondis 11">
            <a:hlinkClick r:id="rId2" action="ppaction://hlinkfile"/>
          </p:cNvPr>
          <p:cNvSpPr/>
          <p:nvPr/>
        </p:nvSpPr>
        <p:spPr>
          <a:xfrm>
            <a:off x="6948264" y="548680"/>
            <a:ext cx="1800200" cy="7920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/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lang="fr-FR" b="1" dirty="0" err="1" smtClean="0">
                <a:solidFill>
                  <a:schemeClr val="tx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Demo</a:t>
            </a:r>
            <a:endParaRPr lang="fr-FR" b="1" dirty="0" smtClean="0">
              <a:solidFill>
                <a:schemeClr val="tx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833" y="1628800"/>
            <a:ext cx="4229100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576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37448" y="1700808"/>
            <a:ext cx="2667000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Sélecteurs CSS</a:t>
            </a:r>
          </a:p>
        </p:txBody>
      </p:sp>
      <p:sp>
        <p:nvSpPr>
          <p:cNvPr id="12" name="Ellipse 11"/>
          <p:cNvSpPr/>
          <p:nvPr/>
        </p:nvSpPr>
        <p:spPr>
          <a:xfrm>
            <a:off x="1619672" y="4653136"/>
            <a:ext cx="1440160" cy="6480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body</a:t>
            </a:r>
          </a:p>
        </p:txBody>
      </p:sp>
      <p:sp>
        <p:nvSpPr>
          <p:cNvPr id="13" name="Ellipse 12"/>
          <p:cNvSpPr/>
          <p:nvPr/>
        </p:nvSpPr>
        <p:spPr>
          <a:xfrm>
            <a:off x="251520" y="5661248"/>
            <a:ext cx="792088" cy="6480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h1</a:t>
            </a:r>
          </a:p>
        </p:txBody>
      </p:sp>
      <p:sp>
        <p:nvSpPr>
          <p:cNvPr id="14" name="Ellipse 13"/>
          <p:cNvSpPr/>
          <p:nvPr/>
        </p:nvSpPr>
        <p:spPr>
          <a:xfrm>
            <a:off x="1475656" y="5661248"/>
            <a:ext cx="792088" cy="6480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</a:t>
            </a:r>
            <a:endParaRPr lang="fr-FR" b="1" dirty="0" smtClean="0">
              <a:solidFill>
                <a:schemeClr val="tx1"/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2555776" y="5661248"/>
            <a:ext cx="792088" cy="6480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h2</a:t>
            </a:r>
          </a:p>
        </p:txBody>
      </p:sp>
      <p:sp>
        <p:nvSpPr>
          <p:cNvPr id="16" name="Ellipse 15"/>
          <p:cNvSpPr/>
          <p:nvPr/>
        </p:nvSpPr>
        <p:spPr>
          <a:xfrm>
            <a:off x="3635896" y="5661248"/>
            <a:ext cx="1584176" cy="6480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p.rem</a:t>
            </a:r>
          </a:p>
        </p:txBody>
      </p:sp>
      <p:cxnSp>
        <p:nvCxnSpPr>
          <p:cNvPr id="18" name="Connecteur droit avec flèche 17"/>
          <p:cNvCxnSpPr>
            <a:stCxn id="12" idx="4"/>
            <a:endCxn id="13" idx="0"/>
          </p:cNvCxnSpPr>
          <p:nvPr/>
        </p:nvCxnSpPr>
        <p:spPr>
          <a:xfrm rot="5400000">
            <a:off x="1313639" y="4635135"/>
            <a:ext cx="360040" cy="1692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2" idx="4"/>
            <a:endCxn id="14" idx="0"/>
          </p:cNvCxnSpPr>
          <p:nvPr/>
        </p:nvCxnSpPr>
        <p:spPr>
          <a:xfrm rot="5400000">
            <a:off x="1925707" y="5247203"/>
            <a:ext cx="360040" cy="46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12" idx="4"/>
            <a:endCxn id="15" idx="0"/>
          </p:cNvCxnSpPr>
          <p:nvPr/>
        </p:nvCxnSpPr>
        <p:spPr>
          <a:xfrm rot="16200000" flipH="1">
            <a:off x="2465767" y="5175195"/>
            <a:ext cx="360040" cy="612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2" idx="4"/>
            <a:endCxn id="16" idx="0"/>
          </p:cNvCxnSpPr>
          <p:nvPr/>
        </p:nvCxnSpPr>
        <p:spPr>
          <a:xfrm rot="16200000" flipH="1">
            <a:off x="3203849" y="4437112"/>
            <a:ext cx="360040" cy="2088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en arc 28"/>
          <p:cNvCxnSpPr/>
          <p:nvPr/>
        </p:nvCxnSpPr>
        <p:spPr>
          <a:xfrm flipV="1">
            <a:off x="3273152" y="2636912"/>
            <a:ext cx="2592288" cy="144016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en arc 34"/>
          <p:cNvCxnSpPr/>
          <p:nvPr/>
        </p:nvCxnSpPr>
        <p:spPr>
          <a:xfrm>
            <a:off x="4425280" y="3068961"/>
            <a:ext cx="1440160" cy="72008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en arc 36"/>
          <p:cNvCxnSpPr/>
          <p:nvPr/>
        </p:nvCxnSpPr>
        <p:spPr>
          <a:xfrm>
            <a:off x="3057128" y="3212976"/>
            <a:ext cx="2664296" cy="360040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en arc 38"/>
          <p:cNvCxnSpPr/>
          <p:nvPr/>
        </p:nvCxnSpPr>
        <p:spPr>
          <a:xfrm>
            <a:off x="3129136" y="3501009"/>
            <a:ext cx="2736304" cy="504056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5796136" y="4941168"/>
            <a:ext cx="3168352" cy="165618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fr-FR" b="1" dirty="0" smtClean="0">
                <a:solidFill>
                  <a:srgbClr val="552821"/>
                </a:solidFill>
                <a:latin typeface="Times New Roman" pitchFamily="18" charset="0"/>
                <a:cs typeface="Times New Roman" pitchFamily="18" charset="0"/>
              </a:rPr>
              <a:t>Les deux paragraphes sont maintenant différents:</a:t>
            </a:r>
          </a:p>
          <a:p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p</a:t>
            </a:r>
            <a:r>
              <a:rPr lang="fr-FR" b="1" dirty="0" smtClean="0">
                <a:solidFill>
                  <a:srgbClr val="552821"/>
                </a:solidFill>
                <a:latin typeface="Times New Roman" pitchFamily="18" charset="0"/>
                <a:cs typeface="Times New Roman" pitchFamily="18" charset="0"/>
              </a:rPr>
              <a:t>  et </a:t>
            </a:r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p.rem</a:t>
            </a:r>
            <a:endParaRPr lang="fr-FR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Espace réservé du numéro de diapositive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9399-C3CB-4A9E-9490-1B1688914401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aziz@daaif.net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1" y="1731616"/>
            <a:ext cx="4229100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Sélecteurs CSS</a:t>
            </a:r>
          </a:p>
        </p:txBody>
      </p:sp>
      <p:cxnSp>
        <p:nvCxnSpPr>
          <p:cNvPr id="37" name="Connecteur en arc 36"/>
          <p:cNvCxnSpPr/>
          <p:nvPr/>
        </p:nvCxnSpPr>
        <p:spPr>
          <a:xfrm flipV="1">
            <a:off x="4211960" y="3212976"/>
            <a:ext cx="1656184" cy="1008112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en arc 38"/>
          <p:cNvCxnSpPr/>
          <p:nvPr/>
        </p:nvCxnSpPr>
        <p:spPr>
          <a:xfrm flipV="1">
            <a:off x="4283968" y="4005064"/>
            <a:ext cx="1584176" cy="648072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4716016" y="4653137"/>
            <a:ext cx="4248472" cy="206084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fr-FR" b="1" dirty="0" smtClean="0">
                <a:solidFill>
                  <a:srgbClr val="552821"/>
                </a:solidFill>
                <a:latin typeface="Times New Roman" pitchFamily="18" charset="0"/>
                <a:cs typeface="Times New Roman" pitchFamily="18" charset="0"/>
              </a:rPr>
              <a:t>Le sélecteur « </a:t>
            </a:r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b="1" dirty="0" smtClean="0">
                <a:solidFill>
                  <a:srgbClr val="552821"/>
                </a:solidFill>
                <a:latin typeface="Times New Roman" pitchFamily="18" charset="0"/>
                <a:cs typeface="Times New Roman" pitchFamily="18" charset="0"/>
              </a:rPr>
              <a:t> » agit sur les deux paragraphes. Tandis-que le sélecteur « </a:t>
            </a:r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.rem</a:t>
            </a:r>
            <a:r>
              <a:rPr lang="fr-FR" b="1" dirty="0" smtClean="0">
                <a:solidFill>
                  <a:srgbClr val="552821"/>
                </a:solidFill>
                <a:latin typeface="Times New Roman" pitchFamily="18" charset="0"/>
                <a:cs typeface="Times New Roman" pitchFamily="18" charset="0"/>
              </a:rPr>
              <a:t> » agit uniquement sur la balise ayant l’attribut </a:t>
            </a:r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class="rem"</a:t>
            </a:r>
            <a:endParaRPr lang="fr-FR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18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1700808"/>
            <a:ext cx="2667000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Arc 30"/>
          <p:cNvSpPr/>
          <p:nvPr/>
        </p:nvSpPr>
        <p:spPr>
          <a:xfrm flipH="1">
            <a:off x="611560" y="3284985"/>
            <a:ext cx="1224136" cy="1368152"/>
          </a:xfrm>
          <a:prstGeom prst="arc">
            <a:avLst>
              <a:gd name="adj1" fmla="val 16200000"/>
              <a:gd name="adj2" fmla="val 5711401"/>
            </a:avLst>
          </a:prstGeom>
          <a:ln w="1905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c 8"/>
          <p:cNvSpPr/>
          <p:nvPr/>
        </p:nvSpPr>
        <p:spPr>
          <a:xfrm>
            <a:off x="2771800" y="2996953"/>
            <a:ext cx="1152128" cy="1368152"/>
          </a:xfrm>
          <a:prstGeom prst="arc">
            <a:avLst>
              <a:gd name="adj1" fmla="val 16200000"/>
              <a:gd name="adj2" fmla="val 2651028"/>
            </a:avLst>
          </a:prstGeom>
          <a:ln w="1905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rc 9"/>
          <p:cNvSpPr/>
          <p:nvPr/>
        </p:nvSpPr>
        <p:spPr>
          <a:xfrm>
            <a:off x="2843808" y="2996952"/>
            <a:ext cx="1368152" cy="1944216"/>
          </a:xfrm>
          <a:prstGeom prst="arc">
            <a:avLst>
              <a:gd name="adj1" fmla="val 16200000"/>
              <a:gd name="adj2" fmla="val 2651028"/>
            </a:avLst>
          </a:prstGeom>
          <a:ln w="1905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4067944" y="2636913"/>
            <a:ext cx="864096" cy="57606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2000" b="1" dirty="0" smtClean="0">
                <a:solidFill>
                  <a:srgbClr val="FF0000"/>
                </a:solidFill>
              </a:rPr>
              <a:t>1</a:t>
            </a:r>
            <a:r>
              <a:rPr lang="fr-FR" sz="2000" b="1" baseline="30000" dirty="0" smtClean="0">
                <a:solidFill>
                  <a:srgbClr val="FF0000"/>
                </a:solidFill>
              </a:rPr>
              <a:t>er</a:t>
            </a:r>
          </a:p>
        </p:txBody>
      </p:sp>
      <p:sp>
        <p:nvSpPr>
          <p:cNvPr id="12" name="Ellipse 11"/>
          <p:cNvSpPr/>
          <p:nvPr/>
        </p:nvSpPr>
        <p:spPr>
          <a:xfrm>
            <a:off x="0" y="2996952"/>
            <a:ext cx="971600" cy="57606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2000" b="1" dirty="0" smtClean="0">
                <a:solidFill>
                  <a:srgbClr val="FF0000"/>
                </a:solidFill>
              </a:rPr>
              <a:t>2</a:t>
            </a:r>
            <a:r>
              <a:rPr lang="fr-FR" sz="2000" b="1" baseline="30000" dirty="0" smtClean="0">
                <a:solidFill>
                  <a:srgbClr val="FF0000"/>
                </a:solidFill>
              </a:rPr>
              <a:t>eme</a:t>
            </a:r>
            <a:endParaRPr lang="fr-FR" b="1" baseline="30000" dirty="0" smtClean="0">
              <a:solidFill>
                <a:schemeClr val="tx1"/>
              </a:solidFill>
            </a:endParaRPr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9399-C3CB-4A9E-9490-1B1688914401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aziz@daaif.net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628801"/>
            <a:ext cx="4591051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Sélecteurs CSS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3851920" y="5013176"/>
            <a:ext cx="5112568" cy="17008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fr-FR" b="1" dirty="0" smtClean="0">
                <a:solidFill>
                  <a:srgbClr val="552821"/>
                </a:solidFill>
                <a:latin typeface="Times New Roman" pitchFamily="18" charset="0"/>
                <a:cs typeface="Times New Roman" pitchFamily="18" charset="0"/>
              </a:rPr>
              <a:t>Les sélecteurs spécifiques sont utilisés quand on veut appliquer des styles </a:t>
            </a:r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uniquement</a:t>
            </a:r>
            <a:r>
              <a:rPr lang="fr-FR" b="1" dirty="0" smtClean="0">
                <a:solidFill>
                  <a:srgbClr val="552821"/>
                </a:solidFill>
                <a:latin typeface="Times New Roman" pitchFamily="18" charset="0"/>
                <a:cs typeface="Times New Roman" pitchFamily="18" charset="0"/>
              </a:rPr>
              <a:t> à une balise identifiée par un attribut « </a:t>
            </a:r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id </a:t>
            </a:r>
            <a:r>
              <a:rPr lang="fr-FR" b="1" dirty="0" smtClean="0">
                <a:solidFill>
                  <a:srgbClr val="552821"/>
                </a:solidFill>
                <a:latin typeface="Times New Roman" pitchFamily="18" charset="0"/>
                <a:cs typeface="Times New Roman" pitchFamily="18" charset="0"/>
              </a:rPr>
              <a:t>»</a:t>
            </a:r>
            <a:endParaRPr lang="fr-FR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Arc 30"/>
          <p:cNvSpPr/>
          <p:nvPr/>
        </p:nvSpPr>
        <p:spPr>
          <a:xfrm flipH="1">
            <a:off x="899592" y="2924945"/>
            <a:ext cx="1008112" cy="1224136"/>
          </a:xfrm>
          <a:prstGeom prst="arc">
            <a:avLst>
              <a:gd name="adj1" fmla="val 16200000"/>
              <a:gd name="adj2" fmla="val 5711401"/>
            </a:avLst>
          </a:prstGeom>
          <a:ln w="1905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4" y="1268760"/>
            <a:ext cx="2771775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9" name="Connecteur en arc 38"/>
          <p:cNvCxnSpPr/>
          <p:nvPr/>
        </p:nvCxnSpPr>
        <p:spPr>
          <a:xfrm flipV="1">
            <a:off x="4427984" y="3068960"/>
            <a:ext cx="1800200" cy="1296144"/>
          </a:xfrm>
          <a:prstGeom prst="curvedConnector3">
            <a:avLst>
              <a:gd name="adj1" fmla="val 69302"/>
            </a:avLst>
          </a:prstGeom>
          <a:ln w="1905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en arc 21"/>
          <p:cNvCxnSpPr/>
          <p:nvPr/>
        </p:nvCxnSpPr>
        <p:spPr>
          <a:xfrm flipV="1">
            <a:off x="4644008" y="2564905"/>
            <a:ext cx="1656184" cy="1584176"/>
          </a:xfrm>
          <a:prstGeom prst="curvedConnector3">
            <a:avLst>
              <a:gd name="adj1" fmla="val 43375"/>
            </a:avLst>
          </a:prstGeom>
          <a:ln w="1905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en arc 24"/>
          <p:cNvCxnSpPr/>
          <p:nvPr/>
        </p:nvCxnSpPr>
        <p:spPr>
          <a:xfrm flipV="1">
            <a:off x="4572000" y="3717033"/>
            <a:ext cx="1656184" cy="936104"/>
          </a:xfrm>
          <a:prstGeom prst="curvedConnector3">
            <a:avLst>
              <a:gd name="adj1" fmla="val 75397"/>
            </a:avLst>
          </a:prstGeom>
          <a:ln w="1905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9399-C3CB-4A9E-9490-1B1688914401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aziz@daaif.net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31640" y="-27384"/>
            <a:ext cx="7355160" cy="1008112"/>
          </a:xfrm>
        </p:spPr>
        <p:txBody>
          <a:bodyPr>
            <a:normAutofit/>
          </a:bodyPr>
          <a:lstStyle/>
          <a:p>
            <a:r>
              <a:rPr lang="fr-FR" dirty="0" smtClean="0"/>
              <a:t>L’attribut html « style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/>
          </a:bodyPr>
          <a:lstStyle/>
          <a:p>
            <a:r>
              <a:rPr lang="fr-FR" dirty="0" smtClean="0"/>
              <a:t>Il arrive qu’on veuille appliquer à une balise particulière des styles particuliers.</a:t>
            </a:r>
          </a:p>
          <a:p>
            <a:r>
              <a:rPr lang="fr-FR" dirty="0" smtClean="0"/>
              <a:t>Pour cela on utilise l’attribut html « </a:t>
            </a:r>
            <a:r>
              <a:rPr lang="fr-FR" b="1" dirty="0" smtClean="0">
                <a:solidFill>
                  <a:srgbClr val="FF0000"/>
                </a:solidFill>
              </a:rPr>
              <a:t>style</a:t>
            </a:r>
            <a:r>
              <a:rPr lang="fr-FR" dirty="0" smtClean="0"/>
              <a:t> »</a:t>
            </a:r>
          </a:p>
          <a:p>
            <a:r>
              <a:rPr lang="fr-FR" b="1" dirty="0" smtClean="0"/>
              <a:t>Exemple : 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La balise « </a:t>
            </a:r>
            <a:r>
              <a:rPr lang="fr-FR" b="1" dirty="0" err="1" smtClean="0"/>
              <a:t>div</a:t>
            </a:r>
            <a:r>
              <a:rPr lang="fr-FR" b="1" dirty="0" smtClean="0"/>
              <a:t>#h</a:t>
            </a:r>
            <a:r>
              <a:rPr lang="fr-FR" dirty="0" smtClean="0"/>
              <a:t>» sera masquée.</a:t>
            </a:r>
          </a:p>
          <a:p>
            <a:pPr lvl="1"/>
            <a:r>
              <a:rPr lang="fr-FR" b="1" dirty="0" smtClean="0"/>
              <a:t>Q</a:t>
            </a:r>
            <a:r>
              <a:rPr lang="fr-FR" dirty="0" smtClean="0"/>
              <a:t> : A quoi servirait-elle si elle est masquée d’emblée ?</a:t>
            </a:r>
          </a:p>
          <a:p>
            <a:pPr lvl="1"/>
            <a:r>
              <a:rPr lang="fr-FR" b="1" dirty="0" smtClean="0"/>
              <a:t>R</a:t>
            </a:r>
            <a:r>
              <a:rPr lang="fr-FR" dirty="0" smtClean="0"/>
              <a:t> : Pour l’afficher au moment voulu.</a:t>
            </a:r>
          </a:p>
          <a:p>
            <a:pPr lvl="1"/>
            <a:r>
              <a:rPr lang="fr-FR" b="1" dirty="0" smtClean="0"/>
              <a:t>Q</a:t>
            </a:r>
            <a:r>
              <a:rPr lang="fr-FR" dirty="0" smtClean="0"/>
              <a:t> : Comment ?  </a:t>
            </a:r>
          </a:p>
          <a:p>
            <a:pPr lvl="1"/>
            <a:r>
              <a:rPr lang="fr-FR" b="1" dirty="0" smtClean="0"/>
              <a:t>R</a:t>
            </a:r>
            <a:r>
              <a:rPr lang="fr-FR" dirty="0" smtClean="0"/>
              <a:t> : A l’aide de </a:t>
            </a:r>
            <a:r>
              <a:rPr lang="fr-FR" b="1" dirty="0" err="1" smtClean="0"/>
              <a:t>Javascript</a:t>
            </a:r>
            <a:r>
              <a:rPr lang="fr-FR" dirty="0" smtClean="0"/>
              <a:t>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09600" y="3140969"/>
            <a:ext cx="8210872" cy="79208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tIns="180000">
            <a:normAutofit/>
          </a:bodyPr>
          <a:lstStyle/>
          <a:p>
            <a:pPr marL="531813" marR="0" lvl="3" indent="-2095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65000"/>
              <a:buFont typeface="Wingdings 2"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kumimoji="0" lang="fr-FR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div</a:t>
            </a: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style="</a:t>
            </a:r>
            <a:r>
              <a:rPr kumimoji="0" lang="fr-FR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display:none</a:t>
            </a: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" </a:t>
            </a: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id="h"&gt; … &lt;/</a:t>
            </a:r>
            <a:r>
              <a:rPr kumimoji="0" lang="fr-FR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div</a:t>
            </a: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3275856" y="2780928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HTML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9399-C3CB-4A9E-9490-1B1688914401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aziz@daaif.net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31640" y="0"/>
            <a:ext cx="7355160" cy="1142984"/>
          </a:xfrm>
        </p:spPr>
        <p:txBody>
          <a:bodyPr/>
          <a:lstStyle/>
          <a:p>
            <a:r>
              <a:rPr lang="fr-FR" dirty="0" smtClean="0"/>
              <a:t>Les pseudo-classes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pseudo-classes désignent un comportement dans le contexte d’exécution de la page.</a:t>
            </a:r>
          </a:p>
          <a:p>
            <a:r>
              <a:rPr lang="fr-FR" b="1" dirty="0" smtClean="0"/>
              <a:t>Exemples :</a:t>
            </a:r>
          </a:p>
          <a:p>
            <a:endParaRPr lang="fr-FR" b="1" dirty="0" smtClean="0"/>
          </a:p>
          <a:p>
            <a:endParaRPr lang="fr-FR" b="1" dirty="0" smtClean="0"/>
          </a:p>
          <a:p>
            <a:endParaRPr lang="fr-FR" b="1" dirty="0" smtClean="0"/>
          </a:p>
          <a:p>
            <a:endParaRPr lang="fr-FR" b="1" dirty="0" smtClean="0"/>
          </a:p>
          <a:p>
            <a:endParaRPr lang="fr-FR" b="1" dirty="0" smtClean="0"/>
          </a:p>
          <a:p>
            <a:endParaRPr lang="fr-FR" b="1" dirty="0" smtClean="0"/>
          </a:p>
          <a:p>
            <a:pPr lvl="1"/>
            <a:r>
              <a:rPr lang="fr-FR" dirty="0" smtClean="0"/>
              <a:t>Caractérisées par l’opérateur</a:t>
            </a:r>
            <a:r>
              <a:rPr lang="fr-FR" b="1" dirty="0" smtClean="0"/>
              <a:t> « : »</a:t>
            </a:r>
          </a:p>
          <a:p>
            <a:endParaRPr lang="fr-F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99592" y="2996952"/>
            <a:ext cx="7200800" cy="244827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>
            <a:normAutofit/>
          </a:bodyPr>
          <a:lstStyle/>
          <a:p>
            <a:pPr marL="274320" lvl="1" indent="-210312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65000"/>
              <a:buFont typeface="Wingdings 2"/>
              <a:buNone/>
            </a:pP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a:link { </a:t>
            </a:r>
            <a:r>
              <a:rPr lang="fr-FR" b="1" dirty="0" err="1" smtClean="0">
                <a:latin typeface="Courier New" pitchFamily="49" charset="0"/>
                <a:cs typeface="Courier New" pitchFamily="49" charset="0"/>
              </a:rPr>
              <a:t>color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fr-FR" b="1" dirty="0" err="1" smtClean="0">
                <a:latin typeface="Courier New" pitchFamily="49" charset="0"/>
                <a:cs typeface="Courier New" pitchFamily="49" charset="0"/>
              </a:rPr>
              <a:t>blue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74320" lvl="1" indent="-210312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65000"/>
            </a:pP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a:hover { </a:t>
            </a:r>
            <a:r>
              <a:rPr lang="fr-FR" b="1" dirty="0" err="1" smtClean="0">
                <a:latin typeface="Courier New" pitchFamily="49" charset="0"/>
                <a:cs typeface="Courier New" pitchFamily="49" charset="0"/>
              </a:rPr>
              <a:t>color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fr-FR" b="1" dirty="0" err="1" smtClean="0">
                <a:latin typeface="Courier New" pitchFamily="49" charset="0"/>
                <a:cs typeface="Courier New" pitchFamily="49" charset="0"/>
              </a:rPr>
              <a:t>red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274320" lvl="1" indent="-210312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65000"/>
            </a:pP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a:visited { </a:t>
            </a:r>
            <a:r>
              <a:rPr lang="fr-FR" b="1" dirty="0" err="1" smtClean="0">
                <a:latin typeface="Courier New" pitchFamily="49" charset="0"/>
                <a:cs typeface="Courier New" pitchFamily="49" charset="0"/>
              </a:rPr>
              <a:t>color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 : black }</a:t>
            </a:r>
          </a:p>
          <a:p>
            <a:pPr marL="274320" lvl="1" indent="-210312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65000"/>
            </a:pPr>
            <a:r>
              <a:rPr lang="fr-FR" b="1" dirty="0" err="1" smtClean="0">
                <a:latin typeface="Courier New" pitchFamily="49" charset="0"/>
                <a:cs typeface="Courier New" pitchFamily="49" charset="0"/>
              </a:rPr>
              <a:t>input:focus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 { background : </a:t>
            </a:r>
            <a:r>
              <a:rPr lang="fr-FR" b="1" dirty="0" err="1" smtClean="0">
                <a:latin typeface="Courier New" pitchFamily="49" charset="0"/>
                <a:cs typeface="Courier New" pitchFamily="49" charset="0"/>
              </a:rPr>
              <a:t>yellow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274320" lvl="1" indent="-210312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65000"/>
            </a:pP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Input[type='</a:t>
            </a:r>
            <a:r>
              <a:rPr lang="fr-FR" b="1" dirty="0" err="1" smtClean="0">
                <a:latin typeface="Courier New" pitchFamily="49" charset="0"/>
                <a:cs typeface="Courier New" pitchFamily="49" charset="0"/>
              </a:rPr>
              <a:t>text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‘]:focus { </a:t>
            </a:r>
            <a:r>
              <a:rPr lang="fr-FR" b="1" dirty="0" err="1" smtClean="0">
                <a:latin typeface="Courier New" pitchFamily="49" charset="0"/>
                <a:cs typeface="Courier New" pitchFamily="49" charset="0"/>
              </a:rPr>
              <a:t>color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b="1" dirty="0" err="1" smtClean="0">
                <a:latin typeface="Courier New" pitchFamily="49" charset="0"/>
                <a:cs typeface="Courier New" pitchFamily="49" charset="0"/>
              </a:rPr>
              <a:t>red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74320" lvl="1" indent="-210312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65000"/>
            </a:pPr>
            <a:endParaRPr lang="fr-FR" b="1" dirty="0" smtClean="0">
              <a:latin typeface="Courier New" pitchFamily="49" charset="0"/>
              <a:cs typeface="Courier New" pitchFamily="49" charset="0"/>
            </a:endParaRPr>
          </a:p>
          <a:p>
            <a:pPr marL="274320" lvl="1" indent="-210312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65000"/>
              <a:buFont typeface="Wingdings 2"/>
              <a:buNone/>
            </a:pPr>
            <a:endParaRPr lang="fr-FR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9399-C3CB-4A9E-9490-1B1688914401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aziz@daaif.net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-27384"/>
            <a:ext cx="7355160" cy="1512168"/>
          </a:xfrm>
        </p:spPr>
        <p:txBody>
          <a:bodyPr>
            <a:normAutofit fontScale="90000"/>
          </a:bodyPr>
          <a:lstStyle/>
          <a:p>
            <a:r>
              <a:rPr lang="fr-FR" dirty="0"/>
              <a:t>Les </a:t>
            </a:r>
            <a:r>
              <a:rPr lang="fr-FR" dirty="0" smtClean="0"/>
              <a:t>Sélecteurs</a:t>
            </a:r>
            <a:br>
              <a:rPr lang="fr-FR" dirty="0" smtClean="0"/>
            </a:br>
            <a:r>
              <a:rPr lang="fr-FR" sz="3600" dirty="0" smtClean="0"/>
              <a:t>Factoriser pour aller  + vite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72816"/>
            <a:ext cx="8229600" cy="3669040"/>
          </a:xfrm>
        </p:spPr>
        <p:txBody>
          <a:bodyPr/>
          <a:lstStyle/>
          <a:p>
            <a:pPr>
              <a:buNone/>
            </a:pPr>
            <a:r>
              <a:rPr lang="fr-FR" b="1" dirty="0" smtClean="0"/>
              <a:t>Exemple :</a:t>
            </a:r>
          </a:p>
          <a:p>
            <a:pPr>
              <a:buNone/>
            </a:pPr>
            <a:r>
              <a:rPr lang="fr-FR" dirty="0" smtClean="0"/>
              <a:t>Choisir la police pour les « </a:t>
            </a:r>
            <a:r>
              <a:rPr lang="fr-FR" dirty="0" err="1" smtClean="0"/>
              <a:t>headings</a:t>
            </a:r>
            <a:r>
              <a:rPr lang="fr-FR" dirty="0" smtClean="0"/>
              <a:t> » </a:t>
            </a:r>
            <a:r>
              <a:rPr lang="fr-FR" b="1" dirty="0" smtClean="0"/>
              <a:t>h1</a:t>
            </a:r>
            <a:r>
              <a:rPr lang="fr-FR" dirty="0" smtClean="0"/>
              <a:t> et </a:t>
            </a:r>
            <a:r>
              <a:rPr lang="fr-FR" b="1" dirty="0" smtClean="0"/>
              <a:t>h2</a:t>
            </a:r>
            <a:endParaRPr lang="fr-FR" b="1" dirty="0"/>
          </a:p>
          <a:p>
            <a:pPr>
              <a:buFont typeface="Wingdings" pitchFamily="2" charset="2"/>
              <a:buNone/>
            </a:pPr>
            <a:endParaRPr lang="fr-FR" sz="2400" dirty="0">
              <a:solidFill>
                <a:srgbClr val="CC00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3616" y="3384376"/>
            <a:ext cx="7778824" cy="108012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>
            <a:normAutofit fontScale="92500" lnSpcReduction="20000"/>
          </a:bodyPr>
          <a:lstStyle/>
          <a:p>
            <a:pPr marL="1188720" marR="0" lvl="3" indent="-21031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65000"/>
              <a:buFont typeface="Wingdings 2"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&lt;h1&gt;Mon paragraphe &lt;/h1&gt;</a:t>
            </a:r>
          </a:p>
          <a:p>
            <a:pPr marL="1188720" marR="0" lvl="3" indent="-21031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65000"/>
              <a:buFont typeface="Wingdings 2"/>
              <a:buNone/>
              <a:tabLst/>
              <a:defRPr/>
            </a:pP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. . . </a:t>
            </a:r>
            <a:endParaRPr kumimoji="0" lang="fr-F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1188720" marR="0" lvl="3" indent="-21031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65000"/>
              <a:buFont typeface="Wingdings 2"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&lt;h2&gt;Ma remarque &lt;/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h2</a:t>
            </a: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403648" y="5256585"/>
            <a:ext cx="7200800" cy="72008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>
            <a:normAutofit/>
          </a:bodyPr>
          <a:lstStyle/>
          <a:p>
            <a:pPr marL="274320" lvl="1" indent="-210312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65000"/>
              <a:buFont typeface="Wingdings 2"/>
              <a:buNone/>
            </a:pP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  h1</a:t>
            </a:r>
            <a:r>
              <a:rPr lang="fr-FR" sz="2800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 h2 { font-</a:t>
            </a:r>
            <a:r>
              <a:rPr lang="fr-FR" b="1" dirty="0" err="1" smtClean="0">
                <a:latin typeface="Courier New" pitchFamily="49" charset="0"/>
                <a:cs typeface="Courier New" pitchFamily="49" charset="0"/>
              </a:rPr>
              <a:t>family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fr-FR" b="1" dirty="0" err="1" smtClean="0">
                <a:latin typeface="Courier New" pitchFamily="49" charset="0"/>
                <a:cs typeface="Courier New" pitchFamily="49" charset="0"/>
              </a:rPr>
              <a:t>arial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  <p:sp>
        <p:nvSpPr>
          <p:cNvPr id="8" name="Rectangle 7"/>
          <p:cNvSpPr/>
          <p:nvPr/>
        </p:nvSpPr>
        <p:spPr>
          <a:xfrm>
            <a:off x="3419872" y="3024337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HTML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419872" y="4896545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CSS</a:t>
            </a:r>
            <a:endParaRPr lang="fr-FR" dirty="0"/>
          </a:p>
        </p:txBody>
      </p:sp>
      <p:sp>
        <p:nvSpPr>
          <p:cNvPr id="15" name="Arc 14"/>
          <p:cNvSpPr/>
          <p:nvPr/>
        </p:nvSpPr>
        <p:spPr>
          <a:xfrm flipH="1" flipV="1">
            <a:off x="971600" y="3456384"/>
            <a:ext cx="1512168" cy="2016224"/>
          </a:xfrm>
          <a:prstGeom prst="arc">
            <a:avLst>
              <a:gd name="adj1" fmla="val 16200000"/>
              <a:gd name="adj2" fmla="val 5417555"/>
            </a:avLst>
          </a:prstGeom>
          <a:ln w="1905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rc 9"/>
          <p:cNvSpPr/>
          <p:nvPr/>
        </p:nvSpPr>
        <p:spPr>
          <a:xfrm flipH="1" flipV="1">
            <a:off x="1763688" y="3528392"/>
            <a:ext cx="1440160" cy="1872208"/>
          </a:xfrm>
          <a:prstGeom prst="arc">
            <a:avLst>
              <a:gd name="adj1" fmla="val 16200000"/>
              <a:gd name="adj2" fmla="val 1457637"/>
            </a:avLst>
          </a:prstGeom>
          <a:ln w="1905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rc 11"/>
          <p:cNvSpPr/>
          <p:nvPr/>
        </p:nvSpPr>
        <p:spPr>
          <a:xfrm flipV="1">
            <a:off x="-180528" y="5472609"/>
            <a:ext cx="2448272" cy="504056"/>
          </a:xfrm>
          <a:prstGeom prst="arc">
            <a:avLst>
              <a:gd name="adj1" fmla="val 16126890"/>
              <a:gd name="adj2" fmla="val 0"/>
            </a:avLst>
          </a:prstGeom>
          <a:ln w="1905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144016" y="5616624"/>
            <a:ext cx="971600" cy="6926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ET</a:t>
            </a:r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9399-C3CB-4A9E-9490-1B1688914401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aziz@daaif.net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Sélecteurs </a:t>
            </a:r>
            <a:r>
              <a:rPr lang="fr-FR" dirty="0" smtClean="0"/>
              <a:t>Hiérarchiques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Ils sont utilisés pour </a:t>
            </a:r>
            <a:r>
              <a:rPr lang="fr-FR" b="1" dirty="0" smtClean="0"/>
              <a:t>affiner</a:t>
            </a:r>
            <a:r>
              <a:rPr lang="fr-FR" dirty="0" smtClean="0"/>
              <a:t> la sélection des éléments dans l’arbre « html »</a:t>
            </a:r>
          </a:p>
          <a:p>
            <a:r>
              <a:rPr lang="fr-FR" b="1" dirty="0" smtClean="0"/>
              <a:t>Exemples</a:t>
            </a:r>
          </a:p>
          <a:p>
            <a:endParaRPr lang="fr-FR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57158" y="3000372"/>
            <a:ext cx="8643998" cy="307183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>
            <a:normAutofit fontScale="92500"/>
          </a:bodyPr>
          <a:lstStyle/>
          <a:p>
            <a:pPr marL="274320" lvl="1" indent="-210312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65000"/>
              <a:buFont typeface="Wingdings 2"/>
              <a:buNone/>
            </a:pP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p a { /* les a descendants de p */ }</a:t>
            </a:r>
          </a:p>
          <a:p>
            <a:pPr marL="274320" lvl="1" indent="-210312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65000"/>
            </a:pP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p &gt; a {/* les a fils de p */ }</a:t>
            </a:r>
          </a:p>
          <a:p>
            <a:pPr marL="274320" lvl="1" indent="-210312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65000"/>
            </a:pP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Section + </a:t>
            </a:r>
            <a:r>
              <a:rPr lang="fr-FR" b="1" dirty="0" err="1" smtClean="0">
                <a:latin typeface="Courier New" pitchFamily="49" charset="0"/>
                <a:cs typeface="Courier New" pitchFamily="49" charset="0"/>
              </a:rPr>
              <a:t>div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 {/* 1</a:t>
            </a:r>
            <a:r>
              <a:rPr lang="fr-FR" b="1" baseline="30000" dirty="0" smtClean="0">
                <a:latin typeface="Courier New" pitchFamily="49" charset="0"/>
                <a:cs typeface="Courier New" pitchFamily="49" charset="0"/>
              </a:rPr>
              <a:t>ère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latin typeface="Courier New" pitchFamily="49" charset="0"/>
                <a:cs typeface="Courier New" pitchFamily="49" charset="0"/>
              </a:rPr>
              <a:t>div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 après section */ }</a:t>
            </a:r>
          </a:p>
          <a:p>
            <a:pPr marL="274320" lvl="1" indent="-210312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65000"/>
            </a:pP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Section ~ </a:t>
            </a:r>
            <a:r>
              <a:rPr lang="fr-FR" b="1" dirty="0" err="1" smtClean="0">
                <a:latin typeface="Courier New" pitchFamily="49" charset="0"/>
                <a:cs typeface="Courier New" pitchFamily="49" charset="0"/>
              </a:rPr>
              <a:t>div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 {/* </a:t>
            </a:r>
            <a:r>
              <a:rPr lang="fr-FR" b="1" dirty="0" err="1" smtClean="0">
                <a:latin typeface="Courier New" pitchFamily="49" charset="0"/>
                <a:cs typeface="Courier New" pitchFamily="49" charset="0"/>
              </a:rPr>
              <a:t>ts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latin typeface="Courier New" pitchFamily="49" charset="0"/>
                <a:cs typeface="Courier New" pitchFamily="49" charset="0"/>
              </a:rPr>
              <a:t>div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 précédés par section */}</a:t>
            </a:r>
          </a:p>
          <a:p>
            <a:pPr marL="274320" lvl="1" indent="-210312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65000"/>
            </a:pP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#header a { … }</a:t>
            </a:r>
          </a:p>
          <a:p>
            <a:pPr marL="274320" lvl="1" indent="-210312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65000"/>
            </a:pP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#body p.rem { … }</a:t>
            </a:r>
          </a:p>
          <a:p>
            <a:pPr marL="274320" lvl="1" indent="-210312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65000"/>
            </a:pP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#header .menu a { … }</a:t>
            </a:r>
          </a:p>
          <a:p>
            <a:pPr marL="274320" lvl="1" indent="-210312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65000"/>
              <a:buFont typeface="Wingdings 2"/>
              <a:buNone/>
            </a:pPr>
            <a:endParaRPr lang="fr-FR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9399-C3CB-4A9E-9490-1B1688914401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aziz@daaif.net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Tout est BOITE !</a:t>
            </a:r>
            <a:endParaRPr lang="fr-FR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04176"/>
            <a:ext cx="8229600" cy="4389120"/>
          </a:xfrm>
        </p:spPr>
        <p:txBody>
          <a:bodyPr/>
          <a:lstStyle/>
          <a:p>
            <a:r>
              <a:rPr lang="fr-FR" dirty="0" smtClean="0"/>
              <a:t>HTML est </a:t>
            </a:r>
            <a:r>
              <a:rPr lang="fr-FR" b="1" dirty="0" smtClean="0"/>
              <a:t>hiérarchique</a:t>
            </a:r>
            <a:r>
              <a:rPr lang="fr-FR" dirty="0" smtClean="0"/>
              <a:t>.</a:t>
            </a:r>
          </a:p>
          <a:p>
            <a:r>
              <a:rPr lang="fr-FR" b="1" dirty="0" smtClean="0"/>
              <a:t>Body</a:t>
            </a:r>
            <a:r>
              <a:rPr lang="fr-FR" dirty="0" smtClean="0"/>
              <a:t>  est la partie visible du document</a:t>
            </a:r>
          </a:p>
          <a:p>
            <a:r>
              <a:rPr lang="fr-FR" dirty="0" smtClean="0"/>
              <a:t>Pour le browser, tout est </a:t>
            </a:r>
            <a:r>
              <a:rPr lang="fr-FR" b="1" dirty="0" smtClean="0"/>
              <a:t>boite</a:t>
            </a:r>
          </a:p>
          <a:p>
            <a:endParaRPr lang="fr-FR" sz="2400" dirty="0">
              <a:solidFill>
                <a:srgbClr val="CC0000"/>
              </a:solidFill>
            </a:endParaRPr>
          </a:p>
          <a:p>
            <a:pPr>
              <a:buFont typeface="Wingdings" pitchFamily="2" charset="2"/>
              <a:buNone/>
            </a:pPr>
            <a:endParaRPr lang="fr-FR" sz="2400" dirty="0">
              <a:solidFill>
                <a:srgbClr val="CC0000"/>
              </a:solidFill>
            </a:endParaRPr>
          </a:p>
          <a:p>
            <a:pPr>
              <a:buFont typeface="Wingdings" pitchFamily="2" charset="2"/>
              <a:buNone/>
            </a:pPr>
            <a:endParaRPr lang="fr-FR" dirty="0"/>
          </a:p>
        </p:txBody>
      </p:sp>
      <p:grpSp>
        <p:nvGrpSpPr>
          <p:cNvPr id="13" name="Groupe 12"/>
          <p:cNvGrpSpPr/>
          <p:nvPr/>
        </p:nvGrpSpPr>
        <p:grpSpPr>
          <a:xfrm>
            <a:off x="251520" y="3933057"/>
            <a:ext cx="4320480" cy="1656184"/>
            <a:chOff x="251520" y="3933056"/>
            <a:chExt cx="4320480" cy="1656184"/>
          </a:xfrm>
        </p:grpSpPr>
        <p:sp>
          <p:nvSpPr>
            <p:cNvPr id="4" name="Ellipse 3"/>
            <p:cNvSpPr/>
            <p:nvPr/>
          </p:nvSpPr>
          <p:spPr>
            <a:xfrm>
              <a:off x="1619672" y="3933056"/>
              <a:ext cx="1440160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</a:rPr>
                <a:t>body</a:t>
              </a:r>
            </a:p>
          </p:txBody>
        </p:sp>
        <p:sp>
          <p:nvSpPr>
            <p:cNvPr id="5" name="Ellipse 4"/>
            <p:cNvSpPr/>
            <p:nvPr/>
          </p:nvSpPr>
          <p:spPr>
            <a:xfrm>
              <a:off x="251520" y="4941168"/>
              <a:ext cx="792088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</a:rPr>
                <a:t>h1</a:t>
              </a:r>
            </a:p>
          </p:txBody>
        </p:sp>
        <p:sp>
          <p:nvSpPr>
            <p:cNvPr id="6" name="Ellipse 5"/>
            <p:cNvSpPr/>
            <p:nvPr/>
          </p:nvSpPr>
          <p:spPr>
            <a:xfrm>
              <a:off x="1475656" y="4941168"/>
              <a:ext cx="792088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p</a:t>
              </a:r>
              <a:endParaRPr lang="fr-FR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Ellipse 6"/>
            <p:cNvSpPr/>
            <p:nvPr/>
          </p:nvSpPr>
          <p:spPr>
            <a:xfrm>
              <a:off x="2555776" y="4941168"/>
              <a:ext cx="792088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</a:rPr>
                <a:t>h2</a:t>
              </a:r>
            </a:p>
          </p:txBody>
        </p:sp>
        <p:sp>
          <p:nvSpPr>
            <p:cNvPr id="8" name="Ellipse 7"/>
            <p:cNvSpPr/>
            <p:nvPr/>
          </p:nvSpPr>
          <p:spPr>
            <a:xfrm>
              <a:off x="3779912" y="4941168"/>
              <a:ext cx="792088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p</a:t>
              </a:r>
              <a:endParaRPr lang="fr-FR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avec flèche 8"/>
            <p:cNvCxnSpPr>
              <a:stCxn id="4" idx="4"/>
              <a:endCxn id="5" idx="0"/>
            </p:cNvCxnSpPr>
            <p:nvPr/>
          </p:nvCxnSpPr>
          <p:spPr>
            <a:xfrm rot="5400000">
              <a:off x="1313638" y="3915054"/>
              <a:ext cx="360040" cy="16921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stCxn id="4" idx="4"/>
              <a:endCxn id="6" idx="0"/>
            </p:cNvCxnSpPr>
            <p:nvPr/>
          </p:nvCxnSpPr>
          <p:spPr>
            <a:xfrm rot="5400000">
              <a:off x="1925706" y="4527122"/>
              <a:ext cx="360040" cy="4680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/>
            <p:cNvCxnSpPr>
              <a:stCxn id="4" idx="4"/>
              <a:endCxn id="7" idx="0"/>
            </p:cNvCxnSpPr>
            <p:nvPr/>
          </p:nvCxnSpPr>
          <p:spPr>
            <a:xfrm rot="16200000" flipH="1">
              <a:off x="2465766" y="4455114"/>
              <a:ext cx="360040" cy="6120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/>
            <p:cNvCxnSpPr>
              <a:stCxn id="4" idx="4"/>
              <a:endCxn id="8" idx="0"/>
            </p:cNvCxnSpPr>
            <p:nvPr/>
          </p:nvCxnSpPr>
          <p:spPr>
            <a:xfrm rot="16200000" flipH="1">
              <a:off x="3077834" y="3843046"/>
              <a:ext cx="360040" cy="18362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5004048" y="3284984"/>
            <a:ext cx="3600400" cy="3240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b="1" dirty="0" smtClean="0">
                <a:solidFill>
                  <a:schemeClr val="tx1"/>
                </a:solidFill>
              </a:rPr>
              <a:t>body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64088" y="3645025"/>
            <a:ext cx="2880320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h1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64088" y="4365104"/>
            <a:ext cx="2880320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64088" y="5085185"/>
            <a:ext cx="2880320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h2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64088" y="5805265"/>
            <a:ext cx="2880320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9" name="Flèche droite 18"/>
          <p:cNvSpPr/>
          <p:nvPr/>
        </p:nvSpPr>
        <p:spPr>
          <a:xfrm>
            <a:off x="3707904" y="3933057"/>
            <a:ext cx="1152128" cy="576064"/>
          </a:xfrm>
          <a:prstGeom prst="rightArrow">
            <a:avLst/>
          </a:prstGeom>
          <a:solidFill>
            <a:srgbClr val="EA4C32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fr-FR" b="1" dirty="0" smtClean="0">
              <a:solidFill>
                <a:schemeClr val="tx1"/>
              </a:solidFill>
            </a:endParaRPr>
          </a:p>
        </p:txBody>
      </p:sp>
      <p:sp>
        <p:nvSpPr>
          <p:cNvPr id="20" name="Espace réservé du numéro de diapositive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9399-C3CB-4A9E-9490-1B1688914401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aziz@daaif.net</a:t>
            </a:r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Pourquoi </a:t>
            </a:r>
            <a:r>
              <a:rPr lang="fr-FR" dirty="0" smtClean="0"/>
              <a:t> les </a:t>
            </a:r>
            <a:r>
              <a:rPr lang="fr-FR" dirty="0"/>
              <a:t>CSS ?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00808"/>
            <a:ext cx="8229600" cy="4623792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fr-FR" dirty="0"/>
              <a:t>Pour séparer </a:t>
            </a:r>
            <a:r>
              <a:rPr lang="fr-FR" b="1" dirty="0" smtClean="0"/>
              <a:t>la structure </a:t>
            </a:r>
            <a:r>
              <a:rPr lang="fr-FR" dirty="0" smtClean="0"/>
              <a:t>de </a:t>
            </a:r>
            <a:r>
              <a:rPr lang="fr-FR" b="1" dirty="0"/>
              <a:t>la mise en forme </a:t>
            </a:r>
            <a:r>
              <a:rPr lang="fr-FR" dirty="0"/>
              <a:t>des pages web.</a:t>
            </a:r>
          </a:p>
          <a:p>
            <a:pPr>
              <a:spcBef>
                <a:spcPts val="1200"/>
              </a:spcBef>
            </a:pPr>
            <a:r>
              <a:rPr lang="fr-FR" dirty="0"/>
              <a:t>Rendre la </a:t>
            </a:r>
            <a:r>
              <a:rPr lang="fr-FR" b="1" dirty="0"/>
              <a:t>charte graphique</a:t>
            </a:r>
            <a:r>
              <a:rPr lang="fr-FR" dirty="0"/>
              <a:t> du site </a:t>
            </a:r>
            <a:r>
              <a:rPr lang="fr-FR" dirty="0" smtClean="0"/>
              <a:t>Web plus </a:t>
            </a:r>
            <a:r>
              <a:rPr lang="fr-FR" b="1" dirty="0"/>
              <a:t>cohérente</a:t>
            </a:r>
            <a:r>
              <a:rPr lang="fr-FR" dirty="0"/>
              <a:t>.</a:t>
            </a:r>
          </a:p>
          <a:p>
            <a:pPr>
              <a:spcBef>
                <a:spcPts val="1200"/>
              </a:spcBef>
            </a:pPr>
            <a:r>
              <a:rPr lang="fr-FR" dirty="0"/>
              <a:t>Faciliter les mises à jour de la présentation des sites Web.</a:t>
            </a:r>
          </a:p>
          <a:p>
            <a:pPr>
              <a:spcBef>
                <a:spcPts val="1200"/>
              </a:spcBef>
            </a:pPr>
            <a:r>
              <a:rPr lang="fr-FR" dirty="0" smtClean="0"/>
              <a:t>Support de plusieurs médias  :</a:t>
            </a:r>
          </a:p>
          <a:p>
            <a:pPr lvl="1">
              <a:spcBef>
                <a:spcPts val="1200"/>
              </a:spcBef>
            </a:pPr>
            <a:r>
              <a:rPr lang="fr-FR" dirty="0" smtClean="0"/>
              <a:t>Visuel : affichage sur écran, impression</a:t>
            </a:r>
          </a:p>
          <a:p>
            <a:pPr lvl="1">
              <a:spcBef>
                <a:spcPts val="1200"/>
              </a:spcBef>
            </a:pPr>
            <a:r>
              <a:rPr lang="fr-FR" dirty="0" smtClean="0"/>
              <a:t>Braille (non - voyant)</a:t>
            </a:r>
          </a:p>
          <a:p>
            <a:pPr lvl="1">
              <a:spcBef>
                <a:spcPts val="1200"/>
              </a:spcBef>
            </a:pPr>
            <a:r>
              <a:rPr lang="fr-FR" dirty="0" smtClean="0"/>
              <a:t>Oral …</a:t>
            </a:r>
          </a:p>
          <a:p>
            <a:pPr lvl="1">
              <a:spcBef>
                <a:spcPts val="1200"/>
              </a:spcBef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9399-C3CB-4A9E-9490-1B1688914401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aziz@daaif.net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fr-FR" sz="2800" b="1" dirty="0" smtClean="0"/>
              <a:t>Qui</a:t>
            </a:r>
            <a:r>
              <a:rPr lang="fr-FR" sz="2800" dirty="0" smtClean="0"/>
              <a:t> contient </a:t>
            </a:r>
            <a:r>
              <a:rPr lang="fr-FR" sz="2800" b="1" dirty="0" smtClean="0"/>
              <a:t>Q</a:t>
            </a:r>
            <a:r>
              <a:rPr lang="fr-FR" sz="2400" b="1" dirty="0" smtClean="0"/>
              <a:t>uoi</a:t>
            </a:r>
            <a:r>
              <a:rPr lang="fr-FR" sz="2400" dirty="0" smtClean="0"/>
              <a:t> et </a:t>
            </a:r>
            <a:r>
              <a:rPr lang="fr-FR" sz="2400" b="1" dirty="0" smtClean="0"/>
              <a:t>Comment</a:t>
            </a:r>
            <a:r>
              <a:rPr lang="fr-FR" sz="2400" dirty="0" smtClean="0"/>
              <a:t> ?</a:t>
            </a:r>
            <a:endParaRPr lang="fr-FR" sz="2400" dirty="0"/>
          </a:p>
        </p:txBody>
      </p:sp>
      <p:sp>
        <p:nvSpPr>
          <p:cNvPr id="5" name="Rectangle 4"/>
          <p:cNvSpPr/>
          <p:nvPr/>
        </p:nvSpPr>
        <p:spPr>
          <a:xfrm>
            <a:off x="2987824" y="2492897"/>
            <a:ext cx="4968552" cy="295232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fr-FR" b="1" dirty="0" smtClean="0">
              <a:solidFill>
                <a:schemeClr val="tx1"/>
              </a:solidFill>
            </a:endParaRPr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Boites - Caractéristiques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347864" y="2780928"/>
            <a:ext cx="4248472" cy="2304256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fr-FR" b="1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35896" y="3068960"/>
            <a:ext cx="3672408" cy="172819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fr-FR" b="1" dirty="0" smtClean="0">
              <a:solidFill>
                <a:schemeClr val="tx1"/>
              </a:solidFill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3347864" y="3284985"/>
            <a:ext cx="288032" cy="1588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rot="10800000">
            <a:off x="2627784" y="3284984"/>
            <a:ext cx="720080" cy="0"/>
          </a:xfrm>
          <a:prstGeom prst="line">
            <a:avLst/>
          </a:prstGeom>
          <a:ln w="19050">
            <a:solidFill>
              <a:srgbClr val="FF0000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2987824" y="4003476"/>
            <a:ext cx="360040" cy="1588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rot="10800000">
            <a:off x="2267744" y="4003476"/>
            <a:ext cx="720080" cy="0"/>
          </a:xfrm>
          <a:prstGeom prst="line">
            <a:avLst/>
          </a:prstGeom>
          <a:ln w="19050">
            <a:solidFill>
              <a:srgbClr val="FF0000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2483768" y="4725144"/>
            <a:ext cx="864096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921296" y="2996953"/>
            <a:ext cx="1706488" cy="4616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Padding</a:t>
            </a:r>
            <a:endParaRPr lang="fr-FR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921296" y="3717033"/>
            <a:ext cx="1706488" cy="4616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Margin</a:t>
            </a:r>
            <a:endParaRPr lang="fr-FR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921296" y="4437113"/>
            <a:ext cx="1706488" cy="4616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Border</a:t>
            </a:r>
            <a:endParaRPr lang="fr-FR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3" name="Connecteur droit avec flèche 22"/>
          <p:cNvCxnSpPr/>
          <p:nvPr/>
        </p:nvCxnSpPr>
        <p:spPr>
          <a:xfrm rot="5400000" flipH="1" flipV="1">
            <a:off x="4463988" y="4833156"/>
            <a:ext cx="1296144" cy="7920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rot="10800000">
            <a:off x="3995936" y="5877271"/>
            <a:ext cx="720080" cy="0"/>
          </a:xfrm>
          <a:prstGeom prst="line">
            <a:avLst/>
          </a:prstGeom>
          <a:ln w="19050">
            <a:solidFill>
              <a:srgbClr val="FF0000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971600" y="5589241"/>
            <a:ext cx="3096344" cy="4616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Zone de contenu</a:t>
            </a:r>
            <a:endParaRPr lang="fr-FR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Espace réservé du numéro de diapositive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9399-C3CB-4A9E-9490-1B1688914401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aziz@daaif.net</a:t>
            </a:r>
            <a:endParaRPr lang="fr-FR"/>
          </a:p>
        </p:txBody>
      </p:sp>
      <p:sp>
        <p:nvSpPr>
          <p:cNvPr id="22" name="Rectangle à coins arrondis 21">
            <a:hlinkClick r:id="rId2" action="ppaction://hlinkfile"/>
          </p:cNvPr>
          <p:cNvSpPr/>
          <p:nvPr/>
        </p:nvSpPr>
        <p:spPr>
          <a:xfrm>
            <a:off x="7092280" y="5661248"/>
            <a:ext cx="1800200" cy="7920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/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lang="fr-FR" b="1" dirty="0" err="1" smtClean="0">
                <a:solidFill>
                  <a:schemeClr val="tx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Demo</a:t>
            </a:r>
            <a:endParaRPr lang="fr-FR" b="1" dirty="0" smtClean="0">
              <a:solidFill>
                <a:schemeClr val="tx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Boites - Caractéristiques</a:t>
            </a:r>
            <a:endParaRPr lang="fr-FR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 existe deux familles de boites :</a:t>
            </a:r>
          </a:p>
          <a:p>
            <a:pPr lvl="1"/>
            <a:r>
              <a:rPr lang="fr-FR" b="1" dirty="0" err="1" smtClean="0"/>
              <a:t>In-line</a:t>
            </a:r>
            <a:r>
              <a:rPr lang="fr-FR" dirty="0" smtClean="0"/>
              <a:t> (en ligne) </a:t>
            </a:r>
          </a:p>
          <a:p>
            <a:pPr lvl="1"/>
            <a:r>
              <a:rPr lang="fr-FR" b="1" dirty="0" smtClean="0"/>
              <a:t>Block </a:t>
            </a:r>
            <a:r>
              <a:rPr lang="fr-FR" dirty="0" smtClean="0"/>
              <a:t>(bloc). </a:t>
            </a:r>
            <a:endParaRPr lang="fr-FR" b="1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sz="2400" dirty="0" smtClean="0">
              <a:solidFill>
                <a:srgbClr val="CC0000"/>
              </a:solidFill>
            </a:endParaRPr>
          </a:p>
          <a:p>
            <a:pPr>
              <a:buNone/>
            </a:pPr>
            <a:endParaRPr lang="fr-FR" sz="2400" dirty="0">
              <a:solidFill>
                <a:srgbClr val="CC0000"/>
              </a:solidFill>
            </a:endParaRPr>
          </a:p>
          <a:p>
            <a:pPr>
              <a:buFont typeface="Wingdings" pitchFamily="2" charset="2"/>
              <a:buNone/>
            </a:pPr>
            <a:endParaRPr lang="fr-FR" sz="2400" dirty="0">
              <a:solidFill>
                <a:srgbClr val="CC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3568" y="3284984"/>
            <a:ext cx="2808312" cy="3240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b="1" dirty="0" smtClean="0">
                <a:solidFill>
                  <a:schemeClr val="tx1"/>
                </a:solidFill>
              </a:rPr>
              <a:t>body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608" y="3645025"/>
            <a:ext cx="208823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h1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608" y="4365105"/>
            <a:ext cx="208823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608" y="5085184"/>
            <a:ext cx="208823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h2</a:t>
            </a:r>
          </a:p>
        </p:txBody>
      </p:sp>
      <p:sp>
        <p:nvSpPr>
          <p:cNvPr id="9" name="Rectangle 8"/>
          <p:cNvSpPr/>
          <p:nvPr/>
        </p:nvSpPr>
        <p:spPr>
          <a:xfrm>
            <a:off x="1043608" y="5805265"/>
            <a:ext cx="208823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err="1" smtClean="0">
                <a:solidFill>
                  <a:schemeClr val="tx1"/>
                </a:solidFill>
              </a:rPr>
              <a:t>div</a:t>
            </a:r>
            <a:endParaRPr lang="fr-FR" b="1" dirty="0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11960" y="3284984"/>
            <a:ext cx="4392488" cy="3240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b="1" dirty="0" smtClean="0">
                <a:solidFill>
                  <a:schemeClr val="tx1"/>
                </a:solidFill>
              </a:rPr>
              <a:t>body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57597" y="3645025"/>
            <a:ext cx="1094523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texte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96136" y="3645025"/>
            <a:ext cx="1872208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lien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812360" y="3645025"/>
            <a:ext cx="432048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t-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72000" y="4365105"/>
            <a:ext cx="3672408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err="1" smtClean="0">
                <a:solidFill>
                  <a:schemeClr val="tx1"/>
                </a:solidFill>
              </a:rPr>
              <a:t>ext</a:t>
            </a:r>
            <a:r>
              <a:rPr lang="fr-FR" b="1" dirty="0" smtClean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57597" y="5085184"/>
            <a:ext cx="1094523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796136" y="5085184"/>
            <a:ext cx="1872208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lien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12360" y="5085184"/>
            <a:ext cx="432048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t-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796136" y="5805265"/>
            <a:ext cx="2160240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err="1" smtClean="0">
                <a:solidFill>
                  <a:schemeClr val="tx1"/>
                </a:solidFill>
              </a:rPr>
              <a:t>Exte</a:t>
            </a:r>
            <a:r>
              <a:rPr lang="fr-FR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572000" y="5805265"/>
            <a:ext cx="1094523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err="1" smtClean="0">
                <a:solidFill>
                  <a:schemeClr val="tx1"/>
                </a:solidFill>
              </a:rPr>
              <a:t>img</a:t>
            </a:r>
            <a:endParaRPr lang="fr-FR" b="1" dirty="0" smtClean="0">
              <a:solidFill>
                <a:schemeClr val="tx1"/>
              </a:solidFill>
            </a:endParaRPr>
          </a:p>
        </p:txBody>
      </p:sp>
      <p:sp>
        <p:nvSpPr>
          <p:cNvPr id="20" name="Bulle ronde 19"/>
          <p:cNvSpPr/>
          <p:nvPr/>
        </p:nvSpPr>
        <p:spPr>
          <a:xfrm>
            <a:off x="6300192" y="1628800"/>
            <a:ext cx="2304256" cy="1296144"/>
          </a:xfrm>
          <a:prstGeom prst="wedgeEllipseCallout">
            <a:avLst>
              <a:gd name="adj1" fmla="val -100356"/>
              <a:gd name="adj2" fmla="val 6142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fr-FR" b="1" dirty="0" err="1" smtClean="0">
                <a:solidFill>
                  <a:srgbClr val="FF0000"/>
                </a:solidFill>
              </a:rPr>
              <a:t>In-line</a:t>
            </a:r>
            <a:r>
              <a:rPr lang="fr-FR" b="1" dirty="0" smtClean="0">
                <a:solidFill>
                  <a:srgbClr val="FF0000"/>
                </a:solidFill>
              </a:rPr>
              <a:t> ? block ?</a:t>
            </a:r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9399-C3CB-4A9E-9490-1B1688914401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aziz@daaif.net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Boites - Caractéristiques</a:t>
            </a:r>
            <a:endParaRPr lang="fr-FR" dirty="0"/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56792"/>
            <a:ext cx="8219256" cy="475252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fr-FR" sz="2800" dirty="0" smtClean="0"/>
              <a:t>Les principales différences entre les balises «</a:t>
            </a:r>
            <a:r>
              <a:rPr lang="fr-FR" sz="2800" b="1" dirty="0" smtClean="0">
                <a:solidFill>
                  <a:srgbClr val="C00000"/>
                </a:solidFill>
              </a:rPr>
              <a:t> </a:t>
            </a:r>
            <a:r>
              <a:rPr lang="fr-FR" sz="2800" b="1" dirty="0" err="1" smtClean="0">
                <a:solidFill>
                  <a:srgbClr val="C00000"/>
                </a:solidFill>
              </a:rPr>
              <a:t>in-line</a:t>
            </a:r>
            <a:r>
              <a:rPr lang="fr-FR" sz="2800" dirty="0" smtClean="0"/>
              <a:t> » et les balises « </a:t>
            </a:r>
            <a:r>
              <a:rPr lang="fr-FR" sz="2800" b="1" dirty="0" smtClean="0">
                <a:solidFill>
                  <a:srgbClr val="C00000"/>
                </a:solidFill>
              </a:rPr>
              <a:t>block</a:t>
            </a:r>
            <a:r>
              <a:rPr lang="fr-FR" sz="2800" dirty="0" smtClean="0"/>
              <a:t> » sont :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Pour « </a:t>
            </a:r>
            <a:r>
              <a:rPr lang="fr-FR" b="1" dirty="0" smtClean="0"/>
              <a:t>block</a:t>
            </a:r>
            <a:r>
              <a:rPr lang="fr-FR" dirty="0" smtClean="0"/>
              <a:t> », on peut régler la largeur et la hauteur. Par défaut leur largeur occupe tout l’étendu du conteneur.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Pour «</a:t>
            </a:r>
            <a:r>
              <a:rPr lang="fr-FR" b="1" dirty="0" smtClean="0"/>
              <a:t> </a:t>
            </a:r>
            <a:r>
              <a:rPr lang="fr-FR" b="1" dirty="0" err="1" smtClean="0"/>
              <a:t>in-line</a:t>
            </a:r>
            <a:r>
              <a:rPr lang="fr-FR" dirty="0" smtClean="0"/>
              <a:t> » La largeur et la hauteur sont définies par leur contenu. Il est impossible de les régler.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On peut  rendre une balise de type « </a:t>
            </a:r>
            <a:r>
              <a:rPr lang="fr-FR" dirty="0" err="1" smtClean="0"/>
              <a:t>in-line</a:t>
            </a:r>
            <a:r>
              <a:rPr lang="fr-FR" dirty="0" smtClean="0"/>
              <a:t> » « block » et vice-versa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fr-FR" sz="3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9399-C3CB-4A9E-9490-1B1688914401}" type="slidenum">
              <a:rPr lang="fr-FR" smtClean="0"/>
              <a:pPr/>
              <a:t>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aziz@daaif.net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Boites - Caractéristiques</a:t>
            </a:r>
            <a:endParaRPr lang="fr-FR" dirty="0"/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229600" cy="4608512"/>
          </a:xfrm>
        </p:spPr>
        <p:txBody>
          <a:bodyPr>
            <a:normAutofit lnSpcReduction="10000"/>
          </a:bodyPr>
          <a:lstStyle/>
          <a:p>
            <a:r>
              <a:rPr lang="fr-FR" sz="3600" b="1" dirty="0" smtClean="0"/>
              <a:t>Dimensions et position d’une boite.</a:t>
            </a:r>
          </a:p>
          <a:p>
            <a:r>
              <a:rPr lang="fr-FR" sz="3600" dirty="0" smtClean="0"/>
              <a:t>Dimensions :</a:t>
            </a:r>
          </a:p>
          <a:p>
            <a:pPr lvl="1"/>
            <a:r>
              <a:rPr lang="fr-FR" sz="3400" b="1" dirty="0" err="1" smtClean="0"/>
              <a:t>Width</a:t>
            </a:r>
            <a:r>
              <a:rPr lang="fr-FR" sz="3400" dirty="0" smtClean="0"/>
              <a:t> -&gt; largeur (L)</a:t>
            </a:r>
          </a:p>
          <a:p>
            <a:pPr lvl="1"/>
            <a:r>
              <a:rPr lang="fr-FR" sz="3400" b="1" dirty="0" err="1" smtClean="0"/>
              <a:t>Height</a:t>
            </a:r>
            <a:r>
              <a:rPr lang="fr-FR" sz="3400" dirty="0" smtClean="0"/>
              <a:t> -&gt; hauteur (H)</a:t>
            </a:r>
          </a:p>
          <a:p>
            <a:r>
              <a:rPr lang="fr-FR" sz="3600" dirty="0" smtClean="0"/>
              <a:t>Position :</a:t>
            </a:r>
          </a:p>
          <a:p>
            <a:pPr lvl="1"/>
            <a:r>
              <a:rPr lang="fr-FR" sz="3400" b="1" dirty="0" err="1" smtClean="0"/>
              <a:t>Left</a:t>
            </a:r>
            <a:r>
              <a:rPr lang="fr-FR" sz="3400" dirty="0" smtClean="0"/>
              <a:t> -&gt; gauche (abscisse </a:t>
            </a:r>
            <a:r>
              <a:rPr lang="fr-FR" sz="3400" b="1" dirty="0" smtClean="0"/>
              <a:t>x</a:t>
            </a:r>
            <a:r>
              <a:rPr lang="fr-FR" sz="3400" dirty="0" smtClean="0"/>
              <a:t>)</a:t>
            </a:r>
          </a:p>
          <a:p>
            <a:pPr lvl="1"/>
            <a:r>
              <a:rPr lang="fr-FR" sz="3400" b="1" dirty="0" smtClean="0"/>
              <a:t>Top</a:t>
            </a:r>
            <a:r>
              <a:rPr lang="fr-FR" sz="3400" dirty="0" smtClean="0"/>
              <a:t> -&gt; haut (ordonnée </a:t>
            </a:r>
            <a:r>
              <a:rPr lang="fr-FR" sz="3400" b="1" dirty="0" smtClean="0"/>
              <a:t>y</a:t>
            </a:r>
            <a:r>
              <a:rPr lang="fr-FR" sz="3400" dirty="0" smtClean="0"/>
              <a:t>)</a:t>
            </a:r>
          </a:p>
          <a:p>
            <a:pPr lvl="2">
              <a:buNone/>
            </a:pPr>
            <a:r>
              <a:rPr lang="fr-FR" sz="3100" dirty="0" smtClean="0"/>
              <a:t>(voir positionnement plus loin)</a:t>
            </a:r>
            <a:endParaRPr lang="fr-FR" sz="3100" dirty="0"/>
          </a:p>
        </p:txBody>
      </p:sp>
      <p:cxnSp>
        <p:nvCxnSpPr>
          <p:cNvPr id="5" name="Connecteur droit avec flèche 4"/>
          <p:cNvCxnSpPr/>
          <p:nvPr/>
        </p:nvCxnSpPr>
        <p:spPr>
          <a:xfrm rot="16200000" flipH="1">
            <a:off x="5076057" y="4293096"/>
            <a:ext cx="2520280" cy="7200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6300192" y="3068961"/>
            <a:ext cx="2520280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020272" y="3789040"/>
            <a:ext cx="1224136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fr-FR" b="1" dirty="0" smtClean="0">
              <a:solidFill>
                <a:schemeClr val="tx1"/>
              </a:solidFill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6300192" y="3789040"/>
            <a:ext cx="720080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rot="5400000">
            <a:off x="6660233" y="3429000"/>
            <a:ext cx="720080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7452320" y="4581129"/>
            <a:ext cx="369012" cy="4616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</a:t>
            </a:r>
            <a:endParaRPr lang="fr-FR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8316416" y="4005065"/>
            <a:ext cx="369012" cy="4616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</a:t>
            </a:r>
            <a:endParaRPr lang="fr-FR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5868144" y="3501009"/>
            <a:ext cx="369012" cy="4616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</a:t>
            </a:r>
            <a:endParaRPr lang="fr-FR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804248" y="2636913"/>
            <a:ext cx="369012" cy="4616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</a:t>
            </a:r>
            <a:endParaRPr lang="fr-FR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9399-C3CB-4A9E-9490-1B1688914401}" type="slidenum">
              <a:rPr lang="fr-FR" smtClean="0"/>
              <a:pPr/>
              <a:t>23</a:t>
            </a:fld>
            <a:endParaRPr lang="fr-FR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aziz@daaif.net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Changement de repère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aziz@daaif.net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9399-C3CB-4A9E-9490-1B1688914401}" type="slidenum">
              <a:rPr lang="fr-FR" smtClean="0"/>
              <a:pPr/>
              <a:t>24</a:t>
            </a:fld>
            <a:endParaRPr lang="fr-FR"/>
          </a:p>
        </p:txBody>
      </p:sp>
      <p:grpSp>
        <p:nvGrpSpPr>
          <p:cNvPr id="15" name="Groupe 14"/>
          <p:cNvGrpSpPr/>
          <p:nvPr/>
        </p:nvGrpSpPr>
        <p:grpSpPr>
          <a:xfrm flipH="1">
            <a:off x="857224" y="1928802"/>
            <a:ext cx="3321018" cy="2952327"/>
            <a:chOff x="5499454" y="2636913"/>
            <a:chExt cx="3321018" cy="2952327"/>
          </a:xfrm>
        </p:grpSpPr>
        <p:cxnSp>
          <p:nvCxnSpPr>
            <p:cNvPr id="6" name="Connecteur droit avec flèche 5"/>
            <p:cNvCxnSpPr/>
            <p:nvPr/>
          </p:nvCxnSpPr>
          <p:spPr>
            <a:xfrm rot="16200000" flipH="1">
              <a:off x="5076057" y="4293096"/>
              <a:ext cx="2520280" cy="7200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>
              <a:off x="6300192" y="3068961"/>
              <a:ext cx="2520280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7020272" y="3789040"/>
              <a:ext cx="1224136" cy="720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fr-FR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8"/>
            <p:cNvCxnSpPr/>
            <p:nvPr/>
          </p:nvCxnSpPr>
          <p:spPr>
            <a:xfrm>
              <a:off x="6300192" y="3789040"/>
              <a:ext cx="720080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 rot="5400000">
              <a:off x="6660233" y="3429000"/>
              <a:ext cx="720080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ZoneTexte 10"/>
            <p:cNvSpPr txBox="1"/>
            <p:nvPr/>
          </p:nvSpPr>
          <p:spPr>
            <a:xfrm>
              <a:off x="7452320" y="4581129"/>
              <a:ext cx="369012" cy="461665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FR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L</a:t>
              </a:r>
              <a:endParaRPr lang="fr-FR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8316416" y="4005065"/>
              <a:ext cx="369012" cy="461665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FR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H</a:t>
              </a:r>
              <a:endParaRPr lang="fr-FR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5499454" y="3501009"/>
              <a:ext cx="737702" cy="461665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FR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top</a:t>
              </a:r>
              <a:endParaRPr lang="fr-FR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6066867" y="2636913"/>
              <a:ext cx="1106393" cy="461665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FR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right</a:t>
              </a:r>
              <a:endParaRPr lang="fr-FR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7" name="Connecteur droit avec flèche 16"/>
          <p:cNvCxnSpPr/>
          <p:nvPr/>
        </p:nvCxnSpPr>
        <p:spPr>
          <a:xfrm rot="16200000" flipV="1">
            <a:off x="6296201" y="3224376"/>
            <a:ext cx="2520280" cy="7200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H="1" flipV="1">
            <a:off x="5072066" y="4518931"/>
            <a:ext cx="2520280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 flipH="1" flipV="1">
            <a:off x="5648130" y="3080360"/>
            <a:ext cx="1224136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fr-FR" b="1" dirty="0" smtClean="0">
              <a:solidFill>
                <a:schemeClr val="tx1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H="1" flipV="1">
            <a:off x="6872266" y="3800440"/>
            <a:ext cx="720080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rot="5400000" flipH="1" flipV="1">
            <a:off x="6512225" y="4160480"/>
            <a:ext cx="720080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 flipH="1">
            <a:off x="6071206" y="2546686"/>
            <a:ext cx="369012" cy="4616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</a:t>
            </a:r>
            <a:endParaRPr lang="fr-FR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 flipH="1" flipV="1">
            <a:off x="5207110" y="3122750"/>
            <a:ext cx="369012" cy="4616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</a:t>
            </a:r>
            <a:endParaRPr lang="fr-FR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 flipH="1">
            <a:off x="7655382" y="3626806"/>
            <a:ext cx="1106393" cy="4616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right</a:t>
            </a:r>
            <a:endParaRPr lang="fr-FR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 flipH="1">
            <a:off x="6719278" y="4490902"/>
            <a:ext cx="737702" cy="4616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top</a:t>
            </a:r>
            <a:endParaRPr lang="fr-FR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243408"/>
            <a:ext cx="7355160" cy="1124744"/>
          </a:xfrm>
        </p:spPr>
        <p:txBody>
          <a:bodyPr>
            <a:normAutofit/>
          </a:bodyPr>
          <a:lstStyle/>
          <a:p>
            <a:r>
              <a:rPr lang="fr-FR" dirty="0"/>
              <a:t>Quelques </a:t>
            </a:r>
            <a:r>
              <a:rPr lang="fr-FR" dirty="0" smtClean="0"/>
              <a:t>Attributs - </a:t>
            </a:r>
            <a:r>
              <a:rPr lang="fr-FR" b="1" dirty="0" smtClean="0"/>
              <a:t>Police</a:t>
            </a:r>
            <a:endParaRPr lang="fr-FR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403648" y="1052736"/>
            <a:ext cx="6822281" cy="576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9399-C3CB-4A9E-9490-1B1688914401}" type="slidenum">
              <a:rPr lang="fr-FR" smtClean="0"/>
              <a:pPr/>
              <a:t>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aziz@daaif.net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243408"/>
            <a:ext cx="7355160" cy="1124744"/>
          </a:xfrm>
        </p:spPr>
        <p:txBody>
          <a:bodyPr>
            <a:normAutofit/>
          </a:bodyPr>
          <a:lstStyle/>
          <a:p>
            <a:r>
              <a:rPr lang="fr-FR" dirty="0"/>
              <a:t>Quelques </a:t>
            </a:r>
            <a:r>
              <a:rPr lang="fr-FR" dirty="0" smtClean="0"/>
              <a:t>Attributs – </a:t>
            </a:r>
            <a:r>
              <a:rPr lang="fr-FR" b="1" dirty="0" smtClean="0"/>
              <a:t>Bloc</a:t>
            </a:r>
            <a:endParaRPr lang="fr-FR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052736"/>
            <a:ext cx="6822281" cy="576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9399-C3CB-4A9E-9490-1B1688914401}" type="slidenum">
              <a:rPr lang="fr-FR" smtClean="0"/>
              <a:pPr/>
              <a:t>26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aziz@daaif.net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171400"/>
            <a:ext cx="8784976" cy="1008112"/>
          </a:xfrm>
        </p:spPr>
        <p:txBody>
          <a:bodyPr>
            <a:normAutofit/>
          </a:bodyPr>
          <a:lstStyle/>
          <a:p>
            <a:r>
              <a:rPr lang="fr-FR" dirty="0"/>
              <a:t>Quelques </a:t>
            </a:r>
            <a:r>
              <a:rPr lang="fr-FR" dirty="0" smtClean="0"/>
              <a:t>Attributs – </a:t>
            </a:r>
            <a:r>
              <a:rPr lang="fr-FR" b="1" dirty="0" smtClean="0"/>
              <a:t>Arrière-plan</a:t>
            </a:r>
            <a:endParaRPr lang="fr-FR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050751"/>
            <a:ext cx="6822281" cy="576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9399-C3CB-4A9E-9490-1B1688914401}" type="slidenum">
              <a:rPr lang="fr-FR" smtClean="0"/>
              <a:pPr/>
              <a:t>27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aziz@daaif.net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171400"/>
            <a:ext cx="7812360" cy="1008112"/>
          </a:xfrm>
        </p:spPr>
        <p:txBody>
          <a:bodyPr>
            <a:normAutofit/>
          </a:bodyPr>
          <a:lstStyle/>
          <a:p>
            <a:r>
              <a:rPr lang="fr-FR" dirty="0"/>
              <a:t>Quelques </a:t>
            </a:r>
            <a:r>
              <a:rPr lang="fr-FR" dirty="0" smtClean="0"/>
              <a:t>Attributs – </a:t>
            </a:r>
            <a:r>
              <a:rPr lang="fr-FR" b="1" dirty="0" smtClean="0"/>
              <a:t>Bordure</a:t>
            </a:r>
            <a:endParaRPr lang="fr-FR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052736"/>
            <a:ext cx="6822281" cy="576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9399-C3CB-4A9E-9490-1B1688914401}" type="slidenum">
              <a:rPr lang="fr-FR" smtClean="0"/>
              <a:pPr/>
              <a:t>28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aziz@daaif.net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171400"/>
            <a:ext cx="7812360" cy="1008112"/>
          </a:xfrm>
        </p:spPr>
        <p:txBody>
          <a:bodyPr>
            <a:normAutofit/>
          </a:bodyPr>
          <a:lstStyle/>
          <a:p>
            <a:r>
              <a:rPr lang="fr-FR" dirty="0"/>
              <a:t>Quelques </a:t>
            </a:r>
            <a:r>
              <a:rPr lang="fr-FR" dirty="0" smtClean="0"/>
              <a:t>Attributs – </a:t>
            </a:r>
            <a:r>
              <a:rPr lang="fr-FR" b="1" dirty="0" smtClean="0"/>
              <a:t>Boite</a:t>
            </a:r>
            <a:endParaRPr lang="fr-FR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052736"/>
            <a:ext cx="6822281" cy="576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9399-C3CB-4A9E-9490-1B1688914401}" type="slidenum">
              <a:rPr lang="fr-FR" smtClean="0"/>
              <a:pPr/>
              <a:t>29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aziz@daaif.net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Comment ?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1043608" y="1556792"/>
            <a:ext cx="7772400" cy="4840287"/>
          </a:xfrm>
        </p:spPr>
        <p:txBody>
          <a:bodyPr/>
          <a:lstStyle/>
          <a:p>
            <a:r>
              <a:rPr lang="fr-FR" dirty="0"/>
              <a:t>En définissant un ou plusieurs </a:t>
            </a:r>
            <a:r>
              <a:rPr lang="fr-FR" dirty="0" smtClean="0"/>
              <a:t>styles</a:t>
            </a:r>
          </a:p>
          <a:p>
            <a:pPr>
              <a:buNone/>
            </a:pPr>
            <a:endParaRPr lang="fr-FR" dirty="0"/>
          </a:p>
          <a:p>
            <a:pPr lvl="1"/>
            <a:r>
              <a:rPr lang="fr-FR" dirty="0" smtClean="0"/>
              <a:t>HTML</a:t>
            </a:r>
          </a:p>
          <a:p>
            <a:pPr lvl="1">
              <a:buNone/>
            </a:pPr>
            <a:r>
              <a:rPr lang="fr-FR" sz="2800" b="1" dirty="0" smtClean="0">
                <a:latin typeface="Courier New" pitchFamily="49" charset="0"/>
                <a:cs typeface="Courier New" pitchFamily="49" charset="0"/>
              </a:rPr>
              <a:t>&lt;p </a:t>
            </a:r>
            <a:r>
              <a:rPr lang="fr-FR" sz="28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bgcolor</a:t>
            </a:r>
            <a:r>
              <a:rPr lang="fr-FR" sz="2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="#CCCCCC"</a:t>
            </a:r>
            <a:r>
              <a:rPr lang="fr-FR" sz="2800" b="1" dirty="0" smtClean="0">
                <a:latin typeface="Courier New" pitchFamily="49" charset="0"/>
                <a:cs typeface="Courier New" pitchFamily="49" charset="0"/>
              </a:rPr>
              <a:t>&gt;Blabla&lt;/p&gt;</a:t>
            </a:r>
          </a:p>
          <a:p>
            <a:pPr lvl="1">
              <a:buNone/>
            </a:pPr>
            <a:endParaRPr lang="fr-FR" dirty="0"/>
          </a:p>
          <a:p>
            <a:pPr lvl="1">
              <a:spcBef>
                <a:spcPts val="1200"/>
              </a:spcBef>
            </a:pPr>
            <a:r>
              <a:rPr lang="fr-FR" dirty="0" smtClean="0"/>
              <a:t>CSS</a:t>
            </a:r>
          </a:p>
          <a:p>
            <a:pPr lvl="1">
              <a:buNone/>
            </a:pPr>
            <a:r>
              <a:rPr lang="fr-FR" sz="2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{background : #CCCCCC}</a:t>
            </a:r>
          </a:p>
          <a:p>
            <a:pPr lvl="1">
              <a:buNone/>
            </a:pPr>
            <a:r>
              <a:rPr lang="fr-FR" sz="2800" b="1" dirty="0" smtClean="0">
                <a:latin typeface="Courier New" pitchFamily="49" charset="0"/>
                <a:cs typeface="Courier New" pitchFamily="49" charset="0"/>
              </a:rPr>
              <a:t>&lt;p&gt;Blabla&lt;/p&gt;</a:t>
            </a:r>
          </a:p>
          <a:p>
            <a:pPr lvl="1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9399-C3CB-4A9E-9490-1B1688914401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aziz@daaif.net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171400"/>
            <a:ext cx="7812360" cy="1008112"/>
          </a:xfrm>
        </p:spPr>
        <p:txBody>
          <a:bodyPr>
            <a:normAutofit/>
          </a:bodyPr>
          <a:lstStyle/>
          <a:p>
            <a:r>
              <a:rPr lang="fr-FR" dirty="0"/>
              <a:t>Quelques </a:t>
            </a:r>
            <a:r>
              <a:rPr lang="fr-FR" dirty="0" smtClean="0"/>
              <a:t>Attributs – </a:t>
            </a:r>
            <a:r>
              <a:rPr lang="fr-FR" b="1" dirty="0" smtClean="0"/>
              <a:t>Position</a:t>
            </a:r>
            <a:endParaRPr lang="fr-FR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052736"/>
            <a:ext cx="6822281" cy="576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9399-C3CB-4A9E-9490-1B1688914401}" type="slidenum">
              <a:rPr lang="fr-FR" smtClean="0"/>
              <a:pPr/>
              <a:t>30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aziz@daaif.net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504056" y="-171400"/>
            <a:ext cx="8532440" cy="1008112"/>
          </a:xfrm>
        </p:spPr>
        <p:txBody>
          <a:bodyPr>
            <a:normAutofit/>
          </a:bodyPr>
          <a:lstStyle/>
          <a:p>
            <a:r>
              <a:rPr lang="fr-FR" dirty="0"/>
              <a:t>Quelques </a:t>
            </a:r>
            <a:r>
              <a:rPr lang="fr-FR" dirty="0" smtClean="0"/>
              <a:t>Attributs – </a:t>
            </a:r>
            <a:r>
              <a:rPr lang="fr-FR" b="1" dirty="0" smtClean="0"/>
              <a:t>Disposition</a:t>
            </a:r>
            <a:endParaRPr lang="fr-FR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2127" y="1052736"/>
            <a:ext cx="6822281" cy="576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9399-C3CB-4A9E-9490-1B1688914401}" type="slidenum">
              <a:rPr lang="fr-FR" smtClean="0"/>
              <a:pPr/>
              <a:t>31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aziz@daaif.net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171400"/>
            <a:ext cx="7812360" cy="1008112"/>
          </a:xfrm>
        </p:spPr>
        <p:txBody>
          <a:bodyPr>
            <a:normAutofit/>
          </a:bodyPr>
          <a:lstStyle/>
          <a:p>
            <a:r>
              <a:rPr lang="fr-FR" dirty="0"/>
              <a:t>Quelques </a:t>
            </a:r>
            <a:r>
              <a:rPr lang="fr-FR" dirty="0" smtClean="0"/>
              <a:t>Attributs – </a:t>
            </a:r>
            <a:r>
              <a:rPr lang="fr-FR" b="1" dirty="0" smtClean="0"/>
              <a:t>Listes</a:t>
            </a:r>
            <a:endParaRPr lang="fr-FR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052736"/>
            <a:ext cx="6822281" cy="576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9399-C3CB-4A9E-9490-1B1688914401}" type="slidenum">
              <a:rPr lang="fr-FR" smtClean="0"/>
              <a:pPr/>
              <a:t>32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aziz@daaif.net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171400"/>
            <a:ext cx="7812360" cy="1008112"/>
          </a:xfrm>
        </p:spPr>
        <p:txBody>
          <a:bodyPr>
            <a:normAutofit/>
          </a:bodyPr>
          <a:lstStyle/>
          <a:p>
            <a:r>
              <a:rPr lang="fr-FR" dirty="0"/>
              <a:t>Quelques </a:t>
            </a:r>
            <a:r>
              <a:rPr lang="fr-FR" dirty="0" smtClean="0"/>
              <a:t>Attributs – </a:t>
            </a:r>
            <a:r>
              <a:rPr lang="fr-FR" b="1" dirty="0" smtClean="0"/>
              <a:t>Tableau</a:t>
            </a:r>
            <a:endParaRPr lang="fr-FR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052736"/>
            <a:ext cx="6822281" cy="576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9399-C3CB-4A9E-9490-1B1688914401}" type="slidenum">
              <a:rPr lang="fr-FR" smtClean="0"/>
              <a:pPr/>
              <a:t>33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aziz@daaif.net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Comment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 smtClean="0"/>
              <a:t>HTML</a:t>
            </a:r>
          </a:p>
          <a:p>
            <a:pPr lvl="1">
              <a:buNone/>
            </a:pPr>
            <a:r>
              <a:rPr lang="fr-FR" sz="2800" b="1" dirty="0" smtClean="0">
                <a:latin typeface="Courier New" pitchFamily="49" charset="0"/>
                <a:cs typeface="Courier New" pitchFamily="49" charset="0"/>
              </a:rPr>
              <a:t>&lt;p </a:t>
            </a:r>
            <a:r>
              <a:rPr lang="fr-FR" sz="28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bgcolor</a:t>
            </a:r>
            <a:r>
              <a:rPr lang="fr-FR" sz="2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="#CCCCCC"</a:t>
            </a:r>
            <a:r>
              <a:rPr lang="fr-FR" sz="2800" b="1" dirty="0" smtClean="0">
                <a:latin typeface="Courier New" pitchFamily="49" charset="0"/>
                <a:cs typeface="Courier New" pitchFamily="49" charset="0"/>
              </a:rPr>
              <a:t>&gt;Blabla&lt;/p&gt;</a:t>
            </a:r>
          </a:p>
          <a:p>
            <a:pPr lvl="1">
              <a:buNone/>
            </a:pPr>
            <a:r>
              <a:rPr lang="fr-FR" sz="2800" b="1" dirty="0" smtClean="0">
                <a:latin typeface="Courier New" pitchFamily="49" charset="0"/>
                <a:cs typeface="Courier New" pitchFamily="49" charset="0"/>
              </a:rPr>
              <a:t>&lt;p&gt;</a:t>
            </a:r>
            <a:r>
              <a:rPr lang="fr-FR" sz="2800" b="1" dirty="0" err="1" smtClean="0">
                <a:latin typeface="Courier New" pitchFamily="49" charset="0"/>
                <a:cs typeface="Courier New" pitchFamily="49" charset="0"/>
              </a:rPr>
              <a:t>Noloooo</a:t>
            </a:r>
            <a:r>
              <a:rPr lang="fr-FR" sz="2800" b="1" dirty="0" smtClean="0">
                <a:latin typeface="Courier New" pitchFamily="49" charset="0"/>
                <a:cs typeface="Courier New" pitchFamily="49" charset="0"/>
              </a:rPr>
              <a:t>&lt;/p&gt;</a:t>
            </a:r>
            <a:endParaRPr lang="fr-FR" sz="2800" dirty="0" smtClean="0"/>
          </a:p>
          <a:p>
            <a:pPr lvl="1">
              <a:spcBef>
                <a:spcPts val="1200"/>
              </a:spcBef>
            </a:pPr>
            <a:r>
              <a:rPr lang="fr-FR" dirty="0" smtClean="0"/>
              <a:t>CSS</a:t>
            </a:r>
          </a:p>
          <a:p>
            <a:pPr lvl="1">
              <a:buNone/>
            </a:pPr>
            <a:r>
              <a:rPr lang="fr-FR" sz="2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{background : #CCCCCC}</a:t>
            </a:r>
          </a:p>
          <a:p>
            <a:pPr lvl="1">
              <a:buNone/>
            </a:pPr>
            <a:r>
              <a:rPr lang="fr-FR" sz="2800" b="1" dirty="0" smtClean="0">
                <a:latin typeface="Courier New" pitchFamily="49" charset="0"/>
                <a:cs typeface="Courier New" pitchFamily="49" charset="0"/>
              </a:rPr>
              <a:t>&lt;p&gt;Blabla&lt;/p&gt;</a:t>
            </a:r>
          </a:p>
          <a:p>
            <a:pPr lvl="1">
              <a:buNone/>
            </a:pPr>
            <a:r>
              <a:rPr lang="fr-FR" sz="2800" b="1" dirty="0" smtClean="0">
                <a:latin typeface="Courier New" pitchFamily="49" charset="0"/>
                <a:cs typeface="Courier New" pitchFamily="49" charset="0"/>
              </a:rPr>
              <a:t>&lt;p&gt;</a:t>
            </a:r>
            <a:r>
              <a:rPr lang="fr-FR" sz="2800" b="1" dirty="0" err="1" smtClean="0">
                <a:latin typeface="Courier New" pitchFamily="49" charset="0"/>
                <a:cs typeface="Courier New" pitchFamily="49" charset="0"/>
              </a:rPr>
              <a:t>Noloooo</a:t>
            </a:r>
            <a:r>
              <a:rPr lang="fr-FR" sz="2800" b="1" dirty="0" smtClean="0">
                <a:latin typeface="Courier New" pitchFamily="49" charset="0"/>
                <a:cs typeface="Courier New" pitchFamily="49" charset="0"/>
              </a:rPr>
              <a:t>&lt;/p&gt;</a:t>
            </a:r>
            <a:endParaRPr lang="fr-FR" sz="2800" dirty="0" smtClean="0"/>
          </a:p>
          <a:p>
            <a:pPr lvl="1">
              <a:buNone/>
            </a:pPr>
            <a:endParaRPr lang="fr-FR" sz="2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9399-C3CB-4A9E-9490-1B1688914401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aziz@daaif.net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9328" y="188640"/>
            <a:ext cx="7139136" cy="1143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Comment ? </a:t>
            </a:r>
            <a:br>
              <a:rPr lang="fr-FR" dirty="0" smtClean="0"/>
            </a:br>
            <a:r>
              <a:rPr lang="fr-FR" sz="4000" dirty="0" smtClean="0"/>
              <a:t>Dans la page elle-même</a:t>
            </a:r>
            <a:endParaRPr lang="fr-FR" dirty="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20199"/>
            <a:ext cx="8229600" cy="4389120"/>
          </a:xfr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2500" lnSpcReduction="10000"/>
          </a:bodyPr>
          <a:lstStyle/>
          <a:p>
            <a:pPr lvl="1">
              <a:buNone/>
            </a:pPr>
            <a:r>
              <a:rPr lang="fr-FR" sz="2800" b="1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lvl="2">
              <a:buNone/>
            </a:pPr>
            <a:r>
              <a:rPr lang="fr-FR" sz="25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fr-FR" sz="2500" b="1" dirty="0" err="1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fr-FR" sz="25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3">
              <a:buNone/>
            </a:pPr>
            <a:r>
              <a:rPr lang="fr-FR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&lt;style type="</a:t>
            </a:r>
            <a:r>
              <a:rPr lang="fr-FR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text</a:t>
            </a:r>
            <a:r>
              <a:rPr lang="fr-FR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fr-FR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css</a:t>
            </a:r>
            <a:r>
              <a:rPr lang="fr-FR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lvl="3">
              <a:buNone/>
            </a:pPr>
            <a:r>
              <a:rPr lang="fr-FR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	p {background : #CCCCCC}</a:t>
            </a:r>
          </a:p>
          <a:p>
            <a:pPr lvl="3">
              <a:buNone/>
            </a:pPr>
            <a:r>
              <a:rPr lang="fr-FR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&lt;/style&gt;</a:t>
            </a:r>
          </a:p>
          <a:p>
            <a:pPr lvl="2">
              <a:buNone/>
            </a:pPr>
            <a:r>
              <a:rPr lang="fr-FR" sz="2500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fr-FR" sz="2500" b="1" dirty="0" err="1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fr-FR" sz="25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2">
              <a:buNone/>
            </a:pPr>
            <a:r>
              <a:rPr lang="fr-FR" sz="2500" b="1" dirty="0" smtClean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lvl="3">
              <a:buNone/>
            </a:pPr>
            <a:r>
              <a:rPr lang="fr-FR" sz="2400" b="1" dirty="0" smtClean="0">
                <a:latin typeface="Courier New" pitchFamily="49" charset="0"/>
                <a:cs typeface="Courier New" pitchFamily="49" charset="0"/>
              </a:rPr>
              <a:t>&lt;p&gt;Blabla&lt;/p&gt;</a:t>
            </a:r>
          </a:p>
          <a:p>
            <a:pPr lvl="3">
              <a:buNone/>
            </a:pPr>
            <a:r>
              <a:rPr lang="fr-FR" sz="2400" b="1" dirty="0" smtClean="0">
                <a:latin typeface="Courier New" pitchFamily="49" charset="0"/>
                <a:cs typeface="Courier New" pitchFamily="49" charset="0"/>
              </a:rPr>
              <a:t>&lt;p&gt;</a:t>
            </a:r>
            <a:r>
              <a:rPr lang="fr-FR" sz="2400" b="1" dirty="0" err="1" smtClean="0">
                <a:latin typeface="Courier New" pitchFamily="49" charset="0"/>
                <a:cs typeface="Courier New" pitchFamily="49" charset="0"/>
              </a:rPr>
              <a:t>Noloooo</a:t>
            </a:r>
            <a:r>
              <a:rPr lang="fr-FR" sz="2400" b="1" dirty="0" smtClean="0">
                <a:latin typeface="Courier New" pitchFamily="49" charset="0"/>
                <a:cs typeface="Courier New" pitchFamily="49" charset="0"/>
              </a:rPr>
              <a:t>&lt;/p&gt;</a:t>
            </a:r>
          </a:p>
          <a:p>
            <a:pPr lvl="2">
              <a:buNone/>
            </a:pPr>
            <a:r>
              <a:rPr lang="fr-FR" sz="2500" b="1" dirty="0" smtClean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lvl="1">
              <a:buNone/>
            </a:pPr>
            <a:r>
              <a:rPr lang="fr-FR" sz="2800" b="1" dirty="0" smtClean="0">
                <a:latin typeface="Courier New" pitchFamily="49" charset="0"/>
                <a:cs typeface="Courier New" pitchFamily="49" charset="0"/>
              </a:rPr>
              <a:t>&lt;/html&gt;</a:t>
            </a:r>
            <a:endParaRPr lang="fr-FR" sz="2800" dirty="0" smtClean="0"/>
          </a:p>
          <a:p>
            <a:endParaRPr lang="fr-FR" sz="2800" dirty="0">
              <a:solidFill>
                <a:srgbClr val="CC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7544" y="1556792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index1.html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9399-C3CB-4A9E-9490-1B1688914401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aziz@daaif.net</a:t>
            </a:r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7092280" y="5661248"/>
            <a:ext cx="1800200" cy="7920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/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lang="fr-FR" b="1" dirty="0" err="1" smtClean="0">
                <a:solidFill>
                  <a:schemeClr val="tx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hlinkClick r:id="rId2" action="ppaction://hlinkfile"/>
              </a:rPr>
              <a:t>Demo</a:t>
            </a:r>
            <a:endParaRPr lang="fr-FR" b="1" dirty="0" smtClean="0">
              <a:solidFill>
                <a:schemeClr val="tx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9328" y="188640"/>
            <a:ext cx="7139136" cy="1143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Comment ? </a:t>
            </a:r>
            <a:br>
              <a:rPr lang="fr-FR" dirty="0" smtClean="0"/>
            </a:br>
            <a:r>
              <a:rPr lang="fr-FR" sz="4000" dirty="0" smtClean="0"/>
              <a:t>Dans un fichier externe</a:t>
            </a:r>
            <a:endParaRPr lang="fr-FR" dirty="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16832"/>
            <a:ext cx="8229600" cy="4407768"/>
          </a:xfr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pPr lvl="1">
              <a:buNone/>
            </a:pPr>
            <a:r>
              <a:rPr lang="fr-FR" sz="2800" b="1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lvl="2">
              <a:buNone/>
            </a:pPr>
            <a:r>
              <a:rPr lang="fr-FR" sz="25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fr-FR" sz="2500" b="1" dirty="0" err="1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fr-FR" sz="25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3">
              <a:buNone/>
            </a:pPr>
            <a:r>
              <a:rPr lang="fr-FR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fr-FR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link</a:t>
            </a:r>
            <a:r>
              <a:rPr lang="fr-FR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rel</a:t>
            </a:r>
            <a:r>
              <a:rPr lang="fr-FR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fr-FR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stylesheet</a:t>
            </a:r>
            <a:r>
              <a:rPr lang="fr-FR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 type="</a:t>
            </a:r>
            <a:r>
              <a:rPr lang="fr-FR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text</a:t>
            </a:r>
            <a:r>
              <a:rPr lang="fr-FR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fr-FR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css</a:t>
            </a:r>
            <a:r>
              <a:rPr lang="fr-FR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  </a:t>
            </a:r>
            <a:r>
              <a:rPr lang="fr-FR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fr-FR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="file.css" /&gt;</a:t>
            </a:r>
          </a:p>
          <a:p>
            <a:pPr lvl="2">
              <a:buNone/>
            </a:pPr>
            <a:r>
              <a:rPr lang="fr-FR" sz="2500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fr-FR" sz="2500" b="1" dirty="0" err="1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fr-FR" sz="25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2">
              <a:buNone/>
            </a:pPr>
            <a:r>
              <a:rPr lang="fr-FR" sz="2500" b="1" dirty="0" smtClean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lvl="3">
              <a:buNone/>
            </a:pPr>
            <a:r>
              <a:rPr lang="fr-FR" sz="2400" b="1" dirty="0" smtClean="0">
                <a:latin typeface="Courier New" pitchFamily="49" charset="0"/>
                <a:cs typeface="Courier New" pitchFamily="49" charset="0"/>
              </a:rPr>
              <a:t>&lt;p&gt;Blabla&lt;/p&gt;</a:t>
            </a:r>
          </a:p>
          <a:p>
            <a:pPr lvl="3">
              <a:buNone/>
            </a:pPr>
            <a:r>
              <a:rPr lang="fr-FR" sz="2400" b="1" dirty="0" smtClean="0">
                <a:latin typeface="Courier New" pitchFamily="49" charset="0"/>
                <a:cs typeface="Courier New" pitchFamily="49" charset="0"/>
              </a:rPr>
              <a:t>&lt;p&gt;</a:t>
            </a:r>
            <a:r>
              <a:rPr lang="fr-FR" sz="2400" b="1" dirty="0" err="1" smtClean="0">
                <a:latin typeface="Courier New" pitchFamily="49" charset="0"/>
                <a:cs typeface="Courier New" pitchFamily="49" charset="0"/>
              </a:rPr>
              <a:t>Noloooo</a:t>
            </a:r>
            <a:r>
              <a:rPr lang="fr-FR" sz="2400" b="1" dirty="0" smtClean="0">
                <a:latin typeface="Courier New" pitchFamily="49" charset="0"/>
                <a:cs typeface="Courier New" pitchFamily="49" charset="0"/>
              </a:rPr>
              <a:t>&lt;/p&gt;</a:t>
            </a:r>
          </a:p>
          <a:p>
            <a:pPr lvl="2">
              <a:buNone/>
            </a:pPr>
            <a:r>
              <a:rPr lang="fr-FR" sz="2500" b="1" dirty="0" smtClean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lvl="1">
              <a:buNone/>
            </a:pPr>
            <a:r>
              <a:rPr lang="fr-FR" sz="2800" b="1" dirty="0" smtClean="0">
                <a:latin typeface="Courier New" pitchFamily="49" charset="0"/>
                <a:cs typeface="Courier New" pitchFamily="49" charset="0"/>
              </a:rPr>
              <a:t>&lt;/html&gt;</a:t>
            </a:r>
            <a:endParaRPr lang="fr-FR" sz="2800" dirty="0" smtClean="0"/>
          </a:p>
          <a:p>
            <a:endParaRPr lang="fr-FR" sz="2800" dirty="0">
              <a:solidFill>
                <a:srgbClr val="CC000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211960" y="5733256"/>
            <a:ext cx="4752528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fr-FR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{background : #CCCCCC}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467544" y="1556792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index2.html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4211960" y="5373216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file.css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9399-C3CB-4A9E-9490-1B1688914401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aziz@daaif.net</a:t>
            </a:r>
            <a:endParaRPr lang="fr-FR"/>
          </a:p>
        </p:txBody>
      </p:sp>
      <p:sp>
        <p:nvSpPr>
          <p:cNvPr id="10" name="Arc 9"/>
          <p:cNvSpPr/>
          <p:nvPr/>
        </p:nvSpPr>
        <p:spPr>
          <a:xfrm>
            <a:off x="3203848" y="3573016"/>
            <a:ext cx="1584176" cy="3356992"/>
          </a:xfrm>
          <a:prstGeom prst="arc">
            <a:avLst/>
          </a:prstGeom>
          <a:ln w="1905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>
            <a:hlinkClick r:id="rId2" action="ppaction://hlinkfile"/>
          </p:cNvPr>
          <p:cNvSpPr/>
          <p:nvPr/>
        </p:nvSpPr>
        <p:spPr>
          <a:xfrm>
            <a:off x="7092280" y="4221088"/>
            <a:ext cx="1800200" cy="7920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/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lang="fr-FR" b="1" dirty="0" err="1" smtClean="0">
                <a:solidFill>
                  <a:schemeClr val="tx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hlinkClick r:id="rId2" action="ppaction://hlinkfile"/>
              </a:rPr>
              <a:t>Demo</a:t>
            </a:r>
            <a:endParaRPr lang="fr-FR" b="1" dirty="0" smtClean="0">
              <a:solidFill>
                <a:schemeClr val="tx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Règle de style</a:t>
            </a:r>
            <a:endParaRPr lang="fr-FR" dirty="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fr-FR" sz="2400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fr-FR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fr-FR" sz="2400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fr-FR" sz="2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fr-FR" sz="2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fr-FR" sz="2800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fr-FR" sz="2800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fr-FR" sz="2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fr-FR" sz="2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fr-FR" sz="2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	p    </a:t>
            </a:r>
            <a:r>
              <a:rPr lang="fr-FR" sz="2800" b="1" dirty="0" smtClean="0">
                <a:latin typeface="Courier New" pitchFamily="49" charset="0"/>
                <a:cs typeface="Courier New" pitchFamily="49" charset="0"/>
              </a:rPr>
              <a:t>{background : #CCCCCC}</a:t>
            </a:r>
            <a:endParaRPr lang="fr-FR" sz="32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899592" y="2132856"/>
            <a:ext cx="6696744" cy="1872208"/>
          </a:xfrm>
          <a:prstGeom prst="wedgeRoundRectCallout">
            <a:avLst>
              <a:gd name="adj1" fmla="val -36518"/>
              <a:gd name="adj2" fmla="val 117885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b="1" dirty="0" smtClean="0">
                <a:solidFill>
                  <a:schemeClr val="tx1"/>
                </a:solidFill>
              </a:rPr>
              <a:t>Sélecteur </a:t>
            </a:r>
            <a:r>
              <a:rPr lang="fr-FR" dirty="0" smtClean="0">
                <a:solidFill>
                  <a:schemeClr val="tx1"/>
                </a:solidFill>
              </a:rPr>
              <a:t>: permet de sélectionner les éléments html auxquels on veut appliquer des styles.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Ici, tous les paragraphes de la page sont concernés.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9399-C3CB-4A9E-9490-1B1688914401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aziz@daaif.net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Règle de style</a:t>
            </a:r>
            <a:endParaRPr lang="fr-FR" dirty="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fr-FR" sz="2400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fr-FR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fr-FR" sz="2400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fr-FR" sz="2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fr-FR" sz="2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fr-FR" sz="2800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fr-FR" sz="2800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fr-FR" sz="2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fr-FR" sz="2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fr-FR" sz="2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fr-FR" sz="2800" b="1" dirty="0" smtClean="0">
                <a:latin typeface="Courier New" pitchFamily="49" charset="0"/>
                <a:cs typeface="Courier New" pitchFamily="49" charset="0"/>
              </a:rPr>
              <a:t>p </a:t>
            </a:r>
            <a:r>
              <a:rPr lang="fr-FR" sz="2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{ background : #CCCCCC }</a:t>
            </a:r>
            <a:endParaRPr lang="fr-FR" sz="3200" dirty="0">
              <a:solidFill>
                <a:srgbClr val="CC0000"/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827584" y="1714488"/>
            <a:ext cx="7344816" cy="2714644"/>
          </a:xfrm>
          <a:prstGeom prst="wedgeRoundRectCallout">
            <a:avLst>
              <a:gd name="adj1" fmla="val 12164"/>
              <a:gd name="adj2" fmla="val 84768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fr-FR" b="1" dirty="0" smtClean="0">
                <a:solidFill>
                  <a:schemeClr val="tx1"/>
                </a:solidFill>
              </a:rPr>
              <a:t>Déclaration :</a:t>
            </a:r>
            <a:r>
              <a:rPr lang="fr-FR" dirty="0" smtClean="0">
                <a:solidFill>
                  <a:schemeClr val="tx1"/>
                </a:solidFill>
              </a:rPr>
              <a:t> Constituée d’une paire </a:t>
            </a:r>
            <a:r>
              <a:rPr lang="fr-FR" b="1" dirty="0" smtClean="0">
                <a:solidFill>
                  <a:schemeClr val="tx1"/>
                </a:solidFill>
              </a:rPr>
              <a:t>attribut</a:t>
            </a:r>
            <a:r>
              <a:rPr lang="fr-FR" dirty="0" smtClean="0">
                <a:solidFill>
                  <a:schemeClr val="tx1"/>
                </a:solidFill>
              </a:rPr>
              <a:t> et </a:t>
            </a:r>
            <a:r>
              <a:rPr lang="fr-FR" b="1" dirty="0" smtClean="0">
                <a:solidFill>
                  <a:schemeClr val="tx1"/>
                </a:solidFill>
              </a:rPr>
              <a:t>valeur</a:t>
            </a:r>
            <a:r>
              <a:rPr lang="fr-FR" dirty="0" smtClean="0">
                <a:solidFill>
                  <a:schemeClr val="tx1"/>
                </a:solidFill>
              </a:rPr>
              <a:t> séparés par « </a:t>
            </a:r>
            <a:r>
              <a:rPr lang="fr-FR" b="1" dirty="0" smtClean="0">
                <a:solidFill>
                  <a:schemeClr val="tx1"/>
                </a:solidFill>
              </a:rPr>
              <a:t>: </a:t>
            </a:r>
            <a:r>
              <a:rPr lang="fr-FR" dirty="0" smtClean="0">
                <a:solidFill>
                  <a:schemeClr val="tx1"/>
                </a:solidFill>
              </a:rPr>
              <a:t>»</a:t>
            </a:r>
          </a:p>
          <a:p>
            <a:pPr>
              <a:lnSpc>
                <a:spcPct val="150000"/>
              </a:lnSpc>
            </a:pPr>
            <a:r>
              <a:rPr lang="fr-FR" dirty="0" smtClean="0">
                <a:solidFill>
                  <a:schemeClr val="tx1"/>
                </a:solidFill>
              </a:rPr>
              <a:t>Ici, l’arrière plan de tous les paragraphes  sera  de couleur  grise claire.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9399-C3CB-4A9E-9490-1B1688914401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aziz@daaif.net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Règle de style</a:t>
            </a:r>
            <a:endParaRPr lang="fr-FR" dirty="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fr-FR" sz="2400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fr-FR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fr-FR" sz="2400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fr-FR" sz="2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fr-FR" sz="2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fr-FR" sz="2800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fr-FR" sz="2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fr-FR" sz="2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fr-FR" sz="2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fr-FR" sz="2800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fr-FR" sz="2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fr-FR" sz="2800" b="1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fr-FR" sz="2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	</a:t>
            </a:r>
            <a:r>
              <a:rPr lang="fr-FR" sz="2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fr-FR" sz="2800" b="1" dirty="0" smtClean="0">
                <a:latin typeface="Courier New" pitchFamily="49" charset="0"/>
                <a:cs typeface="Courier New" pitchFamily="49" charset="0"/>
              </a:rPr>
              <a:t>			  background : #CCCCCC</a:t>
            </a:r>
            <a:r>
              <a:rPr lang="fr-FR" sz="2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fr-FR" sz="2800" b="1" dirty="0" smtClean="0">
                <a:latin typeface="Courier New" pitchFamily="49" charset="0"/>
                <a:cs typeface="Courier New" pitchFamily="49" charset="0"/>
              </a:rPr>
              <a:t>			  </a:t>
            </a:r>
            <a:r>
              <a:rPr lang="fr-FR" sz="2800" b="1" dirty="0" err="1" smtClean="0">
                <a:latin typeface="Courier New" pitchFamily="49" charset="0"/>
                <a:cs typeface="Courier New" pitchFamily="49" charset="0"/>
              </a:rPr>
              <a:t>color</a:t>
            </a:r>
            <a:r>
              <a:rPr lang="fr-FR" sz="2800" b="1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fr-FR" sz="2800" b="1" dirty="0" err="1" smtClean="0">
                <a:latin typeface="Courier New" pitchFamily="49" charset="0"/>
                <a:cs typeface="Courier New" pitchFamily="49" charset="0"/>
              </a:rPr>
              <a:t>red</a:t>
            </a:r>
            <a:r>
              <a:rPr lang="fr-FR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fr-FR" sz="2800" b="1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fr-FR" sz="2800" b="1" dirty="0" smtClean="0">
                <a:latin typeface="Courier New" pitchFamily="49" charset="0"/>
                <a:cs typeface="Courier New" pitchFamily="49" charset="0"/>
              </a:rPr>
              <a:t>			}</a:t>
            </a:r>
            <a:endParaRPr lang="fr-FR" sz="32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1547664" y="1916832"/>
            <a:ext cx="6336704" cy="2088232"/>
          </a:xfrm>
          <a:prstGeom prst="wedgeRoundRectCallout">
            <a:avLst>
              <a:gd name="adj1" fmla="val 32893"/>
              <a:gd name="adj2" fmla="val 98266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fr-FR" dirty="0" smtClean="0">
                <a:solidFill>
                  <a:schemeClr val="tx1"/>
                </a:solidFill>
              </a:rPr>
              <a:t>Pour un même sélecteur, plusieurs déclarations peuvent être définies  en les séparant par un « </a:t>
            </a:r>
            <a:r>
              <a:rPr lang="fr-FR" b="1" dirty="0" smtClean="0">
                <a:solidFill>
                  <a:schemeClr val="tx1"/>
                </a:solidFill>
              </a:rPr>
              <a:t>;</a:t>
            </a:r>
            <a:r>
              <a:rPr lang="fr-FR" dirty="0" smtClean="0">
                <a:solidFill>
                  <a:schemeClr val="tx1"/>
                </a:solidFill>
              </a:rPr>
              <a:t> »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9399-C3CB-4A9E-9490-1B1688914401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aziz@daaif.net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tx1">
              <a:lumMod val="50000"/>
              <a:lumOff val="50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t" anchorCtr="0"/>
      <a:lstStyle>
        <a:defPPr>
          <a:defRPr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FF0000"/>
          </a:solidFill>
          <a:tailEnd type="arrow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  <a:ln>
          <a:solidFill>
            <a:schemeClr val="tx1">
              <a:lumMod val="50000"/>
              <a:lumOff val="50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square" rtlCol="0">
        <a:noAutofit/>
      </a:bodyPr>
      <a:lstStyle>
        <a:defPPr>
          <a:defRPr b="1" dirty="0">
            <a:solidFill>
              <a:srgbClr val="C00000"/>
            </a:solidFill>
            <a:latin typeface="Courier New" pitchFamily="49" charset="0"/>
            <a:cs typeface="Courier New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969</TotalTime>
  <Words>893</Words>
  <Application>Microsoft Office PowerPoint</Application>
  <PresentationFormat>Affichage à l'écran (4:3)</PresentationFormat>
  <Paragraphs>326</Paragraphs>
  <Slides>33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4" baseType="lpstr">
      <vt:lpstr>Débit</vt:lpstr>
      <vt:lpstr>CSS</vt:lpstr>
      <vt:lpstr>Pourquoi  les CSS ?</vt:lpstr>
      <vt:lpstr>Comment ?</vt:lpstr>
      <vt:lpstr>Comment ?</vt:lpstr>
      <vt:lpstr>Comment ?  Dans la page elle-même</vt:lpstr>
      <vt:lpstr>Comment ?  Dans un fichier externe</vt:lpstr>
      <vt:lpstr>Règle de style</vt:lpstr>
      <vt:lpstr>Règle de style</vt:lpstr>
      <vt:lpstr>Règle de style</vt:lpstr>
      <vt:lpstr>Sur quoi agir ?  (branches de l’arbre html)</vt:lpstr>
      <vt:lpstr>Les Sélecteurs </vt:lpstr>
      <vt:lpstr>Les Sélecteurs CSS</vt:lpstr>
      <vt:lpstr>Les Sélecteurs CSS</vt:lpstr>
      <vt:lpstr>Les Sélecteurs CSS</vt:lpstr>
      <vt:lpstr>L’attribut html « style »</vt:lpstr>
      <vt:lpstr>Les pseudo-classes</vt:lpstr>
      <vt:lpstr>Les Sélecteurs Factoriser pour aller  + vite </vt:lpstr>
      <vt:lpstr>Les Sélecteurs Hiérarchiques</vt:lpstr>
      <vt:lpstr>Tout est BOITE !</vt:lpstr>
      <vt:lpstr>Boites - Caractéristiques</vt:lpstr>
      <vt:lpstr>Boites - Caractéristiques</vt:lpstr>
      <vt:lpstr>Boites - Caractéristiques</vt:lpstr>
      <vt:lpstr>Boites - Caractéristiques</vt:lpstr>
      <vt:lpstr>Changement de repère</vt:lpstr>
      <vt:lpstr>Quelques Attributs - Police</vt:lpstr>
      <vt:lpstr>Quelques Attributs – Bloc</vt:lpstr>
      <vt:lpstr>Quelques Attributs – Arrière-plan</vt:lpstr>
      <vt:lpstr>Quelques Attributs – Bordure</vt:lpstr>
      <vt:lpstr>Quelques Attributs – Boite</vt:lpstr>
      <vt:lpstr>Quelques Attributs – Position</vt:lpstr>
      <vt:lpstr>Quelques Attributs – Disposition</vt:lpstr>
      <vt:lpstr>Quelques Attributs – Listes</vt:lpstr>
      <vt:lpstr>Quelques Attributs – Tableau</vt:lpstr>
    </vt:vector>
  </TitlesOfParts>
  <Company>n7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Administrateur</dc:creator>
  <cp:lastModifiedBy>aziz</cp:lastModifiedBy>
  <cp:revision>51</cp:revision>
  <cp:lastPrinted>1601-01-01T00:00:00Z</cp:lastPrinted>
  <dcterms:created xsi:type="dcterms:W3CDTF">2005-11-06T20:41:26Z</dcterms:created>
  <dcterms:modified xsi:type="dcterms:W3CDTF">2016-03-02T08:38:52Z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