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2" r:id="rId3"/>
    <p:sldId id="257" r:id="rId4"/>
    <p:sldId id="273" r:id="rId5"/>
    <p:sldId id="274" r:id="rId6"/>
    <p:sldId id="275" r:id="rId7"/>
    <p:sldId id="276" r:id="rId8"/>
    <p:sldId id="277" r:id="rId9"/>
    <p:sldId id="278" r:id="rId10"/>
    <p:sldId id="279" r:id="rId11"/>
    <p:sldId id="280" r:id="rId12"/>
    <p:sldId id="281" r:id="rId13"/>
    <p:sldId id="282" r:id="rId14"/>
    <p:sldId id="284" r:id="rId15"/>
    <p:sldId id="283" r:id="rId16"/>
    <p:sldId id="285" r:id="rId17"/>
    <p:sldId id="286" r:id="rId18"/>
    <p:sldId id="287"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660"/>
  </p:normalViewPr>
  <p:slideViewPr>
    <p:cSldViewPr>
      <p:cViewPr varScale="1">
        <p:scale>
          <a:sx n="65" d="100"/>
          <a:sy n="65" d="100"/>
        </p:scale>
        <p:origin x="-128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05714-323F-4396-9B0B-105DEACC44D3}"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fr-FR"/>
        </a:p>
      </dgm:t>
    </dgm:pt>
    <dgm:pt modelId="{A2C4E2D6-6641-49F8-B243-7539DB6454C6}">
      <dgm:prSet phldrT="[Texte]" custT="1"/>
      <dgm:spPr/>
      <dgm:t>
        <a:bodyPr/>
        <a:lstStyle/>
        <a:p>
          <a:r>
            <a:rPr lang="en-GB" sz="2800" dirty="0" smtClean="0">
              <a:latin typeface="Calibri" pitchFamily="34" charset="0"/>
            </a:rPr>
            <a:t>Definitions &amp; Contexts</a:t>
          </a:r>
          <a:endParaRPr lang="fr-FR" sz="2800" dirty="0">
            <a:latin typeface="Calibri" pitchFamily="34" charset="0"/>
          </a:endParaRPr>
        </a:p>
      </dgm:t>
    </dgm:pt>
    <dgm:pt modelId="{7C7F62ED-0FAD-4FE0-94B8-F909F504AD1A}" type="parTrans" cxnId="{9E053E68-8791-47DF-A332-A65C54729006}">
      <dgm:prSet/>
      <dgm:spPr/>
      <dgm:t>
        <a:bodyPr/>
        <a:lstStyle/>
        <a:p>
          <a:endParaRPr lang="fr-FR"/>
        </a:p>
      </dgm:t>
    </dgm:pt>
    <dgm:pt modelId="{CC4A8394-6A8A-42AC-8448-9849693D8C42}" type="sibTrans" cxnId="{9E053E68-8791-47DF-A332-A65C54729006}">
      <dgm:prSet/>
      <dgm:spPr/>
      <dgm:t>
        <a:bodyPr/>
        <a:lstStyle/>
        <a:p>
          <a:endParaRPr lang="fr-FR"/>
        </a:p>
      </dgm:t>
    </dgm:pt>
    <dgm:pt modelId="{24DCC36D-3A04-410A-8715-B25DC481FDC5}">
      <dgm:prSet phldrT="[Texte]" custT="1"/>
      <dgm:spPr/>
      <dgm:t>
        <a:bodyPr/>
        <a:lstStyle/>
        <a:p>
          <a:r>
            <a:rPr lang="en-GB" sz="2800" dirty="0" smtClean="0">
              <a:latin typeface="Calibri" pitchFamily="34" charset="0"/>
            </a:rPr>
            <a:t>Ways in which personal information gets acquired</a:t>
          </a:r>
          <a:endParaRPr lang="fr-FR" sz="2800" dirty="0"/>
        </a:p>
      </dgm:t>
    </dgm:pt>
    <dgm:pt modelId="{A51E8615-685F-405D-9769-88838B1A118B}" type="parTrans" cxnId="{88551974-05B6-448E-9930-D7140B62C02D}">
      <dgm:prSet/>
      <dgm:spPr/>
      <dgm:t>
        <a:bodyPr/>
        <a:lstStyle/>
        <a:p>
          <a:endParaRPr lang="fr-FR"/>
        </a:p>
      </dgm:t>
    </dgm:pt>
    <dgm:pt modelId="{0998BA93-7AB3-4296-8721-14A7F69A9CF8}" type="sibTrans" cxnId="{88551974-05B6-448E-9930-D7140B62C02D}">
      <dgm:prSet/>
      <dgm:spPr/>
      <dgm:t>
        <a:bodyPr/>
        <a:lstStyle/>
        <a:p>
          <a:endParaRPr lang="fr-FR"/>
        </a:p>
      </dgm:t>
    </dgm:pt>
    <dgm:pt modelId="{5B710442-05B8-448A-BFFC-23AB7F903275}">
      <dgm:prSet phldrT="[Texte]" custT="1"/>
      <dgm:spPr/>
      <dgm:t>
        <a:bodyPr/>
        <a:lstStyle/>
        <a:p>
          <a:r>
            <a:rPr lang="fr-FR" sz="2800" dirty="0" smtClean="0">
              <a:latin typeface="Calibri" pitchFamily="34" charset="0"/>
            </a:rPr>
            <a:t>Online </a:t>
          </a:r>
          <a:r>
            <a:rPr lang="fr-FR" sz="2800" dirty="0" err="1" smtClean="0">
              <a:latin typeface="Calibri" pitchFamily="34" charset="0"/>
            </a:rPr>
            <a:t>Privacy</a:t>
          </a:r>
          <a:r>
            <a:rPr lang="fr-FR" sz="2800" dirty="0" smtClean="0">
              <a:latin typeface="Calibri" pitchFamily="34" charset="0"/>
            </a:rPr>
            <a:t> violation</a:t>
          </a:r>
          <a:endParaRPr lang="fr-FR" sz="2800" dirty="0">
            <a:latin typeface="Calibri" pitchFamily="34" charset="0"/>
          </a:endParaRPr>
        </a:p>
      </dgm:t>
    </dgm:pt>
    <dgm:pt modelId="{CFD52835-0B1B-4DE5-8911-5813FD25FD83}" type="parTrans" cxnId="{BAB967C2-3439-4B89-BCED-F32368EEC489}">
      <dgm:prSet/>
      <dgm:spPr/>
      <dgm:t>
        <a:bodyPr/>
        <a:lstStyle/>
        <a:p>
          <a:endParaRPr lang="fr-FR"/>
        </a:p>
      </dgm:t>
    </dgm:pt>
    <dgm:pt modelId="{14E2A2CF-8445-4615-AB1E-F1BB5B29ED7D}" type="sibTrans" cxnId="{BAB967C2-3439-4B89-BCED-F32368EEC489}">
      <dgm:prSet/>
      <dgm:spPr/>
      <dgm:t>
        <a:bodyPr/>
        <a:lstStyle/>
        <a:p>
          <a:endParaRPr lang="fr-FR"/>
        </a:p>
      </dgm:t>
    </dgm:pt>
    <dgm:pt modelId="{2B222B80-B738-4B1E-ABBC-130277042FA9}">
      <dgm:prSet phldrT="[Texte]" custT="1"/>
      <dgm:spPr/>
      <dgm:t>
        <a:bodyPr/>
        <a:lstStyle/>
        <a:p>
          <a:r>
            <a:rPr lang="en-GB" sz="2800" dirty="0" smtClean="0">
              <a:latin typeface="Calibri" pitchFamily="34" charset="0"/>
            </a:rPr>
            <a:t>Why is your online privacy important &amp; is it possible to protect it?</a:t>
          </a:r>
          <a:endParaRPr lang="fr-FR" sz="2800" dirty="0">
            <a:latin typeface="Calibri" pitchFamily="34" charset="0"/>
          </a:endParaRPr>
        </a:p>
      </dgm:t>
    </dgm:pt>
    <dgm:pt modelId="{43489D90-5519-4E0C-BB2F-3B353D6E6BC9}" type="parTrans" cxnId="{0B94D80D-6ADF-48DC-9B21-1145C7DC099E}">
      <dgm:prSet/>
      <dgm:spPr/>
      <dgm:t>
        <a:bodyPr/>
        <a:lstStyle/>
        <a:p>
          <a:endParaRPr lang="fr-FR"/>
        </a:p>
      </dgm:t>
    </dgm:pt>
    <dgm:pt modelId="{AA482833-439B-4F63-8128-679A440A4DE4}" type="sibTrans" cxnId="{0B94D80D-6ADF-48DC-9B21-1145C7DC099E}">
      <dgm:prSet/>
      <dgm:spPr/>
      <dgm:t>
        <a:bodyPr/>
        <a:lstStyle/>
        <a:p>
          <a:endParaRPr lang="fr-FR"/>
        </a:p>
      </dgm:t>
    </dgm:pt>
    <dgm:pt modelId="{90F4FBDF-2B6C-4EDB-890B-DCFFF5E83BEB}" type="pres">
      <dgm:prSet presAssocID="{AC005714-323F-4396-9B0B-105DEACC44D3}" presName="Name0" presStyleCnt="0">
        <dgm:presLayoutVars>
          <dgm:chMax val="7"/>
          <dgm:chPref val="7"/>
          <dgm:dir/>
        </dgm:presLayoutVars>
      </dgm:prSet>
      <dgm:spPr/>
      <dgm:t>
        <a:bodyPr/>
        <a:lstStyle/>
        <a:p>
          <a:endParaRPr lang="fr-FR"/>
        </a:p>
      </dgm:t>
    </dgm:pt>
    <dgm:pt modelId="{3B83C7C2-7DEA-4F61-94E0-A5375AB933AA}" type="pres">
      <dgm:prSet presAssocID="{AC005714-323F-4396-9B0B-105DEACC44D3}" presName="Name1" presStyleCnt="0"/>
      <dgm:spPr/>
    </dgm:pt>
    <dgm:pt modelId="{DA51BECA-FCDA-4736-BBF8-46FAB2253BC7}" type="pres">
      <dgm:prSet presAssocID="{AC005714-323F-4396-9B0B-105DEACC44D3}" presName="cycle" presStyleCnt="0"/>
      <dgm:spPr/>
    </dgm:pt>
    <dgm:pt modelId="{E833C090-E4EB-4236-A50E-C8651A35733C}" type="pres">
      <dgm:prSet presAssocID="{AC005714-323F-4396-9B0B-105DEACC44D3}" presName="srcNode" presStyleLbl="node1" presStyleIdx="0" presStyleCnt="4"/>
      <dgm:spPr/>
    </dgm:pt>
    <dgm:pt modelId="{3B655A73-5204-49F1-8819-97EDF2F51B43}" type="pres">
      <dgm:prSet presAssocID="{AC005714-323F-4396-9B0B-105DEACC44D3}" presName="conn" presStyleLbl="parChTrans1D2" presStyleIdx="0" presStyleCnt="1"/>
      <dgm:spPr/>
      <dgm:t>
        <a:bodyPr/>
        <a:lstStyle/>
        <a:p>
          <a:endParaRPr lang="fr-FR"/>
        </a:p>
      </dgm:t>
    </dgm:pt>
    <dgm:pt modelId="{1BD2689D-2138-4082-9A60-938194DA641B}" type="pres">
      <dgm:prSet presAssocID="{AC005714-323F-4396-9B0B-105DEACC44D3}" presName="extraNode" presStyleLbl="node1" presStyleIdx="0" presStyleCnt="4"/>
      <dgm:spPr/>
    </dgm:pt>
    <dgm:pt modelId="{F8169E27-D1E5-4C0B-9E8F-FD15D6970F4B}" type="pres">
      <dgm:prSet presAssocID="{AC005714-323F-4396-9B0B-105DEACC44D3}" presName="dstNode" presStyleLbl="node1" presStyleIdx="0" presStyleCnt="4"/>
      <dgm:spPr/>
    </dgm:pt>
    <dgm:pt modelId="{E90B21C3-B21C-404C-ACDB-ECE0512F9691}" type="pres">
      <dgm:prSet presAssocID="{A2C4E2D6-6641-49F8-B243-7539DB6454C6}" presName="text_1" presStyleLbl="node1" presStyleIdx="0" presStyleCnt="4" custLinFactNeighborX="7239" custLinFactNeighborY="-3904">
        <dgm:presLayoutVars>
          <dgm:bulletEnabled val="1"/>
        </dgm:presLayoutVars>
      </dgm:prSet>
      <dgm:spPr/>
      <dgm:t>
        <a:bodyPr/>
        <a:lstStyle/>
        <a:p>
          <a:endParaRPr lang="fr-FR"/>
        </a:p>
      </dgm:t>
    </dgm:pt>
    <dgm:pt modelId="{67A16C90-28DC-47FA-A118-CDF497A9EB1A}" type="pres">
      <dgm:prSet presAssocID="{A2C4E2D6-6641-49F8-B243-7539DB6454C6}" presName="accent_1" presStyleCnt="0"/>
      <dgm:spPr/>
    </dgm:pt>
    <dgm:pt modelId="{F4BA6494-0BAF-4399-94D6-3D3701A3883E}" type="pres">
      <dgm:prSet presAssocID="{A2C4E2D6-6641-49F8-B243-7539DB6454C6}" presName="accentRepeatNode" presStyleLbl="solidFgAcc1" presStyleIdx="0" presStyleCnt="4" custLinFactNeighborX="9551" custLinFactNeighborY="-6101"/>
      <dgm:spPr/>
    </dgm:pt>
    <dgm:pt modelId="{20A0C862-FF99-48F4-8611-1BDA848D2A26}" type="pres">
      <dgm:prSet presAssocID="{24DCC36D-3A04-410A-8715-B25DC481FDC5}" presName="text_2" presStyleLbl="node1" presStyleIdx="1" presStyleCnt="4" custScaleY="137825">
        <dgm:presLayoutVars>
          <dgm:bulletEnabled val="1"/>
        </dgm:presLayoutVars>
      </dgm:prSet>
      <dgm:spPr/>
      <dgm:t>
        <a:bodyPr/>
        <a:lstStyle/>
        <a:p>
          <a:endParaRPr lang="fr-FR"/>
        </a:p>
      </dgm:t>
    </dgm:pt>
    <dgm:pt modelId="{1D01EB72-D2AB-48B2-A85B-6A0C657C662F}" type="pres">
      <dgm:prSet presAssocID="{24DCC36D-3A04-410A-8715-B25DC481FDC5}" presName="accent_2" presStyleCnt="0"/>
      <dgm:spPr/>
    </dgm:pt>
    <dgm:pt modelId="{75D33AA0-E152-4830-9C3B-26ACE7640E31}" type="pres">
      <dgm:prSet presAssocID="{24DCC36D-3A04-410A-8715-B25DC481FDC5}" presName="accentRepeatNode" presStyleLbl="solidFgAcc1" presStyleIdx="1" presStyleCnt="4" custScaleX="103790" custScaleY="101768"/>
      <dgm:spPr/>
    </dgm:pt>
    <dgm:pt modelId="{F2FE22A3-A65E-400A-BB25-515D5FEFBFD7}" type="pres">
      <dgm:prSet presAssocID="{5B710442-05B8-448A-BFFC-23AB7F903275}" presName="text_3" presStyleLbl="node1" presStyleIdx="2" presStyleCnt="4">
        <dgm:presLayoutVars>
          <dgm:bulletEnabled val="1"/>
        </dgm:presLayoutVars>
      </dgm:prSet>
      <dgm:spPr/>
      <dgm:t>
        <a:bodyPr/>
        <a:lstStyle/>
        <a:p>
          <a:endParaRPr lang="fr-FR"/>
        </a:p>
      </dgm:t>
    </dgm:pt>
    <dgm:pt modelId="{CA5BC2A1-4908-4997-80E1-F30DBF37D25B}" type="pres">
      <dgm:prSet presAssocID="{5B710442-05B8-448A-BFFC-23AB7F903275}" presName="accent_3" presStyleCnt="0"/>
      <dgm:spPr/>
    </dgm:pt>
    <dgm:pt modelId="{B706274E-BCCE-4694-B990-C6E455137119}" type="pres">
      <dgm:prSet presAssocID="{5B710442-05B8-448A-BFFC-23AB7F903275}" presName="accentRepeatNode" presStyleLbl="solidFgAcc1" presStyleIdx="2" presStyleCnt="4"/>
      <dgm:spPr/>
    </dgm:pt>
    <dgm:pt modelId="{6B4F3FCE-5DDF-4AA8-BE4D-3ECA2ACFB287}" type="pres">
      <dgm:prSet presAssocID="{2B222B80-B738-4B1E-ABBC-130277042FA9}" presName="text_4" presStyleLbl="node1" presStyleIdx="3" presStyleCnt="4" custScaleY="139790">
        <dgm:presLayoutVars>
          <dgm:bulletEnabled val="1"/>
        </dgm:presLayoutVars>
      </dgm:prSet>
      <dgm:spPr/>
      <dgm:t>
        <a:bodyPr/>
        <a:lstStyle/>
        <a:p>
          <a:endParaRPr lang="fr-FR"/>
        </a:p>
      </dgm:t>
    </dgm:pt>
    <dgm:pt modelId="{DB958217-4F80-40A0-A9A9-21F46B16322F}" type="pres">
      <dgm:prSet presAssocID="{2B222B80-B738-4B1E-ABBC-130277042FA9}" presName="accent_4" presStyleCnt="0"/>
      <dgm:spPr/>
    </dgm:pt>
    <dgm:pt modelId="{8686AE67-9F47-4668-B77F-38DF0EB5DDF1}" type="pres">
      <dgm:prSet presAssocID="{2B222B80-B738-4B1E-ABBC-130277042FA9}" presName="accentRepeatNode" presStyleLbl="solidFgAcc1" presStyleIdx="3" presStyleCnt="4"/>
      <dgm:spPr/>
    </dgm:pt>
  </dgm:ptLst>
  <dgm:cxnLst>
    <dgm:cxn modelId="{9164C09B-0EE6-4522-A606-2B6789902B7E}" type="presOf" srcId="{5B710442-05B8-448A-BFFC-23AB7F903275}" destId="{F2FE22A3-A65E-400A-BB25-515D5FEFBFD7}" srcOrd="0" destOrd="0" presId="urn:microsoft.com/office/officeart/2008/layout/VerticalCurvedList"/>
    <dgm:cxn modelId="{88551974-05B6-448E-9930-D7140B62C02D}" srcId="{AC005714-323F-4396-9B0B-105DEACC44D3}" destId="{24DCC36D-3A04-410A-8715-B25DC481FDC5}" srcOrd="1" destOrd="0" parTransId="{A51E8615-685F-405D-9769-88838B1A118B}" sibTransId="{0998BA93-7AB3-4296-8721-14A7F69A9CF8}"/>
    <dgm:cxn modelId="{0F5024E4-6087-478D-B311-9ABF664E5D4B}" type="presOf" srcId="{AC005714-323F-4396-9B0B-105DEACC44D3}" destId="{90F4FBDF-2B6C-4EDB-890B-DCFFF5E83BEB}" srcOrd="0" destOrd="0" presId="urn:microsoft.com/office/officeart/2008/layout/VerticalCurvedList"/>
    <dgm:cxn modelId="{BAB967C2-3439-4B89-BCED-F32368EEC489}" srcId="{AC005714-323F-4396-9B0B-105DEACC44D3}" destId="{5B710442-05B8-448A-BFFC-23AB7F903275}" srcOrd="2" destOrd="0" parTransId="{CFD52835-0B1B-4DE5-8911-5813FD25FD83}" sibTransId="{14E2A2CF-8445-4615-AB1E-F1BB5B29ED7D}"/>
    <dgm:cxn modelId="{1E3E55B8-FE85-4D51-870D-3453A3559058}" type="presOf" srcId="{2B222B80-B738-4B1E-ABBC-130277042FA9}" destId="{6B4F3FCE-5DDF-4AA8-BE4D-3ECA2ACFB287}" srcOrd="0" destOrd="0" presId="urn:microsoft.com/office/officeart/2008/layout/VerticalCurvedList"/>
    <dgm:cxn modelId="{9E053E68-8791-47DF-A332-A65C54729006}" srcId="{AC005714-323F-4396-9B0B-105DEACC44D3}" destId="{A2C4E2D6-6641-49F8-B243-7539DB6454C6}" srcOrd="0" destOrd="0" parTransId="{7C7F62ED-0FAD-4FE0-94B8-F909F504AD1A}" sibTransId="{CC4A8394-6A8A-42AC-8448-9849693D8C42}"/>
    <dgm:cxn modelId="{8090F8C5-7E9B-4B83-88AB-29670EBA3303}" type="presOf" srcId="{24DCC36D-3A04-410A-8715-B25DC481FDC5}" destId="{20A0C862-FF99-48F4-8611-1BDA848D2A26}" srcOrd="0" destOrd="0" presId="urn:microsoft.com/office/officeart/2008/layout/VerticalCurvedList"/>
    <dgm:cxn modelId="{E9BB0786-814D-445D-9B97-65D54C6D9CFB}" type="presOf" srcId="{A2C4E2D6-6641-49F8-B243-7539DB6454C6}" destId="{E90B21C3-B21C-404C-ACDB-ECE0512F9691}" srcOrd="0" destOrd="0" presId="urn:microsoft.com/office/officeart/2008/layout/VerticalCurvedList"/>
    <dgm:cxn modelId="{5183610A-FC21-429D-96B4-D6F46AF68181}" type="presOf" srcId="{CC4A8394-6A8A-42AC-8448-9849693D8C42}" destId="{3B655A73-5204-49F1-8819-97EDF2F51B43}" srcOrd="0" destOrd="0" presId="urn:microsoft.com/office/officeart/2008/layout/VerticalCurvedList"/>
    <dgm:cxn modelId="{0B94D80D-6ADF-48DC-9B21-1145C7DC099E}" srcId="{AC005714-323F-4396-9B0B-105DEACC44D3}" destId="{2B222B80-B738-4B1E-ABBC-130277042FA9}" srcOrd="3" destOrd="0" parTransId="{43489D90-5519-4E0C-BB2F-3B353D6E6BC9}" sibTransId="{AA482833-439B-4F63-8128-679A440A4DE4}"/>
    <dgm:cxn modelId="{4DB32277-D529-45DC-9110-E98EA8B768AA}" type="presParOf" srcId="{90F4FBDF-2B6C-4EDB-890B-DCFFF5E83BEB}" destId="{3B83C7C2-7DEA-4F61-94E0-A5375AB933AA}" srcOrd="0" destOrd="0" presId="urn:microsoft.com/office/officeart/2008/layout/VerticalCurvedList"/>
    <dgm:cxn modelId="{3ACADDE7-F5DA-48BF-A5D4-5D96C618AD2D}" type="presParOf" srcId="{3B83C7C2-7DEA-4F61-94E0-A5375AB933AA}" destId="{DA51BECA-FCDA-4736-BBF8-46FAB2253BC7}" srcOrd="0" destOrd="0" presId="urn:microsoft.com/office/officeart/2008/layout/VerticalCurvedList"/>
    <dgm:cxn modelId="{4BF7E10F-C23B-4004-A186-F0AC37084B92}" type="presParOf" srcId="{DA51BECA-FCDA-4736-BBF8-46FAB2253BC7}" destId="{E833C090-E4EB-4236-A50E-C8651A35733C}" srcOrd="0" destOrd="0" presId="urn:microsoft.com/office/officeart/2008/layout/VerticalCurvedList"/>
    <dgm:cxn modelId="{32B73660-A0C6-433D-BF40-B22F644461A0}" type="presParOf" srcId="{DA51BECA-FCDA-4736-BBF8-46FAB2253BC7}" destId="{3B655A73-5204-49F1-8819-97EDF2F51B43}" srcOrd="1" destOrd="0" presId="urn:microsoft.com/office/officeart/2008/layout/VerticalCurvedList"/>
    <dgm:cxn modelId="{8C25F319-C6DA-443B-882E-CF14A299E36C}" type="presParOf" srcId="{DA51BECA-FCDA-4736-BBF8-46FAB2253BC7}" destId="{1BD2689D-2138-4082-9A60-938194DA641B}" srcOrd="2" destOrd="0" presId="urn:microsoft.com/office/officeart/2008/layout/VerticalCurvedList"/>
    <dgm:cxn modelId="{8453C3DD-EA80-426C-9BD9-761CDCB0B10F}" type="presParOf" srcId="{DA51BECA-FCDA-4736-BBF8-46FAB2253BC7}" destId="{F8169E27-D1E5-4C0B-9E8F-FD15D6970F4B}" srcOrd="3" destOrd="0" presId="urn:microsoft.com/office/officeart/2008/layout/VerticalCurvedList"/>
    <dgm:cxn modelId="{119804ED-45B9-4664-8D47-8E9798C80681}" type="presParOf" srcId="{3B83C7C2-7DEA-4F61-94E0-A5375AB933AA}" destId="{E90B21C3-B21C-404C-ACDB-ECE0512F9691}" srcOrd="1" destOrd="0" presId="urn:microsoft.com/office/officeart/2008/layout/VerticalCurvedList"/>
    <dgm:cxn modelId="{9ED2FB1E-9AA8-4147-BAA9-F76A5ECEE1E0}" type="presParOf" srcId="{3B83C7C2-7DEA-4F61-94E0-A5375AB933AA}" destId="{67A16C90-28DC-47FA-A118-CDF497A9EB1A}" srcOrd="2" destOrd="0" presId="urn:microsoft.com/office/officeart/2008/layout/VerticalCurvedList"/>
    <dgm:cxn modelId="{3810D63D-55AC-493F-B5D6-CB8CAC27FCE1}" type="presParOf" srcId="{67A16C90-28DC-47FA-A118-CDF497A9EB1A}" destId="{F4BA6494-0BAF-4399-94D6-3D3701A3883E}" srcOrd="0" destOrd="0" presId="urn:microsoft.com/office/officeart/2008/layout/VerticalCurvedList"/>
    <dgm:cxn modelId="{759ADED8-913F-40A1-912D-3FAF61A47CEE}" type="presParOf" srcId="{3B83C7C2-7DEA-4F61-94E0-A5375AB933AA}" destId="{20A0C862-FF99-48F4-8611-1BDA848D2A26}" srcOrd="3" destOrd="0" presId="urn:microsoft.com/office/officeart/2008/layout/VerticalCurvedList"/>
    <dgm:cxn modelId="{3BA710BF-B7B8-42FA-91FE-336B7C1EC821}" type="presParOf" srcId="{3B83C7C2-7DEA-4F61-94E0-A5375AB933AA}" destId="{1D01EB72-D2AB-48B2-A85B-6A0C657C662F}" srcOrd="4" destOrd="0" presId="urn:microsoft.com/office/officeart/2008/layout/VerticalCurvedList"/>
    <dgm:cxn modelId="{38724A3C-390D-492A-BD5E-A71B98F3521F}" type="presParOf" srcId="{1D01EB72-D2AB-48B2-A85B-6A0C657C662F}" destId="{75D33AA0-E152-4830-9C3B-26ACE7640E31}" srcOrd="0" destOrd="0" presId="urn:microsoft.com/office/officeart/2008/layout/VerticalCurvedList"/>
    <dgm:cxn modelId="{496CFC45-BD4E-4EC9-9E8A-9BBC0ED5BD01}" type="presParOf" srcId="{3B83C7C2-7DEA-4F61-94E0-A5375AB933AA}" destId="{F2FE22A3-A65E-400A-BB25-515D5FEFBFD7}" srcOrd="5" destOrd="0" presId="urn:microsoft.com/office/officeart/2008/layout/VerticalCurvedList"/>
    <dgm:cxn modelId="{CBDF790E-F4AF-40CF-8DBA-68F40746CFD5}" type="presParOf" srcId="{3B83C7C2-7DEA-4F61-94E0-A5375AB933AA}" destId="{CA5BC2A1-4908-4997-80E1-F30DBF37D25B}" srcOrd="6" destOrd="0" presId="urn:microsoft.com/office/officeart/2008/layout/VerticalCurvedList"/>
    <dgm:cxn modelId="{FEA8030D-0435-4C4E-A8CB-4F0571C132B0}" type="presParOf" srcId="{CA5BC2A1-4908-4997-80E1-F30DBF37D25B}" destId="{B706274E-BCCE-4694-B990-C6E455137119}" srcOrd="0" destOrd="0" presId="urn:microsoft.com/office/officeart/2008/layout/VerticalCurvedList"/>
    <dgm:cxn modelId="{B110BF0B-D6AA-4578-87B0-6CEE8A285C59}" type="presParOf" srcId="{3B83C7C2-7DEA-4F61-94E0-A5375AB933AA}" destId="{6B4F3FCE-5DDF-4AA8-BE4D-3ECA2ACFB287}" srcOrd="7" destOrd="0" presId="urn:microsoft.com/office/officeart/2008/layout/VerticalCurvedList"/>
    <dgm:cxn modelId="{7A2D6AE7-F3F9-4291-AD39-6FACB47607D7}" type="presParOf" srcId="{3B83C7C2-7DEA-4F61-94E0-A5375AB933AA}" destId="{DB958217-4F80-40A0-A9A9-21F46B16322F}" srcOrd="8" destOrd="0" presId="urn:microsoft.com/office/officeart/2008/layout/VerticalCurvedList"/>
    <dgm:cxn modelId="{32F3AE7F-E5AD-4BC0-ABCF-DF37B99714CC}" type="presParOf" srcId="{DB958217-4F80-40A0-A9A9-21F46B16322F}" destId="{8686AE67-9F47-4668-B77F-38DF0EB5DDF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55A73-5204-49F1-8819-97EDF2F51B43}">
      <dsp:nvSpPr>
        <dsp:cNvPr id="0" name=""/>
        <dsp:cNvSpPr/>
      </dsp:nvSpPr>
      <dsp:spPr>
        <a:xfrm>
          <a:off x="-5022145" y="-769446"/>
          <a:ext cx="5981022" cy="5981022"/>
        </a:xfrm>
        <a:prstGeom prst="blockArc">
          <a:avLst>
            <a:gd name="adj1" fmla="val 18900000"/>
            <a:gd name="adj2" fmla="val 2700000"/>
            <a:gd name="adj3" fmla="val 361"/>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B21C3-B21C-404C-ACDB-ECE0512F9691}">
      <dsp:nvSpPr>
        <dsp:cNvPr id="0" name=""/>
        <dsp:cNvSpPr/>
      </dsp:nvSpPr>
      <dsp:spPr>
        <a:xfrm>
          <a:off x="563262" y="314831"/>
          <a:ext cx="6396833" cy="68337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31"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latin typeface="Calibri" pitchFamily="34" charset="0"/>
            </a:rPr>
            <a:t>Definitions &amp; Contexts</a:t>
          </a:r>
          <a:endParaRPr lang="fr-FR" sz="2800" kern="1200" dirty="0">
            <a:latin typeface="Calibri" pitchFamily="34" charset="0"/>
          </a:endParaRPr>
        </a:p>
      </dsp:txBody>
      <dsp:txXfrm>
        <a:off x="563262" y="314831"/>
        <a:ext cx="6396833" cy="683377"/>
      </dsp:txXfrm>
    </dsp:sp>
    <dsp:sp modelId="{F4BA6494-0BAF-4399-94D6-3D3701A3883E}">
      <dsp:nvSpPr>
        <dsp:cNvPr id="0" name=""/>
        <dsp:cNvSpPr/>
      </dsp:nvSpPr>
      <dsp:spPr>
        <a:xfrm>
          <a:off x="156579" y="203972"/>
          <a:ext cx="854221" cy="854221"/>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A0C862-FF99-48F4-8611-1BDA848D2A26}">
      <dsp:nvSpPr>
        <dsp:cNvPr id="0" name=""/>
        <dsp:cNvSpPr/>
      </dsp:nvSpPr>
      <dsp:spPr>
        <a:xfrm>
          <a:off x="893899" y="1237510"/>
          <a:ext cx="6005038" cy="94186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31"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latin typeface="Calibri" pitchFamily="34" charset="0"/>
            </a:rPr>
            <a:t>Ways in which personal information gets acquired</a:t>
          </a:r>
          <a:endParaRPr lang="fr-FR" sz="2800" kern="1200" dirty="0"/>
        </a:p>
      </dsp:txBody>
      <dsp:txXfrm>
        <a:off x="893899" y="1237510"/>
        <a:ext cx="6005038" cy="941864"/>
      </dsp:txXfrm>
    </dsp:sp>
    <dsp:sp modelId="{75D33AA0-E152-4830-9C3B-26ACE7640E31}">
      <dsp:nvSpPr>
        <dsp:cNvPr id="0" name=""/>
        <dsp:cNvSpPr/>
      </dsp:nvSpPr>
      <dsp:spPr>
        <a:xfrm>
          <a:off x="450600" y="1273781"/>
          <a:ext cx="886596" cy="869324"/>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E22A3-A65E-400A-BB25-515D5FEFBFD7}">
      <dsp:nvSpPr>
        <dsp:cNvPr id="0" name=""/>
        <dsp:cNvSpPr/>
      </dsp:nvSpPr>
      <dsp:spPr>
        <a:xfrm>
          <a:off x="893899" y="2391998"/>
          <a:ext cx="6005038" cy="68337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31"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latin typeface="Calibri" pitchFamily="34" charset="0"/>
            </a:rPr>
            <a:t>Online </a:t>
          </a:r>
          <a:r>
            <a:rPr lang="fr-FR" sz="2800" kern="1200" dirty="0" err="1" smtClean="0">
              <a:latin typeface="Calibri" pitchFamily="34" charset="0"/>
            </a:rPr>
            <a:t>Privacy</a:t>
          </a:r>
          <a:r>
            <a:rPr lang="fr-FR" sz="2800" kern="1200" dirty="0" smtClean="0">
              <a:latin typeface="Calibri" pitchFamily="34" charset="0"/>
            </a:rPr>
            <a:t> violation</a:t>
          </a:r>
          <a:endParaRPr lang="fr-FR" sz="2800" kern="1200" dirty="0">
            <a:latin typeface="Calibri" pitchFamily="34" charset="0"/>
          </a:endParaRPr>
        </a:p>
      </dsp:txBody>
      <dsp:txXfrm>
        <a:off x="893899" y="2391998"/>
        <a:ext cx="6005038" cy="683377"/>
      </dsp:txXfrm>
    </dsp:sp>
    <dsp:sp modelId="{B706274E-BCCE-4694-B990-C6E455137119}">
      <dsp:nvSpPr>
        <dsp:cNvPr id="0" name=""/>
        <dsp:cNvSpPr/>
      </dsp:nvSpPr>
      <dsp:spPr>
        <a:xfrm>
          <a:off x="466788" y="2306576"/>
          <a:ext cx="854221" cy="854221"/>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4F3FCE-5DDF-4AA8-BE4D-3ECA2ACFB287}">
      <dsp:nvSpPr>
        <dsp:cNvPr id="0" name=""/>
        <dsp:cNvSpPr/>
      </dsp:nvSpPr>
      <dsp:spPr>
        <a:xfrm>
          <a:off x="502103" y="3281283"/>
          <a:ext cx="6396833" cy="9552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31"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latin typeface="Calibri" pitchFamily="34" charset="0"/>
            </a:rPr>
            <a:t>Why is your online privacy important &amp; is it possible to protect it?</a:t>
          </a:r>
          <a:endParaRPr lang="fr-FR" sz="2800" kern="1200" dirty="0">
            <a:latin typeface="Calibri" pitchFamily="34" charset="0"/>
          </a:endParaRPr>
        </a:p>
      </dsp:txBody>
      <dsp:txXfrm>
        <a:off x="502103" y="3281283"/>
        <a:ext cx="6396833" cy="955293"/>
      </dsp:txXfrm>
    </dsp:sp>
    <dsp:sp modelId="{8686AE67-9F47-4668-B77F-38DF0EB5DDF1}">
      <dsp:nvSpPr>
        <dsp:cNvPr id="0" name=""/>
        <dsp:cNvSpPr/>
      </dsp:nvSpPr>
      <dsp:spPr>
        <a:xfrm>
          <a:off x="74992" y="3331819"/>
          <a:ext cx="854221" cy="854221"/>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Modifiez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pPr eaLnBrk="1" latinLnBrk="0" hangingPunct="1"/>
            <a:fld id="{E6F9B8CD-342D-4579-98EC-A8FD6B7370E1}" type="datetimeFigureOut">
              <a:rPr lang="en-US" smtClean="0"/>
              <a:pPr eaLnBrk="1" latinLnBrk="0" hangingPunct="1"/>
              <a:t>4/14/2018</a:t>
            </a:fld>
            <a:endParaRPr lang="en-US" dirty="0"/>
          </a:p>
        </p:txBody>
      </p:sp>
      <p:sp>
        <p:nvSpPr>
          <p:cNvPr id="17" name="Espace réservé du pied de page 16"/>
          <p:cNvSpPr>
            <a:spLocks noGrp="1"/>
          </p:cNvSpPr>
          <p:nvPr>
            <p:ph type="ftr" sz="quarter" idx="11"/>
          </p:nvPr>
        </p:nvSpPr>
        <p:spPr>
          <a:xfrm>
            <a:off x="5410200" y="4205288"/>
            <a:ext cx="1295400" cy="457200"/>
          </a:xfrm>
        </p:spPr>
        <p:txBody>
          <a:bodyPr/>
          <a:lstStyle/>
          <a:p>
            <a:endParaRPr kumimoji="0" lang="en-US" dirty="0"/>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eaLnBrk="1" latinLnBrk="0" hangingPunct="1"/>
            <a:fld id="{2BBB5E19-F10A-4C2F-BF6F-11C513378A2E}" type="slidenum">
              <a:rPr kumimoji="0" lang="en-US" smtClean="0"/>
              <a:pPr eaLnBrk="1" latinLnBrk="0" hangingPunct="1"/>
              <a:t>‹N°›</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4/14/2018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eaLnBrk="1" latinLnBrk="0" hangingPunct="1"/>
            <a:fld id="{2BBB5E19-F10A-4C2F-BF6F-11C513378A2E}" type="slidenum">
              <a:rPr kumimoji="0" lang="en-US" smtClean="0"/>
              <a:pPr eaLnBrk="1" latinLnBrk="0" hangingPunct="1"/>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4/14/2018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eaLnBrk="1" latinLnBrk="0" hangingPunct="1"/>
            <a:fld id="{2BBB5E19-F10A-4C2F-BF6F-11C513378A2E}" type="slidenum">
              <a:rPr kumimoji="0" lang="en-US" smtClean="0"/>
              <a:pPr eaLnBrk="1" latinLnBrk="0" hangingPunct="1"/>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4/14/2018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4/14/2018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eaLnBrk="1" latinLnBrk="0" hangingPunct="1"/>
            <a:fld id="{2BBB5E19-F10A-4C2F-BF6F-11C513378A2E}" type="slidenum">
              <a:rPr kumimoji="0" lang="en-US" smtClean="0"/>
              <a:pPr eaLnBrk="1" latinLnBrk="0" hangingPunct="1"/>
              <a:t>‹N°›</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4/14/2018</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pPr eaLnBrk="1" latinLnBrk="0" hangingPunct="1"/>
            <a:fld id="{2BBB5E19-F10A-4C2F-BF6F-11C513378A2E}" type="slidenum">
              <a:rPr kumimoji="0" lang="en-US" smtClean="0"/>
              <a:pPr eaLnBrk="1" latinLnBrk="0" hangingPunct="1"/>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pPr eaLnBrk="1" latinLnBrk="0" hangingPunct="1"/>
            <a:fld id="{E6F9B8CD-342D-4579-98EC-A8FD6B7370E1}" type="datetimeFigureOut">
              <a:rPr lang="en-US" smtClean="0"/>
              <a:pPr eaLnBrk="1" latinLnBrk="0" hangingPunct="1"/>
              <a:t>4/14/2018</a:t>
            </a:fld>
            <a:endParaRPr lang="en-US"/>
          </a:p>
        </p:txBody>
      </p:sp>
      <p:sp>
        <p:nvSpPr>
          <p:cNvPr id="27" name="Espace réservé du numéro de diapositive 26"/>
          <p:cNvSpPr>
            <a:spLocks noGrp="1"/>
          </p:cNvSpPr>
          <p:nvPr>
            <p:ph type="sldNum" sz="quarter" idx="11"/>
          </p:nvPr>
        </p:nvSpPr>
        <p:spPr/>
        <p:txBody>
          <a:bodyPr rtlCol="0"/>
          <a:lstStyle/>
          <a:p>
            <a:pPr eaLnBrk="1" latinLnBrk="0" hangingPunct="1"/>
            <a:fld id="{2BBB5E19-F10A-4C2F-BF6F-11C513378A2E}" type="slidenum">
              <a:rPr kumimoji="0" lang="en-US" smtClean="0"/>
              <a:pPr eaLnBrk="1" latinLnBrk="0" hangingPunct="1"/>
              <a:t>‹N°›</a:t>
            </a:fld>
            <a:endParaRPr kumimoji="0" lang="en-US"/>
          </a:p>
        </p:txBody>
      </p:sp>
      <p:sp>
        <p:nvSpPr>
          <p:cNvPr id="28" name="Espace réservé du pied de page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Modifiez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pPr algn="r" eaLnBrk="1" latinLnBrk="0" hangingPunct="1"/>
            <a:fld id="{E6F9B8CD-342D-4579-98EC-A8FD6B7370E1}" type="datetimeFigureOut">
              <a:rPr lang="en-US" smtClean="0"/>
              <a:pPr algn="r" eaLnBrk="1" latinLnBrk="0" hangingPunct="1"/>
              <a:t>4/14/2018</a:t>
            </a:fld>
            <a:endParaRPr lang="en-US"/>
          </a:p>
        </p:txBody>
      </p:sp>
      <p:sp>
        <p:nvSpPr>
          <p:cNvPr id="4" name="Espace réservé du pied de page 3"/>
          <p:cNvSpPr>
            <a:spLocks noGrp="1"/>
          </p:cNvSpPr>
          <p:nvPr>
            <p:ph type="ftr" sz="quarter" idx="11"/>
          </p:nvPr>
        </p:nvSpPr>
        <p:spPr>
          <a:xfrm>
            <a:off x="5257800" y="612648"/>
            <a:ext cx="1325880" cy="457200"/>
          </a:xfrm>
        </p:spPr>
        <p:txBody>
          <a:bodyPr/>
          <a:lstStyle/>
          <a:p>
            <a:endParaRPr kumimoji="0" lang="en-US"/>
          </a:p>
        </p:txBody>
      </p:sp>
      <p:sp>
        <p:nvSpPr>
          <p:cNvPr id="5" name="Espace réservé du numéro de diapositive 4"/>
          <p:cNvSpPr>
            <a:spLocks noGrp="1"/>
          </p:cNvSpPr>
          <p:nvPr>
            <p:ph type="sldNum" sz="quarter" idx="12"/>
          </p:nvPr>
        </p:nvSpPr>
        <p:spPr>
          <a:xfrm>
            <a:off x="8174736" y="2272"/>
            <a:ext cx="762000" cy="365760"/>
          </a:xfrm>
        </p:spPr>
        <p:txBody>
          <a:bodyPr/>
          <a:lstStyle/>
          <a:p>
            <a:pPr algn="ctr" eaLnBrk="1" latinLnBrk="0" hangingPunct="1"/>
            <a:fld id="{2BBB5E19-F10A-4C2F-BF6F-11C513378A2E}" type="slidenum">
              <a:rPr kumimoji="0" lang="en-US" smtClean="0"/>
              <a:pPr algn="ctr" eaLnBrk="1" latinLnBrk="0" hangingPunct="1"/>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4/14/2018</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pPr eaLnBrk="1" latinLnBrk="0" hangingPunct="1"/>
            <a:fld id="{2BBB5E19-F10A-4C2F-BF6F-11C513378A2E}" type="slidenum">
              <a:rPr kumimoji="0" lang="en-US" smtClean="0"/>
              <a:pPr eaLnBrk="1" latinLnBrk="0" hangingPunct="1"/>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4/14/2018</a:t>
            </a:fld>
            <a:endParaRPr lang="en-US" dirty="0"/>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4/14/2018</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‹N°›</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r" eaLnBrk="1" latinLnBrk="0" hangingPunct="1"/>
            <a:fld id="{E6F9B8CD-342D-4579-98EC-A8FD6B7370E1}" type="datetimeFigureOut">
              <a:rPr lang="en-US" smtClean="0"/>
              <a:pPr algn="r" eaLnBrk="1" latinLnBrk="0" hangingPunct="1"/>
              <a:t>4/14/2018</a:t>
            </a:fld>
            <a:endParaRPr lang="en-US" dirty="0">
              <a:solidFill>
                <a:schemeClr val="tx2"/>
              </a:solidFill>
            </a:endParaRP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l" eaLnBrk="1" latinLnBrk="0" hangingPunct="1"/>
            <a:endParaRPr kumimoji="0" lang="en-US" dirty="0">
              <a:solidFill>
                <a:schemeClr val="tx2"/>
              </a:solidFill>
            </a:endParaRP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ctr" eaLnBrk="1" latinLnBrk="0" hangingPunct="1"/>
            <a:fld id="{2BBB5E19-F10A-4C2F-BF6F-11C513378A2E}" type="slidenum">
              <a:rPr kumimoji="0" lang="en-US" smtClean="0"/>
              <a:pPr algn="ctr" eaLnBrk="1" latinLnBrk="0" hangingPunct="1"/>
              <a:t>‹N°›</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Privac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504" y="836712"/>
            <a:ext cx="8458200" cy="1109985"/>
          </a:xfrm>
        </p:spPr>
        <p:txBody>
          <a:bodyPr>
            <a:normAutofit/>
          </a:bodyPr>
          <a:lstStyle/>
          <a:p>
            <a:pPr algn="ctr"/>
            <a:r>
              <a:rPr lang="fr-FR" sz="6600" dirty="0" smtClean="0"/>
              <a:t>Online </a:t>
            </a:r>
            <a:r>
              <a:rPr lang="fr-FR" sz="6600" dirty="0" err="1" smtClean="0"/>
              <a:t>Privacy</a:t>
            </a:r>
            <a:endParaRPr lang="fr-FR" sz="66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19"/>
            <a:ext cx="9143999" cy="6933838"/>
          </a:xfrm>
          <a:prstGeom prst="rect">
            <a:avLst/>
          </a:prstGeom>
        </p:spPr>
      </p:pic>
    </p:spTree>
    <p:extLst>
      <p:ext uri="{BB962C8B-B14F-4D97-AF65-F5344CB8AC3E}">
        <p14:creationId xmlns:p14="http://schemas.microsoft.com/office/powerpoint/2010/main" val="251941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7504" y="2108215"/>
            <a:ext cx="3845194" cy="4093428"/>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Earlier this year, Twitter, Facebook and Instagram were called out by the California branch of the ACLU for sharing user data with a social media monitoring tool that tracks activists’ conversations</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Even worse, the product can be manipulated to target activists of color, which has forced some Black Lives Matter activists off of social media and underground.</a:t>
            </a:r>
            <a:endParaRPr lang="fr-FR" sz="2000" dirty="0">
              <a:latin typeface="Calibri" panose="020F0502020204030204" pitchFamily="34" charset="0"/>
              <a:cs typeface="Calibri" panose="020F0502020204030204" pitchFamily="34" charset="0"/>
            </a:endParaRPr>
          </a:p>
        </p:txBody>
      </p:sp>
      <p:sp>
        <p:nvSpPr>
          <p:cNvPr id="10" name="ZoneTexte 9"/>
          <p:cNvSpPr txBox="1"/>
          <p:nvPr/>
        </p:nvSpPr>
        <p:spPr>
          <a:xfrm>
            <a:off x="19572" y="760923"/>
            <a:ext cx="8964487" cy="1323439"/>
          </a:xfrm>
          <a:prstGeom prst="rect">
            <a:avLst/>
          </a:prstGeom>
          <a:noFill/>
        </p:spPr>
        <p:txBody>
          <a:bodyPr wrap="square" rtlCol="0">
            <a:spAutoFit/>
          </a:bodyPr>
          <a:lstStyle/>
          <a:p>
            <a:pPr algn="ctr"/>
            <a:r>
              <a:rPr lang="en-GB" sz="4000" b="1" dirty="0">
                <a:latin typeface="+mj-lt"/>
              </a:rPr>
              <a:t>Racial profiling and user surveillance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241942"/>
            <a:ext cx="3905250" cy="3905250"/>
          </a:xfrm>
          <a:prstGeom prst="rect">
            <a:avLst/>
          </a:prstGeom>
        </p:spPr>
      </p:pic>
    </p:spTree>
    <p:extLst>
      <p:ext uri="{BB962C8B-B14F-4D97-AF65-F5344CB8AC3E}">
        <p14:creationId xmlns:p14="http://schemas.microsoft.com/office/powerpoint/2010/main" val="243523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23528" y="2285433"/>
            <a:ext cx="3845194"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it involves </a:t>
            </a:r>
            <a:r>
              <a:rPr lang="en-US" sz="2400" dirty="0">
                <a:latin typeface="Calibri" panose="020F0502020204030204" pitchFamily="34" charset="0"/>
                <a:cs typeface="Calibri" panose="020F0502020204030204" pitchFamily="34" charset="0"/>
              </a:rPr>
              <a:t>the collection of personally identifiable information of up to 87 million Facebook </a:t>
            </a:r>
            <a:r>
              <a:rPr lang="en-US" sz="2400" dirty="0" smtClean="0">
                <a:latin typeface="Calibri" panose="020F0502020204030204" pitchFamily="34" charset="0"/>
                <a:cs typeface="Calibri" panose="020F0502020204030204" pitchFamily="34" charset="0"/>
              </a:rPr>
              <a:t>users </a:t>
            </a:r>
            <a:r>
              <a:rPr lang="en-US" sz="2400" dirty="0">
                <a:latin typeface="Calibri" panose="020F0502020204030204" pitchFamily="34" charset="0"/>
                <a:cs typeface="Calibri" panose="020F0502020204030204" pitchFamily="34" charset="0"/>
              </a:rPr>
              <a:t>that Cambridge </a:t>
            </a:r>
            <a:r>
              <a:rPr lang="en-US" sz="2400" dirty="0" err="1">
                <a:latin typeface="Calibri" panose="020F0502020204030204" pitchFamily="34" charset="0"/>
                <a:cs typeface="Calibri" panose="020F0502020204030204" pitchFamily="34" charset="0"/>
              </a:rPr>
              <a:t>Analytica</a:t>
            </a:r>
            <a:r>
              <a:rPr lang="en-US" sz="2400" dirty="0">
                <a:latin typeface="Calibri" panose="020F0502020204030204" pitchFamily="34" charset="0"/>
                <a:cs typeface="Calibri" panose="020F0502020204030204" pitchFamily="34" charset="0"/>
              </a:rPr>
              <a:t> began collecting in 2014. The data was used to influence voter opinion on behalf of politicians who hire them</a:t>
            </a:r>
            <a:endParaRPr lang="fr-FR" sz="2400" dirty="0">
              <a:latin typeface="Calibri" panose="020F0502020204030204" pitchFamily="34" charset="0"/>
              <a:cs typeface="Calibri" panose="020F0502020204030204" pitchFamily="34" charset="0"/>
            </a:endParaRPr>
          </a:p>
        </p:txBody>
      </p:sp>
      <p:sp>
        <p:nvSpPr>
          <p:cNvPr id="10" name="ZoneTexte 9"/>
          <p:cNvSpPr txBox="1"/>
          <p:nvPr/>
        </p:nvSpPr>
        <p:spPr>
          <a:xfrm>
            <a:off x="107504" y="620687"/>
            <a:ext cx="8964487" cy="1323439"/>
          </a:xfrm>
          <a:prstGeom prst="rect">
            <a:avLst/>
          </a:prstGeom>
          <a:noFill/>
        </p:spPr>
        <p:txBody>
          <a:bodyPr wrap="square" rtlCol="0">
            <a:spAutoFit/>
          </a:bodyPr>
          <a:lstStyle/>
          <a:p>
            <a:pPr algn="ctr"/>
            <a:r>
              <a:rPr lang="it-IT" sz="4000" b="1" dirty="0">
                <a:latin typeface="+mj-lt"/>
              </a:rPr>
              <a:t>The Facebook–Cambridge Analytica data scandal </a:t>
            </a:r>
            <a:endParaRPr lang="en-GB" sz="4000" b="1" dirty="0">
              <a:latin typeface="+mj-l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747" y="2708920"/>
            <a:ext cx="4176464" cy="2772107"/>
          </a:xfrm>
          <a:prstGeom prst="rect">
            <a:avLst/>
          </a:prstGeom>
        </p:spPr>
      </p:pic>
    </p:spTree>
    <p:extLst>
      <p:ext uri="{BB962C8B-B14F-4D97-AF65-F5344CB8AC3E}">
        <p14:creationId xmlns:p14="http://schemas.microsoft.com/office/powerpoint/2010/main" val="559865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07504" y="620687"/>
            <a:ext cx="8964487" cy="1323439"/>
          </a:xfrm>
          <a:prstGeom prst="rect">
            <a:avLst/>
          </a:prstGeom>
          <a:noFill/>
        </p:spPr>
        <p:txBody>
          <a:bodyPr wrap="square" rtlCol="0">
            <a:spAutoFit/>
          </a:bodyPr>
          <a:lstStyle/>
          <a:p>
            <a:pPr algn="ctr"/>
            <a:r>
              <a:rPr lang="it-IT" sz="4000" b="1" dirty="0">
                <a:latin typeface="+mj-lt"/>
              </a:rPr>
              <a:t>The Facebook–Cambridge Analytica data scandal </a:t>
            </a:r>
            <a:endParaRPr lang="en-GB" sz="4000" b="1" dirty="0">
              <a:latin typeface="+mj-lt"/>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04864"/>
            <a:ext cx="6807335" cy="3744417"/>
          </a:xfrm>
          <a:prstGeom prst="rect">
            <a:avLst/>
          </a:prstGeom>
        </p:spPr>
      </p:pic>
    </p:spTree>
    <p:extLst>
      <p:ext uri="{BB962C8B-B14F-4D97-AF65-F5344CB8AC3E}">
        <p14:creationId xmlns:p14="http://schemas.microsoft.com/office/powerpoint/2010/main" val="416151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07504" y="620687"/>
            <a:ext cx="8964487" cy="707886"/>
          </a:xfrm>
          <a:prstGeom prst="rect">
            <a:avLst/>
          </a:prstGeom>
          <a:noFill/>
        </p:spPr>
        <p:txBody>
          <a:bodyPr wrap="square" rtlCol="0">
            <a:spAutoFit/>
          </a:bodyPr>
          <a:lstStyle/>
          <a:p>
            <a:pPr algn="ctr"/>
            <a:r>
              <a:rPr lang="it-IT" sz="4000" b="1" dirty="0" smtClean="0">
                <a:latin typeface="+mj-lt"/>
              </a:rPr>
              <a:t>Social Media Business Model</a:t>
            </a:r>
            <a:endParaRPr lang="en-GB" sz="4000" b="1" dirty="0">
              <a:latin typeface="+mj-l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571" y="1988840"/>
            <a:ext cx="4127288" cy="3384376"/>
          </a:xfrm>
          <a:prstGeom prst="rect">
            <a:avLst/>
          </a:prstGeom>
        </p:spPr>
      </p:pic>
      <p:sp>
        <p:nvSpPr>
          <p:cNvPr id="4" name="ZoneTexte 3"/>
          <p:cNvSpPr txBox="1"/>
          <p:nvPr/>
        </p:nvSpPr>
        <p:spPr>
          <a:xfrm>
            <a:off x="395536" y="2060847"/>
            <a:ext cx="3672408" cy="3046988"/>
          </a:xfrm>
          <a:prstGeom prst="rect">
            <a:avLst/>
          </a:prstGeom>
          <a:noFill/>
        </p:spPr>
        <p:txBody>
          <a:bodyPr wrap="square" rtlCol="0">
            <a:spAutoFit/>
          </a:bodyPr>
          <a:lstStyle/>
          <a:p>
            <a:pPr marL="285750" indent="-285750">
              <a:buFont typeface="Arial" panose="020B0604020202020204" pitchFamily="34" charset="0"/>
              <a:buChar char="•"/>
            </a:pPr>
            <a:r>
              <a:rPr lang="fr-FR" sz="3200" dirty="0" err="1" smtClean="0">
                <a:latin typeface="Calibri" panose="020F0502020204030204" pitchFamily="34" charset="0"/>
                <a:cs typeface="Calibri" panose="020F0502020204030204" pitchFamily="34" charset="0"/>
              </a:rPr>
              <a:t>Keeps</a:t>
            </a:r>
            <a:r>
              <a:rPr lang="fr-FR" sz="3200" dirty="0" smtClean="0">
                <a:latin typeface="Calibri" panose="020F0502020204030204" pitchFamily="34" charset="0"/>
                <a:cs typeface="Calibri" panose="020F0502020204030204" pitchFamily="34" charset="0"/>
              </a:rPr>
              <a:t> </a:t>
            </a:r>
            <a:r>
              <a:rPr lang="fr-FR" sz="3200" dirty="0" err="1" smtClean="0">
                <a:latin typeface="Calibri" panose="020F0502020204030204" pitchFamily="34" charset="0"/>
                <a:cs typeface="Calibri" panose="020F0502020204030204" pitchFamily="34" charset="0"/>
              </a:rPr>
              <a:t>track</a:t>
            </a:r>
            <a:r>
              <a:rPr lang="fr-FR" sz="3200" dirty="0" smtClean="0">
                <a:latin typeface="Calibri" panose="020F0502020204030204" pitchFamily="34" charset="0"/>
                <a:cs typeface="Calibri" panose="020F0502020204030204" pitchFamily="34" charset="0"/>
              </a:rPr>
              <a:t> of </a:t>
            </a:r>
            <a:r>
              <a:rPr lang="fr-FR" sz="3200" dirty="0" err="1" smtClean="0">
                <a:latin typeface="Calibri" panose="020F0502020204030204" pitchFamily="34" charset="0"/>
                <a:cs typeface="Calibri" panose="020F0502020204030204" pitchFamily="34" charset="0"/>
              </a:rPr>
              <a:t>your</a:t>
            </a:r>
            <a:r>
              <a:rPr lang="fr-FR" sz="3200" dirty="0" smtClean="0">
                <a:latin typeface="Calibri" panose="020F0502020204030204" pitchFamily="34" charset="0"/>
                <a:cs typeface="Calibri" panose="020F0502020204030204" pitchFamily="34" charset="0"/>
              </a:rPr>
              <a:t> </a:t>
            </a:r>
            <a:r>
              <a:rPr lang="fr-FR" sz="3200" dirty="0" err="1" smtClean="0">
                <a:latin typeface="Calibri" panose="020F0502020204030204" pitchFamily="34" charset="0"/>
                <a:cs typeface="Calibri" panose="020F0502020204030204" pitchFamily="34" charset="0"/>
              </a:rPr>
              <a:t>activities</a:t>
            </a:r>
            <a:r>
              <a:rPr lang="fr-FR" sz="3200" dirty="0" smtClean="0">
                <a:latin typeface="Calibri" panose="020F0502020204030204" pitchFamily="34" charset="0"/>
                <a:cs typeface="Calibri" panose="020F0502020204030204" pitchFamily="34" charset="0"/>
              </a:rPr>
              <a:t>, </a:t>
            </a:r>
            <a:r>
              <a:rPr lang="fr-FR" sz="3200" dirty="0" err="1" smtClean="0">
                <a:latin typeface="Calibri" panose="020F0502020204030204" pitchFamily="34" charset="0"/>
                <a:cs typeface="Calibri" panose="020F0502020204030204" pitchFamily="34" charset="0"/>
              </a:rPr>
              <a:t>interests</a:t>
            </a:r>
            <a:endParaRPr lang="fr-FR" sz="32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3200" dirty="0" err="1" smtClean="0">
                <a:latin typeface="Calibri" panose="020F0502020204030204" pitchFamily="34" charset="0"/>
                <a:cs typeface="Calibri" panose="020F0502020204030204" pitchFamily="34" charset="0"/>
              </a:rPr>
              <a:t>Reads</a:t>
            </a:r>
            <a:r>
              <a:rPr lang="fr-FR" sz="3200" dirty="0" smtClean="0">
                <a:latin typeface="Calibri" panose="020F0502020204030204" pitchFamily="34" charset="0"/>
                <a:cs typeface="Calibri" panose="020F0502020204030204" pitchFamily="34" charset="0"/>
              </a:rPr>
              <a:t> </a:t>
            </a:r>
            <a:r>
              <a:rPr lang="fr-FR" sz="3200" dirty="0" err="1" smtClean="0">
                <a:latin typeface="Calibri" panose="020F0502020204030204" pitchFamily="34" charset="0"/>
                <a:cs typeface="Calibri" panose="020F0502020204030204" pitchFamily="34" charset="0"/>
              </a:rPr>
              <a:t>your</a:t>
            </a:r>
            <a:r>
              <a:rPr lang="fr-FR" sz="3200" dirty="0" smtClean="0">
                <a:latin typeface="Calibri" panose="020F0502020204030204" pitchFamily="34" charset="0"/>
                <a:cs typeface="Calibri" panose="020F0502020204030204" pitchFamily="34" charset="0"/>
              </a:rPr>
              <a:t> conversations</a:t>
            </a:r>
          </a:p>
          <a:p>
            <a:pPr marL="285750" indent="-285750">
              <a:buFont typeface="Arial" panose="020B0604020202020204" pitchFamily="34" charset="0"/>
              <a:buChar char="•"/>
            </a:pPr>
            <a:r>
              <a:rPr lang="fr-FR" sz="3200" dirty="0" err="1" smtClean="0">
                <a:latin typeface="Calibri" panose="020F0502020204030204" pitchFamily="34" charset="0"/>
                <a:cs typeface="Calibri" panose="020F0502020204030204" pitchFamily="34" charset="0"/>
              </a:rPr>
              <a:t>Tracks</a:t>
            </a:r>
            <a:r>
              <a:rPr lang="fr-FR" sz="3200" dirty="0" smtClean="0">
                <a:latin typeface="Calibri" panose="020F0502020204030204" pitchFamily="34" charset="0"/>
                <a:cs typeface="Calibri" panose="020F0502020204030204" pitchFamily="34" charset="0"/>
              </a:rPr>
              <a:t> </a:t>
            </a:r>
            <a:r>
              <a:rPr lang="fr-FR" sz="3200" dirty="0" err="1" smtClean="0">
                <a:latin typeface="Calibri" panose="020F0502020204030204" pitchFamily="34" charset="0"/>
                <a:cs typeface="Calibri" panose="020F0502020204030204" pitchFamily="34" charset="0"/>
              </a:rPr>
              <a:t>you</a:t>
            </a:r>
            <a:r>
              <a:rPr lang="fr-FR" sz="3200" dirty="0" smtClean="0">
                <a:latin typeface="Calibri" panose="020F0502020204030204" pitchFamily="34" charset="0"/>
                <a:cs typeface="Calibri" panose="020F0502020204030204" pitchFamily="34" charset="0"/>
              </a:rPr>
              <a:t> on </a:t>
            </a:r>
            <a:r>
              <a:rPr lang="fr-FR" sz="3200" dirty="0" err="1" smtClean="0">
                <a:latin typeface="Calibri" panose="020F0502020204030204" pitchFamily="34" charset="0"/>
                <a:cs typeface="Calibri" panose="020F0502020204030204" pitchFamily="34" charset="0"/>
              </a:rPr>
              <a:t>third</a:t>
            </a:r>
            <a:r>
              <a:rPr lang="fr-FR" sz="3200" dirty="0" smtClean="0">
                <a:latin typeface="Calibri" panose="020F0502020204030204" pitchFamily="34" charset="0"/>
                <a:cs typeface="Calibri" panose="020F0502020204030204" pitchFamily="34" charset="0"/>
              </a:rPr>
              <a:t> party </a:t>
            </a:r>
            <a:r>
              <a:rPr lang="fr-FR" sz="3200" dirty="0" err="1" smtClean="0">
                <a:latin typeface="Calibri" panose="020F0502020204030204" pitchFamily="34" charset="0"/>
                <a:cs typeface="Calibri" panose="020F0502020204030204" pitchFamily="34" charset="0"/>
              </a:rPr>
              <a:t>websites</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8635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98042" y="1484784"/>
            <a:ext cx="8964487" cy="3785652"/>
          </a:xfrm>
          <a:prstGeom prst="rect">
            <a:avLst/>
          </a:prstGeom>
          <a:noFill/>
        </p:spPr>
        <p:txBody>
          <a:bodyPr wrap="square" rtlCol="0">
            <a:spAutoFit/>
          </a:bodyPr>
          <a:lstStyle/>
          <a:p>
            <a:r>
              <a:rPr lang="en-US" sz="4000" b="1" dirty="0"/>
              <a:t>“I </a:t>
            </a:r>
            <a:r>
              <a:rPr lang="en-US" sz="4000" b="1" dirty="0" smtClean="0"/>
              <a:t>have</a:t>
            </a:r>
          </a:p>
          <a:p>
            <a:r>
              <a:rPr lang="en-US" sz="4000" b="1" dirty="0" smtClean="0"/>
              <a:t> nothing</a:t>
            </a:r>
          </a:p>
          <a:p>
            <a:r>
              <a:rPr lang="en-US" sz="4000" b="1" dirty="0" smtClean="0"/>
              <a:t>To hide.</a:t>
            </a:r>
          </a:p>
          <a:p>
            <a:r>
              <a:rPr lang="en-US" sz="4000" b="1" dirty="0" smtClean="0"/>
              <a:t>Why</a:t>
            </a:r>
            <a:r>
              <a:rPr lang="en-US" sz="4000" b="1" dirty="0"/>
              <a:t> </a:t>
            </a:r>
            <a:r>
              <a:rPr lang="en-US" sz="4000" b="1" dirty="0" smtClean="0"/>
              <a:t>should</a:t>
            </a:r>
          </a:p>
          <a:p>
            <a:r>
              <a:rPr lang="en-US" sz="4000" b="1" dirty="0" smtClean="0"/>
              <a:t> I </a:t>
            </a:r>
            <a:r>
              <a:rPr lang="en-US" sz="4000" b="1" dirty="0"/>
              <a:t>care </a:t>
            </a:r>
            <a:r>
              <a:rPr lang="en-US" sz="4000" b="1" dirty="0" smtClean="0"/>
              <a:t>about </a:t>
            </a:r>
          </a:p>
          <a:p>
            <a:r>
              <a:rPr lang="en-US" sz="4000" b="1" dirty="0" smtClean="0"/>
              <a:t>my privacy</a:t>
            </a:r>
            <a:r>
              <a:rPr lang="en-US" sz="4000" b="1" dirty="0"/>
              <a:t>?”</a:t>
            </a:r>
            <a:endParaRPr lang="en-GB" sz="4000" b="1" dirty="0">
              <a:latin typeface="+mj-lt"/>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286" y="764704"/>
            <a:ext cx="4280869" cy="5912950"/>
          </a:xfrm>
          <a:prstGeom prst="rect">
            <a:avLst/>
          </a:prstGeom>
        </p:spPr>
      </p:pic>
      <p:cxnSp>
        <p:nvCxnSpPr>
          <p:cNvPr id="7" name="Connecteur droit 6"/>
          <p:cNvCxnSpPr/>
          <p:nvPr/>
        </p:nvCxnSpPr>
        <p:spPr>
          <a:xfrm>
            <a:off x="3995936" y="404664"/>
            <a:ext cx="0" cy="64533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9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2093" y="620688"/>
            <a:ext cx="8964487" cy="1323439"/>
          </a:xfrm>
          <a:prstGeom prst="rect">
            <a:avLst/>
          </a:prstGeom>
          <a:noFill/>
        </p:spPr>
        <p:txBody>
          <a:bodyPr wrap="square" rtlCol="0">
            <a:spAutoFit/>
          </a:bodyPr>
          <a:lstStyle/>
          <a:p>
            <a:pPr algn="ctr"/>
            <a:r>
              <a:rPr lang="it-IT" sz="4000" b="1" dirty="0" smtClean="0">
                <a:latin typeface="+mj-lt"/>
              </a:rPr>
              <a:t>Why should you care </a:t>
            </a:r>
          </a:p>
          <a:p>
            <a:pPr algn="ctr"/>
            <a:r>
              <a:rPr lang="it-IT" sz="4000" b="1" dirty="0" smtClean="0">
                <a:latin typeface="+mj-lt"/>
              </a:rPr>
              <a:t>about your privacy ?</a:t>
            </a:r>
            <a:endParaRPr lang="en-GB" sz="4000" b="1" dirty="0">
              <a:latin typeface="+mj-lt"/>
            </a:endParaRPr>
          </a:p>
        </p:txBody>
      </p:sp>
      <p:sp>
        <p:nvSpPr>
          <p:cNvPr id="6" name="ZoneTexte 5"/>
          <p:cNvSpPr txBox="1"/>
          <p:nvPr/>
        </p:nvSpPr>
        <p:spPr>
          <a:xfrm>
            <a:off x="395536" y="2060847"/>
            <a:ext cx="8581044"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Your privacy is a </a:t>
            </a:r>
            <a:r>
              <a:rPr lang="en-US" sz="3200" dirty="0" smtClean="0">
                <a:latin typeface="Calibri" panose="020F0502020204030204" pitchFamily="34" charset="0"/>
                <a:cs typeface="Calibri" panose="020F0502020204030204" pitchFamily="34" charset="0"/>
              </a:rPr>
              <a:t>human right </a:t>
            </a:r>
            <a:r>
              <a:rPr lang="en-US" sz="3200" dirty="0">
                <a:latin typeface="Calibri" panose="020F0502020204030204" pitchFamily="34" charset="0"/>
                <a:cs typeface="Calibri" panose="020F0502020204030204" pitchFamily="34" charset="0"/>
              </a:rPr>
              <a:t>you haven’t always had</a:t>
            </a:r>
            <a:r>
              <a:rPr lang="en-US" sz="32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3200" dirty="0" smtClean="0">
                <a:latin typeface="Calibri" panose="020F0502020204030204" pitchFamily="34" charset="0"/>
                <a:cs typeface="Calibri" panose="020F0502020204030204" pitchFamily="34" charset="0"/>
              </a:rPr>
              <a:t>Having </a:t>
            </a:r>
            <a:r>
              <a:rPr lang="en-US" sz="3200" dirty="0">
                <a:latin typeface="Calibri" panose="020F0502020204030204" pitchFamily="34" charset="0"/>
                <a:cs typeface="Calibri" panose="020F0502020204030204" pitchFamily="34" charset="0"/>
              </a:rPr>
              <a:t>nothing to hide is not true nor realistic</a:t>
            </a:r>
            <a:r>
              <a:rPr lang="en-US" sz="32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Information in the wrong hands becomes dangerous</a:t>
            </a:r>
            <a:r>
              <a:rPr lang="en-US" sz="32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You can’t predict the future</a:t>
            </a:r>
            <a:r>
              <a:rPr lang="en-US" sz="3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465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2093" y="620688"/>
            <a:ext cx="8964487" cy="1323439"/>
          </a:xfrm>
          <a:prstGeom prst="rect">
            <a:avLst/>
          </a:prstGeom>
          <a:noFill/>
        </p:spPr>
        <p:txBody>
          <a:bodyPr wrap="square" rtlCol="0">
            <a:spAutoFit/>
          </a:bodyPr>
          <a:lstStyle/>
          <a:p>
            <a:pPr algn="ctr"/>
            <a:r>
              <a:rPr lang="it-IT" sz="4000" b="1" dirty="0" smtClean="0">
                <a:latin typeface="+mj-lt"/>
              </a:rPr>
              <a:t>Can you prevent your privacy from being violated?</a:t>
            </a:r>
            <a:endParaRPr lang="en-GB" sz="4000" b="1" dirty="0">
              <a:latin typeface="+mj-lt"/>
            </a:endParaRPr>
          </a:p>
        </p:txBody>
      </p:sp>
      <p:sp>
        <p:nvSpPr>
          <p:cNvPr id="6" name="ZoneTexte 5"/>
          <p:cNvSpPr txBox="1"/>
          <p:nvPr/>
        </p:nvSpPr>
        <p:spPr>
          <a:xfrm>
            <a:off x="203814" y="2060847"/>
            <a:ext cx="8772766"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It’s difficult, they already have the permission to do so.</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02806"/>
            <a:ext cx="6198353" cy="2142238"/>
          </a:xfrm>
          <a:prstGeom prst="rect">
            <a:avLst/>
          </a:prstGeom>
          <a:ln>
            <a:solidFill>
              <a:schemeClr val="accent1"/>
            </a:solidFill>
          </a:ln>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1264" y="4046794"/>
            <a:ext cx="4862736" cy="2183966"/>
          </a:xfrm>
          <a:prstGeom prst="rect">
            <a:avLst/>
          </a:prstGeom>
          <a:ln>
            <a:solidFill>
              <a:schemeClr val="accent1"/>
            </a:solidFill>
          </a:ln>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633209"/>
            <a:ext cx="4248472" cy="819881"/>
          </a:xfrm>
          <a:prstGeom prst="rect">
            <a:avLst/>
          </a:prstGeom>
          <a:ln>
            <a:solidFill>
              <a:schemeClr val="accent1"/>
            </a:solidFill>
          </a:ln>
        </p:spPr>
      </p:pic>
    </p:spTree>
    <p:extLst>
      <p:ext uri="{BB962C8B-B14F-4D97-AF65-F5344CB8AC3E}">
        <p14:creationId xmlns:p14="http://schemas.microsoft.com/office/powerpoint/2010/main" val="1336115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2093" y="620688"/>
            <a:ext cx="8964487" cy="1323439"/>
          </a:xfrm>
          <a:prstGeom prst="rect">
            <a:avLst/>
          </a:prstGeom>
          <a:noFill/>
        </p:spPr>
        <p:txBody>
          <a:bodyPr wrap="square" rtlCol="0">
            <a:spAutoFit/>
          </a:bodyPr>
          <a:lstStyle/>
          <a:p>
            <a:pPr algn="ctr"/>
            <a:r>
              <a:rPr lang="it-IT" sz="4000" b="1" dirty="0" smtClean="0">
                <a:latin typeface="+mj-lt"/>
              </a:rPr>
              <a:t>Can you prevent your privacy from being violated?</a:t>
            </a:r>
            <a:endParaRPr lang="en-GB" sz="4000" b="1" dirty="0">
              <a:latin typeface="+mj-lt"/>
            </a:endParaRPr>
          </a:p>
        </p:txBody>
      </p:sp>
      <p:sp>
        <p:nvSpPr>
          <p:cNvPr id="6" name="ZoneTexte 5"/>
          <p:cNvSpPr txBox="1"/>
          <p:nvPr/>
        </p:nvSpPr>
        <p:spPr>
          <a:xfrm>
            <a:off x="203814" y="5073074"/>
            <a:ext cx="877276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t>
            </a:r>
            <a:r>
              <a:rPr lang="en-US" sz="2400" b="1" i="1" dirty="0">
                <a:latin typeface="Calibri" panose="020F0502020204030204" pitchFamily="34" charset="0"/>
                <a:cs typeface="Calibri" panose="020F0502020204030204" pitchFamily="34" charset="0"/>
              </a:rPr>
              <a:t>Here's what everyone's been trying to tell you today — and I say it gently — your user agreement sucks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Senator Kennedy </a:t>
            </a:r>
            <a:r>
              <a:rPr lang="en-US" sz="2400" dirty="0">
                <a:latin typeface="Calibri" panose="020F0502020204030204" pitchFamily="34" charset="0"/>
                <a:cs typeface="Calibri" panose="020F0502020204030204" pitchFamily="34" charset="0"/>
              </a:rPr>
              <a:t>said. "The purpose of a user agreement is to cover Facebook's rear end, not inform users of their rights."</a:t>
            </a:r>
            <a:endParaRPr lang="en-US" sz="2400" dirty="0" smtClean="0">
              <a:latin typeface="Calibri" panose="020F0502020204030204" pitchFamily="34" charset="0"/>
              <a:cs typeface="Calibri" panose="020F050202020403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32857"/>
            <a:ext cx="6372200" cy="2736304"/>
          </a:xfrm>
          <a:prstGeom prst="rect">
            <a:avLst/>
          </a:prstGeom>
        </p:spPr>
      </p:pic>
    </p:spTree>
    <p:extLst>
      <p:ext uri="{BB962C8B-B14F-4D97-AF65-F5344CB8AC3E}">
        <p14:creationId xmlns:p14="http://schemas.microsoft.com/office/powerpoint/2010/main" val="2156538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2093" y="620688"/>
            <a:ext cx="8964487" cy="1323439"/>
          </a:xfrm>
          <a:prstGeom prst="rect">
            <a:avLst/>
          </a:prstGeom>
          <a:noFill/>
        </p:spPr>
        <p:txBody>
          <a:bodyPr wrap="square" rtlCol="0">
            <a:spAutoFit/>
          </a:bodyPr>
          <a:lstStyle/>
          <a:p>
            <a:pPr algn="ctr"/>
            <a:r>
              <a:rPr lang="it-IT" sz="4000" b="1" dirty="0" smtClean="0">
                <a:latin typeface="+mj-lt"/>
              </a:rPr>
              <a:t>Can you prevent your privacy from being violated?</a:t>
            </a:r>
            <a:endParaRPr lang="en-GB" sz="4000" b="1" dirty="0">
              <a:latin typeface="+mj-lt"/>
            </a:endParaRPr>
          </a:p>
        </p:txBody>
      </p:sp>
      <p:sp>
        <p:nvSpPr>
          <p:cNvPr id="6" name="ZoneTexte 5"/>
          <p:cNvSpPr txBox="1"/>
          <p:nvPr/>
        </p:nvSpPr>
        <p:spPr>
          <a:xfrm>
            <a:off x="251520" y="2276872"/>
            <a:ext cx="8772766" cy="2308324"/>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Facebook apologies list : </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2006</a:t>
            </a:r>
            <a:r>
              <a:rPr lang="en-US" sz="2400" dirty="0">
                <a:latin typeface="Calibri" panose="020F0502020204030204" pitchFamily="34" charset="0"/>
                <a:cs typeface="Calibri" panose="020F0502020204030204" pitchFamily="34" charset="0"/>
              </a:rPr>
              <a:t>: “We really messed this one up.”</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2007: “We simply did a bad job. I apologize for it.”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2010: “Sometimes we move too fast.”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2011: “I’m the first to admit we’ve made a bunch of mistakes.”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2017: “I ask for forgiveness. I will work to do better.”</a:t>
            </a:r>
            <a:endParaRPr lang="en-US" sz="2400" dirty="0" smtClean="0">
              <a:latin typeface="Calibri" panose="020F0502020204030204" pitchFamily="34" charset="0"/>
              <a:cs typeface="Calibri" panose="020F0502020204030204" pitchFamily="34" charset="0"/>
            </a:endParaRPr>
          </a:p>
        </p:txBody>
      </p:sp>
      <p:sp>
        <p:nvSpPr>
          <p:cNvPr id="7" name="ZoneTexte 6"/>
          <p:cNvSpPr txBox="1"/>
          <p:nvPr/>
        </p:nvSpPr>
        <p:spPr>
          <a:xfrm>
            <a:off x="203814" y="5373216"/>
            <a:ext cx="8772766"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Limit the data you give away!</a:t>
            </a:r>
          </a:p>
        </p:txBody>
      </p:sp>
    </p:spTree>
    <p:extLst>
      <p:ext uri="{BB962C8B-B14F-4D97-AF65-F5344CB8AC3E}">
        <p14:creationId xmlns:p14="http://schemas.microsoft.com/office/powerpoint/2010/main" val="2536790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3598" y="980728"/>
            <a:ext cx="7581527" cy="706760"/>
          </a:xfrm>
        </p:spPr>
        <p:txBody>
          <a:bodyPr>
            <a:normAutofit/>
          </a:bodyPr>
          <a:lstStyle/>
          <a:p>
            <a:pPr algn="ctr"/>
            <a:r>
              <a:rPr lang="fr-FR" b="1" dirty="0" err="1" smtClean="0"/>
              <a:t>Thank</a:t>
            </a:r>
            <a:r>
              <a:rPr lang="fr-FR" b="1" dirty="0" smtClean="0"/>
              <a:t> </a:t>
            </a:r>
            <a:r>
              <a:rPr lang="fr-FR" b="1" dirty="0" err="1" smtClean="0"/>
              <a:t>you</a:t>
            </a:r>
            <a:r>
              <a:rPr lang="fr-FR" b="1" dirty="0" smtClean="0"/>
              <a:t>!</a:t>
            </a:r>
            <a:endParaRPr lang="fr-FR" b="1" dirty="0"/>
          </a:p>
        </p:txBody>
      </p:sp>
      <p:sp>
        <p:nvSpPr>
          <p:cNvPr id="4" name="Rectangle à coins arrondis 3"/>
          <p:cNvSpPr/>
          <p:nvPr/>
        </p:nvSpPr>
        <p:spPr>
          <a:xfrm>
            <a:off x="555093" y="1757688"/>
            <a:ext cx="8136904" cy="37444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 name="ZoneTexte 4"/>
          <p:cNvSpPr txBox="1"/>
          <p:nvPr/>
        </p:nvSpPr>
        <p:spPr>
          <a:xfrm>
            <a:off x="741934" y="2132856"/>
            <a:ext cx="7704856" cy="1200329"/>
          </a:xfrm>
          <a:prstGeom prst="rect">
            <a:avLst/>
          </a:prstGeom>
          <a:noFill/>
        </p:spPr>
        <p:txBody>
          <a:bodyPr wrap="square" rtlCol="0">
            <a:spAutoFit/>
          </a:bodyPr>
          <a:lstStyle/>
          <a:p>
            <a:pPr algn="ctr"/>
            <a:r>
              <a:rPr lang="fr-FR" sz="3600" dirty="0" err="1" smtClean="0"/>
              <a:t>Shouldn’t</a:t>
            </a:r>
            <a:r>
              <a:rPr lang="fr-FR" sz="3600" dirty="0" smtClean="0"/>
              <a:t> </a:t>
            </a:r>
            <a:r>
              <a:rPr lang="fr-FR" sz="3600" dirty="0" err="1" smtClean="0"/>
              <a:t>we</a:t>
            </a:r>
            <a:r>
              <a:rPr lang="fr-FR" sz="3600" dirty="0" smtClean="0"/>
              <a:t> care more about </a:t>
            </a:r>
            <a:r>
              <a:rPr lang="fr-FR" sz="3600" dirty="0" err="1" smtClean="0"/>
              <a:t>protecting</a:t>
            </a:r>
            <a:r>
              <a:rPr lang="fr-FR" sz="3600" dirty="0" smtClean="0"/>
              <a:t> </a:t>
            </a:r>
            <a:r>
              <a:rPr lang="fr-FR" sz="3600" dirty="0" err="1" smtClean="0"/>
              <a:t>our</a:t>
            </a:r>
            <a:r>
              <a:rPr lang="fr-FR" sz="3600" dirty="0" smtClean="0"/>
              <a:t> online </a:t>
            </a:r>
            <a:r>
              <a:rPr lang="fr-FR" sz="3600" dirty="0" err="1" smtClean="0"/>
              <a:t>privacy</a:t>
            </a:r>
            <a:r>
              <a:rPr lang="fr-FR" sz="3600" dirty="0" smtClean="0"/>
              <a:t>?</a:t>
            </a:r>
          </a:p>
        </p:txBody>
      </p:sp>
      <p:sp>
        <p:nvSpPr>
          <p:cNvPr id="6" name="ZoneTexte 5"/>
          <p:cNvSpPr txBox="1"/>
          <p:nvPr/>
        </p:nvSpPr>
        <p:spPr>
          <a:xfrm>
            <a:off x="771117" y="3573016"/>
            <a:ext cx="7704856" cy="1754326"/>
          </a:xfrm>
          <a:prstGeom prst="rect">
            <a:avLst/>
          </a:prstGeom>
          <a:noFill/>
        </p:spPr>
        <p:txBody>
          <a:bodyPr wrap="square" rtlCol="0">
            <a:spAutoFit/>
          </a:bodyPr>
          <a:lstStyle/>
          <a:p>
            <a:pPr algn="ctr"/>
            <a:r>
              <a:rPr lang="fr-FR" sz="3600" dirty="0" err="1" smtClean="0"/>
              <a:t>Would</a:t>
            </a:r>
            <a:r>
              <a:rPr lang="fr-FR" sz="3600" dirty="0" smtClean="0"/>
              <a:t> </a:t>
            </a:r>
            <a:r>
              <a:rPr lang="fr-FR" sz="3600" dirty="0" err="1" smtClean="0"/>
              <a:t>you</a:t>
            </a:r>
            <a:r>
              <a:rPr lang="fr-FR" sz="3600" dirty="0" smtClean="0"/>
              <a:t> </a:t>
            </a:r>
            <a:r>
              <a:rPr lang="fr-FR" sz="3600" dirty="0" err="1" smtClean="0"/>
              <a:t>dare</a:t>
            </a:r>
            <a:r>
              <a:rPr lang="fr-FR" sz="3600" dirty="0" smtClean="0"/>
              <a:t> to #</a:t>
            </a:r>
            <a:r>
              <a:rPr lang="fr-FR" sz="3600" dirty="0" err="1" smtClean="0"/>
              <a:t>deletefacebook</a:t>
            </a:r>
            <a:r>
              <a:rPr lang="fr-FR" sz="3600" dirty="0" smtClean="0"/>
              <a:t> for the </a:t>
            </a:r>
            <a:r>
              <a:rPr lang="fr-FR" sz="3600" dirty="0" err="1" smtClean="0"/>
              <a:t>sake</a:t>
            </a:r>
            <a:r>
              <a:rPr lang="fr-FR" sz="3600" dirty="0" smtClean="0"/>
              <a:t> of </a:t>
            </a:r>
            <a:r>
              <a:rPr lang="fr-FR" sz="3600" dirty="0" err="1" smtClean="0"/>
              <a:t>your</a:t>
            </a:r>
            <a:r>
              <a:rPr lang="fr-FR" sz="3600" dirty="0" smtClean="0"/>
              <a:t> </a:t>
            </a:r>
            <a:r>
              <a:rPr lang="fr-FR" sz="3600" dirty="0" err="1" smtClean="0"/>
              <a:t>privacy</a:t>
            </a:r>
            <a:r>
              <a:rPr lang="fr-FR" sz="3600" dirty="0" smtClean="0"/>
              <a:t>?</a:t>
            </a:r>
          </a:p>
          <a:p>
            <a:pPr algn="ctr"/>
            <a:endParaRPr lang="fr-FR" sz="3600" dirty="0" smtClean="0"/>
          </a:p>
        </p:txBody>
      </p:sp>
    </p:spTree>
    <p:extLst>
      <p:ext uri="{BB962C8B-B14F-4D97-AF65-F5344CB8AC3E}">
        <p14:creationId xmlns:p14="http://schemas.microsoft.com/office/powerpoint/2010/main" val="225346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1981382750"/>
              </p:ext>
            </p:extLst>
          </p:nvPr>
        </p:nvGraphicFramePr>
        <p:xfrm>
          <a:off x="1115616" y="1435142"/>
          <a:ext cx="6960096" cy="4442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p:cNvSpPr txBox="1"/>
          <p:nvPr/>
        </p:nvSpPr>
        <p:spPr>
          <a:xfrm>
            <a:off x="1459149" y="1772816"/>
            <a:ext cx="466418" cy="584775"/>
          </a:xfrm>
          <a:prstGeom prst="rect">
            <a:avLst/>
          </a:prstGeom>
          <a:noFill/>
        </p:spPr>
        <p:txBody>
          <a:bodyPr wrap="square" rtlCol="0">
            <a:spAutoFit/>
          </a:bodyPr>
          <a:lstStyle/>
          <a:p>
            <a:r>
              <a:rPr lang="en-GB" sz="3200" b="1" dirty="0" smtClean="0"/>
              <a:t>1</a:t>
            </a:r>
            <a:endParaRPr lang="fr-FR" sz="3200" b="1" dirty="0"/>
          </a:p>
        </p:txBody>
      </p:sp>
      <p:sp>
        <p:nvSpPr>
          <p:cNvPr id="8" name="ZoneTexte 7"/>
          <p:cNvSpPr txBox="1"/>
          <p:nvPr/>
        </p:nvSpPr>
        <p:spPr>
          <a:xfrm>
            <a:off x="1795969" y="2852936"/>
            <a:ext cx="466418" cy="584775"/>
          </a:xfrm>
          <a:prstGeom prst="rect">
            <a:avLst/>
          </a:prstGeom>
          <a:noFill/>
        </p:spPr>
        <p:txBody>
          <a:bodyPr wrap="square" rtlCol="0">
            <a:spAutoFit/>
          </a:bodyPr>
          <a:lstStyle/>
          <a:p>
            <a:r>
              <a:rPr lang="en-GB" sz="3200" b="1" dirty="0"/>
              <a:t>2</a:t>
            </a:r>
            <a:endParaRPr lang="fr-FR" sz="3200" b="1" dirty="0"/>
          </a:p>
        </p:txBody>
      </p:sp>
      <p:sp>
        <p:nvSpPr>
          <p:cNvPr id="9" name="ZoneTexte 8"/>
          <p:cNvSpPr txBox="1"/>
          <p:nvPr/>
        </p:nvSpPr>
        <p:spPr>
          <a:xfrm>
            <a:off x="1825035" y="3861048"/>
            <a:ext cx="466418" cy="584775"/>
          </a:xfrm>
          <a:prstGeom prst="rect">
            <a:avLst/>
          </a:prstGeom>
          <a:noFill/>
        </p:spPr>
        <p:txBody>
          <a:bodyPr wrap="square" rtlCol="0">
            <a:spAutoFit/>
          </a:bodyPr>
          <a:lstStyle/>
          <a:p>
            <a:r>
              <a:rPr lang="en-GB" sz="3200" b="1" dirty="0"/>
              <a:t>3</a:t>
            </a:r>
            <a:endParaRPr lang="fr-FR" sz="3200" b="1" dirty="0"/>
          </a:p>
        </p:txBody>
      </p:sp>
      <p:sp>
        <p:nvSpPr>
          <p:cNvPr id="10" name="ZoneTexte 9"/>
          <p:cNvSpPr txBox="1"/>
          <p:nvPr/>
        </p:nvSpPr>
        <p:spPr>
          <a:xfrm>
            <a:off x="1397273" y="4869160"/>
            <a:ext cx="466418" cy="584775"/>
          </a:xfrm>
          <a:prstGeom prst="rect">
            <a:avLst/>
          </a:prstGeom>
          <a:noFill/>
        </p:spPr>
        <p:txBody>
          <a:bodyPr wrap="square" rtlCol="0">
            <a:spAutoFit/>
          </a:bodyPr>
          <a:lstStyle/>
          <a:p>
            <a:r>
              <a:rPr lang="en-GB" sz="3200" b="1" dirty="0"/>
              <a:t>4</a:t>
            </a:r>
            <a:endParaRPr lang="fr-FR" sz="3200" b="1" dirty="0"/>
          </a:p>
        </p:txBody>
      </p:sp>
    </p:spTree>
    <p:extLst>
      <p:ext uri="{BB962C8B-B14F-4D97-AF65-F5344CB8AC3E}">
        <p14:creationId xmlns:p14="http://schemas.microsoft.com/office/powerpoint/2010/main" val="4020732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822712" y="1628800"/>
            <a:ext cx="7498575" cy="4401205"/>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Also known as Internet privacy, </a:t>
            </a:r>
            <a:r>
              <a:rPr lang="en-US" sz="2800" dirty="0" smtClean="0">
                <a:latin typeface="Calibri" panose="020F0502020204030204" pitchFamily="34" charset="0"/>
                <a:cs typeface="Calibri" panose="020F0502020204030204" pitchFamily="34" charset="0"/>
              </a:rPr>
              <a:t>it </a:t>
            </a:r>
            <a:r>
              <a:rPr lang="en-US" sz="2800" dirty="0">
                <a:latin typeface="Calibri" panose="020F0502020204030204" pitchFamily="34" charset="0"/>
                <a:cs typeface="Calibri" panose="020F0502020204030204" pitchFamily="34" charset="0"/>
              </a:rPr>
              <a:t>involves the right or mandate of personal </a:t>
            </a:r>
            <a:r>
              <a:rPr lang="en-US" sz="2800" dirty="0">
                <a:latin typeface="Calibri" panose="020F0502020204030204" pitchFamily="34" charset="0"/>
                <a:cs typeface="Calibri" panose="020F0502020204030204" pitchFamily="34" charset="0"/>
                <a:hlinkClick r:id="rId2" tooltip="Privacy"/>
              </a:rPr>
              <a:t>privacy</a:t>
            </a:r>
            <a:r>
              <a:rPr lang="en-US" sz="2800" dirty="0">
                <a:latin typeface="Calibri" panose="020F0502020204030204" pitchFamily="34" charset="0"/>
                <a:cs typeface="Calibri" panose="020F0502020204030204" pitchFamily="34" charset="0"/>
              </a:rPr>
              <a:t> concerning the storing, repurposing, provision to third parties, and displaying of information pertaining to oneself via of the </a:t>
            </a:r>
            <a:r>
              <a:rPr lang="en-US" sz="2800" dirty="0" smtClean="0">
                <a:latin typeface="Calibri" panose="020F0502020204030204" pitchFamily="34" charset="0"/>
                <a:cs typeface="Calibri" panose="020F0502020204030204" pitchFamily="34" charset="0"/>
                <a:hlinkClick r:id="rId3" tooltip="Internet"/>
              </a:rPr>
              <a:t>Internet</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it’s the privacy </a:t>
            </a:r>
            <a:r>
              <a:rPr lang="en-US" sz="2800" dirty="0">
                <a:latin typeface="Calibri" panose="020F0502020204030204" pitchFamily="34" charset="0"/>
                <a:cs typeface="Calibri" panose="020F0502020204030204" pitchFamily="34" charset="0"/>
              </a:rPr>
              <a:t>and security level of personal data published via the Internet. It is a broad term that refers to a variety of factors, techniques and technologies used to protect sensitive and private data, communications, and preferences.</a:t>
            </a:r>
            <a:endParaRPr lang="fr-FR" sz="3200" dirty="0">
              <a:latin typeface="Calibri" panose="020F0502020204030204" pitchFamily="34" charset="0"/>
              <a:cs typeface="Calibri" panose="020F0502020204030204" pitchFamily="34" charset="0"/>
            </a:endParaRPr>
          </a:p>
        </p:txBody>
      </p:sp>
      <p:sp>
        <p:nvSpPr>
          <p:cNvPr id="10" name="ZoneTexte 9"/>
          <p:cNvSpPr txBox="1"/>
          <p:nvPr/>
        </p:nvSpPr>
        <p:spPr>
          <a:xfrm>
            <a:off x="763754" y="692696"/>
            <a:ext cx="7591338" cy="707886"/>
          </a:xfrm>
          <a:prstGeom prst="rect">
            <a:avLst/>
          </a:prstGeom>
          <a:noFill/>
        </p:spPr>
        <p:txBody>
          <a:bodyPr wrap="square" rtlCol="0">
            <a:spAutoFit/>
          </a:bodyPr>
          <a:lstStyle/>
          <a:p>
            <a:pPr algn="ctr"/>
            <a:r>
              <a:rPr lang="en-GB" sz="4000" b="1" dirty="0" smtClean="0">
                <a:latin typeface="+mj-lt"/>
              </a:rPr>
              <a:t>Online Privacy</a:t>
            </a:r>
            <a:endParaRPr lang="fr-FR" sz="4000" b="1" dirty="0">
              <a:latin typeface="+mj-lt"/>
            </a:endParaRPr>
          </a:p>
        </p:txBody>
      </p:sp>
    </p:spTree>
    <p:extLst>
      <p:ext uri="{BB962C8B-B14F-4D97-AF65-F5344CB8AC3E}">
        <p14:creationId xmlns:p14="http://schemas.microsoft.com/office/powerpoint/2010/main" val="188871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9552" y="2146282"/>
            <a:ext cx="8188632"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Calibri" panose="020F0502020204030204" pitchFamily="34" charset="0"/>
                <a:cs typeface="Calibri" panose="020F0502020204030204" pitchFamily="34" charset="0"/>
              </a:rPr>
              <a:t>With </a:t>
            </a:r>
            <a:r>
              <a:rPr lang="en-US" sz="3200" dirty="0">
                <a:latin typeface="Calibri" panose="020F0502020204030204" pitchFamily="34" charset="0"/>
                <a:cs typeface="Calibri" panose="020F0502020204030204" pitchFamily="34" charset="0"/>
              </a:rPr>
              <a:t>internet advancing as fast as it is, and the complexity of the tools to use it ever-growing, it is possible for the everyday user to maintain their own security on the web? How far does one have to delve into the underbelly of the world wide web to obtain the privacy they both want and deserve?</a:t>
            </a:r>
            <a:endParaRPr lang="fr-FR" sz="3200" dirty="0">
              <a:latin typeface="Calibri" panose="020F0502020204030204" pitchFamily="34" charset="0"/>
              <a:cs typeface="Calibri" panose="020F0502020204030204" pitchFamily="34" charset="0"/>
            </a:endParaRPr>
          </a:p>
        </p:txBody>
      </p:sp>
      <p:sp>
        <p:nvSpPr>
          <p:cNvPr id="10" name="ZoneTexte 9"/>
          <p:cNvSpPr txBox="1"/>
          <p:nvPr/>
        </p:nvSpPr>
        <p:spPr>
          <a:xfrm>
            <a:off x="683568" y="1196752"/>
            <a:ext cx="7591338" cy="707886"/>
          </a:xfrm>
          <a:prstGeom prst="rect">
            <a:avLst/>
          </a:prstGeom>
          <a:noFill/>
        </p:spPr>
        <p:txBody>
          <a:bodyPr wrap="square" rtlCol="0">
            <a:spAutoFit/>
          </a:bodyPr>
          <a:lstStyle/>
          <a:p>
            <a:pPr algn="ctr"/>
            <a:r>
              <a:rPr lang="en-GB" sz="4000" b="1" dirty="0">
                <a:latin typeface="+mj-lt"/>
              </a:rPr>
              <a:t>ADVANCING TECHNOLOGY</a:t>
            </a:r>
          </a:p>
        </p:txBody>
      </p:sp>
    </p:spTree>
    <p:extLst>
      <p:ext uri="{BB962C8B-B14F-4D97-AF65-F5344CB8AC3E}">
        <p14:creationId xmlns:p14="http://schemas.microsoft.com/office/powerpoint/2010/main" val="358550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683568" y="2132856"/>
            <a:ext cx="7690388"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The main issue with maintaining privacy on the internet is the fact that there are a number of different ways to access the information necessary to abuse or cause harm to an internet user. </a:t>
            </a:r>
            <a:endParaRPr lang="fr-FR" sz="3200" dirty="0">
              <a:latin typeface="Calibri" panose="020F0502020204030204" pitchFamily="34" charset="0"/>
              <a:cs typeface="Calibri" panose="020F0502020204030204" pitchFamily="34" charset="0"/>
            </a:endParaRPr>
          </a:p>
        </p:txBody>
      </p:sp>
      <p:sp>
        <p:nvSpPr>
          <p:cNvPr id="10" name="ZoneTexte 9"/>
          <p:cNvSpPr txBox="1"/>
          <p:nvPr/>
        </p:nvSpPr>
        <p:spPr>
          <a:xfrm>
            <a:off x="683568" y="1196752"/>
            <a:ext cx="7591338" cy="707886"/>
          </a:xfrm>
          <a:prstGeom prst="rect">
            <a:avLst/>
          </a:prstGeom>
          <a:noFill/>
        </p:spPr>
        <p:txBody>
          <a:bodyPr wrap="square" rtlCol="0">
            <a:spAutoFit/>
          </a:bodyPr>
          <a:lstStyle/>
          <a:p>
            <a:pPr algn="ctr"/>
            <a:r>
              <a:rPr lang="en-GB" sz="4000" b="1" dirty="0">
                <a:latin typeface="+mj-lt"/>
              </a:rPr>
              <a:t>THE POTENTIAL RISKS</a:t>
            </a:r>
          </a:p>
        </p:txBody>
      </p:sp>
    </p:spTree>
    <p:extLst>
      <p:ext uri="{BB962C8B-B14F-4D97-AF65-F5344CB8AC3E}">
        <p14:creationId xmlns:p14="http://schemas.microsoft.com/office/powerpoint/2010/main" val="382467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678604" y="2391268"/>
            <a:ext cx="7690388" cy="3170099"/>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ISP (Internet Service Providers)</a:t>
            </a:r>
          </a:p>
          <a:p>
            <a:pPr marL="457200" indent="-4572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Internet Browsers &amp; </a:t>
            </a:r>
            <a:r>
              <a:rPr lang="en-US" sz="3600" dirty="0" smtClean="0">
                <a:latin typeface="Calibri" panose="020F0502020204030204" pitchFamily="34" charset="0"/>
                <a:cs typeface="Calibri" panose="020F0502020204030204" pitchFamily="34" charset="0"/>
              </a:rPr>
              <a:t>Search Engines</a:t>
            </a:r>
          </a:p>
          <a:p>
            <a:pPr marL="457200" indent="-4572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Social Media</a:t>
            </a:r>
          </a:p>
          <a:p>
            <a:pPr marL="457200" indent="-4572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IM (Instant Messaging)</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fr-FR" sz="2800" dirty="0">
              <a:latin typeface="Calibri" panose="020F0502020204030204" pitchFamily="34" charset="0"/>
              <a:cs typeface="Calibri" panose="020F0502020204030204" pitchFamily="34" charset="0"/>
            </a:endParaRPr>
          </a:p>
        </p:txBody>
      </p:sp>
      <p:sp>
        <p:nvSpPr>
          <p:cNvPr id="10" name="ZoneTexte 9"/>
          <p:cNvSpPr txBox="1"/>
          <p:nvPr/>
        </p:nvSpPr>
        <p:spPr>
          <a:xfrm>
            <a:off x="696977" y="836712"/>
            <a:ext cx="7591338" cy="1323439"/>
          </a:xfrm>
          <a:prstGeom prst="rect">
            <a:avLst/>
          </a:prstGeom>
          <a:noFill/>
        </p:spPr>
        <p:txBody>
          <a:bodyPr wrap="square" rtlCol="0">
            <a:spAutoFit/>
          </a:bodyPr>
          <a:lstStyle/>
          <a:p>
            <a:pPr algn="ctr"/>
            <a:r>
              <a:rPr lang="en-GB" sz="4000" b="1" dirty="0" smtClean="0">
                <a:latin typeface="+mj-lt"/>
              </a:rPr>
              <a:t>How does our data get acquired?</a:t>
            </a:r>
            <a:endParaRPr lang="en-GB" sz="4000" b="1" dirty="0">
              <a:latin typeface="+mj-lt"/>
            </a:endParaRPr>
          </a:p>
        </p:txBody>
      </p:sp>
    </p:spTree>
    <p:extLst>
      <p:ext uri="{BB962C8B-B14F-4D97-AF65-F5344CB8AC3E}">
        <p14:creationId xmlns:p14="http://schemas.microsoft.com/office/powerpoint/2010/main" val="970528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755576" y="2780928"/>
            <a:ext cx="7591338" cy="830997"/>
          </a:xfrm>
          <a:prstGeom prst="rect">
            <a:avLst/>
          </a:prstGeom>
          <a:noFill/>
        </p:spPr>
        <p:txBody>
          <a:bodyPr wrap="square" rtlCol="0">
            <a:spAutoFit/>
          </a:bodyPr>
          <a:lstStyle/>
          <a:p>
            <a:pPr algn="ctr"/>
            <a:r>
              <a:rPr lang="en-GB" sz="4800" b="1" dirty="0" smtClean="0">
                <a:latin typeface="+mj-lt"/>
              </a:rPr>
              <a:t>Online privacy violation</a:t>
            </a:r>
            <a:endParaRPr lang="en-GB" sz="4800" b="1" dirty="0">
              <a:latin typeface="+mj-lt"/>
            </a:endParaRPr>
          </a:p>
        </p:txBody>
      </p:sp>
    </p:spTree>
    <p:extLst>
      <p:ext uri="{BB962C8B-B14F-4D97-AF65-F5344CB8AC3E}">
        <p14:creationId xmlns:p14="http://schemas.microsoft.com/office/powerpoint/2010/main" val="131522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696977" y="2060848"/>
            <a:ext cx="7690388"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data breach is a confirmed incident in which sensitive, confidential or otherwise protected data has been accessed and/or disclosed in an unauthorized fashion. Data breaches may involve personal health information (PHI), personally identifiable information (PII), trade secrets or intellectual property.</a:t>
            </a:r>
            <a:endParaRPr lang="fr-FR" sz="2800" dirty="0">
              <a:latin typeface="Calibri" panose="020F0502020204030204" pitchFamily="34" charset="0"/>
              <a:cs typeface="Calibri" panose="020F0502020204030204" pitchFamily="34" charset="0"/>
            </a:endParaRPr>
          </a:p>
        </p:txBody>
      </p:sp>
      <p:sp>
        <p:nvSpPr>
          <p:cNvPr id="10" name="ZoneTexte 9"/>
          <p:cNvSpPr txBox="1"/>
          <p:nvPr/>
        </p:nvSpPr>
        <p:spPr>
          <a:xfrm>
            <a:off x="679187" y="980728"/>
            <a:ext cx="7591338" cy="707886"/>
          </a:xfrm>
          <a:prstGeom prst="rect">
            <a:avLst/>
          </a:prstGeom>
          <a:noFill/>
        </p:spPr>
        <p:txBody>
          <a:bodyPr wrap="square" rtlCol="0">
            <a:spAutoFit/>
          </a:bodyPr>
          <a:lstStyle/>
          <a:p>
            <a:pPr algn="ctr"/>
            <a:r>
              <a:rPr lang="en-GB" sz="4000" b="1" dirty="0" smtClean="0">
                <a:latin typeface="+mj-lt"/>
              </a:rPr>
              <a:t>DATA BREACHES</a:t>
            </a:r>
            <a:endParaRPr lang="en-GB" sz="4000" b="1" dirty="0">
              <a:latin typeface="+mj-lt"/>
            </a:endParaRPr>
          </a:p>
        </p:txBody>
      </p:sp>
    </p:spTree>
    <p:extLst>
      <p:ext uri="{BB962C8B-B14F-4D97-AF65-F5344CB8AC3E}">
        <p14:creationId xmlns:p14="http://schemas.microsoft.com/office/powerpoint/2010/main" val="19124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17232"/>
          </a:xfrm>
          <a:prstGeom prst="rect">
            <a:avLst/>
          </a:prstGeom>
        </p:spPr>
      </p:pic>
      <p:sp>
        <p:nvSpPr>
          <p:cNvPr id="3" name="ZoneTexte 2"/>
          <p:cNvSpPr txBox="1"/>
          <p:nvPr/>
        </p:nvSpPr>
        <p:spPr>
          <a:xfrm>
            <a:off x="279831" y="5869305"/>
            <a:ext cx="8584338" cy="646331"/>
          </a:xfrm>
          <a:prstGeom prst="rect">
            <a:avLst/>
          </a:prstGeom>
          <a:noFill/>
        </p:spPr>
        <p:txBody>
          <a:bodyPr wrap="none" rtlCol="0">
            <a:spAutoFit/>
          </a:bodyPr>
          <a:lstStyle/>
          <a:p>
            <a:r>
              <a:rPr lang="en-US" b="1" dirty="0" smtClean="0"/>
              <a:t>Uber :</a:t>
            </a:r>
            <a:r>
              <a:rPr lang="en-US" dirty="0" smtClean="0"/>
              <a:t> late 2016, Personal </a:t>
            </a:r>
            <a:r>
              <a:rPr lang="en-US" dirty="0"/>
              <a:t>information of 57 million Uber users and 600,000 </a:t>
            </a:r>
            <a:r>
              <a:rPr lang="en-US" dirty="0" smtClean="0"/>
              <a:t>drivers</a:t>
            </a:r>
          </a:p>
          <a:p>
            <a:r>
              <a:rPr lang="en-US" dirty="0" smtClean="0"/>
              <a:t>             exposed</a:t>
            </a:r>
            <a:r>
              <a:rPr lang="en-US" dirty="0"/>
              <a:t>.</a:t>
            </a:r>
            <a:endParaRPr lang="fr-FR" dirty="0"/>
          </a:p>
        </p:txBody>
      </p:sp>
    </p:spTree>
    <p:extLst>
      <p:ext uri="{BB962C8B-B14F-4D97-AF65-F5344CB8AC3E}">
        <p14:creationId xmlns:p14="http://schemas.microsoft.com/office/powerpoint/2010/main" val="2067179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4841</TotalTime>
  <Words>698</Words>
  <Application>Microsoft Office PowerPoint</Application>
  <PresentationFormat>Affichage à l'écran (4:3)</PresentationFormat>
  <Paragraphs>61</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Urbain</vt:lpstr>
      <vt:lpstr>Online Privacy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Attaques Physiques sur les systèmes</dc:title>
  <dc:creator>Issam Assafi</dc:creator>
  <cp:lastModifiedBy>Issam Assafi</cp:lastModifiedBy>
  <cp:revision>58</cp:revision>
  <dcterms:created xsi:type="dcterms:W3CDTF">2017-06-11T16:25:14Z</dcterms:created>
  <dcterms:modified xsi:type="dcterms:W3CDTF">2018-04-16T12:36:35Z</dcterms:modified>
</cp:coreProperties>
</file>