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60" r:id="rId1"/>
  </p:sldMasterIdLst>
  <p:notesMasterIdLst>
    <p:notesMasterId r:id="rId15"/>
  </p:notesMasterIdLst>
  <p:sldIdLst>
    <p:sldId id="256" r:id="rId2"/>
    <p:sldId id="257" r:id="rId3"/>
    <p:sldId id="258" r:id="rId4"/>
    <p:sldId id="259" r:id="rId5"/>
    <p:sldId id="260" r:id="rId6"/>
    <p:sldId id="286" r:id="rId7"/>
    <p:sldId id="287" r:id="rId8"/>
    <p:sldId id="283" r:id="rId9"/>
    <p:sldId id="289" r:id="rId10"/>
    <p:sldId id="288" r:id="rId11"/>
    <p:sldId id="261" r:id="rId12"/>
    <p:sldId id="292"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58" d="100"/>
          <a:sy n="58" d="100"/>
        </p:scale>
        <p:origin x="3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247F3-33BD-4416-909A-9AA4ABE12BEA}" type="doc">
      <dgm:prSet loTypeId="urn:microsoft.com/office/officeart/2005/8/layout/radial3" loCatId="cycle" qsTypeId="urn:microsoft.com/office/officeart/2005/8/quickstyle/3d2" qsCatId="3D" csTypeId="urn:microsoft.com/office/officeart/2005/8/colors/accent0_2" csCatId="mainScheme" phldr="1"/>
      <dgm:spPr/>
      <dgm:t>
        <a:bodyPr/>
        <a:lstStyle/>
        <a:p>
          <a:endParaRPr lang="fr-MA"/>
        </a:p>
      </dgm:t>
    </dgm:pt>
    <dgm:pt modelId="{42A266CA-FEDB-4900-A04C-1889C10F3494}">
      <dgm:prSet phldrT="[Text]" custT="1"/>
      <dgm:spPr/>
      <dgm:t>
        <a:bodyPr/>
        <a:lstStyle/>
        <a:p>
          <a:r>
            <a:rPr lang="fr-MA" sz="4800" dirty="0"/>
            <a:t>Main.cpp</a:t>
          </a:r>
          <a:endParaRPr lang="fr-MA" sz="5400" dirty="0"/>
        </a:p>
        <a:p>
          <a:r>
            <a:rPr lang="fr-MA" sz="2400" dirty="0"/>
            <a:t>* L’interface du jeu</a:t>
          </a:r>
        </a:p>
        <a:p>
          <a:r>
            <a:rPr lang="fr-MA" sz="2400" dirty="0"/>
            <a:t>* Les prototypes des fonctions utilisées</a:t>
          </a:r>
        </a:p>
      </dgm:t>
    </dgm:pt>
    <dgm:pt modelId="{E48FFAD2-87FF-4120-95CC-1EFC9A0A2A6E}" type="parTrans" cxnId="{A4B33FAF-B0C4-484F-99C0-84EA42B189A0}">
      <dgm:prSet/>
      <dgm:spPr/>
      <dgm:t>
        <a:bodyPr/>
        <a:lstStyle/>
        <a:p>
          <a:endParaRPr lang="fr-MA"/>
        </a:p>
      </dgm:t>
    </dgm:pt>
    <dgm:pt modelId="{76531DB7-BE62-429F-8079-70E2B0BD36F2}" type="sibTrans" cxnId="{A4B33FAF-B0C4-484F-99C0-84EA42B189A0}">
      <dgm:prSet/>
      <dgm:spPr/>
      <dgm:t>
        <a:bodyPr/>
        <a:lstStyle/>
        <a:p>
          <a:endParaRPr lang="fr-MA"/>
        </a:p>
      </dgm:t>
    </dgm:pt>
    <dgm:pt modelId="{19E70BDB-A84D-4FF1-9C91-5D852E9E54A3}">
      <dgm:prSet phldrT="[Text]" custT="1"/>
      <dgm:spPr/>
      <dgm:t>
        <a:bodyPr/>
        <a:lstStyle/>
        <a:p>
          <a:r>
            <a:rPr lang="fr-MA" sz="2600" kern="1200" dirty="0"/>
            <a:t>Table</a:t>
          </a:r>
        </a:p>
        <a:p>
          <a:r>
            <a:rPr lang="fr-MA" sz="1400" kern="1200" dirty="0">
              <a:latin typeface="Georgia"/>
              <a:ea typeface="+mn-ea"/>
              <a:cs typeface="+mn-cs"/>
            </a:rPr>
            <a:t>Les fonctions qui forment le goban  </a:t>
          </a:r>
        </a:p>
      </dgm:t>
    </dgm:pt>
    <dgm:pt modelId="{BFFD0198-AB09-440B-A495-7FFF05063FFE}" type="parTrans" cxnId="{155D302B-5E39-4E07-AA68-B459936D146E}">
      <dgm:prSet/>
      <dgm:spPr/>
      <dgm:t>
        <a:bodyPr/>
        <a:lstStyle/>
        <a:p>
          <a:endParaRPr lang="fr-MA"/>
        </a:p>
      </dgm:t>
    </dgm:pt>
    <dgm:pt modelId="{8F58CF62-4361-4AA0-AB32-1AEE13F13EDB}" type="sibTrans" cxnId="{155D302B-5E39-4E07-AA68-B459936D146E}">
      <dgm:prSet/>
      <dgm:spPr/>
      <dgm:t>
        <a:bodyPr/>
        <a:lstStyle/>
        <a:p>
          <a:endParaRPr lang="fr-MA"/>
        </a:p>
      </dgm:t>
    </dgm:pt>
    <dgm:pt modelId="{BEF5FDEE-B821-4AFA-AC4E-9A39C8035B51}">
      <dgm:prSet phldrT="[Text]" custT="1"/>
      <dgm:spPr/>
      <dgm:t>
        <a:bodyPr/>
        <a:lstStyle/>
        <a:p>
          <a:r>
            <a:rPr lang="fr-MA" sz="2600" dirty="0" err="1"/>
            <a:t>Regles</a:t>
          </a:r>
          <a:endParaRPr lang="fr-MA" sz="2600" dirty="0"/>
        </a:p>
        <a:p>
          <a:r>
            <a:rPr lang="fr-MA" sz="1400" dirty="0"/>
            <a:t>Les fonctions qui implémentent les règles de bases du jeu</a:t>
          </a:r>
        </a:p>
      </dgm:t>
    </dgm:pt>
    <dgm:pt modelId="{7BBFF59A-893B-44D2-86CD-BB199E06CDF6}" type="parTrans" cxnId="{3BBFDFB5-F3B6-4738-A144-ED99377777BE}">
      <dgm:prSet/>
      <dgm:spPr/>
      <dgm:t>
        <a:bodyPr/>
        <a:lstStyle/>
        <a:p>
          <a:endParaRPr lang="fr-MA"/>
        </a:p>
      </dgm:t>
    </dgm:pt>
    <dgm:pt modelId="{7B6392CA-421D-4C9F-B3D2-E47F7C08C4B8}" type="sibTrans" cxnId="{3BBFDFB5-F3B6-4738-A144-ED99377777BE}">
      <dgm:prSet/>
      <dgm:spPr/>
      <dgm:t>
        <a:bodyPr/>
        <a:lstStyle/>
        <a:p>
          <a:endParaRPr lang="fr-MA"/>
        </a:p>
      </dgm:t>
    </dgm:pt>
    <dgm:pt modelId="{47DEFD6A-BA0C-4368-8419-CBC67F82E276}">
      <dgm:prSet phldrT="[Text]" custT="1"/>
      <dgm:spPr/>
      <dgm:t>
        <a:bodyPr/>
        <a:lstStyle/>
        <a:p>
          <a:pPr marL="0" lvl="0" indent="0" algn="ctr" defTabSz="1155700">
            <a:lnSpc>
              <a:spcPct val="90000"/>
            </a:lnSpc>
            <a:spcBef>
              <a:spcPct val="0"/>
            </a:spcBef>
            <a:spcAft>
              <a:spcPct val="35000"/>
            </a:spcAft>
            <a:buNone/>
          </a:pPr>
          <a:r>
            <a:rPr lang="fr-MA" sz="2600" kern="1200">
              <a:latin typeface="Georgia"/>
              <a:ea typeface="+mn-ea"/>
              <a:cs typeface="+mn-cs"/>
            </a:rPr>
            <a:t>Fonctions.h</a:t>
          </a:r>
        </a:p>
        <a:p>
          <a:pPr marL="0" lvl="0" algn="ctr" defTabSz="800100" rtl="0">
            <a:lnSpc>
              <a:spcPct val="90000"/>
            </a:lnSpc>
            <a:spcBef>
              <a:spcPct val="0"/>
            </a:spcBef>
            <a:spcAft>
              <a:spcPct val="35000"/>
            </a:spcAft>
            <a:buNone/>
          </a:pPr>
          <a:r>
            <a:rPr lang="fr-MA" sz="1400" kern="1200"/>
            <a:t>Les prototypes de tous les fonctions utilisées</a:t>
          </a:r>
          <a:endParaRPr lang="fr-MA" sz="1400" kern="1200" dirty="0"/>
        </a:p>
      </dgm:t>
    </dgm:pt>
    <dgm:pt modelId="{CB4AEF91-7D9A-4AE7-94C7-AD41C94DD044}" type="parTrans" cxnId="{FE186681-7C03-48D4-A393-BE19707DA0C9}">
      <dgm:prSet/>
      <dgm:spPr/>
      <dgm:t>
        <a:bodyPr/>
        <a:lstStyle/>
        <a:p>
          <a:endParaRPr lang="fr-MA"/>
        </a:p>
      </dgm:t>
    </dgm:pt>
    <dgm:pt modelId="{66B1D9C9-14E7-4DCF-A240-F6E97005F33D}" type="sibTrans" cxnId="{FE186681-7C03-48D4-A393-BE19707DA0C9}">
      <dgm:prSet/>
      <dgm:spPr/>
      <dgm:t>
        <a:bodyPr/>
        <a:lstStyle/>
        <a:p>
          <a:endParaRPr lang="fr-MA"/>
        </a:p>
      </dgm:t>
    </dgm:pt>
    <dgm:pt modelId="{FDB481C4-8131-4BE8-9D4B-980BEC9DB5EE}">
      <dgm:prSet phldrT="[Text]" custT="1"/>
      <dgm:spPr/>
      <dgm:t>
        <a:bodyPr/>
        <a:lstStyle/>
        <a:p>
          <a:r>
            <a:rPr lang="fr-MA" sz="3300" dirty="0"/>
            <a:t>Fin</a:t>
          </a:r>
        </a:p>
        <a:p>
          <a:r>
            <a:rPr lang="fr-MA" sz="1400" dirty="0"/>
            <a:t>Les fonctions qui déterminent le vainqueur selon le score </a:t>
          </a:r>
        </a:p>
      </dgm:t>
    </dgm:pt>
    <dgm:pt modelId="{A9274B80-7016-4335-83F5-DD9FA0594964}" type="parTrans" cxnId="{B61BC29A-BD91-4432-A439-BA3452BECFB2}">
      <dgm:prSet/>
      <dgm:spPr/>
      <dgm:t>
        <a:bodyPr/>
        <a:lstStyle/>
        <a:p>
          <a:endParaRPr lang="fr-MA"/>
        </a:p>
      </dgm:t>
    </dgm:pt>
    <dgm:pt modelId="{D4C35309-A17C-4323-9548-EE188FBE732D}" type="sibTrans" cxnId="{B61BC29A-BD91-4432-A439-BA3452BECFB2}">
      <dgm:prSet/>
      <dgm:spPr/>
      <dgm:t>
        <a:bodyPr/>
        <a:lstStyle/>
        <a:p>
          <a:endParaRPr lang="fr-MA"/>
        </a:p>
      </dgm:t>
    </dgm:pt>
    <dgm:pt modelId="{4795FB2A-2524-478F-875B-772D7C08AFE4}">
      <dgm:prSet phldrT="[Text]"/>
      <dgm:spPr/>
      <dgm:t>
        <a:bodyPr/>
        <a:lstStyle/>
        <a:p>
          <a:endParaRPr lang="fr-FR"/>
        </a:p>
      </dgm:t>
    </dgm:pt>
    <dgm:pt modelId="{A499A53F-760A-46CF-863C-E6FF1E35968A}" type="parTrans" cxnId="{2476487F-6544-4FF0-92A8-A087426F286E}">
      <dgm:prSet/>
      <dgm:spPr/>
      <dgm:t>
        <a:bodyPr/>
        <a:lstStyle/>
        <a:p>
          <a:endParaRPr lang="fr-MA"/>
        </a:p>
      </dgm:t>
    </dgm:pt>
    <dgm:pt modelId="{573B8AC7-56EA-4962-8339-5D47F105D5D1}" type="sibTrans" cxnId="{2476487F-6544-4FF0-92A8-A087426F286E}">
      <dgm:prSet/>
      <dgm:spPr/>
      <dgm:t>
        <a:bodyPr/>
        <a:lstStyle/>
        <a:p>
          <a:endParaRPr lang="fr-MA"/>
        </a:p>
      </dgm:t>
    </dgm:pt>
    <dgm:pt modelId="{B16C3413-6492-4C24-B207-02D15077A60A}" type="pres">
      <dgm:prSet presAssocID="{53E247F3-33BD-4416-909A-9AA4ABE12BEA}" presName="composite" presStyleCnt="0">
        <dgm:presLayoutVars>
          <dgm:chMax val="1"/>
          <dgm:dir/>
          <dgm:resizeHandles val="exact"/>
        </dgm:presLayoutVars>
      </dgm:prSet>
      <dgm:spPr/>
    </dgm:pt>
    <dgm:pt modelId="{466D6F7C-259B-4821-9FF3-6F5A787BDC8D}" type="pres">
      <dgm:prSet presAssocID="{53E247F3-33BD-4416-909A-9AA4ABE12BEA}" presName="radial" presStyleCnt="0">
        <dgm:presLayoutVars>
          <dgm:animLvl val="ctr"/>
        </dgm:presLayoutVars>
      </dgm:prSet>
      <dgm:spPr/>
    </dgm:pt>
    <dgm:pt modelId="{721645E7-0076-417E-ACF0-2C5F2F9CAB68}" type="pres">
      <dgm:prSet presAssocID="{42A266CA-FEDB-4900-A04C-1889C10F3494}" presName="centerShape" presStyleLbl="vennNode1" presStyleIdx="0" presStyleCnt="5"/>
      <dgm:spPr/>
    </dgm:pt>
    <dgm:pt modelId="{15A18BAA-8160-4D1B-B88E-13B4B1967650}" type="pres">
      <dgm:prSet presAssocID="{19E70BDB-A84D-4FF1-9C91-5D852E9E54A3}" presName="node" presStyleLbl="vennNode1" presStyleIdx="1" presStyleCnt="5" custScaleX="116363" custRadScaleRad="100031" custRadScaleInc="550">
        <dgm:presLayoutVars>
          <dgm:bulletEnabled val="1"/>
        </dgm:presLayoutVars>
      </dgm:prSet>
      <dgm:spPr/>
    </dgm:pt>
    <dgm:pt modelId="{5D5FF426-2DAC-4170-8E2E-DE68132D2262}" type="pres">
      <dgm:prSet presAssocID="{BEF5FDEE-B821-4AFA-AC4E-9A39C8035B51}" presName="node" presStyleLbl="vennNode1" presStyleIdx="2" presStyleCnt="5" custScaleX="119911" custRadScaleRad="112453" custRadScaleInc="140256">
        <dgm:presLayoutVars>
          <dgm:bulletEnabled val="1"/>
        </dgm:presLayoutVars>
      </dgm:prSet>
      <dgm:spPr/>
    </dgm:pt>
    <dgm:pt modelId="{69FBC7E2-1085-4EAA-9DDC-076F088ABD17}" type="pres">
      <dgm:prSet presAssocID="{47DEFD6A-BA0C-4368-8419-CBC67F82E276}" presName="node" presStyleLbl="vennNode1" presStyleIdx="3" presStyleCnt="5" custScaleX="119389" custRadScaleRad="112505" custRadScaleInc="-45566">
        <dgm:presLayoutVars>
          <dgm:bulletEnabled val="1"/>
        </dgm:presLayoutVars>
      </dgm:prSet>
      <dgm:spPr/>
    </dgm:pt>
    <dgm:pt modelId="{69A5D5DC-DD69-47A7-B0E1-0C2B34725F3B}" type="pres">
      <dgm:prSet presAssocID="{FDB481C4-8131-4BE8-9D4B-980BEC9DB5EE}" presName="node" presStyleLbl="vennNode1" presStyleIdx="4" presStyleCnt="5" custScaleX="115405" custRadScaleRad="107596" custRadScaleInc="7264">
        <dgm:presLayoutVars>
          <dgm:bulletEnabled val="1"/>
        </dgm:presLayoutVars>
      </dgm:prSet>
      <dgm:spPr/>
    </dgm:pt>
  </dgm:ptLst>
  <dgm:cxnLst>
    <dgm:cxn modelId="{91351D07-14BD-4394-92AD-49C7A9FBA081}" type="presOf" srcId="{47DEFD6A-BA0C-4368-8419-CBC67F82E276}" destId="{69FBC7E2-1085-4EAA-9DDC-076F088ABD17}" srcOrd="0" destOrd="0" presId="urn:microsoft.com/office/officeart/2005/8/layout/radial3"/>
    <dgm:cxn modelId="{3483DE17-DCF8-46B2-B3AF-1FB10C27F840}" type="presOf" srcId="{42A266CA-FEDB-4900-A04C-1889C10F3494}" destId="{721645E7-0076-417E-ACF0-2C5F2F9CAB68}" srcOrd="0" destOrd="0" presId="urn:microsoft.com/office/officeart/2005/8/layout/radial3"/>
    <dgm:cxn modelId="{155D302B-5E39-4E07-AA68-B459936D146E}" srcId="{42A266CA-FEDB-4900-A04C-1889C10F3494}" destId="{19E70BDB-A84D-4FF1-9C91-5D852E9E54A3}" srcOrd="0" destOrd="0" parTransId="{BFFD0198-AB09-440B-A495-7FFF05063FFE}" sibTransId="{8F58CF62-4361-4AA0-AB32-1AEE13F13EDB}"/>
    <dgm:cxn modelId="{4DCF8D32-10D3-40FB-97D2-3CF3CF5A3D5C}" type="presOf" srcId="{BEF5FDEE-B821-4AFA-AC4E-9A39C8035B51}" destId="{5D5FF426-2DAC-4170-8E2E-DE68132D2262}" srcOrd="0" destOrd="0" presId="urn:microsoft.com/office/officeart/2005/8/layout/radial3"/>
    <dgm:cxn modelId="{E57BCD67-84C3-4BB8-9752-3A4F9692876D}" type="presOf" srcId="{19E70BDB-A84D-4FF1-9C91-5D852E9E54A3}" destId="{15A18BAA-8160-4D1B-B88E-13B4B1967650}" srcOrd="0" destOrd="0" presId="urn:microsoft.com/office/officeart/2005/8/layout/radial3"/>
    <dgm:cxn modelId="{29CCD758-A48A-44E9-B477-56F1064C91F2}" type="presOf" srcId="{FDB481C4-8131-4BE8-9D4B-980BEC9DB5EE}" destId="{69A5D5DC-DD69-47A7-B0E1-0C2B34725F3B}" srcOrd="0" destOrd="0" presId="urn:microsoft.com/office/officeart/2005/8/layout/radial3"/>
    <dgm:cxn modelId="{2476487F-6544-4FF0-92A8-A087426F286E}" srcId="{53E247F3-33BD-4416-909A-9AA4ABE12BEA}" destId="{4795FB2A-2524-478F-875B-772D7C08AFE4}" srcOrd="1" destOrd="0" parTransId="{A499A53F-760A-46CF-863C-E6FF1E35968A}" sibTransId="{573B8AC7-56EA-4962-8339-5D47F105D5D1}"/>
    <dgm:cxn modelId="{FE186681-7C03-48D4-A393-BE19707DA0C9}" srcId="{42A266CA-FEDB-4900-A04C-1889C10F3494}" destId="{47DEFD6A-BA0C-4368-8419-CBC67F82E276}" srcOrd="2" destOrd="0" parTransId="{CB4AEF91-7D9A-4AE7-94C7-AD41C94DD044}" sibTransId="{66B1D9C9-14E7-4DCF-A240-F6E97005F33D}"/>
    <dgm:cxn modelId="{21B57597-3782-49B9-8ADB-99BC7C2E6907}" type="presOf" srcId="{53E247F3-33BD-4416-909A-9AA4ABE12BEA}" destId="{B16C3413-6492-4C24-B207-02D15077A60A}" srcOrd="0" destOrd="0" presId="urn:microsoft.com/office/officeart/2005/8/layout/radial3"/>
    <dgm:cxn modelId="{B61BC29A-BD91-4432-A439-BA3452BECFB2}" srcId="{42A266CA-FEDB-4900-A04C-1889C10F3494}" destId="{FDB481C4-8131-4BE8-9D4B-980BEC9DB5EE}" srcOrd="3" destOrd="0" parTransId="{A9274B80-7016-4335-83F5-DD9FA0594964}" sibTransId="{D4C35309-A17C-4323-9548-EE188FBE732D}"/>
    <dgm:cxn modelId="{A4B33FAF-B0C4-484F-99C0-84EA42B189A0}" srcId="{53E247F3-33BD-4416-909A-9AA4ABE12BEA}" destId="{42A266CA-FEDB-4900-A04C-1889C10F3494}" srcOrd="0" destOrd="0" parTransId="{E48FFAD2-87FF-4120-95CC-1EFC9A0A2A6E}" sibTransId="{76531DB7-BE62-429F-8079-70E2B0BD36F2}"/>
    <dgm:cxn modelId="{3BBFDFB5-F3B6-4738-A144-ED99377777BE}" srcId="{42A266CA-FEDB-4900-A04C-1889C10F3494}" destId="{BEF5FDEE-B821-4AFA-AC4E-9A39C8035B51}" srcOrd="1" destOrd="0" parTransId="{7BBFF59A-893B-44D2-86CD-BB199E06CDF6}" sibTransId="{7B6392CA-421D-4C9F-B3D2-E47F7C08C4B8}"/>
    <dgm:cxn modelId="{50A4C38F-F7AC-4252-B1CD-A339CA96C8D8}" type="presParOf" srcId="{B16C3413-6492-4C24-B207-02D15077A60A}" destId="{466D6F7C-259B-4821-9FF3-6F5A787BDC8D}" srcOrd="0" destOrd="0" presId="urn:microsoft.com/office/officeart/2005/8/layout/radial3"/>
    <dgm:cxn modelId="{D498DAD3-E628-4F91-A731-78482D339248}" type="presParOf" srcId="{466D6F7C-259B-4821-9FF3-6F5A787BDC8D}" destId="{721645E7-0076-417E-ACF0-2C5F2F9CAB68}" srcOrd="0" destOrd="0" presId="urn:microsoft.com/office/officeart/2005/8/layout/radial3"/>
    <dgm:cxn modelId="{4AF0B087-3D3E-45E6-89A8-D84997DBCC5F}" type="presParOf" srcId="{466D6F7C-259B-4821-9FF3-6F5A787BDC8D}" destId="{15A18BAA-8160-4D1B-B88E-13B4B1967650}" srcOrd="1" destOrd="0" presId="urn:microsoft.com/office/officeart/2005/8/layout/radial3"/>
    <dgm:cxn modelId="{67B0096D-EDFF-4A3A-A60E-85F4C6AA18E7}" type="presParOf" srcId="{466D6F7C-259B-4821-9FF3-6F5A787BDC8D}" destId="{5D5FF426-2DAC-4170-8E2E-DE68132D2262}" srcOrd="2" destOrd="0" presId="urn:microsoft.com/office/officeart/2005/8/layout/radial3"/>
    <dgm:cxn modelId="{D6E49FBD-6670-47EF-84E8-4035C0685E64}" type="presParOf" srcId="{466D6F7C-259B-4821-9FF3-6F5A787BDC8D}" destId="{69FBC7E2-1085-4EAA-9DDC-076F088ABD17}" srcOrd="3" destOrd="0" presId="urn:microsoft.com/office/officeart/2005/8/layout/radial3"/>
    <dgm:cxn modelId="{667F6039-EE89-45CF-9398-DFB86D5405BC}" type="presParOf" srcId="{466D6F7C-259B-4821-9FF3-6F5A787BDC8D}" destId="{69A5D5DC-DD69-47A7-B0E1-0C2B34725F3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645E7-0076-417E-ACF0-2C5F2F9CAB68}">
      <dsp:nvSpPr>
        <dsp:cNvPr id="0" name=""/>
        <dsp:cNvSpPr/>
      </dsp:nvSpPr>
      <dsp:spPr>
        <a:xfrm>
          <a:off x="2648550" y="1526976"/>
          <a:ext cx="3804046" cy="3804046"/>
        </a:xfrm>
        <a:prstGeom prst="ellipse">
          <a:avLst/>
        </a:prstGeom>
        <a:gradFill rotWithShape="0">
          <a:gsLst>
            <a:gs pos="0">
              <a:schemeClr val="lt1">
                <a:alpha val="50000"/>
                <a:hueOff val="0"/>
                <a:satOff val="0"/>
                <a:lumOff val="0"/>
                <a:alphaOff val="0"/>
                <a:tint val="94000"/>
                <a:satMod val="103000"/>
                <a:lumMod val="102000"/>
              </a:schemeClr>
            </a:gs>
            <a:gs pos="50000">
              <a:schemeClr val="lt1">
                <a:alpha val="50000"/>
                <a:hueOff val="0"/>
                <a:satOff val="0"/>
                <a:lumOff val="0"/>
                <a:alphaOff val="0"/>
                <a:shade val="100000"/>
                <a:satMod val="110000"/>
                <a:lumMod val="100000"/>
              </a:schemeClr>
            </a:gs>
            <a:gs pos="100000">
              <a:schemeClr val="lt1">
                <a:alpha val="5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fr-MA" sz="4800" kern="1200" dirty="0"/>
            <a:t>Main.cpp</a:t>
          </a:r>
          <a:endParaRPr lang="fr-MA" sz="5400" kern="1200" dirty="0"/>
        </a:p>
        <a:p>
          <a:pPr marL="0" lvl="0" indent="0" algn="ctr" defTabSz="2133600">
            <a:lnSpc>
              <a:spcPct val="90000"/>
            </a:lnSpc>
            <a:spcBef>
              <a:spcPct val="0"/>
            </a:spcBef>
            <a:spcAft>
              <a:spcPct val="35000"/>
            </a:spcAft>
            <a:buNone/>
          </a:pPr>
          <a:r>
            <a:rPr lang="fr-MA" sz="2400" kern="1200" dirty="0"/>
            <a:t>* L’interface du jeu</a:t>
          </a:r>
        </a:p>
        <a:p>
          <a:pPr marL="0" lvl="0" indent="0" algn="ctr" defTabSz="2133600">
            <a:lnSpc>
              <a:spcPct val="90000"/>
            </a:lnSpc>
            <a:spcBef>
              <a:spcPct val="0"/>
            </a:spcBef>
            <a:spcAft>
              <a:spcPct val="35000"/>
            </a:spcAft>
            <a:buNone/>
          </a:pPr>
          <a:r>
            <a:rPr lang="fr-MA" sz="2400" kern="1200" dirty="0"/>
            <a:t>* Les prototypes des fonctions utilisées</a:t>
          </a:r>
        </a:p>
      </dsp:txBody>
      <dsp:txXfrm>
        <a:off x="3205640" y="2084066"/>
        <a:ext cx="2689866" cy="2689866"/>
      </dsp:txXfrm>
    </dsp:sp>
    <dsp:sp modelId="{15A18BAA-8160-4D1B-B88E-13B4B1967650}">
      <dsp:nvSpPr>
        <dsp:cNvPr id="0" name=""/>
        <dsp:cNvSpPr/>
      </dsp:nvSpPr>
      <dsp:spPr>
        <a:xfrm>
          <a:off x="3465356" y="3"/>
          <a:ext cx="2213251" cy="1902023"/>
        </a:xfrm>
        <a:prstGeom prst="ellipse">
          <a:avLst/>
        </a:prstGeom>
        <a:gradFill rotWithShape="0">
          <a:gsLst>
            <a:gs pos="0">
              <a:schemeClr val="lt1">
                <a:alpha val="50000"/>
                <a:hueOff val="0"/>
                <a:satOff val="0"/>
                <a:lumOff val="0"/>
                <a:alphaOff val="0"/>
                <a:tint val="94000"/>
                <a:satMod val="103000"/>
                <a:lumMod val="102000"/>
              </a:schemeClr>
            </a:gs>
            <a:gs pos="50000">
              <a:schemeClr val="lt1">
                <a:alpha val="50000"/>
                <a:hueOff val="0"/>
                <a:satOff val="0"/>
                <a:lumOff val="0"/>
                <a:alphaOff val="0"/>
                <a:shade val="100000"/>
                <a:satMod val="110000"/>
                <a:lumMod val="100000"/>
              </a:schemeClr>
            </a:gs>
            <a:gs pos="100000">
              <a:schemeClr val="lt1">
                <a:alpha val="5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MA" sz="2600" kern="1200" dirty="0"/>
            <a:t>Table</a:t>
          </a:r>
        </a:p>
        <a:p>
          <a:pPr marL="0" lvl="0" indent="0" algn="ctr" defTabSz="1155700">
            <a:lnSpc>
              <a:spcPct val="90000"/>
            </a:lnSpc>
            <a:spcBef>
              <a:spcPct val="0"/>
            </a:spcBef>
            <a:spcAft>
              <a:spcPct val="35000"/>
            </a:spcAft>
            <a:buNone/>
          </a:pPr>
          <a:r>
            <a:rPr lang="fr-MA" sz="1400" kern="1200" dirty="0">
              <a:latin typeface="Georgia"/>
              <a:ea typeface="+mn-ea"/>
              <a:cs typeface="+mn-cs"/>
            </a:rPr>
            <a:t>Les fonctions qui forment le goban  </a:t>
          </a:r>
        </a:p>
      </dsp:txBody>
      <dsp:txXfrm>
        <a:off x="3789479" y="278548"/>
        <a:ext cx="1565005" cy="1344933"/>
      </dsp:txXfrm>
    </dsp:sp>
    <dsp:sp modelId="{5D5FF426-2DAC-4170-8E2E-DE68132D2262}">
      <dsp:nvSpPr>
        <dsp:cNvPr id="0" name=""/>
        <dsp:cNvSpPr/>
      </dsp:nvSpPr>
      <dsp:spPr>
        <a:xfrm>
          <a:off x="1763699" y="4725151"/>
          <a:ext cx="2280735" cy="1902023"/>
        </a:xfrm>
        <a:prstGeom prst="ellipse">
          <a:avLst/>
        </a:prstGeom>
        <a:gradFill rotWithShape="0">
          <a:gsLst>
            <a:gs pos="0">
              <a:schemeClr val="lt1">
                <a:alpha val="50000"/>
                <a:hueOff val="0"/>
                <a:satOff val="0"/>
                <a:lumOff val="0"/>
                <a:alphaOff val="0"/>
                <a:tint val="94000"/>
                <a:satMod val="103000"/>
                <a:lumMod val="102000"/>
              </a:schemeClr>
            </a:gs>
            <a:gs pos="50000">
              <a:schemeClr val="lt1">
                <a:alpha val="50000"/>
                <a:hueOff val="0"/>
                <a:satOff val="0"/>
                <a:lumOff val="0"/>
                <a:alphaOff val="0"/>
                <a:shade val="100000"/>
                <a:satMod val="110000"/>
                <a:lumMod val="100000"/>
              </a:schemeClr>
            </a:gs>
            <a:gs pos="100000">
              <a:schemeClr val="lt1">
                <a:alpha val="5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MA" sz="2600" kern="1200" dirty="0" err="1"/>
            <a:t>Regles</a:t>
          </a:r>
          <a:endParaRPr lang="fr-MA" sz="2600" kern="1200" dirty="0"/>
        </a:p>
        <a:p>
          <a:pPr marL="0" lvl="0" indent="0" algn="ctr" defTabSz="1155700">
            <a:lnSpc>
              <a:spcPct val="90000"/>
            </a:lnSpc>
            <a:spcBef>
              <a:spcPct val="0"/>
            </a:spcBef>
            <a:spcAft>
              <a:spcPct val="35000"/>
            </a:spcAft>
            <a:buNone/>
          </a:pPr>
          <a:r>
            <a:rPr lang="fr-MA" sz="1400" kern="1200" dirty="0"/>
            <a:t>Les fonctions qui implémentent les règles de bases du jeu</a:t>
          </a:r>
        </a:p>
      </dsp:txBody>
      <dsp:txXfrm>
        <a:off x="2097705" y="5003696"/>
        <a:ext cx="1612723" cy="1344933"/>
      </dsp:txXfrm>
    </dsp:sp>
    <dsp:sp modelId="{69FBC7E2-1085-4EAA-9DDC-076F088ABD17}">
      <dsp:nvSpPr>
        <dsp:cNvPr id="0" name=""/>
        <dsp:cNvSpPr/>
      </dsp:nvSpPr>
      <dsp:spPr>
        <a:xfrm>
          <a:off x="5244015" y="4581136"/>
          <a:ext cx="2270806" cy="1902023"/>
        </a:xfrm>
        <a:prstGeom prst="ellipse">
          <a:avLst/>
        </a:prstGeom>
        <a:gradFill rotWithShape="0">
          <a:gsLst>
            <a:gs pos="0">
              <a:schemeClr val="lt1">
                <a:alpha val="50000"/>
                <a:hueOff val="0"/>
                <a:satOff val="0"/>
                <a:lumOff val="0"/>
                <a:alphaOff val="0"/>
                <a:tint val="94000"/>
                <a:satMod val="103000"/>
                <a:lumMod val="102000"/>
              </a:schemeClr>
            </a:gs>
            <a:gs pos="50000">
              <a:schemeClr val="lt1">
                <a:alpha val="50000"/>
                <a:hueOff val="0"/>
                <a:satOff val="0"/>
                <a:lumOff val="0"/>
                <a:alphaOff val="0"/>
                <a:shade val="100000"/>
                <a:satMod val="110000"/>
                <a:lumMod val="100000"/>
              </a:schemeClr>
            </a:gs>
            <a:gs pos="100000">
              <a:schemeClr val="lt1">
                <a:alpha val="5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MA" sz="2600" kern="1200">
              <a:latin typeface="Georgia"/>
              <a:ea typeface="+mn-ea"/>
              <a:cs typeface="+mn-cs"/>
            </a:rPr>
            <a:t>Fonctions.h</a:t>
          </a:r>
        </a:p>
        <a:p>
          <a:pPr marL="0" lvl="0" algn="ctr" defTabSz="800100" rtl="0">
            <a:lnSpc>
              <a:spcPct val="90000"/>
            </a:lnSpc>
            <a:spcBef>
              <a:spcPct val="0"/>
            </a:spcBef>
            <a:spcAft>
              <a:spcPct val="35000"/>
            </a:spcAft>
            <a:buNone/>
          </a:pPr>
          <a:r>
            <a:rPr lang="fr-MA" sz="1400" kern="1200"/>
            <a:t>Les prototypes de tous les fonctions utilisées</a:t>
          </a:r>
          <a:endParaRPr lang="fr-MA" sz="1400" kern="1200" dirty="0"/>
        </a:p>
      </dsp:txBody>
      <dsp:txXfrm>
        <a:off x="5576567" y="4859681"/>
        <a:ext cx="1605702" cy="1344933"/>
      </dsp:txXfrm>
    </dsp:sp>
    <dsp:sp modelId="{69A5D5DC-DD69-47A7-B0E1-0C2B34725F3B}">
      <dsp:nvSpPr>
        <dsp:cNvPr id="0" name=""/>
        <dsp:cNvSpPr/>
      </dsp:nvSpPr>
      <dsp:spPr>
        <a:xfrm>
          <a:off x="804905" y="2174508"/>
          <a:ext cx="2195030" cy="1902023"/>
        </a:xfrm>
        <a:prstGeom prst="ellipse">
          <a:avLst/>
        </a:prstGeom>
        <a:gradFill rotWithShape="0">
          <a:gsLst>
            <a:gs pos="0">
              <a:schemeClr val="lt1">
                <a:alpha val="50000"/>
                <a:hueOff val="0"/>
                <a:satOff val="0"/>
                <a:lumOff val="0"/>
                <a:alphaOff val="0"/>
                <a:tint val="94000"/>
                <a:satMod val="103000"/>
                <a:lumMod val="102000"/>
              </a:schemeClr>
            </a:gs>
            <a:gs pos="50000">
              <a:schemeClr val="lt1">
                <a:alpha val="50000"/>
                <a:hueOff val="0"/>
                <a:satOff val="0"/>
                <a:lumOff val="0"/>
                <a:alphaOff val="0"/>
                <a:shade val="100000"/>
                <a:satMod val="110000"/>
                <a:lumMod val="100000"/>
              </a:schemeClr>
            </a:gs>
            <a:gs pos="100000">
              <a:schemeClr val="lt1">
                <a:alpha val="5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fr-MA" sz="3300" kern="1200" dirty="0"/>
            <a:t>Fin</a:t>
          </a:r>
        </a:p>
        <a:p>
          <a:pPr marL="0" lvl="0" indent="0" algn="ctr" defTabSz="1466850">
            <a:lnSpc>
              <a:spcPct val="90000"/>
            </a:lnSpc>
            <a:spcBef>
              <a:spcPct val="0"/>
            </a:spcBef>
            <a:spcAft>
              <a:spcPct val="35000"/>
            </a:spcAft>
            <a:buNone/>
          </a:pPr>
          <a:r>
            <a:rPr lang="fr-MA" sz="1400" kern="1200" dirty="0"/>
            <a:t>Les fonctions qui déterminent le vainqueur selon le score </a:t>
          </a:r>
        </a:p>
      </dsp:txBody>
      <dsp:txXfrm>
        <a:off x="1126360" y="2453053"/>
        <a:ext cx="1552120" cy="134493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B436A-5749-46AC-9D2D-0320733337C2}" type="datetimeFigureOut">
              <a:rPr lang="fr-FR" smtClean="0"/>
              <a:t>30/04/2019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9D44F-7AFC-45D8-9CE1-241CF5E4466A}" type="slidenum">
              <a:rPr lang="fr-FR" smtClean="0"/>
              <a:t>‹#›</a:t>
            </a:fld>
            <a:endParaRPr lang="fr-FR"/>
          </a:p>
        </p:txBody>
      </p:sp>
    </p:spTree>
    <p:extLst>
      <p:ext uri="{BB962C8B-B14F-4D97-AF65-F5344CB8AC3E}">
        <p14:creationId xmlns:p14="http://schemas.microsoft.com/office/powerpoint/2010/main" val="209378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398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5816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7833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7644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0430976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857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1103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690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7463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961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040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421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7E34-0F5F-45EA-BA25-765B7808BB81}"/>
              </a:ext>
            </a:extLst>
          </p:cNvPr>
          <p:cNvSpPr>
            <a:spLocks noGrp="1"/>
          </p:cNvSpPr>
          <p:nvPr>
            <p:ph type="ctrTitle"/>
          </p:nvPr>
        </p:nvSpPr>
        <p:spPr/>
        <p:txBody>
          <a:bodyPr/>
          <a:lstStyle/>
          <a:p>
            <a:r>
              <a:rPr lang="fr-FR" sz="96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Jeu de Moulin</a:t>
            </a:r>
          </a:p>
        </p:txBody>
      </p:sp>
      <p:sp>
        <p:nvSpPr>
          <p:cNvPr id="4" name="Rectangle 3">
            <a:extLst>
              <a:ext uri="{FF2B5EF4-FFF2-40B4-BE49-F238E27FC236}">
                <a16:creationId xmlns:a16="http://schemas.microsoft.com/office/drawing/2014/main" id="{E1EEDA94-9206-4746-9B2A-8EF2888DBF40}"/>
              </a:ext>
            </a:extLst>
          </p:cNvPr>
          <p:cNvSpPr/>
          <p:nvPr/>
        </p:nvSpPr>
        <p:spPr>
          <a:xfrm>
            <a:off x="1649502" y="4796455"/>
            <a:ext cx="8892480" cy="492122"/>
          </a:xfrm>
          <a:prstGeom prst="rect">
            <a:avLst/>
          </a:prstGeom>
          <a:gradFill rotWithShape="1">
            <a:gsLst>
              <a:gs pos="0">
                <a:srgbClr val="438086">
                  <a:tint val="1000"/>
                  <a:satMod val="255000"/>
                </a:srgbClr>
              </a:gs>
              <a:gs pos="55000">
                <a:srgbClr val="438086">
                  <a:tint val="12000"/>
                  <a:satMod val="255000"/>
                </a:srgbClr>
              </a:gs>
              <a:gs pos="100000">
                <a:srgbClr val="438086">
                  <a:tint val="45000"/>
                  <a:satMod val="250000"/>
                </a:srgbClr>
              </a:gs>
            </a:gsLst>
            <a:path path="circle">
              <a:fillToRect l="-40000" t="-90000" r="140000" b="190000"/>
            </a:path>
          </a:gradFill>
          <a:ln w="9525" cap="flat" cmpd="sng" algn="ctr">
            <a:solidFill>
              <a:srgbClr val="438086"/>
            </a:solidFill>
            <a:prstDash val="solid"/>
          </a:ln>
          <a:effectLst>
            <a:outerShdw blurRad="51500" dist="25400" dir="5400000" rotWithShape="0">
              <a:srgbClr val="000000">
                <a:alpha val="40000"/>
              </a:srgbClr>
            </a:outerShdw>
          </a:effectLst>
        </p:spPr>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fr-FR" sz="2400" b="1" i="0" u="none" strike="noStrike" kern="1200" cap="none" spc="0" normalizeH="0" baseline="0" noProof="0" dirty="0">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rPr>
              <a:t>Réalisé par : </a:t>
            </a:r>
            <a:r>
              <a:rPr kumimoji="0" lang="fr-FR" sz="2400" b="1" i="0" u="none" strike="noStrike" kern="1200" cap="none" spc="0" normalizeH="0" baseline="0" noProof="0" dirty="0" err="1">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rPr>
              <a:t>Souhail</a:t>
            </a:r>
            <a:r>
              <a:rPr kumimoji="0" lang="fr-FR" sz="2400" b="1" i="0" u="none" strike="noStrike" kern="1200" cap="none" spc="0" normalizeH="0" baseline="0" noProof="0" dirty="0">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rPr>
              <a:t> </a:t>
            </a:r>
            <a:r>
              <a:rPr kumimoji="0" lang="fr-FR" sz="2400" b="1" i="0" u="none" strike="noStrike" kern="1200" cap="none" spc="0" normalizeH="0" baseline="0" noProof="0" dirty="0" err="1">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rPr>
              <a:t>Amghar</a:t>
            </a:r>
            <a:r>
              <a:rPr kumimoji="0" lang="fr-FR" sz="2400" b="1" i="0" u="none" strike="noStrike" kern="1200" cap="none" spc="0" normalizeH="0" baseline="0" noProof="0" dirty="0">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rPr>
              <a:t>      1GI     Encadré par : Malika </a:t>
            </a:r>
            <a:r>
              <a:rPr kumimoji="0" lang="fr-FR" sz="2400" b="1" i="0" u="none" strike="noStrike" kern="1200" cap="none" spc="0" normalizeH="0" baseline="0" noProof="0" dirty="0" err="1">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rPr>
              <a:t>Addou</a:t>
            </a:r>
            <a:endParaRPr kumimoji="0" lang="fr-MA" sz="2400" b="1" i="0" u="none" strike="noStrike" kern="1200" cap="none" spc="0" normalizeH="0" baseline="0" noProof="0" dirty="0">
              <a:ln w="6600">
                <a:solidFill>
                  <a:srgbClr val="438086"/>
                </a:solidFill>
                <a:prstDash val="solid"/>
              </a:ln>
              <a:solidFill>
                <a:srgbClr val="FFFFFF"/>
              </a:solidFill>
              <a:effectLst>
                <a:outerShdw dist="38100" dir="2700000" algn="tl" rotWithShape="0">
                  <a:srgbClr val="438086"/>
                </a:outerShdw>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291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608" y="722719"/>
            <a:ext cx="4810894" cy="646331"/>
          </a:xfrm>
          <a:prstGeom prst="rect">
            <a:avLst/>
          </a:prstGeom>
        </p:spPr>
        <p:txBody>
          <a:bodyPr wrap="square">
            <a:spAutoFit/>
          </a:bodyPr>
          <a:lstStyle/>
          <a:p>
            <a:pPr marL="571500" indent="-571500">
              <a:buFont typeface="Wingdings" panose="05000000000000000000" pitchFamily="2" charset="2"/>
              <a:buChar char="q"/>
            </a:pPr>
            <a:r>
              <a:rPr lang="fr-FR" sz="3600" dirty="0">
                <a:solidFill>
                  <a:schemeClr val="accent5">
                    <a:lumMod val="50000"/>
                  </a:schemeClr>
                </a:solidFill>
                <a:latin typeface="BigNoodleTitling" panose="02000708030402040100" pitchFamily="2" charset="0"/>
                <a:ea typeface="Adobe Gothic Std B" pitchFamily="34" charset="-128"/>
              </a:rPr>
              <a:t>La stratégie IA	</a:t>
            </a:r>
          </a:p>
        </p:txBody>
      </p:sp>
      <p:sp>
        <p:nvSpPr>
          <p:cNvPr id="9" name="ZoneTexte 8"/>
          <p:cNvSpPr txBox="1"/>
          <p:nvPr/>
        </p:nvSpPr>
        <p:spPr>
          <a:xfrm>
            <a:off x="1913608" y="1905505"/>
            <a:ext cx="6264696" cy="2669962"/>
          </a:xfrm>
          <a:prstGeom prst="rect">
            <a:avLst/>
          </a:prstGeom>
          <a:noFill/>
        </p:spPr>
        <p:txBody>
          <a:bodyPr wrap="square" rtlCol="0">
            <a:spAutoFit/>
          </a:bodyPr>
          <a:lstStyle/>
          <a:p>
            <a:pPr marL="365760" indent="-256032">
              <a:spcBef>
                <a:spcPts val="300"/>
              </a:spcBef>
              <a:buClr>
                <a:schemeClr val="tx1"/>
              </a:buClr>
              <a:buFont typeface="Wingdings" panose="05000000000000000000" pitchFamily="2" charset="2"/>
              <a:buChar char="§"/>
            </a:pPr>
            <a:r>
              <a:rPr lang="fr-MA" sz="2800" dirty="0"/>
              <a:t>Calcul de l’heuristique </a:t>
            </a:r>
          </a:p>
          <a:p>
            <a:pPr marL="822960" lvl="1" indent="-256032">
              <a:spcBef>
                <a:spcPts val="300"/>
              </a:spcBef>
              <a:buClr>
                <a:schemeClr val="tx1"/>
              </a:buClr>
              <a:buFont typeface="Wingdings" panose="05000000000000000000" pitchFamily="2" charset="2"/>
              <a:buChar char="§"/>
            </a:pPr>
            <a:r>
              <a:rPr lang="fr-MA" sz="2800" dirty="0"/>
              <a:t>Heuristique de l’attaque </a:t>
            </a:r>
          </a:p>
          <a:p>
            <a:pPr marL="822960" lvl="1" indent="-256032">
              <a:spcBef>
                <a:spcPts val="300"/>
              </a:spcBef>
              <a:buClr>
                <a:schemeClr val="tx1"/>
              </a:buClr>
              <a:buFont typeface="Wingdings" panose="05000000000000000000" pitchFamily="2" charset="2"/>
              <a:buChar char="§"/>
            </a:pPr>
            <a:r>
              <a:rPr lang="fr-MA" sz="2800" dirty="0"/>
              <a:t>Heuristique de la défense</a:t>
            </a:r>
          </a:p>
          <a:p>
            <a:pPr marL="357188" lvl="1" indent="-255588">
              <a:spcBef>
                <a:spcPts val="300"/>
              </a:spcBef>
              <a:buClr>
                <a:schemeClr val="tx1"/>
              </a:buClr>
              <a:buFont typeface="Wingdings" panose="05000000000000000000" pitchFamily="2" charset="2"/>
              <a:buChar char="§"/>
            </a:pPr>
            <a:r>
              <a:rPr lang="fr-MA" sz="2800" dirty="0" err="1"/>
              <a:t>Attaquer&amp;défendre</a:t>
            </a:r>
            <a:endParaRPr lang="fr-MA" sz="2800" dirty="0"/>
          </a:p>
          <a:p>
            <a:r>
              <a:rPr lang="en-GB" sz="2400" dirty="0">
                <a:latin typeface="Calibri" panose="020F0502020204030204" pitchFamily="34" charset="0"/>
                <a:cs typeface="Calibri" panose="020F0502020204030204" pitchFamily="34" charset="0"/>
              </a:rPr>
              <a:t>  </a:t>
            </a:r>
          </a:p>
          <a:p>
            <a:pPr marL="457200" indent="-457200">
              <a:buFont typeface="+mj-lt"/>
              <a:buAutoNum type="arabicPeriod"/>
            </a:pPr>
            <a:endParaRPr lang="en-GB" sz="2400" dirty="0">
              <a:latin typeface="Calibri" panose="020F0502020204030204" pitchFamily="34" charset="0"/>
              <a:cs typeface="Calibri" panose="020F0502020204030204" pitchFamily="34" charset="0"/>
            </a:endParaRPr>
          </a:p>
        </p:txBody>
      </p:sp>
      <p:pic>
        <p:nvPicPr>
          <p:cNvPr id="5" name="Picture 4" descr="http://www.questchurchstl.org/wp-content/uploads/2014/10/AskAnythingPersonTeal.png">
            <a:extLst>
              <a:ext uri="{FF2B5EF4-FFF2-40B4-BE49-F238E27FC236}">
                <a16:creationId xmlns:a16="http://schemas.microsoft.com/office/drawing/2014/main" id="{96A12625-4F5E-49AE-A79B-2F0B57DEE191}"/>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178710" y="832595"/>
            <a:ext cx="2237770" cy="51928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5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EC37-0677-47B4-8682-90F51F40CEA2}"/>
              </a:ext>
            </a:extLst>
          </p:cNvPr>
          <p:cNvSpPr>
            <a:spLocks noGrp="1"/>
          </p:cNvSpPr>
          <p:nvPr>
            <p:ph type="title"/>
          </p:nvPr>
        </p:nvSpPr>
        <p:spPr>
          <a:xfrm>
            <a:off x="1437860" y="326727"/>
            <a:ext cx="4538871" cy="546652"/>
          </a:xfrm>
        </p:spPr>
        <p:txBody>
          <a:bodyPr>
            <a:normAutofit fontScale="90000"/>
          </a:bodyPr>
          <a:lstStyle/>
          <a:p>
            <a:pPr marL="571500" indent="-571500">
              <a:buFont typeface="Wingdings" panose="05000000000000000000" pitchFamily="2" charset="2"/>
              <a:buChar char="q"/>
            </a:pPr>
            <a:r>
              <a:rPr lang="fr-FR" sz="3600" dirty="0">
                <a:solidFill>
                  <a:schemeClr val="accent5">
                    <a:lumMod val="50000"/>
                  </a:schemeClr>
                </a:solidFill>
                <a:latin typeface="BigNoodleTitling" panose="02000708030402040100" pitchFamily="2" charset="0"/>
                <a:ea typeface="Adobe Gothic Std B" pitchFamily="34" charset="-128"/>
                <a:cs typeface="+mn-cs"/>
              </a:rPr>
              <a:t>L’arbre de recherche:</a:t>
            </a:r>
          </a:p>
        </p:txBody>
      </p:sp>
      <p:pic>
        <p:nvPicPr>
          <p:cNvPr id="9" name="Picture 8">
            <a:extLst>
              <a:ext uri="{FF2B5EF4-FFF2-40B4-BE49-F238E27FC236}">
                <a16:creationId xmlns:a16="http://schemas.microsoft.com/office/drawing/2014/main" id="{02FB4652-8A01-4F10-BB84-942BB1E72336}"/>
              </a:ext>
            </a:extLst>
          </p:cNvPr>
          <p:cNvPicPr>
            <a:picLocks noChangeAspect="1"/>
          </p:cNvPicPr>
          <p:nvPr/>
        </p:nvPicPr>
        <p:blipFill>
          <a:blip r:embed="rId2"/>
          <a:stretch>
            <a:fillRect/>
          </a:stretch>
        </p:blipFill>
        <p:spPr>
          <a:xfrm>
            <a:off x="2504662" y="-471570"/>
            <a:ext cx="9495183" cy="7329570"/>
          </a:xfrm>
          <a:prstGeom prst="rect">
            <a:avLst/>
          </a:prstGeom>
        </p:spPr>
      </p:pic>
    </p:spTree>
    <p:extLst>
      <p:ext uri="{BB962C8B-B14F-4D97-AF65-F5344CB8AC3E}">
        <p14:creationId xmlns:p14="http://schemas.microsoft.com/office/powerpoint/2010/main" val="123674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95;p35">
            <a:extLst>
              <a:ext uri="{FF2B5EF4-FFF2-40B4-BE49-F238E27FC236}">
                <a16:creationId xmlns:a16="http://schemas.microsoft.com/office/drawing/2014/main" id="{A38D2635-8460-456A-8FA7-4A8D454464CE}"/>
              </a:ext>
            </a:extLst>
          </p:cNvPr>
          <p:cNvSpPr/>
          <p:nvPr/>
        </p:nvSpPr>
        <p:spPr>
          <a:xfrm>
            <a:off x="4228913" y="2272592"/>
            <a:ext cx="4502872" cy="3505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 name="직사각형 39">
            <a:extLst>
              <a:ext uri="{FF2B5EF4-FFF2-40B4-BE49-F238E27FC236}">
                <a16:creationId xmlns:a16="http://schemas.microsoft.com/office/drawing/2014/main" id="{26A247C6-8E2A-4470-BB32-5AF1F09F57A5}"/>
              </a:ext>
            </a:extLst>
          </p:cNvPr>
          <p:cNvSpPr/>
          <p:nvPr/>
        </p:nvSpPr>
        <p:spPr>
          <a:xfrm>
            <a:off x="2538731" y="160077"/>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4 </a:t>
            </a:r>
            <a:endParaRPr lang="ko-KR" altLang="en-US" sz="2800" dirty="0">
              <a:solidFill>
                <a:srgbClr val="FFFFFF"/>
              </a:solidFill>
              <a:latin typeface="Arial"/>
              <a:ea typeface="맑은 고딕" panose="020B0503020000020004" pitchFamily="34" charset="-127"/>
              <a:sym typeface="Arial"/>
            </a:endParaRPr>
          </a:p>
        </p:txBody>
      </p:sp>
      <p:grpSp>
        <p:nvGrpSpPr>
          <p:cNvPr id="5" name="Group 3">
            <a:extLst>
              <a:ext uri="{FF2B5EF4-FFF2-40B4-BE49-F238E27FC236}">
                <a16:creationId xmlns:a16="http://schemas.microsoft.com/office/drawing/2014/main" id="{3EDD6DE2-4F9E-46E0-9FD3-3179F18345F0}"/>
              </a:ext>
            </a:extLst>
          </p:cNvPr>
          <p:cNvGrpSpPr/>
          <p:nvPr/>
        </p:nvGrpSpPr>
        <p:grpSpPr>
          <a:xfrm>
            <a:off x="1861931" y="0"/>
            <a:ext cx="7010399" cy="1167495"/>
            <a:chOff x="1151472" y="3187501"/>
            <a:chExt cx="6552728" cy="914400"/>
          </a:xfrm>
        </p:grpSpPr>
        <p:sp>
          <p:nvSpPr>
            <p:cNvPr id="6" name="Pentagon 4">
              <a:extLst>
                <a:ext uri="{FF2B5EF4-FFF2-40B4-BE49-F238E27FC236}">
                  <a16:creationId xmlns:a16="http://schemas.microsoft.com/office/drawing/2014/main" id="{2F0A584C-095F-44A4-8E6D-9523B57E3C2B}"/>
                </a:ext>
              </a:extLst>
            </p:cNvPr>
            <p:cNvSpPr/>
            <p:nvPr/>
          </p:nvSpPr>
          <p:spPr>
            <a:xfrm>
              <a:off x="1633824" y="3347030"/>
              <a:ext cx="6070376" cy="720000"/>
            </a:xfrm>
            <a:prstGeom prst="homePlate">
              <a:avLst/>
            </a:prstGeom>
            <a:solidFill>
              <a:srgbClr val="3A81B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7" name="Pentagon 5">
              <a:extLst>
                <a:ext uri="{FF2B5EF4-FFF2-40B4-BE49-F238E27FC236}">
                  <a16:creationId xmlns:a16="http://schemas.microsoft.com/office/drawing/2014/main" id="{E69590FB-0DA2-4C82-AF32-A7708C4EC4A9}"/>
                </a:ext>
              </a:extLst>
            </p:cNvPr>
            <p:cNvSpPr/>
            <p:nvPr/>
          </p:nvSpPr>
          <p:spPr>
            <a:xfrm>
              <a:off x="1633824" y="3284701"/>
              <a:ext cx="5914970" cy="720000"/>
            </a:xfrm>
            <a:prstGeom prst="homePlate">
              <a:avLst/>
            </a:prstGeom>
            <a:solidFill>
              <a:srgbClr val="FFFFFF"/>
            </a:solidFill>
            <a:ln w="38100" cap="flat" cmpd="sng" algn="ctr">
              <a:solidFill>
                <a:srgbClr val="3A81BA"/>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8" name="Diamond 6">
              <a:extLst>
                <a:ext uri="{FF2B5EF4-FFF2-40B4-BE49-F238E27FC236}">
                  <a16:creationId xmlns:a16="http://schemas.microsoft.com/office/drawing/2014/main" id="{9707CA6C-F915-42F2-86B2-6B74AC186DF8}"/>
                </a:ext>
              </a:extLst>
            </p:cNvPr>
            <p:cNvSpPr/>
            <p:nvPr/>
          </p:nvSpPr>
          <p:spPr>
            <a:xfrm>
              <a:off x="1151472" y="3187501"/>
              <a:ext cx="914400" cy="914400"/>
            </a:xfrm>
            <a:prstGeom prst="diamond">
              <a:avLst/>
            </a:prstGeom>
            <a:solidFill>
              <a:srgbClr val="3A81B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dirty="0">
                <a:ln>
                  <a:noFill/>
                </a:ln>
                <a:solidFill>
                  <a:srgbClr val="FFFFFF"/>
                </a:solidFill>
                <a:effectLst/>
                <a:uLnTx/>
                <a:uFillTx/>
                <a:latin typeface="Arial"/>
                <a:ea typeface="맑은 고딕" panose="020B0503020000020004" pitchFamily="34" charset="-127"/>
                <a:cs typeface="+mn-cs"/>
                <a:sym typeface="Arial"/>
              </a:endParaRPr>
            </a:p>
          </p:txBody>
        </p:sp>
      </p:grpSp>
      <p:sp>
        <p:nvSpPr>
          <p:cNvPr id="9" name="직사각형 39">
            <a:extLst>
              <a:ext uri="{FF2B5EF4-FFF2-40B4-BE49-F238E27FC236}">
                <a16:creationId xmlns:a16="http://schemas.microsoft.com/office/drawing/2014/main" id="{1A485447-92D7-4369-B5A1-3E5139D2F8C7}"/>
              </a:ext>
            </a:extLst>
          </p:cNvPr>
          <p:cNvSpPr/>
          <p:nvPr/>
        </p:nvSpPr>
        <p:spPr>
          <a:xfrm>
            <a:off x="2156799" y="322138"/>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4 </a:t>
            </a:r>
            <a:endParaRPr lang="ko-KR" altLang="en-US" sz="2800" dirty="0">
              <a:solidFill>
                <a:srgbClr val="FFFFFF"/>
              </a:solidFill>
              <a:latin typeface="Arial"/>
              <a:ea typeface="맑은 고딕" panose="020B0503020000020004" pitchFamily="34" charset="-127"/>
              <a:sym typeface="Arial"/>
            </a:endParaRPr>
          </a:p>
        </p:txBody>
      </p:sp>
      <p:sp>
        <p:nvSpPr>
          <p:cNvPr id="10" name="TextBox 10">
            <a:extLst>
              <a:ext uri="{FF2B5EF4-FFF2-40B4-BE49-F238E27FC236}">
                <a16:creationId xmlns:a16="http://schemas.microsoft.com/office/drawing/2014/main" id="{812078AE-40AD-4977-8396-AB4FD6C1F73E}"/>
              </a:ext>
            </a:extLst>
          </p:cNvPr>
          <p:cNvSpPr txBox="1"/>
          <p:nvPr/>
        </p:nvSpPr>
        <p:spPr bwMode="auto">
          <a:xfrm>
            <a:off x="3165962" y="322138"/>
            <a:ext cx="5084465"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000000"/>
              </a:buClr>
              <a:buFont typeface="Arial"/>
              <a:buNone/>
              <a:defRPr/>
            </a:pPr>
            <a:r>
              <a:rPr lang="en-US" altLang="ko-KR" sz="2000" b="1" dirty="0">
                <a:solidFill>
                  <a:srgbClr val="3A81BA">
                    <a:lumMod val="75000"/>
                  </a:srgbClr>
                </a:solidFill>
                <a:latin typeface="Arial"/>
                <a:ea typeface="맑은 고딕" panose="020B0503020000020004" pitchFamily="34" charset="-127"/>
                <a:cs typeface="Arial" pitchFamily="34" charset="0"/>
                <a:sym typeface="Arial"/>
              </a:rPr>
              <a:t>Simulation </a:t>
            </a:r>
            <a:r>
              <a:rPr lang="en-US" altLang="ko-KR" sz="2000" b="1" dirty="0" err="1">
                <a:solidFill>
                  <a:srgbClr val="3A81BA">
                    <a:lumMod val="75000"/>
                  </a:srgbClr>
                </a:solidFill>
                <a:latin typeface="Arial"/>
                <a:ea typeface="맑은 고딕" panose="020B0503020000020004" pitchFamily="34" charset="-127"/>
                <a:cs typeface="Arial" pitchFamily="34" charset="0"/>
                <a:sym typeface="Arial"/>
              </a:rPr>
              <a:t>d’essaie</a:t>
            </a:r>
            <a:endParaRPr lang="en-US" altLang="ko-KR" sz="2000" b="1" dirty="0">
              <a:solidFill>
                <a:srgbClr val="3A81BA">
                  <a:lumMod val="75000"/>
                </a:srgbClr>
              </a:solidFill>
              <a:latin typeface="Arial"/>
              <a:ea typeface="맑은 고딕" panose="020B0503020000020004" pitchFamily="34" charset="-127"/>
              <a:cs typeface="Arial" pitchFamily="34" charset="0"/>
              <a:sym typeface="Arial"/>
            </a:endParaRPr>
          </a:p>
        </p:txBody>
      </p:sp>
      <p:sp>
        <p:nvSpPr>
          <p:cNvPr id="11" name="Text Placeholder 1">
            <a:extLst>
              <a:ext uri="{FF2B5EF4-FFF2-40B4-BE49-F238E27FC236}">
                <a16:creationId xmlns:a16="http://schemas.microsoft.com/office/drawing/2014/main" id="{08D1CC8D-CF23-48BD-A91E-5E7A5EDD76DE}"/>
              </a:ext>
            </a:extLst>
          </p:cNvPr>
          <p:cNvSpPr txBox="1">
            <a:spLocks/>
          </p:cNvSpPr>
          <p:nvPr/>
        </p:nvSpPr>
        <p:spPr>
          <a:xfrm>
            <a:off x="4591481" y="2656466"/>
            <a:ext cx="3647279" cy="23995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altLang="ko-KR" sz="4265" kern="0" dirty="0">
                <a:solidFill>
                  <a:srgbClr val="FFFFFF"/>
                </a:solidFill>
              </a:rPr>
              <a:t>Simulation</a:t>
            </a:r>
          </a:p>
          <a:p>
            <a:pPr algn="ctr" defTabSz="1219170"/>
            <a:r>
              <a:rPr lang="en-US" altLang="ko-KR" sz="4265" kern="0" dirty="0">
                <a:solidFill>
                  <a:srgbClr val="FFFFFF"/>
                </a:solidFill>
              </a:rPr>
              <a:t> </a:t>
            </a:r>
            <a:r>
              <a:rPr lang="fr-MA" altLang="ko-KR" sz="2932" kern="0" dirty="0">
                <a:solidFill>
                  <a:srgbClr val="57A7B5">
                    <a:lumMod val="60000"/>
                    <a:lumOff val="40000"/>
                  </a:srgbClr>
                </a:solidFill>
              </a:rPr>
              <a:t> </a:t>
            </a:r>
            <a:r>
              <a:rPr lang="fr-MA" sz="2400" dirty="0">
                <a:solidFill>
                  <a:schemeClr val="accent3">
                    <a:lumMod val="60000"/>
                    <a:lumOff val="40000"/>
                  </a:schemeClr>
                </a:solidFill>
              </a:rPr>
              <a:t>— </a:t>
            </a:r>
            <a:r>
              <a:rPr lang="fr-MA" altLang="ko-KR" sz="2400" kern="0" dirty="0">
                <a:solidFill>
                  <a:schemeClr val="accent3">
                    <a:lumMod val="60000"/>
                    <a:lumOff val="40000"/>
                  </a:schemeClr>
                </a:solidFill>
              </a:rPr>
              <a:t>partie Console </a:t>
            </a:r>
            <a:r>
              <a:rPr lang="fr-MA" sz="2400" dirty="0">
                <a:solidFill>
                  <a:schemeClr val="accent3">
                    <a:lumMod val="60000"/>
                    <a:lumOff val="40000"/>
                  </a:schemeClr>
                </a:solidFill>
              </a:rPr>
              <a:t>—</a:t>
            </a:r>
            <a:endParaRPr lang="ko-KR" altLang="en-US" sz="2932" kern="0" dirty="0">
              <a:solidFill>
                <a:schemeClr val="accent3">
                  <a:lumMod val="60000"/>
                  <a:lumOff val="40000"/>
                </a:schemeClr>
              </a:solidFill>
            </a:endParaRPr>
          </a:p>
        </p:txBody>
      </p:sp>
    </p:spTree>
    <p:extLst>
      <p:ext uri="{BB962C8B-B14F-4D97-AF65-F5344CB8AC3E}">
        <p14:creationId xmlns:p14="http://schemas.microsoft.com/office/powerpoint/2010/main" val="104297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37317" y="1304764"/>
            <a:ext cx="8543230" cy="42484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6" name="ZoneTexte 5"/>
          <p:cNvSpPr txBox="1"/>
          <p:nvPr/>
        </p:nvSpPr>
        <p:spPr>
          <a:xfrm>
            <a:off x="1999627" y="1700809"/>
            <a:ext cx="8280920" cy="4524315"/>
          </a:xfrm>
          <a:prstGeom prst="rect">
            <a:avLst/>
          </a:prstGeom>
          <a:noFill/>
        </p:spPr>
        <p:txBody>
          <a:bodyPr wrap="square" rtlCol="0">
            <a:spAutoFit/>
          </a:bodyPr>
          <a:lstStyle/>
          <a:p>
            <a:r>
              <a:rPr lang="fr-FR" sz="2400" dirty="0"/>
              <a:t>Ce projet a été une très bonne expérience plein d’obstacles à franchir. </a:t>
            </a:r>
          </a:p>
          <a:p>
            <a:r>
              <a:rPr lang="fr-FR" sz="2400" dirty="0"/>
              <a:t>En revenant à mon code, j’ai pris un défis que je n’ai pas pu le relever: l’orienté objet . Ceci m’a causé maintes problèmes de syntaxe et d’exécution mais cette logique m’a permis de s’approcher profondément à la réalité de jeu et de simplifier la manipulation des Etats . </a:t>
            </a:r>
          </a:p>
          <a:p>
            <a:r>
              <a:rPr lang="fr-FR" sz="2400" dirty="0"/>
              <a:t>(manque le collaboration)</a:t>
            </a:r>
          </a:p>
          <a:p>
            <a:endParaRPr lang="fr-FR" sz="2400" dirty="0"/>
          </a:p>
          <a:p>
            <a:endParaRPr lang="fr-FR" sz="2400" dirty="0"/>
          </a:p>
          <a:p>
            <a:endParaRPr lang="fr-FR" sz="2400" dirty="0"/>
          </a:p>
          <a:p>
            <a:endParaRPr lang="fr-FR" sz="2400" dirty="0"/>
          </a:p>
        </p:txBody>
      </p:sp>
      <p:sp>
        <p:nvSpPr>
          <p:cNvPr id="4" name="Title 1">
            <a:extLst>
              <a:ext uri="{FF2B5EF4-FFF2-40B4-BE49-F238E27FC236}">
                <a16:creationId xmlns:a16="http://schemas.microsoft.com/office/drawing/2014/main" id="{476468D7-1429-452D-AA92-E103D619542F}"/>
              </a:ext>
            </a:extLst>
          </p:cNvPr>
          <p:cNvSpPr>
            <a:spLocks noGrp="1"/>
          </p:cNvSpPr>
          <p:nvPr/>
        </p:nvSpPr>
        <p:spPr>
          <a:xfrm>
            <a:off x="1532083" y="263544"/>
            <a:ext cx="8748464" cy="1311077"/>
          </a:xfrm>
          <a:prstGeom prst="rect">
            <a:avLst/>
          </a:prstGeom>
        </p:spPr>
        <p:txBody>
          <a:bodyPr vert="horz" anchor="b">
            <a:normAutofit fontScale="97500" lnSpcReduction="10000"/>
          </a:bodyPr>
          <a:lstStyle>
            <a:lvl1pPr algn="l" rtl="0" eaLnBrk="1" latinLnBrk="0" hangingPunct="1">
              <a:spcBef>
                <a:spcPct val="0"/>
              </a:spcBef>
              <a:buNone/>
              <a:defRPr kumimoji="0" sz="4400" kern="1200">
                <a:solidFill>
                  <a:schemeClr val="bg1"/>
                </a:solidFill>
                <a:latin typeface="+mj-lt"/>
                <a:ea typeface="+mj-ea"/>
                <a:cs typeface="+mj-cs"/>
              </a:defRPr>
            </a:lvl1pPr>
          </a:lstStyle>
          <a:p>
            <a:pPr marL="1028700" lvl="1" indent="-571500" algn="l">
              <a:buFont typeface="Wingdings" panose="05000000000000000000" pitchFamily="2" charset="2"/>
              <a:buChar char="q"/>
            </a:pPr>
            <a:r>
              <a:rPr lang="en-GB" sz="4000" dirty="0">
                <a:solidFill>
                  <a:schemeClr val="accent5">
                    <a:lumMod val="50000"/>
                  </a:schemeClr>
                </a:solidFill>
                <a:latin typeface="BigNoodleTitling" panose="02000708030402040100" pitchFamily="2" charset="0"/>
                <a:ea typeface="Adobe Gothic Std B" pitchFamily="34" charset="-128"/>
              </a:rPr>
              <a:t>Conclusion</a:t>
            </a:r>
            <a:br>
              <a:rPr lang="en-GB" sz="4800" dirty="0">
                <a:solidFill>
                  <a:schemeClr val="bg1"/>
                </a:solidFill>
                <a:latin typeface="Nexa Black" pitchFamily="50" charset="0"/>
              </a:rPr>
            </a:br>
            <a:endParaRPr lang="en-GB" sz="4800" dirty="0">
              <a:solidFill>
                <a:schemeClr val="bg1"/>
              </a:solidFill>
              <a:latin typeface="Nexa Black" pitchFamily="50" charset="0"/>
            </a:endParaRPr>
          </a:p>
        </p:txBody>
      </p:sp>
    </p:spTree>
    <p:extLst>
      <p:ext uri="{BB962C8B-B14F-4D97-AF65-F5344CB8AC3E}">
        <p14:creationId xmlns:p14="http://schemas.microsoft.com/office/powerpoint/2010/main" val="215410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D9B-6F31-468F-95C8-A8A1D5971312}"/>
              </a:ext>
            </a:extLst>
          </p:cNvPr>
          <p:cNvSpPr>
            <a:spLocks noGrp="1"/>
          </p:cNvSpPr>
          <p:nvPr>
            <p:ph type="title"/>
          </p:nvPr>
        </p:nvSpPr>
        <p:spPr>
          <a:xfrm>
            <a:off x="1560184" y="434404"/>
            <a:ext cx="7802945" cy="1882893"/>
          </a:xfrm>
        </p:spPr>
        <p:txBody>
          <a:bodyPr/>
          <a:lstStyle/>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dobe Garamond Pro Bold" panose="02020702060506020403" pitchFamily="18" charset="0"/>
              </a:rPr>
              <a:t>Plan:</a:t>
            </a:r>
          </a:p>
        </p:txBody>
      </p:sp>
      <p:grpSp>
        <p:nvGrpSpPr>
          <p:cNvPr id="41" name="Group 40">
            <a:extLst>
              <a:ext uri="{FF2B5EF4-FFF2-40B4-BE49-F238E27FC236}">
                <a16:creationId xmlns:a16="http://schemas.microsoft.com/office/drawing/2014/main" id="{7313CF6D-EC39-424A-88D0-E1467985F775}"/>
              </a:ext>
            </a:extLst>
          </p:cNvPr>
          <p:cNvGrpSpPr/>
          <p:nvPr/>
        </p:nvGrpSpPr>
        <p:grpSpPr>
          <a:xfrm>
            <a:off x="2984989" y="1322623"/>
            <a:ext cx="7010399" cy="1167495"/>
            <a:chOff x="1151472" y="3187501"/>
            <a:chExt cx="6552728" cy="914400"/>
          </a:xfrm>
        </p:grpSpPr>
        <p:sp>
          <p:nvSpPr>
            <p:cNvPr id="42" name="Pentagon 12">
              <a:extLst>
                <a:ext uri="{FF2B5EF4-FFF2-40B4-BE49-F238E27FC236}">
                  <a16:creationId xmlns:a16="http://schemas.microsoft.com/office/drawing/2014/main" id="{0CB072C1-5BDC-4627-9593-6ADB97B00F66}"/>
                </a:ext>
              </a:extLst>
            </p:cNvPr>
            <p:cNvSpPr/>
            <p:nvPr/>
          </p:nvSpPr>
          <p:spPr>
            <a:xfrm>
              <a:off x="1633824" y="3347030"/>
              <a:ext cx="6070376" cy="720000"/>
            </a:xfrm>
            <a:prstGeom prst="homePlate">
              <a:avLst/>
            </a:prstGeom>
            <a:solidFill>
              <a:srgbClr val="D89F39"/>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43" name="Pentagon 13">
              <a:extLst>
                <a:ext uri="{FF2B5EF4-FFF2-40B4-BE49-F238E27FC236}">
                  <a16:creationId xmlns:a16="http://schemas.microsoft.com/office/drawing/2014/main" id="{6E8BE3CE-300E-4F7D-9F10-F885CB96D8ED}"/>
                </a:ext>
              </a:extLst>
            </p:cNvPr>
            <p:cNvSpPr/>
            <p:nvPr/>
          </p:nvSpPr>
          <p:spPr>
            <a:xfrm>
              <a:off x="1633824" y="3284701"/>
              <a:ext cx="5914970" cy="720000"/>
            </a:xfrm>
            <a:prstGeom prst="homePlate">
              <a:avLst/>
            </a:prstGeom>
            <a:solidFill>
              <a:srgbClr val="FFFFFF"/>
            </a:solidFill>
            <a:ln w="38100" cap="flat" cmpd="sng" algn="ctr">
              <a:solidFill>
                <a:srgbClr val="D89F39"/>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44" name="Diamond 43">
              <a:extLst>
                <a:ext uri="{FF2B5EF4-FFF2-40B4-BE49-F238E27FC236}">
                  <a16:creationId xmlns:a16="http://schemas.microsoft.com/office/drawing/2014/main" id="{BBB57F8B-66EC-46D3-818A-5BF42CAB2FFF}"/>
                </a:ext>
              </a:extLst>
            </p:cNvPr>
            <p:cNvSpPr/>
            <p:nvPr/>
          </p:nvSpPr>
          <p:spPr>
            <a:xfrm>
              <a:off x="1151472" y="3187501"/>
              <a:ext cx="914400" cy="914400"/>
            </a:xfrm>
            <a:prstGeom prst="diamond">
              <a:avLst/>
            </a:prstGeom>
            <a:solidFill>
              <a:srgbClr val="D89F39"/>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grpSp>
        <p:nvGrpSpPr>
          <p:cNvPr id="45" name="Group 44">
            <a:extLst>
              <a:ext uri="{FF2B5EF4-FFF2-40B4-BE49-F238E27FC236}">
                <a16:creationId xmlns:a16="http://schemas.microsoft.com/office/drawing/2014/main" id="{AF8B2559-80C4-4658-932B-7F6369014DD6}"/>
              </a:ext>
            </a:extLst>
          </p:cNvPr>
          <p:cNvGrpSpPr/>
          <p:nvPr/>
        </p:nvGrpSpPr>
        <p:grpSpPr>
          <a:xfrm>
            <a:off x="3012503" y="2462825"/>
            <a:ext cx="7010399" cy="1167495"/>
            <a:chOff x="1151472" y="3187501"/>
            <a:chExt cx="6552728" cy="914400"/>
          </a:xfrm>
        </p:grpSpPr>
        <p:sp>
          <p:nvSpPr>
            <p:cNvPr id="46" name="Pentagon 16">
              <a:extLst>
                <a:ext uri="{FF2B5EF4-FFF2-40B4-BE49-F238E27FC236}">
                  <a16:creationId xmlns:a16="http://schemas.microsoft.com/office/drawing/2014/main" id="{33E35F9A-FE90-4E30-B9A3-88BB889B5D43}"/>
                </a:ext>
              </a:extLst>
            </p:cNvPr>
            <p:cNvSpPr/>
            <p:nvPr/>
          </p:nvSpPr>
          <p:spPr>
            <a:xfrm>
              <a:off x="1633824" y="3347030"/>
              <a:ext cx="6070376" cy="720000"/>
            </a:xfrm>
            <a:prstGeom prst="homePlate">
              <a:avLst/>
            </a:prstGeom>
            <a:solidFill>
              <a:srgbClr val="8BAB4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47" name="Pentagon 17">
              <a:extLst>
                <a:ext uri="{FF2B5EF4-FFF2-40B4-BE49-F238E27FC236}">
                  <a16:creationId xmlns:a16="http://schemas.microsoft.com/office/drawing/2014/main" id="{B12608BA-CC20-4A98-9E44-99820D2E15B6}"/>
                </a:ext>
              </a:extLst>
            </p:cNvPr>
            <p:cNvSpPr/>
            <p:nvPr/>
          </p:nvSpPr>
          <p:spPr>
            <a:xfrm>
              <a:off x="1633824" y="3284701"/>
              <a:ext cx="5914970" cy="720000"/>
            </a:xfrm>
            <a:prstGeom prst="homePlate">
              <a:avLst/>
            </a:prstGeom>
            <a:solidFill>
              <a:srgbClr val="FFFFFF"/>
            </a:solidFill>
            <a:ln w="38100" cap="flat" cmpd="sng" algn="ctr">
              <a:solidFill>
                <a:srgbClr val="8BAB4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48" name="Diamond 47">
              <a:extLst>
                <a:ext uri="{FF2B5EF4-FFF2-40B4-BE49-F238E27FC236}">
                  <a16:creationId xmlns:a16="http://schemas.microsoft.com/office/drawing/2014/main" id="{1F68309A-7C4E-44AF-B4FC-BD88F763301A}"/>
                </a:ext>
              </a:extLst>
            </p:cNvPr>
            <p:cNvSpPr/>
            <p:nvPr/>
          </p:nvSpPr>
          <p:spPr>
            <a:xfrm>
              <a:off x="1151472" y="3187501"/>
              <a:ext cx="914400" cy="914400"/>
            </a:xfrm>
            <a:prstGeom prst="diamond">
              <a:avLst/>
            </a:prstGeom>
            <a:solidFill>
              <a:srgbClr val="8BAB4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dirty="0">
                <a:ln>
                  <a:noFill/>
                </a:ln>
                <a:solidFill>
                  <a:srgbClr val="FFFFFF"/>
                </a:solidFill>
                <a:effectLst/>
                <a:uLnTx/>
                <a:uFillTx/>
                <a:latin typeface="Arial"/>
                <a:ea typeface="맑은 고딕" panose="020B0503020000020004" pitchFamily="34" charset="-127"/>
                <a:cs typeface="+mn-cs"/>
                <a:sym typeface="Arial"/>
              </a:endParaRPr>
            </a:p>
          </p:txBody>
        </p:sp>
      </p:grpSp>
      <p:grpSp>
        <p:nvGrpSpPr>
          <p:cNvPr id="49" name="Group 48">
            <a:extLst>
              <a:ext uri="{FF2B5EF4-FFF2-40B4-BE49-F238E27FC236}">
                <a16:creationId xmlns:a16="http://schemas.microsoft.com/office/drawing/2014/main" id="{5CA8FC6F-74CC-4E02-BA08-EF851003315A}"/>
              </a:ext>
            </a:extLst>
          </p:cNvPr>
          <p:cNvGrpSpPr/>
          <p:nvPr/>
        </p:nvGrpSpPr>
        <p:grpSpPr>
          <a:xfrm>
            <a:off x="3028591" y="3687207"/>
            <a:ext cx="7010399" cy="1167495"/>
            <a:chOff x="1151472" y="3187501"/>
            <a:chExt cx="6552728" cy="914400"/>
          </a:xfrm>
        </p:grpSpPr>
        <p:sp>
          <p:nvSpPr>
            <p:cNvPr id="50" name="Pentagon 20">
              <a:extLst>
                <a:ext uri="{FF2B5EF4-FFF2-40B4-BE49-F238E27FC236}">
                  <a16:creationId xmlns:a16="http://schemas.microsoft.com/office/drawing/2014/main" id="{FC869A18-DDDA-4B28-9588-CF9C460CD622}"/>
                </a:ext>
              </a:extLst>
            </p:cNvPr>
            <p:cNvSpPr/>
            <p:nvPr/>
          </p:nvSpPr>
          <p:spPr>
            <a:xfrm>
              <a:off x="1633824" y="3347030"/>
              <a:ext cx="6070376" cy="720000"/>
            </a:xfrm>
            <a:prstGeom prst="homePlate">
              <a:avLst/>
            </a:prstGeom>
            <a:solidFill>
              <a:srgbClr val="57A7B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51" name="Pentagon 21">
              <a:extLst>
                <a:ext uri="{FF2B5EF4-FFF2-40B4-BE49-F238E27FC236}">
                  <a16:creationId xmlns:a16="http://schemas.microsoft.com/office/drawing/2014/main" id="{966573A0-522A-4CD1-AA78-ADB1F90F0ED0}"/>
                </a:ext>
              </a:extLst>
            </p:cNvPr>
            <p:cNvSpPr/>
            <p:nvPr/>
          </p:nvSpPr>
          <p:spPr>
            <a:xfrm>
              <a:off x="1633824" y="3284701"/>
              <a:ext cx="5914970" cy="720000"/>
            </a:xfrm>
            <a:prstGeom prst="homePlate">
              <a:avLst/>
            </a:prstGeom>
            <a:solidFill>
              <a:srgbClr val="FFFFFF"/>
            </a:solidFill>
            <a:ln w="38100" cap="flat" cmpd="sng" algn="ctr">
              <a:solidFill>
                <a:srgbClr val="57A7B5"/>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52" name="Diamond 51">
              <a:extLst>
                <a:ext uri="{FF2B5EF4-FFF2-40B4-BE49-F238E27FC236}">
                  <a16:creationId xmlns:a16="http://schemas.microsoft.com/office/drawing/2014/main" id="{BE585369-225A-4A1F-82C5-2C7DEFFA5EE6}"/>
                </a:ext>
              </a:extLst>
            </p:cNvPr>
            <p:cNvSpPr/>
            <p:nvPr/>
          </p:nvSpPr>
          <p:spPr>
            <a:xfrm>
              <a:off x="1151472" y="3187501"/>
              <a:ext cx="914400" cy="914400"/>
            </a:xfrm>
            <a:prstGeom prst="diamond">
              <a:avLst/>
            </a:prstGeom>
            <a:solidFill>
              <a:srgbClr val="57A7B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sp>
        <p:nvSpPr>
          <p:cNvPr id="53" name="직사각형 39">
            <a:extLst>
              <a:ext uri="{FF2B5EF4-FFF2-40B4-BE49-F238E27FC236}">
                <a16:creationId xmlns:a16="http://schemas.microsoft.com/office/drawing/2014/main" id="{A2283E6B-ADA7-4729-9581-F8BF4B2C50EA}"/>
              </a:ext>
            </a:extLst>
          </p:cNvPr>
          <p:cNvSpPr/>
          <p:nvPr/>
        </p:nvSpPr>
        <p:spPr>
          <a:xfrm>
            <a:off x="3244059" y="1598430"/>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1 </a:t>
            </a:r>
            <a:endParaRPr lang="ko-KR" altLang="en-US" sz="2800" dirty="0">
              <a:solidFill>
                <a:srgbClr val="FFFFFF"/>
              </a:solidFill>
              <a:latin typeface="Arial"/>
              <a:ea typeface="맑은 고딕" panose="020B0503020000020004" pitchFamily="34" charset="-127"/>
              <a:sym typeface="Arial"/>
            </a:endParaRPr>
          </a:p>
        </p:txBody>
      </p:sp>
      <p:sp>
        <p:nvSpPr>
          <p:cNvPr id="54" name="TextBox 10">
            <a:extLst>
              <a:ext uri="{FF2B5EF4-FFF2-40B4-BE49-F238E27FC236}">
                <a16:creationId xmlns:a16="http://schemas.microsoft.com/office/drawing/2014/main" id="{3CA10745-8842-41C8-B1E8-84246B1E2790}"/>
              </a:ext>
            </a:extLst>
          </p:cNvPr>
          <p:cNvSpPr txBox="1"/>
          <p:nvPr/>
        </p:nvSpPr>
        <p:spPr bwMode="auto">
          <a:xfrm>
            <a:off x="4006857" y="1691642"/>
            <a:ext cx="5084465" cy="58477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buClr>
                <a:srgbClr val="000000"/>
              </a:buClr>
              <a:buFont typeface="Arial"/>
              <a:buNone/>
              <a:defRPr/>
            </a:pPr>
            <a:r>
              <a:rPr lang="fr-MA" altLang="ko-KR" sz="2000" b="1" dirty="0">
                <a:solidFill>
                  <a:srgbClr val="D89F39">
                    <a:lumMod val="75000"/>
                  </a:srgbClr>
                </a:solidFill>
                <a:latin typeface="Arial"/>
                <a:ea typeface="맑은 고딕" panose="020B0503020000020004" pitchFamily="34" charset="-127"/>
                <a:sym typeface="Wingdings 2" panose="05020102010507070707" pitchFamily="18" charset="2"/>
              </a:rPr>
              <a:t>Le Problème de jeu de Moulin</a:t>
            </a:r>
          </a:p>
          <a:p>
            <a:pPr>
              <a:buClr>
                <a:srgbClr val="000000"/>
              </a:buClr>
              <a:buFont typeface="Arial"/>
              <a:buNone/>
              <a:defRPr/>
            </a:pPr>
            <a:endParaRPr lang="en-US" altLang="ko-KR" sz="1200" b="1" dirty="0">
              <a:solidFill>
                <a:srgbClr val="D89F39">
                  <a:lumMod val="75000"/>
                </a:srgbClr>
              </a:solidFill>
              <a:latin typeface="Arial"/>
              <a:ea typeface="맑은 고딕" panose="020B0503020000020004" pitchFamily="34" charset="-127"/>
              <a:cs typeface="Arial" pitchFamily="34" charset="0"/>
              <a:sym typeface="Arial"/>
            </a:endParaRPr>
          </a:p>
        </p:txBody>
      </p:sp>
      <p:sp>
        <p:nvSpPr>
          <p:cNvPr id="55" name="직사각형 39">
            <a:extLst>
              <a:ext uri="{FF2B5EF4-FFF2-40B4-BE49-F238E27FC236}">
                <a16:creationId xmlns:a16="http://schemas.microsoft.com/office/drawing/2014/main" id="{7F279B48-E510-4E81-AD32-4AC5FCEFB53A}"/>
              </a:ext>
            </a:extLst>
          </p:cNvPr>
          <p:cNvSpPr/>
          <p:nvPr/>
        </p:nvSpPr>
        <p:spPr>
          <a:xfrm>
            <a:off x="3301792" y="2748862"/>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2 </a:t>
            </a:r>
            <a:endParaRPr lang="ko-KR" altLang="en-US" sz="2800" dirty="0">
              <a:solidFill>
                <a:srgbClr val="FFFFFF"/>
              </a:solidFill>
              <a:latin typeface="Arial"/>
              <a:ea typeface="맑은 고딕" panose="020B0503020000020004" pitchFamily="34" charset="-127"/>
              <a:sym typeface="Arial"/>
            </a:endParaRPr>
          </a:p>
        </p:txBody>
      </p:sp>
      <p:sp>
        <p:nvSpPr>
          <p:cNvPr id="56" name="TextBox 10">
            <a:extLst>
              <a:ext uri="{FF2B5EF4-FFF2-40B4-BE49-F238E27FC236}">
                <a16:creationId xmlns:a16="http://schemas.microsoft.com/office/drawing/2014/main" id="{F728B909-8ACF-4AB1-8419-F99FBD394EAC}"/>
              </a:ext>
            </a:extLst>
          </p:cNvPr>
          <p:cNvSpPr txBox="1"/>
          <p:nvPr/>
        </p:nvSpPr>
        <p:spPr bwMode="auto">
          <a:xfrm>
            <a:off x="4022424" y="2828890"/>
            <a:ext cx="5084465"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000000"/>
              </a:buClr>
              <a:buFont typeface="Arial"/>
              <a:buNone/>
              <a:defRPr/>
            </a:pPr>
            <a:r>
              <a:rPr lang="fr-MA" sz="2000" b="1" kern="0" dirty="0">
                <a:solidFill>
                  <a:srgbClr val="8BAB42">
                    <a:lumMod val="75000"/>
                  </a:srgbClr>
                </a:solidFill>
                <a:latin typeface="Arial"/>
                <a:cs typeface="Arial"/>
                <a:sym typeface="Wingdings 2" panose="05020102010507070707" pitchFamily="18" charset="2"/>
              </a:rPr>
              <a:t>Etude</a:t>
            </a:r>
            <a:r>
              <a:rPr lang="fr-MA" sz="2000" b="1" dirty="0">
                <a:solidFill>
                  <a:srgbClr val="D89F39">
                    <a:lumMod val="75000"/>
                  </a:srgbClr>
                </a:solidFill>
                <a:latin typeface="Arial"/>
                <a:sym typeface="Wingdings 2" panose="05020102010507070707" pitchFamily="18" charset="2"/>
              </a:rPr>
              <a:t> </a:t>
            </a:r>
            <a:r>
              <a:rPr lang="fr-MA" sz="2000" b="1" kern="0" dirty="0">
                <a:solidFill>
                  <a:srgbClr val="8BAB42">
                    <a:lumMod val="75000"/>
                  </a:srgbClr>
                </a:solidFill>
                <a:latin typeface="Arial"/>
                <a:cs typeface="Arial"/>
                <a:sym typeface="Wingdings 2" panose="05020102010507070707" pitchFamily="18" charset="2"/>
              </a:rPr>
              <a:t>théorique</a:t>
            </a:r>
            <a:endParaRPr lang="en-US" altLang="ko-KR" sz="2000" b="1" kern="0" dirty="0">
              <a:solidFill>
                <a:srgbClr val="8BAB42">
                  <a:lumMod val="75000"/>
                </a:srgbClr>
              </a:solidFill>
              <a:latin typeface="Arial"/>
              <a:ea typeface="맑은 고딕" panose="020B0503020000020004" pitchFamily="34" charset="-127"/>
              <a:cs typeface="Arial"/>
              <a:sym typeface="Arial"/>
            </a:endParaRPr>
          </a:p>
        </p:txBody>
      </p:sp>
      <p:sp>
        <p:nvSpPr>
          <p:cNvPr id="57" name="직사각형 39">
            <a:extLst>
              <a:ext uri="{FF2B5EF4-FFF2-40B4-BE49-F238E27FC236}">
                <a16:creationId xmlns:a16="http://schemas.microsoft.com/office/drawing/2014/main" id="{FA13DBB9-0D13-4949-A033-FED2CB15A420}"/>
              </a:ext>
            </a:extLst>
          </p:cNvPr>
          <p:cNvSpPr/>
          <p:nvPr/>
        </p:nvSpPr>
        <p:spPr>
          <a:xfrm>
            <a:off x="3313805" y="4016329"/>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3 </a:t>
            </a:r>
            <a:endParaRPr lang="ko-KR" altLang="en-US" sz="2800" dirty="0">
              <a:solidFill>
                <a:srgbClr val="FFFFFF"/>
              </a:solidFill>
              <a:latin typeface="Arial"/>
              <a:ea typeface="맑은 고딕" panose="020B0503020000020004" pitchFamily="34" charset="-127"/>
              <a:sym typeface="Arial"/>
            </a:endParaRPr>
          </a:p>
        </p:txBody>
      </p:sp>
      <p:sp>
        <p:nvSpPr>
          <p:cNvPr id="58" name="TextBox 10">
            <a:extLst>
              <a:ext uri="{FF2B5EF4-FFF2-40B4-BE49-F238E27FC236}">
                <a16:creationId xmlns:a16="http://schemas.microsoft.com/office/drawing/2014/main" id="{2AF12CB6-87C7-436C-9160-F5489CFCDC85}"/>
              </a:ext>
            </a:extLst>
          </p:cNvPr>
          <p:cNvSpPr txBox="1"/>
          <p:nvPr/>
        </p:nvSpPr>
        <p:spPr bwMode="auto">
          <a:xfrm>
            <a:off x="4100103" y="4064228"/>
            <a:ext cx="5084465"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000000"/>
              </a:buClr>
              <a:buFont typeface="Arial"/>
              <a:buNone/>
              <a:defRPr/>
            </a:pPr>
            <a:r>
              <a:rPr lang="en-US" altLang="ko-KR" sz="2000" b="1" dirty="0" err="1">
                <a:solidFill>
                  <a:srgbClr val="57A7B5">
                    <a:lumMod val="75000"/>
                  </a:srgbClr>
                </a:solidFill>
                <a:latin typeface="Arial"/>
                <a:ea typeface="맑은 고딕" panose="020B0503020000020004" pitchFamily="34" charset="-127"/>
                <a:cs typeface="Arial" pitchFamily="34" charset="0"/>
                <a:sym typeface="Arial"/>
              </a:rPr>
              <a:t>Analyse</a:t>
            </a:r>
            <a:r>
              <a:rPr lang="en-US" altLang="ko-KR" sz="2000" b="1" dirty="0">
                <a:solidFill>
                  <a:srgbClr val="57A7B5">
                    <a:lumMod val="75000"/>
                  </a:srgbClr>
                </a:solidFill>
                <a:latin typeface="Arial"/>
                <a:ea typeface="맑은 고딕" panose="020B0503020000020004" pitchFamily="34" charset="-127"/>
                <a:cs typeface="Arial" pitchFamily="34" charset="0"/>
                <a:sym typeface="Arial"/>
              </a:rPr>
              <a:t> et </a:t>
            </a:r>
            <a:r>
              <a:rPr lang="en-US" altLang="ko-KR" sz="2000" b="1" dirty="0" err="1">
                <a:solidFill>
                  <a:srgbClr val="57A7B5">
                    <a:lumMod val="75000"/>
                  </a:srgbClr>
                </a:solidFill>
                <a:latin typeface="Arial"/>
                <a:ea typeface="맑은 고딕" panose="020B0503020000020004" pitchFamily="34" charset="-127"/>
                <a:cs typeface="Arial" pitchFamily="34" charset="0"/>
                <a:sym typeface="Arial"/>
              </a:rPr>
              <a:t>modélisation</a:t>
            </a:r>
            <a:endParaRPr lang="en-US" altLang="ko-KR" sz="2000" b="1" dirty="0">
              <a:solidFill>
                <a:srgbClr val="57A7B5">
                  <a:lumMod val="75000"/>
                </a:srgbClr>
              </a:solidFill>
              <a:latin typeface="Arial"/>
              <a:ea typeface="맑은 고딕" panose="020B0503020000020004" pitchFamily="34" charset="-127"/>
              <a:cs typeface="Arial" pitchFamily="34" charset="0"/>
              <a:sym typeface="Arial"/>
            </a:endParaRPr>
          </a:p>
        </p:txBody>
      </p:sp>
      <p:sp>
        <p:nvSpPr>
          <p:cNvPr id="59" name="직사각형 39">
            <a:extLst>
              <a:ext uri="{FF2B5EF4-FFF2-40B4-BE49-F238E27FC236}">
                <a16:creationId xmlns:a16="http://schemas.microsoft.com/office/drawing/2014/main" id="{47BC40A6-E407-4E1E-B72C-1AC55D453F9B}"/>
              </a:ext>
            </a:extLst>
          </p:cNvPr>
          <p:cNvSpPr/>
          <p:nvPr/>
        </p:nvSpPr>
        <p:spPr>
          <a:xfrm>
            <a:off x="3745148" y="5080271"/>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4 </a:t>
            </a:r>
            <a:endParaRPr lang="ko-KR" altLang="en-US" sz="2800" dirty="0">
              <a:solidFill>
                <a:srgbClr val="FFFFFF"/>
              </a:solidFill>
              <a:latin typeface="Arial"/>
              <a:ea typeface="맑은 고딕" panose="020B0503020000020004" pitchFamily="34" charset="-127"/>
              <a:sym typeface="Arial"/>
            </a:endParaRPr>
          </a:p>
        </p:txBody>
      </p:sp>
      <p:grpSp>
        <p:nvGrpSpPr>
          <p:cNvPr id="60" name="Group 3">
            <a:extLst>
              <a:ext uri="{FF2B5EF4-FFF2-40B4-BE49-F238E27FC236}">
                <a16:creationId xmlns:a16="http://schemas.microsoft.com/office/drawing/2014/main" id="{104ACE94-0E83-41B0-BA63-652771F4B627}"/>
              </a:ext>
            </a:extLst>
          </p:cNvPr>
          <p:cNvGrpSpPr/>
          <p:nvPr/>
        </p:nvGrpSpPr>
        <p:grpSpPr>
          <a:xfrm>
            <a:off x="3068348" y="4951301"/>
            <a:ext cx="7010399" cy="1167495"/>
            <a:chOff x="1151472" y="3187501"/>
            <a:chExt cx="6552728" cy="914400"/>
          </a:xfrm>
        </p:grpSpPr>
        <p:sp>
          <p:nvSpPr>
            <p:cNvPr id="61" name="Pentagon 4">
              <a:extLst>
                <a:ext uri="{FF2B5EF4-FFF2-40B4-BE49-F238E27FC236}">
                  <a16:creationId xmlns:a16="http://schemas.microsoft.com/office/drawing/2014/main" id="{F76566D5-3413-41A3-8EE8-13B87F2AA106}"/>
                </a:ext>
              </a:extLst>
            </p:cNvPr>
            <p:cNvSpPr/>
            <p:nvPr/>
          </p:nvSpPr>
          <p:spPr>
            <a:xfrm>
              <a:off x="1633824" y="3347030"/>
              <a:ext cx="6070376" cy="720000"/>
            </a:xfrm>
            <a:prstGeom prst="homePlate">
              <a:avLst/>
            </a:prstGeom>
            <a:solidFill>
              <a:srgbClr val="3A81B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62" name="Pentagon 5">
              <a:extLst>
                <a:ext uri="{FF2B5EF4-FFF2-40B4-BE49-F238E27FC236}">
                  <a16:creationId xmlns:a16="http://schemas.microsoft.com/office/drawing/2014/main" id="{EDC33A6B-79F9-4A7B-AF3D-6FCD447E0741}"/>
                </a:ext>
              </a:extLst>
            </p:cNvPr>
            <p:cNvSpPr/>
            <p:nvPr/>
          </p:nvSpPr>
          <p:spPr>
            <a:xfrm>
              <a:off x="1633824" y="3284701"/>
              <a:ext cx="5914970" cy="720000"/>
            </a:xfrm>
            <a:prstGeom prst="homePlate">
              <a:avLst/>
            </a:prstGeom>
            <a:solidFill>
              <a:srgbClr val="FFFFFF"/>
            </a:solidFill>
            <a:ln w="38100" cap="flat" cmpd="sng" algn="ctr">
              <a:solidFill>
                <a:srgbClr val="3A81BA"/>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63" name="Diamond 6">
              <a:extLst>
                <a:ext uri="{FF2B5EF4-FFF2-40B4-BE49-F238E27FC236}">
                  <a16:creationId xmlns:a16="http://schemas.microsoft.com/office/drawing/2014/main" id="{D9457BF1-2F54-49ED-8EB6-596414965BC7}"/>
                </a:ext>
              </a:extLst>
            </p:cNvPr>
            <p:cNvSpPr/>
            <p:nvPr/>
          </p:nvSpPr>
          <p:spPr>
            <a:xfrm>
              <a:off x="1151472" y="3187501"/>
              <a:ext cx="914400" cy="914400"/>
            </a:xfrm>
            <a:prstGeom prst="diamond">
              <a:avLst/>
            </a:prstGeom>
            <a:solidFill>
              <a:srgbClr val="3A81B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dirty="0">
                <a:ln>
                  <a:noFill/>
                </a:ln>
                <a:solidFill>
                  <a:srgbClr val="FFFFFF"/>
                </a:solidFill>
                <a:effectLst/>
                <a:uLnTx/>
                <a:uFillTx/>
                <a:latin typeface="Arial"/>
                <a:ea typeface="맑은 고딕" panose="020B0503020000020004" pitchFamily="34" charset="-127"/>
                <a:cs typeface="+mn-cs"/>
                <a:sym typeface="Arial"/>
              </a:endParaRPr>
            </a:p>
          </p:txBody>
        </p:sp>
      </p:grpSp>
      <p:sp>
        <p:nvSpPr>
          <p:cNvPr id="64" name="직사각형 39">
            <a:extLst>
              <a:ext uri="{FF2B5EF4-FFF2-40B4-BE49-F238E27FC236}">
                <a16:creationId xmlns:a16="http://schemas.microsoft.com/office/drawing/2014/main" id="{0187D438-F006-4621-BA18-D8703A96CE74}"/>
              </a:ext>
            </a:extLst>
          </p:cNvPr>
          <p:cNvSpPr/>
          <p:nvPr/>
        </p:nvSpPr>
        <p:spPr>
          <a:xfrm>
            <a:off x="3363216" y="5242332"/>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4 </a:t>
            </a:r>
            <a:endParaRPr lang="ko-KR" altLang="en-US" sz="2800" dirty="0">
              <a:solidFill>
                <a:srgbClr val="FFFFFF"/>
              </a:solidFill>
              <a:latin typeface="Arial"/>
              <a:ea typeface="맑은 고딕" panose="020B0503020000020004" pitchFamily="34" charset="-127"/>
              <a:sym typeface="Arial"/>
            </a:endParaRPr>
          </a:p>
        </p:txBody>
      </p:sp>
      <p:sp>
        <p:nvSpPr>
          <p:cNvPr id="65" name="TextBox 10">
            <a:extLst>
              <a:ext uri="{FF2B5EF4-FFF2-40B4-BE49-F238E27FC236}">
                <a16:creationId xmlns:a16="http://schemas.microsoft.com/office/drawing/2014/main" id="{18554488-BC1B-4D5D-B54F-FFC791FFED84}"/>
              </a:ext>
            </a:extLst>
          </p:cNvPr>
          <p:cNvSpPr txBox="1"/>
          <p:nvPr/>
        </p:nvSpPr>
        <p:spPr bwMode="auto">
          <a:xfrm>
            <a:off x="4150894" y="5280765"/>
            <a:ext cx="5084465"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000000"/>
              </a:buClr>
              <a:buFont typeface="Arial"/>
              <a:buNone/>
              <a:defRPr/>
            </a:pPr>
            <a:r>
              <a:rPr lang="en-US" altLang="ko-KR" sz="2000" b="1" dirty="0">
                <a:solidFill>
                  <a:srgbClr val="3A81BA">
                    <a:lumMod val="75000"/>
                  </a:srgbClr>
                </a:solidFill>
                <a:latin typeface="Arial"/>
                <a:ea typeface="맑은 고딕" panose="020B0503020000020004" pitchFamily="34" charset="-127"/>
                <a:cs typeface="Arial" pitchFamily="34" charset="0"/>
                <a:sym typeface="Arial"/>
              </a:rPr>
              <a:t>Simulation </a:t>
            </a:r>
            <a:r>
              <a:rPr lang="en-US" altLang="ko-KR" sz="2000" b="1" dirty="0" err="1">
                <a:solidFill>
                  <a:srgbClr val="3A81BA">
                    <a:lumMod val="75000"/>
                  </a:srgbClr>
                </a:solidFill>
                <a:latin typeface="Arial"/>
                <a:ea typeface="맑은 고딕" panose="020B0503020000020004" pitchFamily="34" charset="-127"/>
                <a:cs typeface="Arial" pitchFamily="34" charset="0"/>
                <a:sym typeface="Arial"/>
              </a:rPr>
              <a:t>d’essaie</a:t>
            </a:r>
            <a:endParaRPr lang="en-US" altLang="ko-KR" sz="2000" b="1" dirty="0">
              <a:solidFill>
                <a:srgbClr val="3A81BA">
                  <a:lumMod val="75000"/>
                </a:srgbClr>
              </a:solidFill>
              <a:latin typeface="Arial"/>
              <a:ea typeface="맑은 고딕" panose="020B0503020000020004" pitchFamily="34" charset="-127"/>
              <a:cs typeface="Arial" pitchFamily="34" charset="0"/>
              <a:sym typeface="Arial"/>
            </a:endParaRPr>
          </a:p>
        </p:txBody>
      </p:sp>
    </p:spTree>
    <p:extLst>
      <p:ext uri="{BB962C8B-B14F-4D97-AF65-F5344CB8AC3E}">
        <p14:creationId xmlns:p14="http://schemas.microsoft.com/office/powerpoint/2010/main" val="282322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C3D3-F745-437F-A586-F8148EC95A2C}"/>
              </a:ext>
            </a:extLst>
          </p:cNvPr>
          <p:cNvSpPr>
            <a:spLocks noGrp="1"/>
          </p:cNvSpPr>
          <p:nvPr>
            <p:ph type="title"/>
          </p:nvPr>
        </p:nvSpPr>
        <p:spPr>
          <a:xfrm>
            <a:off x="1295400" y="2095408"/>
            <a:ext cx="5754757" cy="3974088"/>
          </a:xfrm>
        </p:spPr>
        <p:txBody>
          <a:bodyPr>
            <a:noAutofit/>
          </a:bodyPr>
          <a:lstStyle/>
          <a:p>
            <a:r>
              <a:rPr lang="fr-MA" sz="2400" dirty="0">
                <a:effectLst>
                  <a:outerShdw blurRad="38100" dist="19050" dir="2700000" algn="tl">
                    <a:schemeClr val="dk1">
                      <a:alpha val="40000"/>
                    </a:schemeClr>
                  </a:outerShdw>
                </a:effectLst>
              </a:rPr>
              <a:t>Le jeu affronte à deux personnes sur un tableau formé par quatre carrés concentriques reliés au centre de leurs quatre côtés par des lignes perpendiculaires. Le jeu se déroule sur les 24 points du tableau (les 12 coins des carrés et les 12 intersections qu´ils forment avec les lignes perpendiculaires).</a:t>
            </a:r>
            <a:br>
              <a:rPr lang="fr-MA" sz="2400" dirty="0"/>
            </a:br>
            <a:r>
              <a:rPr lang="fr-MA" sz="2400" dirty="0">
                <a:effectLst>
                  <a:outerShdw blurRad="38100" dist="19050" dir="2700000" algn="tl">
                    <a:schemeClr val="dk1">
                      <a:alpha val="40000"/>
                    </a:schemeClr>
                  </a:outerShdw>
                </a:effectLst>
              </a:rPr>
              <a:t>Chaque joueur a 9 pions (9 hommes de </a:t>
            </a:r>
            <a:r>
              <a:rPr lang="fr-MA" sz="2400" dirty="0" err="1">
                <a:effectLst>
                  <a:outerShdw blurRad="38100" dist="19050" dir="2700000" algn="tl">
                    <a:schemeClr val="dk1">
                      <a:alpha val="40000"/>
                    </a:schemeClr>
                  </a:outerShdw>
                </a:effectLst>
              </a:rPr>
              <a:t>morris</a:t>
            </a:r>
            <a:r>
              <a:rPr lang="fr-MA" sz="2400" dirty="0">
                <a:effectLst>
                  <a:outerShdw blurRad="38100" dist="19050" dir="2700000" algn="tl">
                    <a:schemeClr val="dk1">
                      <a:alpha val="40000"/>
                    </a:schemeClr>
                  </a:outerShdw>
                </a:effectLst>
              </a:rPr>
              <a:t>), de couleur différente pour chacun d´eux.</a:t>
            </a:r>
            <a:br>
              <a:rPr lang="fr-MA" sz="2400" dirty="0"/>
            </a:br>
            <a:endParaRPr lang="fr-FR" sz="2400" dirty="0"/>
          </a:p>
        </p:txBody>
      </p:sp>
      <p:grpSp>
        <p:nvGrpSpPr>
          <p:cNvPr id="3" name="Group 2">
            <a:extLst>
              <a:ext uri="{FF2B5EF4-FFF2-40B4-BE49-F238E27FC236}">
                <a16:creationId xmlns:a16="http://schemas.microsoft.com/office/drawing/2014/main" id="{F6248569-6E66-4D74-8028-36488FBCED5F}"/>
              </a:ext>
            </a:extLst>
          </p:cNvPr>
          <p:cNvGrpSpPr/>
          <p:nvPr/>
        </p:nvGrpSpPr>
        <p:grpSpPr>
          <a:xfrm>
            <a:off x="1646519" y="-18541"/>
            <a:ext cx="7010399" cy="1167495"/>
            <a:chOff x="1151472" y="3187501"/>
            <a:chExt cx="6552728" cy="914400"/>
          </a:xfrm>
        </p:grpSpPr>
        <p:sp>
          <p:nvSpPr>
            <p:cNvPr id="4" name="Pentagon 12">
              <a:extLst>
                <a:ext uri="{FF2B5EF4-FFF2-40B4-BE49-F238E27FC236}">
                  <a16:creationId xmlns:a16="http://schemas.microsoft.com/office/drawing/2014/main" id="{446F962A-F89F-4CAC-A7AB-59420D2D4D85}"/>
                </a:ext>
              </a:extLst>
            </p:cNvPr>
            <p:cNvSpPr/>
            <p:nvPr/>
          </p:nvSpPr>
          <p:spPr>
            <a:xfrm>
              <a:off x="1633824" y="3347030"/>
              <a:ext cx="6070376" cy="720000"/>
            </a:xfrm>
            <a:prstGeom prst="homePlate">
              <a:avLst/>
            </a:prstGeom>
            <a:solidFill>
              <a:srgbClr val="D89F39"/>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5" name="Pentagon 13">
              <a:extLst>
                <a:ext uri="{FF2B5EF4-FFF2-40B4-BE49-F238E27FC236}">
                  <a16:creationId xmlns:a16="http://schemas.microsoft.com/office/drawing/2014/main" id="{CC28A274-D241-4A33-A386-1F6FF71C9BFB}"/>
                </a:ext>
              </a:extLst>
            </p:cNvPr>
            <p:cNvSpPr/>
            <p:nvPr/>
          </p:nvSpPr>
          <p:spPr>
            <a:xfrm>
              <a:off x="1633824" y="3284701"/>
              <a:ext cx="5914970" cy="720000"/>
            </a:xfrm>
            <a:prstGeom prst="homePlate">
              <a:avLst/>
            </a:prstGeom>
            <a:solidFill>
              <a:srgbClr val="FFFFFF"/>
            </a:solidFill>
            <a:ln w="38100" cap="flat" cmpd="sng" algn="ctr">
              <a:solidFill>
                <a:srgbClr val="D89F39"/>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6" name="Diamond 5">
              <a:extLst>
                <a:ext uri="{FF2B5EF4-FFF2-40B4-BE49-F238E27FC236}">
                  <a16:creationId xmlns:a16="http://schemas.microsoft.com/office/drawing/2014/main" id="{46C72964-D951-45E2-825C-CBDAF67ADC1B}"/>
                </a:ext>
              </a:extLst>
            </p:cNvPr>
            <p:cNvSpPr/>
            <p:nvPr/>
          </p:nvSpPr>
          <p:spPr>
            <a:xfrm>
              <a:off x="1151472" y="3187501"/>
              <a:ext cx="914400" cy="914400"/>
            </a:xfrm>
            <a:prstGeom prst="diamond">
              <a:avLst/>
            </a:prstGeom>
            <a:solidFill>
              <a:srgbClr val="D89F39"/>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sp>
        <p:nvSpPr>
          <p:cNvPr id="7" name="직사각형 39">
            <a:extLst>
              <a:ext uri="{FF2B5EF4-FFF2-40B4-BE49-F238E27FC236}">
                <a16:creationId xmlns:a16="http://schemas.microsoft.com/office/drawing/2014/main" id="{DA336A05-A5ED-4C37-A57F-2DFD0F4B8842}"/>
              </a:ext>
            </a:extLst>
          </p:cNvPr>
          <p:cNvSpPr/>
          <p:nvPr/>
        </p:nvSpPr>
        <p:spPr>
          <a:xfrm>
            <a:off x="1905589" y="257266"/>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1 </a:t>
            </a:r>
            <a:endParaRPr lang="ko-KR" altLang="en-US" sz="2800" dirty="0">
              <a:solidFill>
                <a:srgbClr val="FFFFFF"/>
              </a:solidFill>
              <a:latin typeface="Arial"/>
              <a:ea typeface="맑은 고딕" panose="020B0503020000020004" pitchFamily="34" charset="-127"/>
              <a:sym typeface="Arial"/>
            </a:endParaRPr>
          </a:p>
        </p:txBody>
      </p:sp>
      <p:sp>
        <p:nvSpPr>
          <p:cNvPr id="8" name="TextBox 10">
            <a:extLst>
              <a:ext uri="{FF2B5EF4-FFF2-40B4-BE49-F238E27FC236}">
                <a16:creationId xmlns:a16="http://schemas.microsoft.com/office/drawing/2014/main" id="{83BE0358-4D8F-425A-911D-8256CAEAC713}"/>
              </a:ext>
            </a:extLst>
          </p:cNvPr>
          <p:cNvSpPr txBox="1"/>
          <p:nvPr/>
        </p:nvSpPr>
        <p:spPr bwMode="auto">
          <a:xfrm>
            <a:off x="2668387" y="350478"/>
            <a:ext cx="5084465"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atinLnBrk="0">
              <a:buClr>
                <a:srgbClr val="000000"/>
              </a:buClr>
              <a:buFont typeface="Arial"/>
              <a:buNone/>
              <a:defRPr/>
            </a:pPr>
            <a:r>
              <a:rPr lang="fr-MA" altLang="ko-KR" sz="2000" b="1" dirty="0">
                <a:solidFill>
                  <a:srgbClr val="D89F39">
                    <a:lumMod val="75000"/>
                  </a:srgbClr>
                </a:solidFill>
                <a:latin typeface="Arial"/>
                <a:ea typeface="맑은 고딕" panose="020B0503020000020004" pitchFamily="34" charset="-127"/>
                <a:sym typeface="Wingdings 2" panose="05020102010507070707" pitchFamily="18" charset="2"/>
              </a:rPr>
              <a:t>Le Problème de jeu de Moulin</a:t>
            </a:r>
          </a:p>
          <a:p>
            <a:pPr>
              <a:buClr>
                <a:srgbClr val="000000"/>
              </a:buClr>
              <a:buFont typeface="Arial"/>
              <a:buNone/>
              <a:defRPr/>
            </a:pPr>
            <a:endParaRPr lang="en-US" altLang="ko-KR" sz="1600" b="1" dirty="0">
              <a:solidFill>
                <a:srgbClr val="D89F39">
                  <a:lumMod val="75000"/>
                </a:srgbClr>
              </a:solidFill>
              <a:latin typeface="Arial"/>
              <a:ea typeface="맑은 고딕" panose="020B0503020000020004" pitchFamily="34" charset="-127"/>
              <a:cs typeface="Arial" pitchFamily="34" charset="0"/>
              <a:sym typeface="Arial"/>
            </a:endParaRPr>
          </a:p>
        </p:txBody>
      </p:sp>
      <p:pic>
        <p:nvPicPr>
          <p:cNvPr id="9" name="Picture 8" descr="Image associÃ©e">
            <a:extLst>
              <a:ext uri="{FF2B5EF4-FFF2-40B4-BE49-F238E27FC236}">
                <a16:creationId xmlns:a16="http://schemas.microsoft.com/office/drawing/2014/main" id="{7FDDFBC2-963C-4200-AF91-208E105785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81807" y="1319160"/>
            <a:ext cx="4758055" cy="49736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589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67F3-3DCB-4513-8729-F2BBBE4A76C0}"/>
              </a:ext>
            </a:extLst>
          </p:cNvPr>
          <p:cNvSpPr>
            <a:spLocks noGrp="1"/>
          </p:cNvSpPr>
          <p:nvPr>
            <p:ph type="title"/>
          </p:nvPr>
        </p:nvSpPr>
        <p:spPr>
          <a:xfrm>
            <a:off x="693372" y="1837465"/>
            <a:ext cx="5707428" cy="4352843"/>
          </a:xfrm>
        </p:spPr>
        <p:txBody>
          <a:bodyPr>
            <a:noAutofit/>
          </a:bodyPr>
          <a:lstStyle/>
          <a:p>
            <a:pPr marL="914400" indent="457200">
              <a:lnSpc>
                <a:spcPct val="107000"/>
              </a:lnSpc>
              <a:spcAft>
                <a:spcPts val="800"/>
              </a:spcAft>
            </a:pPr>
            <a:r>
              <a:rPr lang="en-US" sz="2000" dirty="0">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class </a:t>
            </a:r>
            <a:r>
              <a:rPr lang="en-US"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noeud</a:t>
            </a:r>
            <a:br>
              <a:rPr lang="fr-MA" sz="2000" dirty="0">
                <a:latin typeface="Calibri" panose="020F0502020204030204" pitchFamily="34" charset="0"/>
                <a:ea typeface="Calibri" panose="020F0502020204030204" pitchFamily="34" charset="0"/>
                <a:cs typeface="Arial" panose="020B0604020202020204" pitchFamily="34" charset="0"/>
              </a:rPr>
            </a:b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br>
              <a:rPr lang="fr-MA" sz="2000" dirty="0">
                <a:latin typeface="Calibri" panose="020F0502020204030204" pitchFamily="34" charset="0"/>
                <a:ea typeface="Calibri" panose="020F0502020204030204" pitchFamily="34" charset="0"/>
                <a:cs typeface="Arial" panose="020B0604020202020204" pitchFamily="34" charset="0"/>
              </a:rPr>
            </a:b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public:</a:t>
            </a:r>
            <a:br>
              <a:rPr lang="fr-MA" sz="2000" dirty="0">
                <a:latin typeface="Calibri" panose="020F0502020204030204" pitchFamily="34" charset="0"/>
                <a:ea typeface="Calibri" panose="020F0502020204030204" pitchFamily="34" charset="0"/>
                <a:cs typeface="Arial" panose="020B0604020202020204" pitchFamily="34" charset="0"/>
              </a:rPr>
            </a:b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int</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E[7][7];</a:t>
            </a:r>
            <a:br>
              <a:rPr lang="fr-MA" sz="2000" dirty="0">
                <a:latin typeface="Calibri" panose="020F0502020204030204" pitchFamily="34" charset="0"/>
                <a:ea typeface="Calibri" panose="020F0502020204030204" pitchFamily="34" charset="0"/>
                <a:cs typeface="Arial" panose="020B0604020202020204" pitchFamily="34" charset="0"/>
              </a:rPr>
            </a:b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noeud</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br>
              <a:rPr lang="fr-MA" sz="2000" dirty="0">
                <a:latin typeface="Calibri" panose="020F0502020204030204" pitchFamily="34" charset="0"/>
                <a:ea typeface="Calibri" panose="020F0502020204030204" pitchFamily="34" charset="0"/>
                <a:cs typeface="Arial" panose="020B0604020202020204" pitchFamily="34" charset="0"/>
              </a:rPr>
            </a:b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noeud</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int</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[7][7]);</a:t>
            </a:r>
            <a:br>
              <a:rPr lang="fr-MA" sz="2000" dirty="0">
                <a:latin typeface="Calibri" panose="020F0502020204030204" pitchFamily="34" charset="0"/>
                <a:ea typeface="Calibri" panose="020F0502020204030204" pitchFamily="34" charset="0"/>
                <a:cs typeface="Arial" panose="020B0604020202020204" pitchFamily="34" charset="0"/>
              </a:rPr>
            </a:b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float</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Heuristique_Attaque</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int</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br>
              <a:rPr lang="fr-MA" sz="2000" dirty="0">
                <a:latin typeface="Calibri" panose="020F0502020204030204" pitchFamily="34" charset="0"/>
                <a:ea typeface="Calibri" panose="020F0502020204030204" pitchFamily="34" charset="0"/>
                <a:cs typeface="Arial" panose="020B0604020202020204" pitchFamily="34" charset="0"/>
              </a:rPr>
            </a:b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float </a:t>
            </a:r>
            <a:r>
              <a:rPr lang="en-US"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Heuristique_Defense</a:t>
            </a: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(int);</a:t>
            </a:r>
            <a:br>
              <a:rPr lang="fr-MA" sz="2000" dirty="0">
                <a:latin typeface="Calibri" panose="020F0502020204030204" pitchFamily="34" charset="0"/>
                <a:ea typeface="Calibri" panose="020F0502020204030204" pitchFamily="34" charset="0"/>
                <a:cs typeface="Arial" panose="020B0604020202020204" pitchFamily="34" charset="0"/>
              </a:rPr>
            </a:b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vector</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&lt;</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noeud</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&gt; </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noeud_suivant</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r>
              <a:rPr lang="fr-MA"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int</a:t>
            </a: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br>
              <a:rPr lang="fr-MA" sz="2000" dirty="0">
                <a:latin typeface="Calibri" panose="020F0502020204030204" pitchFamily="34" charset="0"/>
                <a:ea typeface="Calibri" panose="020F0502020204030204" pitchFamily="34" charset="0"/>
                <a:cs typeface="Arial" panose="020B0604020202020204" pitchFamily="34" charset="0"/>
              </a:rPr>
            </a:br>
            <a:r>
              <a:rPr lang="fr-MA"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vector&lt;int&gt; Remove(</a:t>
            </a:r>
            <a:r>
              <a:rPr lang="en-US"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noeud</a:t>
            </a: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br>
              <a:rPr lang="fr-MA" sz="2000" dirty="0">
                <a:latin typeface="Calibri" panose="020F0502020204030204" pitchFamily="34" charset="0"/>
                <a:ea typeface="Calibri" panose="020F0502020204030204" pitchFamily="34" charset="0"/>
                <a:cs typeface="Arial" panose="020B0604020202020204" pitchFamily="34" charset="0"/>
              </a:rPr>
            </a:b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bool </a:t>
            </a:r>
            <a:r>
              <a:rPr lang="en-US" sz="2000" dirty="0" err="1">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Etat_Final</a:t>
            </a: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	</a:t>
            </a:r>
            <a:br>
              <a:rPr lang="fr-MA" sz="2000" dirty="0">
                <a:latin typeface="Calibri" panose="020F0502020204030204" pitchFamily="34" charset="0"/>
                <a:ea typeface="Calibri" panose="020F0502020204030204" pitchFamily="34" charset="0"/>
                <a:cs typeface="Arial" panose="020B0604020202020204" pitchFamily="34" charset="0"/>
              </a:rPr>
            </a:br>
            <a:r>
              <a:rPr lang="en-US" sz="2000" dirty="0">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a:t>
            </a:r>
            <a:br>
              <a:rPr lang="fr-MA" sz="2000" dirty="0">
                <a:latin typeface="Calibri" panose="020F0502020204030204" pitchFamily="34" charset="0"/>
                <a:ea typeface="Calibri" panose="020F0502020204030204" pitchFamily="34" charset="0"/>
                <a:cs typeface="Arial" panose="020B0604020202020204" pitchFamily="34" charset="0"/>
              </a:rPr>
            </a:br>
            <a:endParaRPr lang="fr-FR" sz="2000" dirty="0"/>
          </a:p>
        </p:txBody>
      </p:sp>
      <p:grpSp>
        <p:nvGrpSpPr>
          <p:cNvPr id="3" name="Group 2">
            <a:extLst>
              <a:ext uri="{FF2B5EF4-FFF2-40B4-BE49-F238E27FC236}">
                <a16:creationId xmlns:a16="http://schemas.microsoft.com/office/drawing/2014/main" id="{803B13AA-27F8-452C-945B-F42D73EDB3D8}"/>
              </a:ext>
            </a:extLst>
          </p:cNvPr>
          <p:cNvGrpSpPr/>
          <p:nvPr/>
        </p:nvGrpSpPr>
        <p:grpSpPr>
          <a:xfrm>
            <a:off x="1992085" y="-18792"/>
            <a:ext cx="7010399" cy="1167495"/>
            <a:chOff x="1151472" y="3187501"/>
            <a:chExt cx="6552728" cy="914400"/>
          </a:xfrm>
        </p:grpSpPr>
        <p:sp>
          <p:nvSpPr>
            <p:cNvPr id="4" name="Pentagon 16">
              <a:extLst>
                <a:ext uri="{FF2B5EF4-FFF2-40B4-BE49-F238E27FC236}">
                  <a16:creationId xmlns:a16="http://schemas.microsoft.com/office/drawing/2014/main" id="{D97E9039-EC58-43E5-A446-B973EC697841}"/>
                </a:ext>
              </a:extLst>
            </p:cNvPr>
            <p:cNvSpPr/>
            <p:nvPr/>
          </p:nvSpPr>
          <p:spPr>
            <a:xfrm>
              <a:off x="1633824" y="3347030"/>
              <a:ext cx="6070376" cy="720000"/>
            </a:xfrm>
            <a:prstGeom prst="homePlate">
              <a:avLst/>
            </a:prstGeom>
            <a:solidFill>
              <a:srgbClr val="8BAB4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5" name="Pentagon 17">
              <a:extLst>
                <a:ext uri="{FF2B5EF4-FFF2-40B4-BE49-F238E27FC236}">
                  <a16:creationId xmlns:a16="http://schemas.microsoft.com/office/drawing/2014/main" id="{368B0C78-4F37-41F9-AC5E-6135972F8116}"/>
                </a:ext>
              </a:extLst>
            </p:cNvPr>
            <p:cNvSpPr/>
            <p:nvPr/>
          </p:nvSpPr>
          <p:spPr>
            <a:xfrm>
              <a:off x="1633824" y="3284701"/>
              <a:ext cx="5914970" cy="720000"/>
            </a:xfrm>
            <a:prstGeom prst="homePlate">
              <a:avLst/>
            </a:prstGeom>
            <a:solidFill>
              <a:srgbClr val="FFFFFF"/>
            </a:solidFill>
            <a:ln w="38100" cap="flat" cmpd="sng" algn="ctr">
              <a:solidFill>
                <a:srgbClr val="8BAB42"/>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6" name="Diamond 5">
              <a:extLst>
                <a:ext uri="{FF2B5EF4-FFF2-40B4-BE49-F238E27FC236}">
                  <a16:creationId xmlns:a16="http://schemas.microsoft.com/office/drawing/2014/main" id="{BE12EA89-F6C7-4F35-9E44-40262E93E8D0}"/>
                </a:ext>
              </a:extLst>
            </p:cNvPr>
            <p:cNvSpPr/>
            <p:nvPr/>
          </p:nvSpPr>
          <p:spPr>
            <a:xfrm>
              <a:off x="1151472" y="3187501"/>
              <a:ext cx="914400" cy="914400"/>
            </a:xfrm>
            <a:prstGeom prst="diamond">
              <a:avLst/>
            </a:prstGeom>
            <a:solidFill>
              <a:srgbClr val="8BAB4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dirty="0">
                <a:ln>
                  <a:noFill/>
                </a:ln>
                <a:solidFill>
                  <a:srgbClr val="FFFFFF"/>
                </a:solidFill>
                <a:effectLst/>
                <a:uLnTx/>
                <a:uFillTx/>
                <a:latin typeface="Arial"/>
                <a:ea typeface="맑은 고딕" panose="020B0503020000020004" pitchFamily="34" charset="-127"/>
                <a:cs typeface="+mn-cs"/>
                <a:sym typeface="Arial"/>
              </a:endParaRPr>
            </a:p>
          </p:txBody>
        </p:sp>
      </p:grpSp>
      <p:sp>
        <p:nvSpPr>
          <p:cNvPr id="7" name="직사각형 39">
            <a:extLst>
              <a:ext uri="{FF2B5EF4-FFF2-40B4-BE49-F238E27FC236}">
                <a16:creationId xmlns:a16="http://schemas.microsoft.com/office/drawing/2014/main" id="{496CBFE5-50B1-4837-B660-BE3D13286BC5}"/>
              </a:ext>
            </a:extLst>
          </p:cNvPr>
          <p:cNvSpPr/>
          <p:nvPr/>
        </p:nvSpPr>
        <p:spPr>
          <a:xfrm>
            <a:off x="2281374" y="267245"/>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2 </a:t>
            </a:r>
            <a:endParaRPr lang="ko-KR" altLang="en-US" sz="2800" dirty="0">
              <a:solidFill>
                <a:srgbClr val="FFFFFF"/>
              </a:solidFill>
              <a:latin typeface="Arial"/>
              <a:ea typeface="맑은 고딕" panose="020B0503020000020004" pitchFamily="34" charset="-127"/>
              <a:sym typeface="Arial"/>
            </a:endParaRPr>
          </a:p>
        </p:txBody>
      </p:sp>
      <p:sp>
        <p:nvSpPr>
          <p:cNvPr id="8" name="TextBox 10">
            <a:extLst>
              <a:ext uri="{FF2B5EF4-FFF2-40B4-BE49-F238E27FC236}">
                <a16:creationId xmlns:a16="http://schemas.microsoft.com/office/drawing/2014/main" id="{CB6E347E-F44A-46A6-A475-2F48AFBAEBCF}"/>
              </a:ext>
            </a:extLst>
          </p:cNvPr>
          <p:cNvSpPr txBox="1"/>
          <p:nvPr/>
        </p:nvSpPr>
        <p:spPr bwMode="auto">
          <a:xfrm>
            <a:off x="3002006" y="347273"/>
            <a:ext cx="5084465"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000000"/>
              </a:buClr>
              <a:buFont typeface="Arial"/>
              <a:buNone/>
              <a:defRPr/>
            </a:pPr>
            <a:r>
              <a:rPr lang="fr-MA" sz="2000" b="1" kern="0" dirty="0">
                <a:solidFill>
                  <a:srgbClr val="8BAB42">
                    <a:lumMod val="75000"/>
                  </a:srgbClr>
                </a:solidFill>
                <a:latin typeface="Arial"/>
                <a:cs typeface="Arial"/>
                <a:sym typeface="Wingdings 2" panose="05020102010507070707" pitchFamily="18" charset="2"/>
              </a:rPr>
              <a:t>Etude</a:t>
            </a:r>
            <a:r>
              <a:rPr lang="fr-MA" sz="2000" b="1" dirty="0">
                <a:solidFill>
                  <a:srgbClr val="D89F39">
                    <a:lumMod val="75000"/>
                  </a:srgbClr>
                </a:solidFill>
                <a:latin typeface="Arial"/>
                <a:sym typeface="Wingdings 2" panose="05020102010507070707" pitchFamily="18" charset="2"/>
              </a:rPr>
              <a:t> </a:t>
            </a:r>
            <a:r>
              <a:rPr lang="fr-MA" sz="2000" b="1" kern="0" dirty="0">
                <a:solidFill>
                  <a:srgbClr val="8BAB42">
                    <a:lumMod val="75000"/>
                  </a:srgbClr>
                </a:solidFill>
                <a:latin typeface="Arial"/>
                <a:cs typeface="Arial"/>
                <a:sym typeface="Wingdings 2" panose="05020102010507070707" pitchFamily="18" charset="2"/>
              </a:rPr>
              <a:t>théorique</a:t>
            </a:r>
            <a:endParaRPr lang="en-US" altLang="ko-KR" sz="2000" b="1" kern="0" dirty="0">
              <a:solidFill>
                <a:srgbClr val="8BAB42">
                  <a:lumMod val="75000"/>
                </a:srgbClr>
              </a:solidFill>
              <a:latin typeface="Arial"/>
              <a:ea typeface="맑은 고딕" panose="020B0503020000020004" pitchFamily="34" charset="-127"/>
              <a:cs typeface="Arial"/>
              <a:sym typeface="Arial"/>
            </a:endParaRPr>
          </a:p>
        </p:txBody>
      </p:sp>
      <p:graphicFrame>
        <p:nvGraphicFramePr>
          <p:cNvPr id="9" name="Table 8">
            <a:extLst>
              <a:ext uri="{FF2B5EF4-FFF2-40B4-BE49-F238E27FC236}">
                <a16:creationId xmlns:a16="http://schemas.microsoft.com/office/drawing/2014/main" id="{1CC3C080-C431-4126-9AC7-37EA8AF44A44}"/>
              </a:ext>
            </a:extLst>
          </p:cNvPr>
          <p:cNvGraphicFramePr>
            <a:graphicFrameLocks noGrp="1"/>
          </p:cNvGraphicFramePr>
          <p:nvPr>
            <p:extLst>
              <p:ext uri="{D42A27DB-BD31-4B8C-83A1-F6EECF244321}">
                <p14:modId xmlns:p14="http://schemas.microsoft.com/office/powerpoint/2010/main" val="2574631513"/>
              </p:ext>
            </p:extLst>
          </p:nvPr>
        </p:nvGraphicFramePr>
        <p:xfrm>
          <a:off x="8057166" y="2393608"/>
          <a:ext cx="2505216" cy="2332834"/>
        </p:xfrm>
        <a:graphic>
          <a:graphicData uri="http://schemas.openxmlformats.org/drawingml/2006/table">
            <a:tbl>
              <a:tblPr firstRow="1" firstCol="1" bandRow="1"/>
              <a:tblGrid>
                <a:gridCol w="357888">
                  <a:extLst>
                    <a:ext uri="{9D8B030D-6E8A-4147-A177-3AD203B41FA5}">
                      <a16:colId xmlns:a16="http://schemas.microsoft.com/office/drawing/2014/main" val="3670769425"/>
                    </a:ext>
                  </a:extLst>
                </a:gridCol>
                <a:gridCol w="357888">
                  <a:extLst>
                    <a:ext uri="{9D8B030D-6E8A-4147-A177-3AD203B41FA5}">
                      <a16:colId xmlns:a16="http://schemas.microsoft.com/office/drawing/2014/main" val="3911203553"/>
                    </a:ext>
                  </a:extLst>
                </a:gridCol>
                <a:gridCol w="357888">
                  <a:extLst>
                    <a:ext uri="{9D8B030D-6E8A-4147-A177-3AD203B41FA5}">
                      <a16:colId xmlns:a16="http://schemas.microsoft.com/office/drawing/2014/main" val="3153303792"/>
                    </a:ext>
                  </a:extLst>
                </a:gridCol>
                <a:gridCol w="357888">
                  <a:extLst>
                    <a:ext uri="{9D8B030D-6E8A-4147-A177-3AD203B41FA5}">
                      <a16:colId xmlns:a16="http://schemas.microsoft.com/office/drawing/2014/main" val="1233136791"/>
                    </a:ext>
                  </a:extLst>
                </a:gridCol>
                <a:gridCol w="357888">
                  <a:extLst>
                    <a:ext uri="{9D8B030D-6E8A-4147-A177-3AD203B41FA5}">
                      <a16:colId xmlns:a16="http://schemas.microsoft.com/office/drawing/2014/main" val="3012648403"/>
                    </a:ext>
                  </a:extLst>
                </a:gridCol>
                <a:gridCol w="357888">
                  <a:extLst>
                    <a:ext uri="{9D8B030D-6E8A-4147-A177-3AD203B41FA5}">
                      <a16:colId xmlns:a16="http://schemas.microsoft.com/office/drawing/2014/main" val="1243483697"/>
                    </a:ext>
                  </a:extLst>
                </a:gridCol>
                <a:gridCol w="357888">
                  <a:extLst>
                    <a:ext uri="{9D8B030D-6E8A-4147-A177-3AD203B41FA5}">
                      <a16:colId xmlns:a16="http://schemas.microsoft.com/office/drawing/2014/main" val="1092821942"/>
                    </a:ext>
                  </a:extLst>
                </a:gridCol>
              </a:tblGrid>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715839812"/>
                  </a:ext>
                </a:extLst>
              </a:tr>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dirty="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186854"/>
                  </a:ext>
                </a:extLst>
              </a:tr>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28706218"/>
                  </a:ext>
                </a:extLst>
              </a:tr>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233289623"/>
                  </a:ext>
                </a:extLst>
              </a:tr>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11004248"/>
                  </a:ext>
                </a:extLst>
              </a:tr>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10999920"/>
                  </a:ext>
                </a:extLst>
              </a:tr>
              <a:tr h="333262">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nSpc>
                          <a:spcPct val="107000"/>
                        </a:lnSpc>
                        <a:spcAft>
                          <a:spcPts val="0"/>
                        </a:spcAft>
                      </a:pPr>
                      <a:r>
                        <a:rPr lang="fr-MA" sz="1100" dirty="0">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474656574"/>
                  </a:ext>
                </a:extLst>
              </a:tr>
            </a:tbl>
          </a:graphicData>
        </a:graphic>
      </p:graphicFrame>
      <p:sp>
        <p:nvSpPr>
          <p:cNvPr id="10" name="TextBox 9">
            <a:extLst>
              <a:ext uri="{FF2B5EF4-FFF2-40B4-BE49-F238E27FC236}">
                <a16:creationId xmlns:a16="http://schemas.microsoft.com/office/drawing/2014/main" id="{08E101A6-C818-46A3-8232-F62614ACE6A2}"/>
              </a:ext>
            </a:extLst>
          </p:cNvPr>
          <p:cNvSpPr txBox="1"/>
          <p:nvPr/>
        </p:nvSpPr>
        <p:spPr>
          <a:xfrm>
            <a:off x="7060433" y="1731449"/>
            <a:ext cx="3331938" cy="400110"/>
          </a:xfrm>
          <a:prstGeom prst="rect">
            <a:avLst/>
          </a:prstGeom>
          <a:noFill/>
        </p:spPr>
        <p:txBody>
          <a:bodyPr wrap="none" rtlCol="0">
            <a:spAutoFit/>
          </a:bodyPr>
          <a:lstStyle/>
          <a:p>
            <a:r>
              <a:rPr lang="fr-FR" sz="2000" u="sng" dirty="0">
                <a:solidFill>
                  <a:srgbClr val="00B050"/>
                </a:solidFill>
                <a:latin typeface="Calibri" panose="020F0502020204030204" pitchFamily="34" charset="0"/>
                <a:cs typeface="Arial" panose="020B0604020202020204" pitchFamily="34" charset="0"/>
              </a:rPr>
              <a:t># Etat Initial : </a:t>
            </a:r>
            <a:r>
              <a:rPr lang="fr-MA" dirty="0">
                <a:latin typeface="Calibri" panose="020F0502020204030204" pitchFamily="34" charset="0"/>
                <a:cs typeface="Arial" panose="020B0604020202020204" pitchFamily="34" charset="0"/>
              </a:rPr>
              <a:t>la matrice  E[7][7] </a:t>
            </a:r>
            <a:endParaRPr lang="fr-FR" dirty="0">
              <a:latin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F17D4A3-F995-44D0-BF32-1E99BE553488}"/>
              </a:ext>
            </a:extLst>
          </p:cNvPr>
          <p:cNvSpPr/>
          <p:nvPr/>
        </p:nvSpPr>
        <p:spPr>
          <a:xfrm>
            <a:off x="7222678" y="4988491"/>
            <a:ext cx="4174191" cy="954107"/>
          </a:xfrm>
          <a:prstGeom prst="rect">
            <a:avLst/>
          </a:prstGeom>
        </p:spPr>
        <p:txBody>
          <a:bodyPr wrap="square">
            <a:spAutoFit/>
          </a:bodyPr>
          <a:lstStyle/>
          <a:p>
            <a:r>
              <a:rPr lang="fr-MA" sz="2000" u="sng" dirty="0">
                <a:solidFill>
                  <a:srgbClr val="00B050"/>
                </a:solidFill>
                <a:latin typeface="Calibri" panose="020F0502020204030204" pitchFamily="34" charset="0"/>
                <a:ea typeface="Calibri" panose="020F0502020204030204" pitchFamily="34" charset="0"/>
                <a:cs typeface="Arial" panose="020B0604020202020204" pitchFamily="34" charset="0"/>
              </a:rPr>
              <a:t># Etat final :</a:t>
            </a:r>
            <a:r>
              <a:rPr lang="fr-MA" dirty="0">
                <a:latin typeface="Calibri" panose="020F0502020204030204" pitchFamily="34" charset="0"/>
                <a:ea typeface="Calibri" panose="020F0502020204030204" pitchFamily="34" charset="0"/>
                <a:cs typeface="Arial" panose="020B0604020202020204" pitchFamily="34" charset="0"/>
              </a:rPr>
              <a:t> la matrice  E[7][7] ne contient que 2 pions de MAX ou de MIN et le nombre de coup joué est supérieur à 18. </a:t>
            </a:r>
            <a:endParaRPr lang="fr-FR" dirty="0"/>
          </a:p>
        </p:txBody>
      </p:sp>
      <p:cxnSp>
        <p:nvCxnSpPr>
          <p:cNvPr id="13" name="Straight Connector 12">
            <a:extLst>
              <a:ext uri="{FF2B5EF4-FFF2-40B4-BE49-F238E27FC236}">
                <a16:creationId xmlns:a16="http://schemas.microsoft.com/office/drawing/2014/main" id="{A3D04CB6-71FD-4126-B3E7-077BA6B78D31}"/>
              </a:ext>
            </a:extLst>
          </p:cNvPr>
          <p:cNvCxnSpPr/>
          <p:nvPr/>
        </p:nvCxnSpPr>
        <p:spPr>
          <a:xfrm>
            <a:off x="6400800" y="1731449"/>
            <a:ext cx="0" cy="489463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80182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97B657-AAF9-4A4A-A5FE-5D018BEB4B36}"/>
              </a:ext>
            </a:extLst>
          </p:cNvPr>
          <p:cNvSpPr/>
          <p:nvPr/>
        </p:nvSpPr>
        <p:spPr>
          <a:xfrm>
            <a:off x="1404730" y="105906"/>
            <a:ext cx="9660835" cy="6215548"/>
          </a:xfrm>
          <a:prstGeom prst="rect">
            <a:avLst/>
          </a:prstGeom>
        </p:spPr>
        <p:txBody>
          <a:bodyPr wrap="square">
            <a:spAutoFit/>
          </a:bodyPr>
          <a:lstStyle/>
          <a:p>
            <a:pPr marL="571500" indent="-571500">
              <a:lnSpc>
                <a:spcPct val="115000"/>
              </a:lnSpc>
              <a:buFont typeface="Wingdings" panose="05000000000000000000" pitchFamily="2" charset="2"/>
              <a:buChar char="q"/>
            </a:pPr>
            <a:r>
              <a:rPr lang="fr-MA" sz="3600" dirty="0">
                <a:solidFill>
                  <a:schemeClr val="accent5">
                    <a:lumMod val="50000"/>
                  </a:schemeClr>
                </a:solidFill>
                <a:latin typeface="BigNoodleTitling" panose="02000708030402040100" pitchFamily="2" charset="0"/>
                <a:ea typeface="Adobe Gothic Std B" pitchFamily="34" charset="-128"/>
              </a:rPr>
              <a:t>Les règles :</a:t>
            </a:r>
          </a:p>
          <a:p>
            <a:pPr>
              <a:lnSpc>
                <a:spcPct val="115000"/>
              </a:lnSpc>
            </a:pPr>
            <a:endParaRPr lang="fr-MA" sz="2400" u="sng" dirty="0">
              <a:solidFill>
                <a:schemeClr val="tx2"/>
              </a:solidFill>
              <a:effectLst>
                <a:outerShdw blurRad="38100" dist="19050" dir="2700000" algn="tl">
                  <a:schemeClr val="dk1">
                    <a:alpha val="40000"/>
                  </a:schemeClr>
                </a:outerShdw>
              </a:effectLst>
              <a:latin typeface="+mj-lt"/>
              <a:ea typeface="+mj-ea"/>
              <a:cs typeface="+mj-cs"/>
            </a:endParaRPr>
          </a:p>
          <a:p>
            <a:pPr marL="342900" lvl="0" indent="-342900">
              <a:lnSpc>
                <a:spcPct val="115000"/>
              </a:lnSpc>
              <a:spcAft>
                <a:spcPts val="0"/>
              </a:spcAft>
              <a:buFont typeface="Wingdings" panose="05000000000000000000" pitchFamily="2" charset="2"/>
              <a:buChar char=""/>
            </a:pPr>
            <a:r>
              <a:rPr lang="fr-FR" sz="2400" dirty="0">
                <a:solidFill>
                  <a:schemeClr val="tx2"/>
                </a:solidFill>
                <a:effectLst>
                  <a:outerShdw blurRad="38100" dist="19050" dir="2700000" algn="tl">
                    <a:schemeClr val="dk1">
                      <a:alpha val="40000"/>
                    </a:schemeClr>
                  </a:outerShdw>
                </a:effectLst>
                <a:latin typeface="+mj-lt"/>
                <a:ea typeface="+mj-ea"/>
                <a:cs typeface="+mj-cs"/>
              </a:rPr>
              <a:t>Les joueurs Max et Min doivent placer à tour de rôle leurs pions (neuf pions au </a:t>
            </a:r>
            <a:r>
              <a:rPr lang="fr-MA" sz="2400" dirty="0">
                <a:solidFill>
                  <a:schemeClr val="tx2"/>
                </a:solidFill>
                <a:effectLst>
                  <a:outerShdw blurRad="38100" dist="19050" dir="2700000" algn="tl">
                    <a:schemeClr val="dk1">
                      <a:alpha val="40000"/>
                    </a:schemeClr>
                  </a:outerShdw>
                </a:effectLst>
                <a:latin typeface="+mj-lt"/>
                <a:ea typeface="+mj-ea"/>
                <a:cs typeface="+mj-cs"/>
              </a:rPr>
              <a:t>maximum) sur un point d’intersection libre du plateau.</a:t>
            </a:r>
          </a:p>
          <a:p>
            <a:pPr marL="342900" lvl="0" indent="-342900">
              <a:lnSpc>
                <a:spcPct val="115000"/>
              </a:lnSpc>
              <a:spcAft>
                <a:spcPts val="0"/>
              </a:spcAft>
              <a:buFont typeface="Wingdings" panose="05000000000000000000" pitchFamily="2" charset="2"/>
              <a:buChar char=""/>
            </a:pPr>
            <a:r>
              <a:rPr lang="fr-FR" sz="2400" dirty="0">
                <a:solidFill>
                  <a:schemeClr val="tx2"/>
                </a:solidFill>
                <a:effectLst>
                  <a:outerShdw blurRad="38100" dist="19050" dir="2700000" algn="tl">
                    <a:schemeClr val="dk1">
                      <a:alpha val="40000"/>
                    </a:schemeClr>
                  </a:outerShdw>
                </a:effectLst>
                <a:latin typeface="+mj-lt"/>
                <a:ea typeface="+mj-ea"/>
                <a:cs typeface="+mj-cs"/>
              </a:rPr>
              <a:t>Le but est de faire un « moulin : trois pions alignés ». Si un joueur forme un moulin, il </a:t>
            </a:r>
            <a:r>
              <a:rPr lang="fr-MA" sz="2400" dirty="0">
                <a:solidFill>
                  <a:schemeClr val="tx2"/>
                </a:solidFill>
                <a:effectLst>
                  <a:outerShdw blurRad="38100" dist="19050" dir="2700000" algn="tl">
                    <a:schemeClr val="dk1">
                      <a:alpha val="40000"/>
                    </a:schemeClr>
                  </a:outerShdw>
                </a:effectLst>
                <a:latin typeface="+mj-lt"/>
                <a:ea typeface="+mj-ea"/>
                <a:cs typeface="+mj-cs"/>
              </a:rPr>
              <a:t>retire un pion à son adversaire (en dehors d’un moulin éventuel). </a:t>
            </a:r>
          </a:p>
          <a:p>
            <a:pPr marL="342900" lvl="0" indent="-342900">
              <a:lnSpc>
                <a:spcPct val="115000"/>
              </a:lnSpc>
              <a:spcAft>
                <a:spcPts val="0"/>
              </a:spcAft>
              <a:buFont typeface="Wingdings" panose="05000000000000000000" pitchFamily="2" charset="2"/>
              <a:buChar char=""/>
            </a:pPr>
            <a:r>
              <a:rPr lang="fr-FR" sz="2400" dirty="0">
                <a:solidFill>
                  <a:schemeClr val="tx2"/>
                </a:solidFill>
                <a:effectLst>
                  <a:outerShdw blurRad="38100" dist="19050" dir="2700000" algn="tl">
                    <a:schemeClr val="dk1">
                      <a:alpha val="40000"/>
                    </a:schemeClr>
                  </a:outerShdw>
                </a:effectLst>
                <a:latin typeface="+mj-lt"/>
                <a:ea typeface="+mj-ea"/>
                <a:cs typeface="+mj-cs"/>
              </a:rPr>
              <a:t>Quand les pions sont tous posés, les joueurs peuvent les glisser d’un point d’intersection </a:t>
            </a:r>
            <a:r>
              <a:rPr lang="fr-MA" sz="2400" dirty="0">
                <a:solidFill>
                  <a:schemeClr val="tx2"/>
                </a:solidFill>
                <a:effectLst>
                  <a:outerShdw blurRad="38100" dist="19050" dir="2700000" algn="tl">
                    <a:schemeClr val="dk1">
                      <a:alpha val="40000"/>
                    </a:schemeClr>
                  </a:outerShdw>
                </a:effectLst>
                <a:latin typeface="+mj-lt"/>
                <a:ea typeface="+mj-ea"/>
                <a:cs typeface="+mj-cs"/>
              </a:rPr>
              <a:t>à un autre point de la ligne (un mouvement à la fois). </a:t>
            </a:r>
          </a:p>
          <a:p>
            <a:pPr marL="342900" lvl="0" indent="-342900">
              <a:lnSpc>
                <a:spcPct val="115000"/>
              </a:lnSpc>
              <a:spcAft>
                <a:spcPts val="0"/>
              </a:spcAft>
              <a:buFont typeface="Wingdings" panose="05000000000000000000" pitchFamily="2" charset="2"/>
              <a:buChar char=""/>
            </a:pPr>
            <a:r>
              <a:rPr lang="fr-FR" sz="2400" dirty="0">
                <a:solidFill>
                  <a:schemeClr val="tx2"/>
                </a:solidFill>
                <a:effectLst>
                  <a:outerShdw blurRad="38100" dist="19050" dir="2700000" algn="tl">
                    <a:schemeClr val="dk1">
                      <a:alpha val="40000"/>
                    </a:schemeClr>
                  </a:outerShdw>
                </a:effectLst>
                <a:latin typeface="+mj-lt"/>
                <a:ea typeface="+mj-ea"/>
                <a:cs typeface="+mj-cs"/>
              </a:rPr>
              <a:t>Quand un joueur n’a que trois pions, il peut sauter d’un point à un autre. </a:t>
            </a:r>
            <a:endParaRPr lang="fr-MA" sz="2400" dirty="0">
              <a:solidFill>
                <a:schemeClr val="tx2"/>
              </a:solidFill>
              <a:effectLst>
                <a:outerShdw blurRad="38100" dist="19050" dir="2700000" algn="tl">
                  <a:schemeClr val="dk1">
                    <a:alpha val="40000"/>
                  </a:schemeClr>
                </a:outerShdw>
              </a:effectLst>
              <a:latin typeface="+mj-lt"/>
              <a:ea typeface="+mj-ea"/>
              <a:cs typeface="+mj-cs"/>
            </a:endParaRPr>
          </a:p>
          <a:p>
            <a:pPr marL="342900" lvl="0" indent="-342900">
              <a:lnSpc>
                <a:spcPct val="115000"/>
              </a:lnSpc>
              <a:spcAft>
                <a:spcPts val="0"/>
              </a:spcAft>
              <a:buFont typeface="Wingdings" panose="05000000000000000000" pitchFamily="2" charset="2"/>
              <a:buChar char=""/>
            </a:pPr>
            <a:r>
              <a:rPr lang="fr-FR" sz="2400" dirty="0">
                <a:solidFill>
                  <a:schemeClr val="tx2"/>
                </a:solidFill>
                <a:effectLst>
                  <a:outerShdw blurRad="38100" dist="19050" dir="2700000" algn="tl">
                    <a:schemeClr val="dk1">
                      <a:alpha val="40000"/>
                    </a:schemeClr>
                  </a:outerShdw>
                </a:effectLst>
                <a:latin typeface="+mj-lt"/>
                <a:ea typeface="+mj-ea"/>
                <a:cs typeface="+mj-cs"/>
              </a:rPr>
              <a:t>Le jeu continue ainsi jusqu’à ce qu’un joueur n’a que deux pions en sa possession. Dans </a:t>
            </a:r>
            <a:r>
              <a:rPr lang="fr-MA" sz="2400" dirty="0">
                <a:solidFill>
                  <a:schemeClr val="tx2"/>
                </a:solidFill>
                <a:effectLst>
                  <a:outerShdw blurRad="38100" dist="19050" dir="2700000" algn="tl">
                    <a:schemeClr val="dk1">
                      <a:alpha val="40000"/>
                    </a:schemeClr>
                  </a:outerShdw>
                </a:effectLst>
                <a:latin typeface="+mj-lt"/>
                <a:ea typeface="+mj-ea"/>
                <a:cs typeface="+mj-cs"/>
              </a:rPr>
              <a:t>ce cas, son adversaire est déclaré gagnant.   </a:t>
            </a:r>
          </a:p>
        </p:txBody>
      </p:sp>
    </p:spTree>
    <p:extLst>
      <p:ext uri="{BB962C8B-B14F-4D97-AF65-F5344CB8AC3E}">
        <p14:creationId xmlns:p14="http://schemas.microsoft.com/office/powerpoint/2010/main" val="270403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E00164C-B364-48F8-BD6B-EC7A04E25F8B}"/>
              </a:ext>
            </a:extLst>
          </p:cNvPr>
          <p:cNvGraphicFramePr/>
          <p:nvPr>
            <p:extLst>
              <p:ext uri="{D42A27DB-BD31-4B8C-83A1-F6EECF244321}">
                <p14:modId xmlns:p14="http://schemas.microsoft.com/office/powerpoint/2010/main" val="746471740"/>
              </p:ext>
            </p:extLst>
          </p:nvPr>
        </p:nvGraphicFramePr>
        <p:xfrm>
          <a:off x="152400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3FF83F68-A95B-4DA1-BFFB-D275340B28A9}"/>
              </a:ext>
            </a:extLst>
          </p:cNvPr>
          <p:cNvGrpSpPr/>
          <p:nvPr/>
        </p:nvGrpSpPr>
        <p:grpSpPr>
          <a:xfrm>
            <a:off x="7632571" y="1987658"/>
            <a:ext cx="2280735" cy="1902023"/>
            <a:chOff x="1763699" y="4725151"/>
            <a:chExt cx="2280735" cy="1902023"/>
          </a:xfrm>
          <a:scene3d>
            <a:camera prst="orthographicFront"/>
            <a:lightRig rig="threePt" dir="t">
              <a:rot lat="0" lon="0" rev="7500000"/>
            </a:lightRig>
          </a:scene3d>
        </p:grpSpPr>
        <p:sp>
          <p:nvSpPr>
            <p:cNvPr id="13" name="Oval 12">
              <a:extLst>
                <a:ext uri="{FF2B5EF4-FFF2-40B4-BE49-F238E27FC236}">
                  <a16:creationId xmlns:a16="http://schemas.microsoft.com/office/drawing/2014/main" id="{D49FD8DB-EF6D-499A-87C7-76C1231C2FA3}"/>
                </a:ext>
              </a:extLst>
            </p:cNvPr>
            <p:cNvSpPr/>
            <p:nvPr/>
          </p:nvSpPr>
          <p:spPr>
            <a:xfrm>
              <a:off x="1763699" y="4725151"/>
              <a:ext cx="2280735" cy="1902023"/>
            </a:xfrm>
            <a:prstGeom prst="ellipse">
              <a:avLst/>
            </a:prstGeom>
            <a:sp3d prstMaterial="plastic">
              <a:bevelT w="127000" h="25400" prst="relaxedInset"/>
            </a:sp3d>
          </p:spPr>
          <p:style>
            <a:lnRef idx="0">
              <a:schemeClr val="dk2">
                <a:shade val="80000"/>
                <a:hueOff val="0"/>
                <a:satOff val="0"/>
                <a:lumOff val="0"/>
                <a:alphaOff val="0"/>
              </a:schemeClr>
            </a:lnRef>
            <a:fillRef idx="3">
              <a:schemeClr val="lt1">
                <a:alpha val="50000"/>
                <a:hueOff val="0"/>
                <a:satOff val="0"/>
                <a:lumOff val="0"/>
                <a:alphaOff val="0"/>
              </a:schemeClr>
            </a:fillRef>
            <a:effectRef idx="2">
              <a:schemeClr val="lt1">
                <a:alpha val="50000"/>
                <a:hueOff val="0"/>
                <a:satOff val="0"/>
                <a:lumOff val="0"/>
                <a:alphaOff val="0"/>
              </a:schemeClr>
            </a:effectRef>
            <a:fontRef idx="minor">
              <a:schemeClr val="tx1"/>
            </a:fontRef>
          </p:style>
        </p:sp>
        <p:sp>
          <p:nvSpPr>
            <p:cNvPr id="14" name="Oval 4">
              <a:extLst>
                <a:ext uri="{FF2B5EF4-FFF2-40B4-BE49-F238E27FC236}">
                  <a16:creationId xmlns:a16="http://schemas.microsoft.com/office/drawing/2014/main" id="{9BB89529-30EA-4E48-9A9E-F60EF9F23B49}"/>
                </a:ext>
              </a:extLst>
            </p:cNvPr>
            <p:cNvSpPr txBox="1"/>
            <p:nvPr/>
          </p:nvSpPr>
          <p:spPr>
            <a:xfrm>
              <a:off x="2097705" y="5003696"/>
              <a:ext cx="1612723" cy="1344933"/>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MA" sz="2600" kern="1200" dirty="0"/>
                <a:t>IA</a:t>
              </a:r>
            </a:p>
            <a:p>
              <a:pPr marL="0" lvl="0" indent="0" algn="ctr" defTabSz="1155700">
                <a:lnSpc>
                  <a:spcPct val="90000"/>
                </a:lnSpc>
                <a:spcBef>
                  <a:spcPct val="0"/>
                </a:spcBef>
                <a:spcAft>
                  <a:spcPct val="35000"/>
                </a:spcAft>
                <a:buNone/>
              </a:pPr>
              <a:r>
                <a:rPr lang="fr-MA" sz="1400" kern="1200" dirty="0"/>
                <a:t>Les fonctions qui implémentent les règles de la stratégie IA</a:t>
              </a:r>
            </a:p>
          </p:txBody>
        </p:sp>
      </p:grpSp>
      <p:sp>
        <p:nvSpPr>
          <p:cNvPr id="2" name="Rectangle 1">
            <a:extLst>
              <a:ext uri="{FF2B5EF4-FFF2-40B4-BE49-F238E27FC236}">
                <a16:creationId xmlns:a16="http://schemas.microsoft.com/office/drawing/2014/main" id="{AA8F30BD-38DC-4834-AFA9-C36EA904A481}"/>
              </a:ext>
            </a:extLst>
          </p:cNvPr>
          <p:cNvSpPr/>
          <p:nvPr/>
        </p:nvSpPr>
        <p:spPr>
          <a:xfrm>
            <a:off x="1099930" y="273515"/>
            <a:ext cx="4100033" cy="692049"/>
          </a:xfrm>
          <a:prstGeom prst="rect">
            <a:avLst/>
          </a:prstGeom>
        </p:spPr>
        <p:txBody>
          <a:bodyPr wrap="none">
            <a:spAutoFit/>
          </a:bodyPr>
          <a:lstStyle/>
          <a:p>
            <a:pPr marL="571500" lvl="0" indent="-571500">
              <a:lnSpc>
                <a:spcPct val="115000"/>
              </a:lnSpc>
              <a:buFont typeface="Wingdings" panose="05000000000000000000" pitchFamily="2" charset="2"/>
              <a:buChar char="q"/>
            </a:pPr>
            <a:r>
              <a:rPr lang="fr-MA" sz="3600" dirty="0">
                <a:solidFill>
                  <a:srgbClr val="DC9528">
                    <a:lumMod val="50000"/>
                  </a:srgbClr>
                </a:solidFill>
                <a:latin typeface="BigNoodleTitling" panose="02000708030402040100" pitchFamily="2" charset="0"/>
                <a:ea typeface="Adobe Gothic Std B" pitchFamily="34" charset="-128"/>
              </a:rPr>
              <a:t>Répartition code :</a:t>
            </a:r>
          </a:p>
        </p:txBody>
      </p:sp>
    </p:spTree>
    <p:extLst>
      <p:ext uri="{BB962C8B-B14F-4D97-AF65-F5344CB8AC3E}">
        <p14:creationId xmlns:p14="http://schemas.microsoft.com/office/powerpoint/2010/main" val="39293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A38E-2B6E-4467-B063-0C4D2C3CC8BC}"/>
              </a:ext>
            </a:extLst>
          </p:cNvPr>
          <p:cNvSpPr>
            <a:spLocks noGrp="1"/>
          </p:cNvSpPr>
          <p:nvPr>
            <p:ph type="title"/>
          </p:nvPr>
        </p:nvSpPr>
        <p:spPr>
          <a:xfrm>
            <a:off x="1769755" y="1986627"/>
            <a:ext cx="9601200" cy="919286"/>
          </a:xfrm>
        </p:spPr>
        <p:txBody>
          <a:bodyPr>
            <a:normAutofit fontScale="90000"/>
          </a:bodyPr>
          <a:lstStyle/>
          <a:p>
            <a:pPr>
              <a:buClr>
                <a:schemeClr val="tx1"/>
              </a:buClr>
            </a:pPr>
            <a:r>
              <a:rPr lang="fr-MA" sz="2400" b="1" dirty="0"/>
              <a:t>Le jeu de Moulin nécessite 3 éléments conceptuels:</a:t>
            </a:r>
            <a:br>
              <a:rPr lang="fr-MA" sz="2400" b="1" dirty="0"/>
            </a:br>
            <a:br>
              <a:rPr lang="fr-MA" sz="2400" dirty="0"/>
            </a:br>
            <a:br>
              <a:rPr lang="fr-MA" sz="2400" b="1" dirty="0"/>
            </a:br>
            <a:r>
              <a:rPr lang="fr-MA" sz="2400" b="1" dirty="0"/>
              <a:t>	</a:t>
            </a:r>
            <a:r>
              <a:rPr lang="fr-MA" sz="2400" dirty="0"/>
              <a:t>	</a:t>
            </a:r>
          </a:p>
        </p:txBody>
      </p:sp>
      <p:sp>
        <p:nvSpPr>
          <p:cNvPr id="3" name="Content Placeholder 2">
            <a:extLst>
              <a:ext uri="{FF2B5EF4-FFF2-40B4-BE49-F238E27FC236}">
                <a16:creationId xmlns:a16="http://schemas.microsoft.com/office/drawing/2014/main" id="{B370782B-F2B0-4448-B026-05917AB67E7E}"/>
              </a:ext>
            </a:extLst>
          </p:cNvPr>
          <p:cNvSpPr>
            <a:spLocks noGrp="1"/>
          </p:cNvSpPr>
          <p:nvPr>
            <p:ph idx="1"/>
          </p:nvPr>
        </p:nvSpPr>
        <p:spPr>
          <a:xfrm>
            <a:off x="1885122" y="2905913"/>
            <a:ext cx="8229600" cy="2979776"/>
          </a:xfrm>
        </p:spPr>
        <p:txBody>
          <a:bodyPr/>
          <a:lstStyle/>
          <a:p>
            <a:pPr>
              <a:buClr>
                <a:schemeClr val="tx1"/>
              </a:buClr>
              <a:buFont typeface="Wingdings" panose="05000000000000000000" pitchFamily="2" charset="2"/>
              <a:buChar char="§"/>
            </a:pPr>
            <a:r>
              <a:rPr lang="fr-MA" dirty="0"/>
              <a:t>Un plateau et des pions de deux couleurs différentes </a:t>
            </a:r>
          </a:p>
          <a:p>
            <a:pPr>
              <a:buClr>
                <a:schemeClr val="tx1"/>
              </a:buClr>
              <a:buFont typeface="Wingdings" panose="05000000000000000000" pitchFamily="2" charset="2"/>
              <a:buChar char="§"/>
            </a:pPr>
            <a:r>
              <a:rPr lang="fr-MA" dirty="0"/>
              <a:t>L’implémentation d’une IA</a:t>
            </a:r>
          </a:p>
          <a:p>
            <a:pPr>
              <a:buClr>
                <a:schemeClr val="tx1"/>
              </a:buClr>
              <a:buFont typeface="Wingdings" panose="05000000000000000000" pitchFamily="2" charset="2"/>
              <a:buChar char="§"/>
            </a:pPr>
            <a:r>
              <a:rPr lang="fr-MA" dirty="0"/>
              <a:t>Une détermination du vainqueur </a:t>
            </a:r>
          </a:p>
        </p:txBody>
      </p:sp>
      <p:grpSp>
        <p:nvGrpSpPr>
          <p:cNvPr id="4" name="Group 3">
            <a:extLst>
              <a:ext uri="{FF2B5EF4-FFF2-40B4-BE49-F238E27FC236}">
                <a16:creationId xmlns:a16="http://schemas.microsoft.com/office/drawing/2014/main" id="{79D6ADC3-355C-4440-BFF6-F370E92C0A0E}"/>
              </a:ext>
            </a:extLst>
          </p:cNvPr>
          <p:cNvGrpSpPr/>
          <p:nvPr/>
        </p:nvGrpSpPr>
        <p:grpSpPr>
          <a:xfrm>
            <a:off x="1885122" y="92765"/>
            <a:ext cx="7010399" cy="1167495"/>
            <a:chOff x="1151472" y="3187501"/>
            <a:chExt cx="6552728" cy="914400"/>
          </a:xfrm>
        </p:grpSpPr>
        <p:sp>
          <p:nvSpPr>
            <p:cNvPr id="5" name="Pentagon 20">
              <a:extLst>
                <a:ext uri="{FF2B5EF4-FFF2-40B4-BE49-F238E27FC236}">
                  <a16:creationId xmlns:a16="http://schemas.microsoft.com/office/drawing/2014/main" id="{C7C0615F-47F5-4563-B545-2E278D108002}"/>
                </a:ext>
              </a:extLst>
            </p:cNvPr>
            <p:cNvSpPr/>
            <p:nvPr/>
          </p:nvSpPr>
          <p:spPr>
            <a:xfrm>
              <a:off x="1633824" y="3347030"/>
              <a:ext cx="6070376" cy="720000"/>
            </a:xfrm>
            <a:prstGeom prst="homePlate">
              <a:avLst/>
            </a:prstGeom>
            <a:solidFill>
              <a:srgbClr val="57A7B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6" name="Pentagon 21">
              <a:extLst>
                <a:ext uri="{FF2B5EF4-FFF2-40B4-BE49-F238E27FC236}">
                  <a16:creationId xmlns:a16="http://schemas.microsoft.com/office/drawing/2014/main" id="{7ED49DD0-BE28-4C50-B7C1-619CD552B979}"/>
                </a:ext>
              </a:extLst>
            </p:cNvPr>
            <p:cNvSpPr/>
            <p:nvPr/>
          </p:nvSpPr>
          <p:spPr>
            <a:xfrm>
              <a:off x="1633824" y="3284701"/>
              <a:ext cx="5914970" cy="720000"/>
            </a:xfrm>
            <a:prstGeom prst="homePlate">
              <a:avLst/>
            </a:prstGeom>
            <a:solidFill>
              <a:srgbClr val="FFFFFF"/>
            </a:solidFill>
            <a:ln w="38100" cap="flat" cmpd="sng" algn="ctr">
              <a:solidFill>
                <a:srgbClr val="57A7B5"/>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sp>
          <p:nvSpPr>
            <p:cNvPr id="7" name="Diamond 6">
              <a:extLst>
                <a:ext uri="{FF2B5EF4-FFF2-40B4-BE49-F238E27FC236}">
                  <a16:creationId xmlns:a16="http://schemas.microsoft.com/office/drawing/2014/main" id="{58E4D9E0-4C98-414E-863B-568C21884164}"/>
                </a:ext>
              </a:extLst>
            </p:cNvPr>
            <p:cNvSpPr/>
            <p:nvPr/>
          </p:nvSpPr>
          <p:spPr>
            <a:xfrm>
              <a:off x="1151472" y="3187501"/>
              <a:ext cx="914400" cy="914400"/>
            </a:xfrm>
            <a:prstGeom prst="diamond">
              <a:avLst/>
            </a:prstGeom>
            <a:solidFill>
              <a:srgbClr val="57A7B5"/>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ko-KR" altLang="en-US" sz="1400" b="0" i="0" u="none" strike="noStrike" kern="0" cap="none" spc="0" normalizeH="0" baseline="0" noProof="0">
                <a:ln>
                  <a:noFill/>
                </a:ln>
                <a:solidFill>
                  <a:srgbClr val="FFFFFF"/>
                </a:solidFill>
                <a:effectLst/>
                <a:uLnTx/>
                <a:uFillTx/>
                <a:latin typeface="Arial"/>
                <a:ea typeface="맑은 고딕" panose="020B0503020000020004" pitchFamily="34" charset="-127"/>
                <a:cs typeface="+mn-cs"/>
                <a:sym typeface="Arial"/>
              </a:endParaRPr>
            </a:p>
          </p:txBody>
        </p:sp>
      </p:grpSp>
      <p:sp>
        <p:nvSpPr>
          <p:cNvPr id="8" name="직사각형 39">
            <a:extLst>
              <a:ext uri="{FF2B5EF4-FFF2-40B4-BE49-F238E27FC236}">
                <a16:creationId xmlns:a16="http://schemas.microsoft.com/office/drawing/2014/main" id="{51279B68-EA2D-44BE-BCF0-3CC8C2362D16}"/>
              </a:ext>
            </a:extLst>
          </p:cNvPr>
          <p:cNvSpPr/>
          <p:nvPr/>
        </p:nvSpPr>
        <p:spPr>
          <a:xfrm>
            <a:off x="2170336" y="421887"/>
            <a:ext cx="431343"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buClr>
                <a:srgbClr val="000000"/>
              </a:buClr>
              <a:buFont typeface="Arial"/>
              <a:buNone/>
              <a:defRPr/>
            </a:pPr>
            <a:r>
              <a:rPr lang="en-US" altLang="ko-KR" sz="2800" b="1" dirty="0">
                <a:solidFill>
                  <a:srgbClr val="FFFFFF"/>
                </a:solidFill>
                <a:latin typeface="Arial"/>
                <a:ea typeface="맑은 고딕" panose="020B0503020000020004" pitchFamily="34" charset="-127"/>
                <a:cs typeface="Arial" pitchFamily="34" charset="0"/>
                <a:sym typeface="Arial"/>
              </a:rPr>
              <a:t>3 </a:t>
            </a:r>
            <a:endParaRPr lang="ko-KR" altLang="en-US" sz="2800" dirty="0">
              <a:solidFill>
                <a:srgbClr val="FFFFFF"/>
              </a:solidFill>
              <a:latin typeface="Arial"/>
              <a:ea typeface="맑은 고딕" panose="020B0503020000020004" pitchFamily="34" charset="-127"/>
              <a:sym typeface="Arial"/>
            </a:endParaRPr>
          </a:p>
        </p:txBody>
      </p:sp>
      <p:sp>
        <p:nvSpPr>
          <p:cNvPr id="9" name="TextBox 10">
            <a:extLst>
              <a:ext uri="{FF2B5EF4-FFF2-40B4-BE49-F238E27FC236}">
                <a16:creationId xmlns:a16="http://schemas.microsoft.com/office/drawing/2014/main" id="{2345013D-9AF1-42D0-90D2-7B7A29BCE295}"/>
              </a:ext>
            </a:extLst>
          </p:cNvPr>
          <p:cNvSpPr txBox="1"/>
          <p:nvPr/>
        </p:nvSpPr>
        <p:spPr bwMode="auto">
          <a:xfrm>
            <a:off x="2956634" y="469786"/>
            <a:ext cx="5084465"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buClr>
                <a:srgbClr val="000000"/>
              </a:buClr>
              <a:buFont typeface="Arial"/>
              <a:buNone/>
              <a:defRPr/>
            </a:pPr>
            <a:r>
              <a:rPr lang="en-US" altLang="ko-KR" sz="2000" b="1" dirty="0" err="1">
                <a:solidFill>
                  <a:srgbClr val="57A7B5">
                    <a:lumMod val="75000"/>
                  </a:srgbClr>
                </a:solidFill>
                <a:latin typeface="Arial"/>
                <a:ea typeface="맑은 고딕" panose="020B0503020000020004" pitchFamily="34" charset="-127"/>
                <a:cs typeface="Arial" pitchFamily="34" charset="0"/>
                <a:sym typeface="Arial"/>
              </a:rPr>
              <a:t>Analyse</a:t>
            </a:r>
            <a:r>
              <a:rPr lang="en-US" altLang="ko-KR" sz="2000" b="1" dirty="0">
                <a:solidFill>
                  <a:srgbClr val="57A7B5">
                    <a:lumMod val="75000"/>
                  </a:srgbClr>
                </a:solidFill>
                <a:latin typeface="Arial"/>
                <a:ea typeface="맑은 고딕" panose="020B0503020000020004" pitchFamily="34" charset="-127"/>
                <a:cs typeface="Arial" pitchFamily="34" charset="0"/>
                <a:sym typeface="Arial"/>
              </a:rPr>
              <a:t> et </a:t>
            </a:r>
            <a:r>
              <a:rPr lang="en-US" altLang="ko-KR" sz="2000" b="1" dirty="0" err="1">
                <a:solidFill>
                  <a:srgbClr val="57A7B5">
                    <a:lumMod val="75000"/>
                  </a:srgbClr>
                </a:solidFill>
                <a:latin typeface="Arial"/>
                <a:ea typeface="맑은 고딕" panose="020B0503020000020004" pitchFamily="34" charset="-127"/>
                <a:cs typeface="Arial" pitchFamily="34" charset="0"/>
                <a:sym typeface="Arial"/>
              </a:rPr>
              <a:t>modélisation</a:t>
            </a:r>
            <a:endParaRPr lang="en-US" altLang="ko-KR" sz="2000" b="1" dirty="0">
              <a:solidFill>
                <a:srgbClr val="57A7B5">
                  <a:lumMod val="75000"/>
                </a:srgbClr>
              </a:solidFill>
              <a:latin typeface="Arial"/>
              <a:ea typeface="맑은 고딕" panose="020B0503020000020004" pitchFamily="34" charset="-127"/>
              <a:cs typeface="Arial" pitchFamily="34" charset="0"/>
              <a:sym typeface="Arial"/>
            </a:endParaRPr>
          </a:p>
        </p:txBody>
      </p:sp>
    </p:spTree>
    <p:extLst>
      <p:ext uri="{BB962C8B-B14F-4D97-AF65-F5344CB8AC3E}">
        <p14:creationId xmlns:p14="http://schemas.microsoft.com/office/powerpoint/2010/main" val="191380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3798" y="624790"/>
            <a:ext cx="4162822" cy="646331"/>
          </a:xfrm>
          <a:prstGeom prst="rect">
            <a:avLst/>
          </a:prstGeom>
        </p:spPr>
        <p:txBody>
          <a:bodyPr wrap="square">
            <a:spAutoFit/>
          </a:bodyPr>
          <a:lstStyle/>
          <a:p>
            <a:pPr marL="571500" indent="-571500">
              <a:buFont typeface="Wingdings" panose="05000000000000000000" pitchFamily="2" charset="2"/>
              <a:buChar char="q"/>
            </a:pPr>
            <a:r>
              <a:rPr lang="fr-FR" sz="3600" dirty="0">
                <a:solidFill>
                  <a:schemeClr val="accent5">
                    <a:lumMod val="50000"/>
                  </a:schemeClr>
                </a:solidFill>
                <a:latin typeface="BigNoodleTitling" panose="02000708030402040100" pitchFamily="2" charset="0"/>
                <a:ea typeface="Adobe Gothic Std B" pitchFamily="34" charset="-128"/>
              </a:rPr>
              <a:t>La forme du jeu	</a:t>
            </a:r>
          </a:p>
        </p:txBody>
      </p:sp>
      <p:sp>
        <p:nvSpPr>
          <p:cNvPr id="9" name="ZoneTexte 8"/>
          <p:cNvSpPr txBox="1"/>
          <p:nvPr/>
        </p:nvSpPr>
        <p:spPr>
          <a:xfrm>
            <a:off x="1933798" y="2348881"/>
            <a:ext cx="6768752" cy="1731243"/>
          </a:xfrm>
          <a:prstGeom prst="rect">
            <a:avLst/>
          </a:prstGeom>
          <a:noFill/>
        </p:spPr>
        <p:txBody>
          <a:bodyPr wrap="square" rtlCol="0">
            <a:spAutoFit/>
          </a:bodyPr>
          <a:lstStyle/>
          <a:p>
            <a:pPr marL="365760" indent="-256032">
              <a:spcBef>
                <a:spcPts val="300"/>
              </a:spcBef>
              <a:buClr>
                <a:schemeClr val="tx1"/>
              </a:buClr>
              <a:buFont typeface="Wingdings" panose="05000000000000000000" pitchFamily="2" charset="2"/>
              <a:buChar char="§"/>
            </a:pPr>
            <a:r>
              <a:rPr lang="en-GB" sz="2800" dirty="0"/>
              <a:t>Le </a:t>
            </a:r>
            <a:r>
              <a:rPr lang="fr-MA" sz="2800" dirty="0"/>
              <a:t>démarrage</a:t>
            </a:r>
            <a:r>
              <a:rPr lang="en-GB" sz="2800" dirty="0"/>
              <a:t> et le menu des options</a:t>
            </a:r>
          </a:p>
          <a:p>
            <a:pPr marL="365760" indent="-256032">
              <a:spcBef>
                <a:spcPts val="300"/>
              </a:spcBef>
              <a:buClr>
                <a:schemeClr val="tx1"/>
              </a:buClr>
              <a:buFont typeface="Wingdings" panose="05000000000000000000" pitchFamily="2" charset="2"/>
              <a:buChar char="§"/>
            </a:pPr>
            <a:r>
              <a:rPr lang="en-GB" sz="2800" dirty="0"/>
              <a:t>Le plateau et </a:t>
            </a:r>
            <a:r>
              <a:rPr lang="en-GB" sz="2800" dirty="0" err="1"/>
              <a:t>L’entrée</a:t>
            </a:r>
            <a:r>
              <a:rPr lang="en-GB" sz="2800" dirty="0"/>
              <a:t> des </a:t>
            </a:r>
            <a:r>
              <a:rPr lang="en-GB" sz="2800" dirty="0" err="1"/>
              <a:t>commandes</a:t>
            </a:r>
            <a:endParaRPr lang="fr-MA" sz="2800" dirty="0"/>
          </a:p>
          <a:p>
            <a:r>
              <a:rPr lang="en-GB" sz="2400" dirty="0">
                <a:latin typeface="Calibri" panose="020F0502020204030204" pitchFamily="34" charset="0"/>
                <a:cs typeface="Calibri" panose="020F0502020204030204" pitchFamily="34" charset="0"/>
              </a:rPr>
              <a:t> </a:t>
            </a:r>
          </a:p>
          <a:p>
            <a:pPr marL="457200" indent="-457200">
              <a:buFont typeface="+mj-lt"/>
              <a:buAutoNum type="arabicPeriod"/>
            </a:pPr>
            <a:endParaRPr lang="en-GB" sz="2400" dirty="0">
              <a:latin typeface="Calibri" panose="020F0502020204030204" pitchFamily="34" charset="0"/>
              <a:cs typeface="Calibri" panose="020F0502020204030204" pitchFamily="34" charset="0"/>
            </a:endParaRPr>
          </a:p>
        </p:txBody>
      </p:sp>
      <p:pic>
        <p:nvPicPr>
          <p:cNvPr id="6148" name="Picture 4" descr="http://www.questchurchstl.org/wp-content/uploads/2014/10/AskAnythingPersonTeal.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139317" y="832594"/>
            <a:ext cx="2237770" cy="51928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25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5469-C09F-4CD6-8B31-CFAACCFB3503}"/>
              </a:ext>
            </a:extLst>
          </p:cNvPr>
          <p:cNvSpPr>
            <a:spLocks noGrp="1"/>
          </p:cNvSpPr>
          <p:nvPr>
            <p:ph type="title"/>
          </p:nvPr>
        </p:nvSpPr>
        <p:spPr>
          <a:xfrm>
            <a:off x="1439466" y="275257"/>
            <a:ext cx="9313067" cy="795813"/>
          </a:xfrm>
        </p:spPr>
        <p:txBody>
          <a:bodyPr>
            <a:normAutofit fontScale="90000"/>
          </a:bodyPr>
          <a:lstStyle/>
          <a:p>
            <a:pPr marL="681228" indent="-571500">
              <a:spcBef>
                <a:spcPts val="300"/>
              </a:spcBef>
              <a:buClr>
                <a:schemeClr val="tx1"/>
              </a:buClr>
              <a:buFont typeface="Wingdings" panose="05000000000000000000" pitchFamily="2" charset="2"/>
              <a:buChar char="q"/>
            </a:pPr>
            <a:r>
              <a:rPr lang="en-GB" dirty="0"/>
              <a:t>Le </a:t>
            </a:r>
            <a:r>
              <a:rPr lang="fr-MA" dirty="0"/>
              <a:t>démarrage</a:t>
            </a:r>
            <a:r>
              <a:rPr lang="en-GB" dirty="0"/>
              <a:t> et le menu des options</a:t>
            </a:r>
          </a:p>
        </p:txBody>
      </p:sp>
      <p:pic>
        <p:nvPicPr>
          <p:cNvPr id="8" name="Picture 7">
            <a:extLst>
              <a:ext uri="{FF2B5EF4-FFF2-40B4-BE49-F238E27FC236}">
                <a16:creationId xmlns:a16="http://schemas.microsoft.com/office/drawing/2014/main" id="{C8E7D543-04A9-432C-95B2-6E8F2626D28C}"/>
              </a:ext>
            </a:extLst>
          </p:cNvPr>
          <p:cNvPicPr/>
          <p:nvPr/>
        </p:nvPicPr>
        <p:blipFill rotWithShape="1">
          <a:blip r:embed="rId2">
            <a:extLst>
              <a:ext uri="{28A0092B-C50C-407E-A947-70E740481C1C}">
                <a14:useLocalDpi xmlns:a14="http://schemas.microsoft.com/office/drawing/2010/main" val="0"/>
              </a:ext>
            </a:extLst>
          </a:blip>
          <a:srcRect l="22967" r="28404" b="26121"/>
          <a:stretch/>
        </p:blipFill>
        <p:spPr bwMode="auto">
          <a:xfrm>
            <a:off x="795130" y="1071066"/>
            <a:ext cx="5473148" cy="3490743"/>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55D725D5-B102-49DD-9957-E57746BA7B0F}"/>
              </a:ext>
            </a:extLst>
          </p:cNvPr>
          <p:cNvPicPr/>
          <p:nvPr/>
        </p:nvPicPr>
        <p:blipFill rotWithShape="1">
          <a:blip r:embed="rId3">
            <a:extLst>
              <a:ext uri="{28A0092B-C50C-407E-A947-70E740481C1C}">
                <a14:useLocalDpi xmlns:a14="http://schemas.microsoft.com/office/drawing/2010/main" val="0"/>
              </a:ext>
            </a:extLst>
          </a:blip>
          <a:srcRect l="19924" t="6945" r="30078" b="52578"/>
          <a:stretch/>
        </p:blipFill>
        <p:spPr bwMode="auto">
          <a:xfrm>
            <a:off x="6268278" y="3765998"/>
            <a:ext cx="5923722" cy="2694930"/>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D233B2B0-0BEB-48E6-9078-0BB49DFE547A}"/>
              </a:ext>
            </a:extLst>
          </p:cNvPr>
          <p:cNvPicPr/>
          <p:nvPr/>
        </p:nvPicPr>
        <p:blipFill rotWithShape="1">
          <a:blip r:embed="rId4">
            <a:extLst>
              <a:ext uri="{28A0092B-C50C-407E-A947-70E740481C1C}">
                <a14:useLocalDpi xmlns:a14="http://schemas.microsoft.com/office/drawing/2010/main" val="0"/>
              </a:ext>
            </a:extLst>
          </a:blip>
          <a:srcRect l="16569" r="30236" b="43379"/>
          <a:stretch/>
        </p:blipFill>
        <p:spPr bwMode="auto">
          <a:xfrm>
            <a:off x="6268278" y="1071068"/>
            <a:ext cx="5923722" cy="269493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A63C8863-6DFC-45C9-AB57-D7AA7710EEC0}"/>
              </a:ext>
            </a:extLst>
          </p:cNvPr>
          <p:cNvPicPr>
            <a:picLocks noChangeAspect="1"/>
          </p:cNvPicPr>
          <p:nvPr/>
        </p:nvPicPr>
        <p:blipFill rotWithShape="1">
          <a:blip r:embed="rId5"/>
          <a:srcRect l="10435" r="21957" b="60685"/>
          <a:stretch/>
        </p:blipFill>
        <p:spPr>
          <a:xfrm>
            <a:off x="795130" y="4185140"/>
            <a:ext cx="5923722" cy="2275786"/>
          </a:xfrm>
          <a:prstGeom prst="rect">
            <a:avLst/>
          </a:prstGeom>
        </p:spPr>
      </p:pic>
    </p:spTree>
    <p:extLst>
      <p:ext uri="{BB962C8B-B14F-4D97-AF65-F5344CB8AC3E}">
        <p14:creationId xmlns:p14="http://schemas.microsoft.com/office/powerpoint/2010/main" val="1684667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211</TotalTime>
  <Words>401</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Adobe Garamond Pro Bold</vt:lpstr>
      <vt:lpstr>Arial</vt:lpstr>
      <vt:lpstr>BigNoodleTitling</vt:lpstr>
      <vt:lpstr>Calibri</vt:lpstr>
      <vt:lpstr>Franklin Gothic Book</vt:lpstr>
      <vt:lpstr>Georgia</vt:lpstr>
      <vt:lpstr>Nexa Black</vt:lpstr>
      <vt:lpstr>Wingdings</vt:lpstr>
      <vt:lpstr>Crop</vt:lpstr>
      <vt:lpstr>Jeu de Moulin</vt:lpstr>
      <vt:lpstr>Plan:</vt:lpstr>
      <vt:lpstr>Le jeu affronte à deux personnes sur un tableau formé par quatre carrés concentriques reliés au centre de leurs quatre côtés par des lignes perpendiculaires. Le jeu se déroule sur les 24 points du tableau (les 12 coins des carrés et les 12 intersections qu´ils forment avec les lignes perpendiculaires). Chaque joueur a 9 pions (9 hommes de morris), de couleur différente pour chacun d´eux. </vt:lpstr>
      <vt:lpstr>class noeud {     public:         int E[7][7];         noeud();         noeud(int [7][7]);         float Heuristique_Attaque(int);         float Heuristique_Defense(int);         vector&lt;noeud&gt; noeud_suivant(int);         vector&lt;int&gt; Remove(noeud);         bool Etat_Final();  }; </vt:lpstr>
      <vt:lpstr>PowerPoint Presentation</vt:lpstr>
      <vt:lpstr>PowerPoint Presentation</vt:lpstr>
      <vt:lpstr>Le jeu de Moulin nécessite 3 éléments conceptuels:     </vt:lpstr>
      <vt:lpstr>PowerPoint Presentation</vt:lpstr>
      <vt:lpstr>Le démarrage et le menu des options</vt:lpstr>
      <vt:lpstr>PowerPoint Presentation</vt:lpstr>
      <vt:lpstr>L’arbre de recherche: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SOUHAIL AMGHAR</dc:creator>
  <cp:lastModifiedBy>SOUHAIL AMGHAR</cp:lastModifiedBy>
  <cp:revision>64</cp:revision>
  <dcterms:created xsi:type="dcterms:W3CDTF">2019-04-29T16:21:18Z</dcterms:created>
  <dcterms:modified xsi:type="dcterms:W3CDTF">2019-04-30T15:09:27Z</dcterms:modified>
</cp:coreProperties>
</file>