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0"/>
  </p:notesMasterIdLst>
  <p:handoutMasterIdLst>
    <p:handoutMasterId r:id="rId51"/>
  </p:handoutMasterIdLst>
  <p:sldIdLst>
    <p:sldId id="256" r:id="rId3"/>
    <p:sldId id="260" r:id="rId4"/>
    <p:sldId id="313" r:id="rId5"/>
    <p:sldId id="261" r:id="rId6"/>
    <p:sldId id="264" r:id="rId7"/>
    <p:sldId id="265" r:id="rId8"/>
    <p:sldId id="266" r:id="rId9"/>
    <p:sldId id="306" r:id="rId10"/>
    <p:sldId id="308" r:id="rId11"/>
    <p:sldId id="309" r:id="rId12"/>
    <p:sldId id="310" r:id="rId13"/>
    <p:sldId id="311" r:id="rId14"/>
    <p:sldId id="268" r:id="rId15"/>
    <p:sldId id="269" r:id="rId16"/>
    <p:sldId id="273" r:id="rId17"/>
    <p:sldId id="282" r:id="rId18"/>
    <p:sldId id="267" r:id="rId19"/>
    <p:sldId id="312" r:id="rId20"/>
    <p:sldId id="270" r:id="rId21"/>
    <p:sldId id="271" r:id="rId22"/>
    <p:sldId id="281" r:id="rId23"/>
    <p:sldId id="274" r:id="rId24"/>
    <p:sldId id="278" r:id="rId25"/>
    <p:sldId id="284" r:id="rId26"/>
    <p:sldId id="279" r:id="rId27"/>
    <p:sldId id="283" r:id="rId28"/>
    <p:sldId id="287" r:id="rId29"/>
    <p:sldId id="285" r:id="rId30"/>
    <p:sldId id="286" r:id="rId31"/>
    <p:sldId id="288" r:id="rId32"/>
    <p:sldId id="295" r:id="rId33"/>
    <p:sldId id="289" r:id="rId34"/>
    <p:sldId id="296" r:id="rId35"/>
    <p:sldId id="290" r:id="rId36"/>
    <p:sldId id="297" r:id="rId37"/>
    <p:sldId id="291" r:id="rId38"/>
    <p:sldId id="293" r:id="rId39"/>
    <p:sldId id="292" r:id="rId40"/>
    <p:sldId id="272" r:id="rId41"/>
    <p:sldId id="298" r:id="rId42"/>
    <p:sldId id="299" r:id="rId43"/>
    <p:sldId id="301" r:id="rId44"/>
    <p:sldId id="300" r:id="rId45"/>
    <p:sldId id="303" r:id="rId46"/>
    <p:sldId id="302" r:id="rId47"/>
    <p:sldId id="349" r:id="rId48"/>
    <p:sldId id="344" r:id="rId49"/>
  </p:sldIdLst>
  <p:sldSz cx="9144000" cy="5143500" type="screen16x9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0817" autoAdjust="0"/>
  </p:normalViewPr>
  <p:slideViewPr>
    <p:cSldViewPr>
      <p:cViewPr varScale="1">
        <p:scale>
          <a:sx n="109" d="100"/>
          <a:sy n="109" d="100"/>
        </p:scale>
        <p:origin x="90" y="6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550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CA5737A-F17E-40E9-9D2D-9F775DF0712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3927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126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8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3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6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r>
              <a:rPr lang="fr-FR" smtClean="0"/>
              <a:t>‹#›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‹N°›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4686302"/>
            <a:ext cx="26670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>
                <a:solidFill>
                  <a:schemeClr val="tx2"/>
                </a:solidFill>
              </a:rPr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0" y="492529"/>
            <a:ext cx="533400" cy="288000"/>
          </a:xfrm>
          <a:prstGeom prst="rect">
            <a:avLst/>
          </a:prstGeo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2"/>
            <a:ext cx="5562600" cy="4137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4686303"/>
            <a:ext cx="22098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>
                <a:solidFill>
                  <a:schemeClr val="tx2"/>
                </a:solidFill>
              </a:rPr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9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6056314" y="77788"/>
            <a:ext cx="400050" cy="244476"/>
          </a:xfrm>
          <a:prstGeom prst="rect">
            <a:avLst/>
          </a:prstGeo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404"/>
            <a:ext cx="9144000" cy="490922"/>
          </a:xfrm>
        </p:spPr>
        <p:txBody>
          <a:bodyPr>
            <a:noAutofit/>
          </a:bodyPr>
          <a:lstStyle>
            <a:lvl1pPr>
              <a:defRPr sz="3200">
                <a:latin typeface="Book Antiqu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endParaRPr lang="fr-FR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4032448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  <a:lvl2pPr>
              <a:defRPr>
                <a:latin typeface="Book Antiqua" pitchFamily="18" charset="0"/>
              </a:defRPr>
            </a:lvl2pPr>
            <a:lvl3pPr>
              <a:defRPr>
                <a:latin typeface="Book Antiqua" pitchFamily="18" charset="0"/>
              </a:defRPr>
            </a:lvl3pPr>
            <a:lvl4pPr>
              <a:defRPr>
                <a:latin typeface="Book Antiqua" pitchFamily="18" charset="0"/>
              </a:defRPr>
            </a:lvl4pPr>
            <a:lvl5pPr>
              <a:defRPr>
                <a:latin typeface="Book Antiqu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096000" y="4686302"/>
            <a:ext cx="26670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‹#›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‹N°›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4686302"/>
            <a:ext cx="2667000" cy="273844"/>
          </a:xfrm>
          <a:prstGeom prst="rect">
            <a:avLst/>
          </a:prstGeom>
        </p:spPr>
        <p:txBody>
          <a:bodyPr rtlCol="0"/>
          <a:lstStyle/>
          <a:p>
            <a:r>
              <a:rPr lang="fr-FR" smtClean="0"/>
              <a:t>‹#›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9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4686302"/>
            <a:ext cx="2667000" cy="273844"/>
          </a:xfrm>
          <a:prstGeom prst="rect">
            <a:avLst/>
          </a:prstGeom>
        </p:spPr>
        <p:txBody>
          <a:bodyPr rtlCol="0"/>
          <a:lstStyle/>
          <a:p>
            <a:r>
              <a:rPr lang="fr-FR" smtClean="0"/>
              <a:t>‹#›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>
          <a:xfrm>
            <a:off x="0" y="492529"/>
            <a:ext cx="533400" cy="288000"/>
          </a:xfrm>
          <a:prstGeom prst="rect">
            <a:avLst/>
          </a:prstGeom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4686302"/>
            <a:ext cx="26670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‹#›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0" y="492529"/>
            <a:ext cx="533400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4686302"/>
            <a:ext cx="26670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‹#›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‹N°›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9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4686302"/>
            <a:ext cx="26670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0" y="492529"/>
            <a:ext cx="533400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4686302"/>
            <a:ext cx="2667000" cy="273844"/>
          </a:xfrm>
          <a:prstGeom prst="rect">
            <a:avLst/>
          </a:prstGeom>
        </p:spPr>
        <p:txBody>
          <a:bodyPr rtlCol="0"/>
          <a:lstStyle/>
          <a:p>
            <a:r>
              <a:rPr lang="fr-FR" smtClean="0"/>
              <a:t>‹#›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‹N°›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-7404"/>
            <a:ext cx="9144000" cy="49092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843558"/>
            <a:ext cx="9144000" cy="40324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8" name="Rectangle 7"/>
          <p:cNvSpPr/>
          <p:nvPr/>
        </p:nvSpPr>
        <p:spPr>
          <a:xfrm>
            <a:off x="0" y="555558"/>
            <a:ext cx="533400" cy="28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90552" y="555558"/>
            <a:ext cx="8553451" cy="288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590552" y="483518"/>
            <a:ext cx="8553448" cy="340324"/>
          </a:xfrm>
          <a:prstGeom prst="rect">
            <a:avLst/>
          </a:prstGeom>
          <a:noFill/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3683" y="4876038"/>
            <a:ext cx="533400" cy="28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86869" y="4876038"/>
            <a:ext cx="8553451" cy="288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68" y="4876006"/>
            <a:ext cx="8460432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fr-FR" noProof="0" dirty="0"/>
          </a:p>
        </p:txBody>
      </p:sp>
      <p:sp>
        <p:nvSpPr>
          <p:cNvPr id="12" name="Slide Number Placeholder 22"/>
          <p:cNvSpPr txBox="1">
            <a:spLocks/>
          </p:cNvSpPr>
          <p:nvPr userDrawn="1"/>
        </p:nvSpPr>
        <p:spPr>
          <a:xfrm>
            <a:off x="35496" y="4876038"/>
            <a:ext cx="514317" cy="28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AC53DF-4216-466D-99A7-94400E6C2A25}" type="slidenum">
              <a:rPr lang="fr-FR" sz="1200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Book Antiqua" pitchFamily="18" charset="0"/>
          <a:ea typeface="+mj-ea"/>
          <a:cs typeface="+mj-cs"/>
        </a:defRPr>
      </a:lvl1pPr>
    </p:titleStyle>
    <p:bodyStyle>
      <a:lvl1pPr marL="320040" indent="-320040" algn="just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just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just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just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just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3579862"/>
            <a:ext cx="9144000" cy="694674"/>
          </a:xfrm>
        </p:spPr>
        <p:txBody>
          <a:bodyPr anchor="ctr">
            <a:noAutofit/>
          </a:bodyPr>
          <a:lstStyle/>
          <a:p>
            <a:pPr algn="ctr"/>
            <a:r>
              <a:rPr lang="fr-FR" sz="1800" dirty="0" smtClean="0"/>
              <a:t>On est au troisième millénaire, et on </a:t>
            </a:r>
            <a:r>
              <a:rPr lang="fr-FR" sz="1800" dirty="0"/>
              <a:t>a certainement une intuition sur l’ordinateur, </a:t>
            </a:r>
            <a:br>
              <a:rPr lang="fr-FR" sz="1800" dirty="0"/>
            </a:br>
            <a:r>
              <a:rPr lang="fr-FR" sz="1800" dirty="0" smtClean="0"/>
              <a:t>mais </a:t>
            </a:r>
            <a:r>
              <a:rPr lang="fr-FR" sz="1800" dirty="0"/>
              <a:t>peut-être </a:t>
            </a:r>
            <a:r>
              <a:rPr lang="fr-FR" sz="1800" dirty="0" smtClean="0"/>
              <a:t>o</a:t>
            </a:r>
            <a:r>
              <a:rPr lang="fr-FR" sz="1800" dirty="0"/>
              <a:t>n</a:t>
            </a:r>
            <a:r>
              <a:rPr lang="fr-FR" sz="1800" dirty="0" smtClean="0"/>
              <a:t> n’a pas </a:t>
            </a:r>
            <a:r>
              <a:rPr lang="fr-FR" sz="1800" dirty="0"/>
              <a:t>d’idée précise sur </a:t>
            </a:r>
            <a:r>
              <a:rPr lang="fr-FR" sz="1800" dirty="0" smtClean="0"/>
              <a:t>son architecture </a:t>
            </a:r>
            <a:endParaRPr lang="fr-FR" sz="18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1400" dirty="0" smtClean="0"/>
              <a:t>1ère année Génie Informatique – EHTP</a:t>
            </a:r>
            <a:endParaRPr lang="fr-FR" sz="1400" dirty="0"/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0" y="33469"/>
            <a:ext cx="8991600" cy="882097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Structure et Fonctionnement des</a:t>
            </a:r>
          </a:p>
          <a:p>
            <a:pPr algn="ctr"/>
            <a:r>
              <a:rPr lang="fr-FR" sz="4000" dirty="0"/>
              <a:t>Ordinateurs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0" y="4555685"/>
            <a:ext cx="2195736" cy="5143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/>
              <a:t>	</a:t>
            </a:r>
            <a:r>
              <a:rPr lang="fr-FR" sz="1400" dirty="0" smtClean="0"/>
              <a:t>Pour la filière :</a:t>
            </a:r>
            <a:endParaRPr lang="fr-FR" sz="1400" dirty="0"/>
          </a:p>
        </p:txBody>
      </p:sp>
      <p:pic>
        <p:nvPicPr>
          <p:cNvPr id="17" name="Picture 10" descr="http://upload.wikimedia.org/wikipedia/fr/f/f6/Eht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539109"/>
            <a:ext cx="111561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2051720" y="915566"/>
            <a:ext cx="5040560" cy="2448272"/>
            <a:chOff x="3108041" y="858986"/>
            <a:chExt cx="6000463" cy="3996472"/>
          </a:xfrm>
        </p:grpSpPr>
        <p:grpSp>
          <p:nvGrpSpPr>
            <p:cNvPr id="10" name="Groupe 9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ZoneTexte 12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347864" y="843557"/>
            <a:ext cx="5796136" cy="4014193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fr-FR" b="1" dirty="0" smtClean="0"/>
              <a:t>2. Bus des adresses </a:t>
            </a:r>
            <a:r>
              <a:rPr lang="fr-FR" dirty="0" smtClean="0"/>
              <a:t>:</a:t>
            </a:r>
          </a:p>
          <a:p>
            <a:pPr marL="502920" indent="-457200"/>
            <a:r>
              <a:rPr lang="fr-FR" dirty="0"/>
              <a:t>La mémoire est composée de nombreuses cases </a:t>
            </a:r>
            <a:r>
              <a:rPr lang="fr-FR" dirty="0" smtClean="0"/>
              <a:t>mémoires, et chaque </a:t>
            </a:r>
            <a:r>
              <a:rPr lang="fr-FR" dirty="0"/>
              <a:t>case est repérée par une </a:t>
            </a:r>
            <a:r>
              <a:rPr lang="fr-FR" dirty="0" smtClean="0"/>
              <a:t>adresse, que le </a:t>
            </a:r>
            <a:r>
              <a:rPr lang="fr-FR" dirty="0"/>
              <a:t>microprocesseur met </a:t>
            </a:r>
            <a:r>
              <a:rPr lang="fr-FR" dirty="0" smtClean="0"/>
              <a:t>sur </a:t>
            </a:r>
            <a:r>
              <a:rPr lang="fr-FR" dirty="0"/>
              <a:t>le bus des adresses </a:t>
            </a:r>
            <a:r>
              <a:rPr lang="fr-FR" dirty="0" smtClean="0"/>
              <a:t>lorsqu’il veut</a:t>
            </a:r>
            <a:r>
              <a:rPr lang="fr-FR" dirty="0"/>
              <a:t>, par exemple, lire une </a:t>
            </a:r>
            <a:r>
              <a:rPr lang="fr-FR" dirty="0" smtClean="0"/>
              <a:t>case.</a:t>
            </a:r>
          </a:p>
          <a:p>
            <a:pPr marL="502920" indent="-457200"/>
            <a:r>
              <a:rPr lang="fr-FR" dirty="0" smtClean="0"/>
              <a:t>La </a:t>
            </a:r>
            <a:r>
              <a:rPr lang="fr-FR" dirty="0"/>
              <a:t>case mémoire reconnaît alors son adresse et met sur le bus </a:t>
            </a:r>
            <a:r>
              <a:rPr lang="fr-FR" dirty="0" smtClean="0"/>
              <a:t>de données </a:t>
            </a:r>
            <a:r>
              <a:rPr lang="fr-FR" dirty="0"/>
              <a:t>son contenu</a:t>
            </a:r>
            <a:r>
              <a:rPr lang="fr-FR" dirty="0" smtClean="0"/>
              <a:t>.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</a:t>
            </a:r>
            <a:r>
              <a:rPr lang="fr-FR" sz="2400" b="0" dirty="0" smtClean="0"/>
              <a:t> </a:t>
            </a:r>
            <a:r>
              <a:rPr lang="fr-FR" sz="2400" dirty="0" smtClean="0"/>
              <a:t>1. La carte mère (BUS)</a:t>
            </a:r>
            <a:endParaRPr lang="fr-FR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334786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9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347864" y="843558"/>
            <a:ext cx="5796136" cy="4032448"/>
          </a:xfrm>
        </p:spPr>
        <p:txBody>
          <a:bodyPr>
            <a:normAutofit fontScale="70000" lnSpcReduction="20000"/>
          </a:bodyPr>
          <a:lstStyle/>
          <a:p>
            <a:pPr marL="4572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b="1" dirty="0" smtClean="0"/>
              <a:t>3</a:t>
            </a:r>
            <a:r>
              <a:rPr lang="fr-FR" b="1" dirty="0"/>
              <a:t>. </a:t>
            </a:r>
            <a:r>
              <a:rPr lang="fr-FR" b="1" dirty="0" smtClean="0"/>
              <a:t>Bus </a:t>
            </a:r>
            <a:r>
              <a:rPr lang="fr-FR" b="1" dirty="0"/>
              <a:t>de commande (ou contrôle) </a:t>
            </a:r>
            <a:r>
              <a:rPr lang="fr-FR" dirty="0"/>
              <a:t>: </a:t>
            </a:r>
            <a:endParaRPr lang="fr-FR" dirty="0" smtClean="0"/>
          </a:p>
          <a:p>
            <a:pPr marL="4572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dirty="0" smtClean="0"/>
              <a:t>Constitué </a:t>
            </a:r>
            <a:r>
              <a:rPr lang="fr-FR" dirty="0"/>
              <a:t>par quelques conducteurs qui assurent la synchronisation des flux d'informations sur les bus des données et des adresses</a:t>
            </a:r>
            <a:r>
              <a:rPr lang="fr-FR" dirty="0" smtClean="0"/>
              <a:t>.</a:t>
            </a:r>
          </a:p>
          <a:p>
            <a:pPr marL="45720" lvl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dirty="0"/>
              <a:t>Dans le cas précédent, la cellule mémoire doit savoir à quel instant elle doit mettre son contenu sur le bus données. </a:t>
            </a:r>
          </a:p>
          <a:p>
            <a:pPr marL="45720" lvl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dirty="0"/>
              <a:t>Pour cela, le microprocesseur possède deux broches :</a:t>
            </a:r>
          </a:p>
          <a:p>
            <a:pPr marL="539750" lvl="1" indent="-49530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dirty="0"/>
              <a:t>	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Une </a:t>
            </a:r>
            <a:r>
              <a:rPr lang="fr-FR" dirty="0"/>
              <a:t>broche appelée Read (RD) qu'il met à 0 (0v) pour la lecture (la mémoire met le contenu de la cellule dans le bus de données).</a:t>
            </a:r>
          </a:p>
          <a:p>
            <a:pPr marL="539750" lvl="1" indent="-49530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dirty="0"/>
              <a:t>	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Une broche appelée Read (WR) qu'il met à 0 (0v) pour l’écriture (la mémoire met le contenu du bus de données dans la cellule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</a:t>
            </a:r>
            <a:r>
              <a:rPr lang="fr-FR" sz="2400" b="0" dirty="0" smtClean="0"/>
              <a:t> </a:t>
            </a:r>
            <a:r>
              <a:rPr lang="fr-FR" sz="2400" dirty="0" smtClean="0"/>
              <a:t>1. La carte mère (BUS)</a:t>
            </a:r>
            <a:endParaRPr lang="fr-FR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334786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861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pic>
        <p:nvPicPr>
          <p:cNvPr id="4098" name="Picture 2" descr="http://lehollandaisvolant.net/tuto/computer/2b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9582"/>
            <a:ext cx="76104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</a:t>
            </a:r>
            <a:r>
              <a:rPr lang="fr-FR" sz="2000" b="0" dirty="0"/>
              <a:t>. L’unité centrale &gt;</a:t>
            </a:r>
            <a:r>
              <a:rPr lang="fr-FR" sz="2400" b="0" dirty="0"/>
              <a:t> </a:t>
            </a:r>
            <a:r>
              <a:rPr lang="fr-FR" sz="2400" dirty="0"/>
              <a:t>1. La carte mère (BUS)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895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</a:t>
            </a:r>
            <a:r>
              <a:rPr lang="fr-FR" dirty="0"/>
              <a:t>retrouve toujours sur une carte mère </a:t>
            </a:r>
            <a:r>
              <a:rPr lang="fr-FR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b="1" dirty="0" smtClean="0"/>
              <a:t>Le chipset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b="1" dirty="0"/>
              <a:t>Le </a:t>
            </a:r>
            <a:r>
              <a:rPr lang="fr-FR" b="1" dirty="0" smtClean="0"/>
              <a:t>BIOS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b="1" dirty="0" smtClean="0"/>
              <a:t>L’horloge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b="1" dirty="0" smtClean="0"/>
              <a:t>Les ports de connexion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b="1" dirty="0" smtClean="0"/>
              <a:t>Le socket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</a:t>
            </a:r>
            <a:r>
              <a:rPr lang="fr-FR" sz="2400" b="0" dirty="0" smtClean="0"/>
              <a:t> </a:t>
            </a:r>
            <a:r>
              <a:rPr lang="fr-FR" sz="2400" dirty="0"/>
              <a:t>1. La carte mère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355976" y="1347614"/>
            <a:ext cx="47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ASUS A7N8X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4590420" y="1716946"/>
            <a:ext cx="4518083" cy="3138512"/>
            <a:chOff x="3108041" y="858986"/>
            <a:chExt cx="6000463" cy="3996472"/>
          </a:xfrm>
        </p:grpSpPr>
        <p:grpSp>
          <p:nvGrpSpPr>
            <p:cNvPr id="9" name="Groupe 8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ZoneTexte 11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71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</a:t>
            </a:r>
            <a:r>
              <a:rPr lang="fr-FR" dirty="0"/>
              <a:t>une interface </a:t>
            </a:r>
            <a:r>
              <a:rPr lang="fr-FR" dirty="0" smtClean="0"/>
              <a:t>chargée </a:t>
            </a:r>
            <a:r>
              <a:rPr lang="fr-FR" dirty="0"/>
              <a:t>de gérer la communication entre </a:t>
            </a:r>
            <a:r>
              <a:rPr lang="fr-FR" dirty="0" smtClean="0"/>
              <a:t>le microprocesseur </a:t>
            </a:r>
            <a:r>
              <a:rPr lang="fr-FR" dirty="0"/>
              <a:t>et les </a:t>
            </a:r>
            <a:r>
              <a:rPr lang="fr-FR" dirty="0" smtClean="0"/>
              <a:t>périphériques.</a:t>
            </a:r>
          </a:p>
          <a:p>
            <a:r>
              <a:rPr lang="fr-FR" dirty="0" smtClean="0"/>
              <a:t>Elle gère tous </a:t>
            </a:r>
            <a:r>
              <a:rPr lang="fr-FR" dirty="0"/>
              <a:t>les flux de données entre les composants de l’ordinateur.</a:t>
            </a:r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/>
              <a:t>le lien entre les différents bus </a:t>
            </a:r>
            <a:r>
              <a:rPr lang="fr-FR" dirty="0" smtClean="0"/>
              <a:t>de la </a:t>
            </a:r>
            <a:r>
              <a:rPr lang="fr-FR" dirty="0"/>
              <a:t>carte mère</a:t>
            </a:r>
            <a:r>
              <a:rPr lang="fr-FR" dirty="0" smtClean="0"/>
              <a:t>.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</a:t>
            </a:r>
            <a:r>
              <a:rPr lang="fr-FR" sz="2400" b="0" dirty="0" smtClean="0"/>
              <a:t> </a:t>
            </a:r>
            <a:r>
              <a:rPr lang="fr-FR" sz="2400" dirty="0" smtClean="0"/>
              <a:t>1.</a:t>
            </a:r>
            <a:r>
              <a:rPr lang="fr-FR" sz="2400" b="0" dirty="0" smtClean="0"/>
              <a:t> </a:t>
            </a:r>
            <a:r>
              <a:rPr lang="fr-FR" sz="2400" dirty="0" smtClean="0"/>
              <a:t>Le chipset</a:t>
            </a:r>
            <a:endParaRPr lang="fr-FR" sz="2400" b="0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73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 fontScale="85000" lnSpcReduction="10000"/>
          </a:bodyPr>
          <a:lstStyle/>
          <a:p>
            <a:r>
              <a:rPr lang="fr-FR" sz="2400" dirty="0" smtClean="0"/>
              <a:t>Dans ce schéma le </a:t>
            </a:r>
            <a:r>
              <a:rPr lang="fr-FR" sz="2400" dirty="0"/>
              <a:t>chipset est composé par deux composants </a:t>
            </a:r>
            <a:r>
              <a:rPr lang="fr-FR" sz="2400" dirty="0" smtClean="0"/>
              <a:t>baptisés </a:t>
            </a:r>
            <a:r>
              <a:rPr lang="fr-FR" sz="2400" b="1" dirty="0"/>
              <a:t>Pont Nord </a:t>
            </a:r>
            <a:r>
              <a:rPr lang="fr-FR" sz="2400" dirty="0"/>
              <a:t>et </a:t>
            </a:r>
            <a:r>
              <a:rPr lang="fr-FR" sz="2400" b="1" dirty="0"/>
              <a:t>Pont </a:t>
            </a:r>
            <a:r>
              <a:rPr lang="fr-FR" sz="2400" b="1" dirty="0" smtClean="0"/>
              <a:t>Sud</a:t>
            </a:r>
            <a:r>
              <a:rPr lang="fr-FR" sz="2400" dirty="0"/>
              <a:t> :</a:t>
            </a:r>
          </a:p>
          <a:p>
            <a:pPr lvl="1"/>
            <a:r>
              <a:rPr lang="fr-FR" dirty="0" smtClean="0"/>
              <a:t>Le Pont Nord interface le CPU avec </a:t>
            </a:r>
            <a:r>
              <a:rPr lang="fr-FR" dirty="0"/>
              <a:t>les périphériques rapides (mémoire et carte </a:t>
            </a:r>
            <a:r>
              <a:rPr lang="fr-FR" dirty="0" smtClean="0"/>
              <a:t>graphique) nécessitant </a:t>
            </a:r>
            <a:r>
              <a:rPr lang="fr-FR" dirty="0"/>
              <a:t>une bande passante </a:t>
            </a:r>
            <a:r>
              <a:rPr lang="fr-FR" dirty="0" smtClean="0"/>
              <a:t>élevée,</a:t>
            </a:r>
          </a:p>
          <a:p>
            <a:pPr lvl="1"/>
            <a:r>
              <a:rPr lang="fr-FR" dirty="0" smtClean="0"/>
              <a:t>Le Pont Sud interface le CPU avec </a:t>
            </a:r>
            <a:r>
              <a:rPr lang="fr-FR" dirty="0"/>
              <a:t>les périphériques </a:t>
            </a:r>
            <a:r>
              <a:rPr lang="fr-FR" dirty="0" smtClean="0"/>
              <a:t>lents (Disque </a:t>
            </a:r>
            <a:r>
              <a:rPr lang="fr-FR" dirty="0"/>
              <a:t>dur, CDROM, </a:t>
            </a:r>
            <a:r>
              <a:rPr lang="fr-FR" dirty="0" smtClean="0"/>
              <a:t>Disquette</a:t>
            </a:r>
            <a:r>
              <a:rPr lang="fr-FR" dirty="0"/>
              <a:t>, </a:t>
            </a:r>
            <a:r>
              <a:rPr lang="fr-FR" dirty="0" smtClean="0"/>
              <a:t>Réseau, …).</a:t>
            </a:r>
          </a:p>
          <a:p>
            <a:pPr lvl="1"/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</a:t>
            </a:r>
            <a:r>
              <a:rPr lang="fr-FR" sz="2400" b="0" dirty="0" smtClean="0"/>
              <a:t> </a:t>
            </a:r>
            <a:r>
              <a:rPr lang="fr-FR" sz="2400" dirty="0"/>
              <a:t>1.</a:t>
            </a:r>
            <a:r>
              <a:rPr lang="fr-FR" sz="2400" b="0" dirty="0"/>
              <a:t> </a:t>
            </a:r>
            <a:r>
              <a:rPr lang="fr-FR" sz="2400" dirty="0"/>
              <a:t>Le chipset</a:t>
            </a:r>
            <a:endParaRPr lang="fr-FR" sz="2400" b="0" dirty="0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57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575840" y="1563638"/>
            <a:ext cx="2556000" cy="277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2400" dirty="0" smtClean="0"/>
              <a:t>: </a:t>
            </a:r>
            <a:r>
              <a:rPr lang="fr-FR" sz="2400" dirty="0"/>
              <a:t>Chipset (Pont Nord et Pont Sud)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</a:t>
            </a:r>
            <a:r>
              <a:rPr lang="fr-FR" sz="2400" b="0" dirty="0" smtClean="0"/>
              <a:t> </a:t>
            </a:r>
            <a:r>
              <a:rPr lang="fr-FR" sz="2400" dirty="0"/>
              <a:t>1.</a:t>
            </a:r>
            <a:r>
              <a:rPr lang="fr-FR" sz="2400" b="0" dirty="0"/>
              <a:t> </a:t>
            </a:r>
            <a:r>
              <a:rPr lang="fr-FR" sz="2400" dirty="0"/>
              <a:t>Le chipset</a:t>
            </a:r>
            <a:endParaRPr lang="fr-FR" sz="2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" y="1564126"/>
            <a:ext cx="514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3851920" y="893264"/>
            <a:ext cx="5256583" cy="3939892"/>
            <a:chOff x="3108041" y="858986"/>
            <a:chExt cx="6000463" cy="3996472"/>
          </a:xfrm>
        </p:grpSpPr>
        <p:grpSp>
          <p:nvGrpSpPr>
            <p:cNvPr id="11" name="Groupe 10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ZoneTexte 13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3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BIOS : </a:t>
            </a:r>
            <a:r>
              <a:rPr lang="fr-FR" dirty="0" smtClean="0"/>
              <a:t>Basic </a:t>
            </a:r>
            <a:r>
              <a:rPr lang="fr-FR" dirty="0"/>
              <a:t>Input Ouput </a:t>
            </a:r>
            <a:r>
              <a:rPr lang="fr-FR" dirty="0" smtClean="0"/>
              <a:t>System</a:t>
            </a:r>
            <a:endParaRPr lang="fr-FR" b="1" dirty="0" smtClean="0"/>
          </a:p>
          <a:p>
            <a:r>
              <a:rPr lang="fr-FR" dirty="0"/>
              <a:t>Il permet au </a:t>
            </a:r>
            <a:r>
              <a:rPr lang="fr-FR" dirty="0" smtClean="0"/>
              <a:t>PC de </a:t>
            </a:r>
            <a:r>
              <a:rPr lang="fr-FR" dirty="0"/>
              <a:t>booter (démarrer) et d'initialiser les périphériques avant de passer le relais au </a:t>
            </a:r>
            <a:r>
              <a:rPr lang="fr-FR" dirty="0" smtClean="0"/>
              <a:t>système d'exploitation </a:t>
            </a:r>
            <a:r>
              <a:rPr lang="fr-FR" dirty="0"/>
              <a:t>(Windows, Linux</a:t>
            </a:r>
            <a:r>
              <a:rPr lang="fr-FR" dirty="0" smtClean="0"/>
              <a:t>...)</a:t>
            </a:r>
          </a:p>
          <a:p>
            <a:r>
              <a:rPr lang="fr-FR" dirty="0" smtClean="0"/>
              <a:t>Il </a:t>
            </a:r>
            <a:r>
              <a:rPr lang="fr-FR" dirty="0"/>
              <a:t>est sauvegardé dans une mémoire morte effaçable et </a:t>
            </a:r>
            <a:r>
              <a:rPr lang="fr-FR" dirty="0" smtClean="0"/>
              <a:t>reprogrammable EEPROM : </a:t>
            </a:r>
            <a:r>
              <a:rPr lang="fr-FR" dirty="0"/>
              <a:t>Electically </a:t>
            </a:r>
            <a:r>
              <a:rPr lang="fr-FR" dirty="0" smtClean="0"/>
              <a:t>Erasable </a:t>
            </a:r>
            <a:r>
              <a:rPr lang="fr-FR" dirty="0"/>
              <a:t>Programmable </a:t>
            </a:r>
            <a:r>
              <a:rPr lang="fr-FR" dirty="0" smtClean="0"/>
              <a:t>ROM</a:t>
            </a:r>
            <a:endParaRPr lang="fr-FR" dirty="0"/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</a:t>
            </a:r>
            <a:r>
              <a:rPr lang="fr-FR" sz="2400" b="0" dirty="0" smtClean="0"/>
              <a:t> </a:t>
            </a:r>
            <a:r>
              <a:rPr lang="fr-FR" sz="2400" dirty="0" smtClean="0"/>
              <a:t>2. Le </a:t>
            </a:r>
            <a:r>
              <a:rPr lang="fr-FR" sz="2400" dirty="0"/>
              <a:t>BIOS </a:t>
            </a:r>
            <a:endParaRPr lang="fr-FR" sz="2400" b="0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81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75840" y="1646478"/>
            <a:ext cx="2556000" cy="277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fr-FR" sz="2400" dirty="0" smtClean="0"/>
              <a:t>: BIOS</a:t>
            </a:r>
            <a:endParaRPr lang="fr-FR" sz="2400" dirty="0"/>
          </a:p>
        </p:txBody>
      </p:sp>
      <p:sp>
        <p:nvSpPr>
          <p:cNvPr id="9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/>
              <a:t>1. L’unité centrale &gt; 1. La carte mère &gt;</a:t>
            </a:r>
            <a:r>
              <a:rPr lang="fr-FR" sz="2400" b="0" dirty="0"/>
              <a:t> </a:t>
            </a:r>
            <a:r>
              <a:rPr lang="fr-FR" sz="2400" dirty="0"/>
              <a:t>2. Le BIOS </a:t>
            </a:r>
            <a:endParaRPr lang="fr-FR" sz="2400" b="0" dirty="0"/>
          </a:p>
        </p:txBody>
      </p:sp>
      <p:sp>
        <p:nvSpPr>
          <p:cNvPr id="13" name="Rectangle 12"/>
          <p:cNvSpPr/>
          <p:nvPr/>
        </p:nvSpPr>
        <p:spPr>
          <a:xfrm>
            <a:off x="35496" y="1635678"/>
            <a:ext cx="514800" cy="252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851920" y="893264"/>
            <a:ext cx="5256583" cy="3939892"/>
            <a:chOff x="3108041" y="858986"/>
            <a:chExt cx="6000463" cy="3996472"/>
          </a:xfrm>
        </p:grpSpPr>
        <p:grpSp>
          <p:nvGrpSpPr>
            <p:cNvPr id="14" name="Groupe 13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ZoneTexte 17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1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058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Elle permet de cadencer le traitement des instructions par le microprocesseur ou la transmission des informations sur les différents bus.</a:t>
            </a:r>
          </a:p>
          <a:p>
            <a:r>
              <a:rPr lang="fr-FR" dirty="0"/>
              <a:t>Elle est constituée </a:t>
            </a:r>
            <a:r>
              <a:rPr lang="fr-FR" dirty="0" smtClean="0"/>
              <a:t>d'un cristal </a:t>
            </a:r>
            <a:r>
              <a:rPr lang="fr-FR" dirty="0"/>
              <a:t>qui, en vibrant, donne des impulsions afin de cadencer le système. </a:t>
            </a:r>
            <a:endParaRPr lang="fr-FR" dirty="0" smtClean="0"/>
          </a:p>
          <a:p>
            <a:r>
              <a:rPr lang="fr-FR" dirty="0" smtClean="0"/>
              <a:t>On appelle fréquence </a:t>
            </a:r>
            <a:r>
              <a:rPr lang="fr-FR" dirty="0"/>
              <a:t>d'horloge le nombre de vibrations du cristal par seconde.</a:t>
            </a:r>
          </a:p>
          <a:p>
            <a:r>
              <a:rPr lang="fr-FR" dirty="0"/>
              <a:t>Plus la fréquence est élevée, plus le système pourra traiter d'informations. Cette fréquence </a:t>
            </a:r>
            <a:r>
              <a:rPr lang="fr-FR" dirty="0" smtClean="0"/>
              <a:t>se mesure </a:t>
            </a:r>
            <a:r>
              <a:rPr lang="fr-FR" dirty="0"/>
              <a:t>en </a:t>
            </a:r>
            <a:r>
              <a:rPr lang="fr-FR" dirty="0" smtClean="0"/>
              <a:t>MHz : </a:t>
            </a:r>
            <a:r>
              <a:rPr lang="fr-FR" dirty="0"/>
              <a:t>1 MHz équivaut à 1 million d'opérations par seconde.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</a:t>
            </a:r>
            <a:r>
              <a:rPr lang="fr-FR" sz="2400" b="0" dirty="0" smtClean="0"/>
              <a:t> </a:t>
            </a:r>
            <a:r>
              <a:rPr lang="fr-FR" sz="2400" dirty="0" smtClean="0"/>
              <a:t>3. L’horloge</a:t>
            </a:r>
            <a:endParaRPr lang="fr-FR" sz="2400" b="0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57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Composants d’un PC</a:t>
            </a:r>
          </a:p>
          <a:p>
            <a:r>
              <a:rPr lang="fr-FR" dirty="0" smtClean="0"/>
              <a:t>Première </a:t>
            </a:r>
            <a:r>
              <a:rPr lang="fr-FR" dirty="0"/>
              <a:t>partie </a:t>
            </a:r>
          </a:p>
          <a:p>
            <a:pPr lvl="1"/>
            <a:r>
              <a:rPr lang="fr-FR" dirty="0" smtClean="0"/>
              <a:t>Qu’entend-t-on </a:t>
            </a:r>
            <a:r>
              <a:rPr lang="fr-FR" dirty="0"/>
              <a:t>par architecture ?</a:t>
            </a:r>
          </a:p>
          <a:p>
            <a:pPr lvl="1"/>
            <a:r>
              <a:rPr lang="fr-FR" dirty="0" smtClean="0"/>
              <a:t>Historique</a:t>
            </a:r>
          </a:p>
          <a:p>
            <a:pPr lvl="1"/>
            <a:r>
              <a:rPr lang="fr-FR" dirty="0" smtClean="0"/>
              <a:t>Représentation </a:t>
            </a:r>
            <a:r>
              <a:rPr lang="fr-FR" dirty="0"/>
              <a:t>de l’information</a:t>
            </a:r>
          </a:p>
          <a:p>
            <a:r>
              <a:rPr lang="fr-FR" dirty="0" smtClean="0"/>
              <a:t>Deuxième </a:t>
            </a:r>
            <a:r>
              <a:rPr lang="fr-FR" dirty="0"/>
              <a:t>partie </a:t>
            </a:r>
          </a:p>
          <a:p>
            <a:pPr lvl="1"/>
            <a:r>
              <a:rPr lang="fr-FR" dirty="0"/>
              <a:t>Le microprocesseur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mémoire</a:t>
            </a:r>
          </a:p>
          <a:p>
            <a:pPr lvl="1"/>
            <a:r>
              <a:rPr lang="fr-FR" dirty="0" smtClean="0"/>
              <a:t>Les interruptions</a:t>
            </a:r>
          </a:p>
          <a:p>
            <a:r>
              <a:rPr lang="fr-FR" dirty="0"/>
              <a:t>TP : Découverte d’un </a:t>
            </a:r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010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</a:t>
            </a:r>
            <a:r>
              <a:rPr lang="fr-FR" b="1" dirty="0"/>
              <a:t>ports de connexion : </a:t>
            </a:r>
            <a:endParaRPr lang="fr-FR" b="1" dirty="0" smtClean="0"/>
          </a:p>
          <a:p>
            <a:pPr lvl="1"/>
            <a:r>
              <a:rPr lang="fr-FR" dirty="0" smtClean="0"/>
              <a:t>Ils </a:t>
            </a:r>
            <a:r>
              <a:rPr lang="fr-FR" dirty="0"/>
              <a:t>permettent de connecter des périphériques </a:t>
            </a:r>
            <a:r>
              <a:rPr lang="fr-FR" dirty="0" smtClean="0"/>
              <a:t>sur les </a:t>
            </a:r>
            <a:r>
              <a:rPr lang="fr-FR" dirty="0"/>
              <a:t>différents bus de la carte </a:t>
            </a:r>
            <a:r>
              <a:rPr lang="fr-FR" dirty="0" smtClean="0"/>
              <a:t>mère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des ports </a:t>
            </a:r>
            <a:endParaRPr lang="fr-FR" dirty="0" smtClean="0"/>
          </a:p>
          <a:p>
            <a:pPr lvl="2"/>
            <a:r>
              <a:rPr lang="fr-FR" dirty="0" smtClean="0"/>
              <a:t>« </a:t>
            </a:r>
            <a:r>
              <a:rPr lang="fr-FR" dirty="0"/>
              <a:t>internes » </a:t>
            </a:r>
            <a:r>
              <a:rPr lang="fr-FR" dirty="0" smtClean="0"/>
              <a:t>pour connecter </a:t>
            </a:r>
            <a:r>
              <a:rPr lang="fr-FR" dirty="0"/>
              <a:t>des cartes d’extension (PCI, ISA, AGP) ou des périphériques </a:t>
            </a:r>
            <a:r>
              <a:rPr lang="fr-FR" dirty="0" smtClean="0"/>
              <a:t>de stockage </a:t>
            </a:r>
            <a:r>
              <a:rPr lang="fr-FR" dirty="0"/>
              <a:t>(SCSI, IDE, Serial ATA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« </a:t>
            </a:r>
            <a:r>
              <a:rPr lang="fr-FR" dirty="0"/>
              <a:t>externes » pour </a:t>
            </a:r>
            <a:r>
              <a:rPr lang="fr-FR" dirty="0" smtClean="0"/>
              <a:t>connecter d’autres </a:t>
            </a:r>
            <a:r>
              <a:rPr lang="fr-FR" dirty="0"/>
              <a:t>périphériques (série, parallèle, USB, </a:t>
            </a:r>
            <a:r>
              <a:rPr lang="fr-FR" dirty="0" smtClean="0"/>
              <a:t>FireWire, …)</a:t>
            </a:r>
            <a:endParaRPr lang="fr-FR" dirty="0"/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52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Les ports de connexion </a:t>
            </a:r>
            <a:r>
              <a:rPr lang="fr-FR" dirty="0" smtClean="0"/>
              <a:t>sont présentés par différents </a:t>
            </a:r>
            <a:r>
              <a:rPr lang="fr-FR" dirty="0"/>
              <a:t>bus chargés de transporter les informations entre le microprocesseur et la mémoire ou les périphériques </a:t>
            </a:r>
            <a:r>
              <a:rPr lang="fr-FR" dirty="0" smtClean="0"/>
              <a:t>: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processeur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IDE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PCI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AGP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ISA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SCSI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USB</a:t>
            </a:r>
          </a:p>
          <a:p>
            <a:pPr lvl="1"/>
            <a:r>
              <a:rPr lang="fr-FR" b="1" dirty="0"/>
              <a:t>Bus </a:t>
            </a:r>
            <a:r>
              <a:rPr lang="fr-FR" b="1" dirty="0" smtClean="0"/>
              <a:t>FireWire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104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/>
          </a:bodyPr>
          <a:lstStyle/>
          <a:p>
            <a:r>
              <a:rPr lang="fr-FR" b="1" dirty="0" smtClean="0"/>
              <a:t>Bus </a:t>
            </a:r>
            <a:r>
              <a:rPr lang="fr-FR" b="1" dirty="0"/>
              <a:t>processeur : </a:t>
            </a:r>
          </a:p>
          <a:p>
            <a:pPr lvl="1"/>
            <a:r>
              <a:rPr lang="fr-FR" sz="2400" dirty="0" smtClean="0"/>
              <a:t>Appelé </a:t>
            </a:r>
            <a:r>
              <a:rPr lang="fr-FR" sz="2400" dirty="0"/>
              <a:t>aussi bus système ou FSB (Front Side Bus</a:t>
            </a:r>
            <a:r>
              <a:rPr lang="fr-FR" sz="2400" dirty="0" smtClean="0"/>
              <a:t>)</a:t>
            </a:r>
            <a:endParaRPr lang="fr-FR" sz="2400" dirty="0"/>
          </a:p>
          <a:p>
            <a:pPr lvl="1"/>
            <a:r>
              <a:rPr lang="fr-FR" sz="2400" dirty="0" smtClean="0"/>
              <a:t>Il </a:t>
            </a:r>
            <a:r>
              <a:rPr lang="fr-FR" sz="2400" dirty="0"/>
              <a:t>relie </a:t>
            </a:r>
            <a:r>
              <a:rPr lang="fr-FR" sz="2400" dirty="0" smtClean="0"/>
              <a:t>le microprocesseur </a:t>
            </a:r>
            <a:r>
              <a:rPr lang="fr-FR" sz="2400" dirty="0"/>
              <a:t>au pont nord puis à </a:t>
            </a:r>
            <a:r>
              <a:rPr lang="fr-FR" sz="2400" dirty="0" smtClean="0"/>
              <a:t>la mémoire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necteur en angle 8"/>
          <p:cNvCxnSpPr/>
          <p:nvPr/>
        </p:nvCxnSpPr>
        <p:spPr>
          <a:xfrm>
            <a:off x="3059832" y="1131590"/>
            <a:ext cx="3528392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591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 fontScale="92500"/>
          </a:bodyPr>
          <a:lstStyle/>
          <a:p>
            <a:r>
              <a:rPr lang="fr-FR" b="1" dirty="0"/>
              <a:t>Bus IDE (Integrated Drive </a:t>
            </a:r>
            <a:r>
              <a:rPr lang="fr-FR" b="1" dirty="0" smtClean="0"/>
              <a:t>Electronics) : </a:t>
            </a:r>
            <a:endParaRPr lang="fr-FR" b="1" dirty="0"/>
          </a:p>
          <a:p>
            <a:pPr lvl="1"/>
            <a:r>
              <a:rPr lang="fr-FR" sz="2200" dirty="0" smtClean="0"/>
              <a:t>Il </a:t>
            </a:r>
            <a:r>
              <a:rPr lang="fr-FR" sz="2200" dirty="0"/>
              <a:t>permet de relier au maximum 2 périphériques de stockage interne par canal (disque dur ou lecteur DVDROM/CDROM</a:t>
            </a:r>
            <a:r>
              <a:rPr lang="fr-FR" sz="2200" dirty="0" smtClean="0"/>
              <a:t>)</a:t>
            </a:r>
          </a:p>
          <a:p>
            <a:pPr lvl="1"/>
            <a:r>
              <a:rPr lang="fr-FR" sz="2200" dirty="0" smtClean="0"/>
              <a:t>Lorsque </a:t>
            </a:r>
            <a:r>
              <a:rPr lang="fr-FR" sz="2200" dirty="0"/>
              <a:t>2 périphériques sont reliés sur le même canal, un doit être le maître (prioritaire sur la prise du bus) et l’autre l’esclave.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16"/>
          <p:cNvCxnSpPr/>
          <p:nvPr/>
        </p:nvCxnSpPr>
        <p:spPr>
          <a:xfrm>
            <a:off x="4283968" y="1275606"/>
            <a:ext cx="583308" cy="216023"/>
          </a:xfrm>
          <a:prstGeom prst="bentConnector3">
            <a:avLst>
              <a:gd name="adj1" fmla="val 10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/>
          <p:nvPr/>
        </p:nvCxnSpPr>
        <p:spPr>
          <a:xfrm rot="16200000" flipH="1">
            <a:off x="4791645" y="1567261"/>
            <a:ext cx="1152130" cy="1000868"/>
          </a:xfrm>
          <a:prstGeom prst="bentConnector3">
            <a:avLst>
              <a:gd name="adj1" fmla="val 767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</a:t>
            </a:r>
            <a:r>
              <a:rPr lang="fr-FR" sz="2000" b="0" dirty="0"/>
              <a:t>. L’unité centrale &gt; 1. La carte mère &gt; </a:t>
            </a:r>
            <a:r>
              <a:rPr lang="fr-FR" sz="2400" dirty="0"/>
              <a:t>4. Les ports de 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812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75840" y="1646478"/>
            <a:ext cx="2556000" cy="277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fr-FR" sz="2400" dirty="0" smtClean="0"/>
              <a:t>: Connecteur IDE</a:t>
            </a:r>
            <a:endParaRPr lang="fr-F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" y="1646478"/>
            <a:ext cx="504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851920" y="893264"/>
            <a:ext cx="5256583" cy="3939892"/>
            <a:chOff x="3108041" y="858986"/>
            <a:chExt cx="6000463" cy="3996472"/>
          </a:xfrm>
        </p:grpSpPr>
        <p:grpSp>
          <p:nvGrpSpPr>
            <p:cNvPr id="13" name="Groupe 12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1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0198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 fontScale="62500" lnSpcReduction="20000"/>
          </a:bodyPr>
          <a:lstStyle/>
          <a:p>
            <a:r>
              <a:rPr lang="fr-FR" b="1" dirty="0"/>
              <a:t>Bus PCI </a:t>
            </a:r>
            <a:r>
              <a:rPr lang="fr-FR" dirty="0"/>
              <a:t>(Peripheral Component Interconnect) </a:t>
            </a:r>
            <a:r>
              <a:rPr lang="fr-FR" b="1" dirty="0"/>
              <a:t>: </a:t>
            </a:r>
            <a:endParaRPr lang="fr-FR" b="1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a été créé en 1991 par Intel. Il permet de connecter des périphériques internes. </a:t>
            </a:r>
            <a:endParaRPr lang="fr-FR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/>
              <a:t>le premier bus à avoir unifier l’interconnexion des systèmes d’entrée/sortie sur un PC et à introduire le système </a:t>
            </a:r>
            <a:r>
              <a:rPr lang="fr-FR" dirty="0" smtClean="0"/>
              <a:t>plug-and-play.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autorise aussi le </a:t>
            </a:r>
            <a:r>
              <a:rPr lang="fr-FR" dirty="0" smtClean="0"/>
              <a:t>DMA (Direct Memory Access : avant le microprocesseur était le seul qui peut </a:t>
            </a:r>
            <a:r>
              <a:rPr lang="fr-FR" dirty="0"/>
              <a:t>modifier l’état de la </a:t>
            </a:r>
            <a:r>
              <a:rPr lang="fr-FR" dirty="0" smtClean="0"/>
              <a:t>mémoire).</a:t>
            </a:r>
          </a:p>
          <a:p>
            <a:pPr lvl="1"/>
            <a:r>
              <a:rPr lang="fr-FR" dirty="0" smtClean="0"/>
              <a:t>C’est </a:t>
            </a:r>
            <a:r>
              <a:rPr lang="fr-FR" dirty="0"/>
              <a:t>un bus de 32 bits. </a:t>
            </a:r>
            <a:r>
              <a:rPr lang="fr-FR" dirty="0" smtClean="0"/>
              <a:t>Et on </a:t>
            </a:r>
            <a:r>
              <a:rPr lang="fr-FR" dirty="0"/>
              <a:t>retrouve une révision du bus PCI sur les cartes mères de serveur ayant une largeur de bus de 64 bits et une fréquence de 133 MHz.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16"/>
          <p:cNvCxnSpPr/>
          <p:nvPr/>
        </p:nvCxnSpPr>
        <p:spPr>
          <a:xfrm>
            <a:off x="2051720" y="1311609"/>
            <a:ext cx="5256584" cy="4680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7308304" y="177966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233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" y="1646478"/>
            <a:ext cx="524700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u contenu 3"/>
          <p:cNvSpPr txBox="1">
            <a:spLocks/>
          </p:cNvSpPr>
          <p:nvPr/>
        </p:nvSpPr>
        <p:spPr>
          <a:xfrm>
            <a:off x="575840" y="1646478"/>
            <a:ext cx="2556000" cy="277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fr-FR" sz="2400" dirty="0" smtClean="0"/>
              <a:t>: Connecteur PCI</a:t>
            </a:r>
            <a:endParaRPr lang="fr-FR" sz="2400" dirty="0"/>
          </a:p>
        </p:txBody>
      </p:sp>
      <p:sp>
        <p:nvSpPr>
          <p:cNvPr id="11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851920" y="893264"/>
            <a:ext cx="5256583" cy="3939892"/>
            <a:chOff x="3108041" y="858986"/>
            <a:chExt cx="6000463" cy="3996472"/>
          </a:xfrm>
        </p:grpSpPr>
        <p:grpSp>
          <p:nvGrpSpPr>
            <p:cNvPr id="13" name="Groupe 12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54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/>
          </a:bodyPr>
          <a:lstStyle/>
          <a:p>
            <a:r>
              <a:rPr lang="fr-FR" b="1" dirty="0"/>
              <a:t>Bus ISA </a:t>
            </a:r>
            <a:r>
              <a:rPr lang="fr-FR" dirty="0"/>
              <a:t>(Industry Standard Architecture) </a:t>
            </a:r>
            <a:r>
              <a:rPr lang="fr-FR" b="1" dirty="0" smtClean="0"/>
              <a:t>:</a:t>
            </a:r>
          </a:p>
          <a:p>
            <a:pPr lvl="1"/>
            <a:r>
              <a:rPr lang="fr-FR" dirty="0" smtClean="0"/>
              <a:t>C’est </a:t>
            </a:r>
            <a:r>
              <a:rPr lang="fr-FR" dirty="0"/>
              <a:t>l’ancêtre du bus </a:t>
            </a:r>
            <a:r>
              <a:rPr lang="fr-FR" dirty="0" smtClean="0"/>
              <a:t>PCI (On </a:t>
            </a:r>
            <a:r>
              <a:rPr lang="fr-FR" dirty="0"/>
              <a:t>ne </a:t>
            </a:r>
            <a:r>
              <a:rPr lang="fr-FR" dirty="0" smtClean="0"/>
              <a:t>le retrouve </a:t>
            </a:r>
            <a:r>
              <a:rPr lang="fr-FR" dirty="0"/>
              <a:t>plus sur les nouvelles générations de cartes </a:t>
            </a:r>
            <a:r>
              <a:rPr lang="fr-FR" dirty="0" smtClean="0"/>
              <a:t>mères).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necteur en angle 8"/>
          <p:cNvCxnSpPr/>
          <p:nvPr/>
        </p:nvCxnSpPr>
        <p:spPr>
          <a:xfrm>
            <a:off x="4427984" y="1545635"/>
            <a:ext cx="4032448" cy="234027"/>
          </a:xfrm>
          <a:prstGeom prst="bentConnector3">
            <a:avLst>
              <a:gd name="adj1" fmla="val 9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8460432" y="1779662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60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Bus AGP </a:t>
            </a:r>
            <a:r>
              <a:rPr lang="fr-FR" dirty="0"/>
              <a:t>(Accelered Graphic Port) </a:t>
            </a:r>
            <a:r>
              <a:rPr lang="fr-FR" b="1" dirty="0"/>
              <a:t>: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a été créé en 1997 lors de l’explosion de l’utilisation des cartes 3D qui nécessitent toujours plus de bandes passantes pour obtenir des rendus très réalistes. </a:t>
            </a:r>
            <a:endParaRPr lang="fr-FR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/>
              <a:t>une amélioration du bus PCI. Il autorise en plus le DIME (DIrect Memory Execution) qui permet au </a:t>
            </a:r>
            <a:r>
              <a:rPr lang="fr-FR" dirty="0" smtClean="0"/>
              <a:t>microprocesseur </a:t>
            </a:r>
            <a:r>
              <a:rPr lang="fr-FR" dirty="0"/>
              <a:t>graphique de travailler directement avec les données contenues dans la RAM sans passer par le microprocesseur à l’instar d’un DMA</a:t>
            </a:r>
            <a:r>
              <a:rPr lang="fr-FR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16"/>
          <p:cNvCxnSpPr/>
          <p:nvPr/>
        </p:nvCxnSpPr>
        <p:spPr>
          <a:xfrm>
            <a:off x="4572000" y="1000274"/>
            <a:ext cx="15121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4168" y="1000274"/>
            <a:ext cx="0" cy="923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14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1637928"/>
            <a:ext cx="514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3"/>
          <p:cNvSpPr txBox="1">
            <a:spLocks/>
          </p:cNvSpPr>
          <p:nvPr/>
        </p:nvSpPr>
        <p:spPr>
          <a:xfrm>
            <a:off x="575840" y="1646478"/>
            <a:ext cx="2556000" cy="277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fr-FR" sz="2400" dirty="0" smtClean="0"/>
              <a:t>: Connecteur AGP</a:t>
            </a:r>
            <a:endParaRPr lang="fr-FR" sz="2400" dirty="0"/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3851920" y="893264"/>
            <a:ext cx="5256583" cy="3939892"/>
            <a:chOff x="3108041" y="858986"/>
            <a:chExt cx="6000463" cy="3996472"/>
          </a:xfrm>
        </p:grpSpPr>
        <p:grpSp>
          <p:nvGrpSpPr>
            <p:cNvPr id="14" name="Groupe 13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1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359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 connaissez-vous 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34761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588122" y="1833086"/>
            <a:ext cx="1133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socket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0217" y="2387084"/>
            <a:ext cx="1083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chipset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3021" y="293179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BIOS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3783" y="1347614"/>
            <a:ext cx="101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L’horloge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3971260"/>
            <a:ext cx="225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ports de connexion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1417588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Bus ISA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88570" y="2965967"/>
            <a:ext cx="150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Bus processeur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15062" y="1001101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71963" y="2387084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PCI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387084"/>
            <a:ext cx="96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AGP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91365" y="321053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FireWire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0137" y="987574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SCSI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87303" y="1379931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USB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83768" y="2387084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Câble SCSI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88420" y="3642578"/>
            <a:ext cx="663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4699" y="2418442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Bus PCIe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113783" y="4169689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ROM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0203" y="414663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RAM</a:t>
            </a:r>
            <a:endParaRPr lang="fr-FR" dirty="0"/>
          </a:p>
        </p:txBody>
      </p:sp>
      <p:sp>
        <p:nvSpPr>
          <p:cNvPr id="2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568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 fontScale="92500"/>
          </a:bodyPr>
          <a:lstStyle/>
          <a:p>
            <a:r>
              <a:rPr lang="fr-FR" b="1" dirty="0"/>
              <a:t>Bus SCSI </a:t>
            </a:r>
            <a:r>
              <a:rPr lang="fr-FR" dirty="0"/>
              <a:t>(</a:t>
            </a:r>
            <a:r>
              <a:rPr lang="fr-FR" sz="2600" dirty="0"/>
              <a:t>Small Computer System Interface</a:t>
            </a:r>
            <a:r>
              <a:rPr lang="fr-FR" dirty="0" smtClean="0"/>
              <a:t>) :</a:t>
            </a:r>
          </a:p>
          <a:p>
            <a:pPr lvl="1"/>
            <a:r>
              <a:rPr lang="fr-FR" sz="2200" dirty="0" smtClean="0"/>
              <a:t>C’est </a:t>
            </a:r>
            <a:r>
              <a:rPr lang="fr-FR" sz="2200" dirty="0"/>
              <a:t>une interface concurrente à l’IDE qui </a:t>
            </a:r>
            <a:r>
              <a:rPr lang="fr-FR" sz="2200" dirty="0" smtClean="0"/>
              <a:t>présente l’avantage </a:t>
            </a:r>
            <a:r>
              <a:rPr lang="fr-FR" sz="2200" dirty="0"/>
              <a:t>de pouvoir connecter plus de périphériques pour des débits </a:t>
            </a:r>
            <a:r>
              <a:rPr lang="fr-FR" sz="2200" dirty="0" smtClean="0"/>
              <a:t>supérieurs</a:t>
            </a:r>
          </a:p>
          <a:p>
            <a:pPr lvl="1"/>
            <a:r>
              <a:rPr lang="fr-FR" sz="2200" dirty="0" smtClean="0"/>
              <a:t>Son </a:t>
            </a:r>
            <a:r>
              <a:rPr lang="fr-FR" sz="2200" dirty="0"/>
              <a:t>coût reste très </a:t>
            </a:r>
            <a:r>
              <a:rPr lang="fr-FR" sz="2200" dirty="0" smtClean="0"/>
              <a:t>élevé, et elle </a:t>
            </a:r>
            <a:r>
              <a:rPr lang="fr-FR" sz="2200" dirty="0"/>
              <a:t>est utilisée pour les serveurs.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16"/>
          <p:cNvCxnSpPr/>
          <p:nvPr/>
        </p:nvCxnSpPr>
        <p:spPr>
          <a:xfrm>
            <a:off x="4572000" y="1012974"/>
            <a:ext cx="38164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8388424" y="1006624"/>
            <a:ext cx="0" cy="178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7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575840" y="1646478"/>
            <a:ext cx="2556000" cy="781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Câble SCSI</a:t>
            </a:r>
            <a:endParaRPr lang="fr-FR" sz="2300" dirty="0"/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pic>
        <p:nvPicPr>
          <p:cNvPr id="11" name="Picture 4" descr="http://i.ehow.com/images/a05/4k/oo/scsi-vs-sata-vs-ide-2.1-8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45" y="1059582"/>
            <a:ext cx="4878355" cy="36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514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Bus USB </a:t>
            </a:r>
            <a:r>
              <a:rPr lang="fr-FR" dirty="0"/>
              <a:t>(Universal Serial </a:t>
            </a:r>
            <a:r>
              <a:rPr lang="fr-FR" dirty="0" smtClean="0"/>
              <a:t>Bus) </a:t>
            </a:r>
            <a:r>
              <a:rPr lang="fr-FR" b="1" dirty="0" smtClean="0"/>
              <a:t>:</a:t>
            </a:r>
          </a:p>
          <a:p>
            <a:pPr lvl="1"/>
            <a:r>
              <a:rPr lang="fr-FR" dirty="0" smtClean="0"/>
              <a:t>c’est </a:t>
            </a:r>
            <a:r>
              <a:rPr lang="fr-FR" dirty="0"/>
              <a:t>un bus d’entrée/sortie plug-and-play </a:t>
            </a:r>
            <a:r>
              <a:rPr lang="fr-FR" dirty="0" smtClean="0"/>
              <a:t>série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sa deuxième révision (USB 2.0), il atteint un débit de 60 </a:t>
            </a:r>
            <a:r>
              <a:rPr lang="fr-FR" dirty="0" smtClean="0"/>
              <a:t>Mo/s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de </a:t>
            </a:r>
            <a:r>
              <a:rPr lang="fr-FR" dirty="0" smtClean="0"/>
              <a:t>ces avantages </a:t>
            </a:r>
            <a:r>
              <a:rPr lang="fr-FR" dirty="0"/>
              <a:t>est de pouvoir connecter théoriquement 127 </a:t>
            </a:r>
            <a:r>
              <a:rPr lang="fr-FR" dirty="0" smtClean="0"/>
              <a:t>périphériques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supporte </a:t>
            </a:r>
            <a:r>
              <a:rPr lang="fr-FR" dirty="0" smtClean="0"/>
              <a:t>de plus </a:t>
            </a:r>
            <a:r>
              <a:rPr lang="fr-FR" dirty="0"/>
              <a:t>le hot </a:t>
            </a:r>
            <a:r>
              <a:rPr lang="fr-FR" dirty="0" smtClean="0"/>
              <a:t>plug-and-play</a:t>
            </a:r>
            <a:r>
              <a:rPr lang="fr-FR" dirty="0"/>
              <a:t> </a:t>
            </a:r>
            <a:endParaRPr lang="fr-FR" dirty="0" smtClean="0"/>
          </a:p>
          <a:p>
            <a:pPr marL="685800" lvl="2" indent="0">
              <a:buNone/>
            </a:pPr>
            <a:r>
              <a:rPr lang="fr-FR" dirty="0" smtClean="0"/>
              <a:t>(Plug-and-play : connexion </a:t>
            </a:r>
            <a:r>
              <a:rPr lang="fr-FR" dirty="0"/>
              <a:t>ou déconnexion de périphériques alors que </a:t>
            </a:r>
            <a:r>
              <a:rPr lang="fr-FR" dirty="0" smtClean="0"/>
              <a:t>le PC </a:t>
            </a:r>
            <a:r>
              <a:rPr lang="fr-FR" dirty="0"/>
              <a:t>fonctionne).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16"/>
          <p:cNvCxnSpPr/>
          <p:nvPr/>
        </p:nvCxnSpPr>
        <p:spPr>
          <a:xfrm>
            <a:off x="4572000" y="1006624"/>
            <a:ext cx="1368152" cy="6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006624"/>
            <a:ext cx="0" cy="2213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987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575840" y="1646478"/>
            <a:ext cx="2556000" cy="781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000" dirty="0"/>
              <a:t>: Connecteurs Externes (USB, …)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7654"/>
            <a:ext cx="3429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3851920" y="893264"/>
            <a:ext cx="5256583" cy="3939892"/>
            <a:chOff x="3108041" y="858986"/>
            <a:chExt cx="6000463" cy="3996472"/>
          </a:xfrm>
        </p:grpSpPr>
        <p:grpSp>
          <p:nvGrpSpPr>
            <p:cNvPr id="14" name="Groupe 13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1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436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572000" cy="4032448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Bus </a:t>
            </a:r>
            <a:r>
              <a:rPr lang="fr-FR" b="1" dirty="0" smtClean="0"/>
              <a:t>FireWire </a:t>
            </a:r>
            <a:r>
              <a:rPr lang="fr-FR" b="1" dirty="0"/>
              <a:t>: </a:t>
            </a:r>
            <a:endParaRPr lang="fr-FR" b="1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/>
              <a:t>un bus SCSI série.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permet de connecter jusqu’à </a:t>
            </a:r>
            <a:r>
              <a:rPr lang="fr-FR" dirty="0" smtClean="0"/>
              <a:t>63 périphériques </a:t>
            </a:r>
            <a:r>
              <a:rPr lang="fr-FR" dirty="0"/>
              <a:t>à des débits très élevés (100 à 400 Mo/s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Ces </a:t>
            </a:r>
            <a:r>
              <a:rPr lang="fr-FR" dirty="0"/>
              <a:t>applications </a:t>
            </a:r>
            <a:r>
              <a:rPr lang="fr-FR" dirty="0" smtClean="0"/>
              <a:t>sont tournées </a:t>
            </a:r>
            <a:r>
              <a:rPr lang="fr-FR" dirty="0"/>
              <a:t>vers la transmission de vidéos </a:t>
            </a:r>
            <a:r>
              <a:rPr lang="fr-FR" dirty="0" smtClean="0"/>
              <a:t>numériques.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7"/>
            <a:ext cx="4608512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16"/>
          <p:cNvCxnSpPr/>
          <p:nvPr/>
        </p:nvCxnSpPr>
        <p:spPr>
          <a:xfrm>
            <a:off x="4283968" y="1006624"/>
            <a:ext cx="1656184" cy="6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006624"/>
            <a:ext cx="0" cy="2645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484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575840" y="1646478"/>
            <a:ext cx="2556000" cy="781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000" dirty="0"/>
              <a:t>: Connecteurs Externes </a:t>
            </a:r>
            <a:r>
              <a:rPr lang="fr-FR" sz="2000" dirty="0" smtClean="0"/>
              <a:t>(FireWire, </a:t>
            </a:r>
            <a:r>
              <a:rPr lang="fr-FR" sz="2000" dirty="0"/>
              <a:t>…)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7654"/>
            <a:ext cx="3429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3851920" y="893264"/>
            <a:ext cx="5256583" cy="3939892"/>
            <a:chOff x="3108041" y="858986"/>
            <a:chExt cx="6000463" cy="3996472"/>
          </a:xfrm>
        </p:grpSpPr>
        <p:grpSp>
          <p:nvGrpSpPr>
            <p:cNvPr id="12" name="Groupe 11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ZoneTexte 17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70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716016" cy="4032448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Liaison pont nord/pont sud : </a:t>
            </a:r>
            <a:endParaRPr lang="fr-FR" b="1" dirty="0" smtClean="0"/>
          </a:p>
          <a:p>
            <a:pPr lvl="1"/>
            <a:r>
              <a:rPr lang="fr-FR" dirty="0" smtClean="0"/>
              <a:t>ses </a:t>
            </a:r>
            <a:r>
              <a:rPr lang="fr-FR" dirty="0"/>
              <a:t>caractéristiques dépendent du chipset </a:t>
            </a:r>
            <a:r>
              <a:rPr lang="fr-FR" dirty="0" smtClean="0"/>
              <a:t>utilisé</a:t>
            </a:r>
            <a:endParaRPr lang="fr-FR" dirty="0"/>
          </a:p>
          <a:p>
            <a:pPr lvl="1"/>
            <a:r>
              <a:rPr lang="fr-FR" dirty="0"/>
              <a:t>Chaque fabricant a en effet développé une solution propriétaire pour connecter </a:t>
            </a:r>
            <a:r>
              <a:rPr lang="fr-FR" dirty="0" smtClean="0"/>
              <a:t>les deux </a:t>
            </a:r>
            <a:r>
              <a:rPr lang="fr-FR" dirty="0"/>
              <a:t>composants de leur </a:t>
            </a:r>
            <a:r>
              <a:rPr lang="fr-FR" dirty="0" smtClean="0"/>
              <a:t>chipset :</a:t>
            </a:r>
          </a:p>
          <a:p>
            <a:pPr lvl="2"/>
            <a:r>
              <a:rPr lang="fr-FR" dirty="0" smtClean="0"/>
              <a:t>Pour </a:t>
            </a:r>
            <a:r>
              <a:rPr lang="fr-FR" dirty="0"/>
              <a:t>Intel, c’est Intel Hub Architecture (IHA) </a:t>
            </a:r>
            <a:r>
              <a:rPr lang="fr-FR" dirty="0" smtClean="0"/>
              <a:t>dont les </a:t>
            </a:r>
            <a:r>
              <a:rPr lang="fr-FR" dirty="0"/>
              <a:t>débits atteignent 533 </a:t>
            </a:r>
            <a:r>
              <a:rPr lang="fr-FR" dirty="0" smtClean="0"/>
              <a:t>Mo/s</a:t>
            </a:r>
          </a:p>
          <a:p>
            <a:pPr lvl="2"/>
            <a:r>
              <a:rPr lang="fr-FR" dirty="0" smtClean="0"/>
              <a:t>Pour </a:t>
            </a:r>
            <a:r>
              <a:rPr lang="fr-FR" dirty="0"/>
              <a:t>Nvidia (en collaboration avec AMD), </a:t>
            </a:r>
            <a:r>
              <a:rPr lang="fr-FR" dirty="0" smtClean="0"/>
              <a:t>c’est l’HyperTransport </a:t>
            </a:r>
            <a:r>
              <a:rPr lang="fr-FR" dirty="0"/>
              <a:t>qui atteint des débits de 800 Mo/s.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43557"/>
            <a:ext cx="4464496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16"/>
          <p:cNvCxnSpPr/>
          <p:nvPr/>
        </p:nvCxnSpPr>
        <p:spPr>
          <a:xfrm>
            <a:off x="4283968" y="1006624"/>
            <a:ext cx="1656184" cy="6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006624"/>
            <a:ext cx="648072" cy="156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712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Composants d’un PC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935596" y="843558"/>
            <a:ext cx="8208404" cy="4032448"/>
          </a:xfrm>
        </p:spPr>
        <p:txBody>
          <a:bodyPr>
            <a:normAutofit fontScale="77500" lnSpcReduction="20000"/>
          </a:bodyPr>
          <a:lstStyle/>
          <a:p>
            <a:pPr marL="1438275" indent="-319088"/>
            <a:r>
              <a:rPr lang="fr-FR" b="1" dirty="0"/>
              <a:t>Remarques </a:t>
            </a:r>
            <a:r>
              <a:rPr lang="fr-FR" b="1" dirty="0" smtClean="0"/>
              <a:t>:</a:t>
            </a:r>
          </a:p>
          <a:p>
            <a:pPr marL="1976438" lvl="1" indent="-273050"/>
            <a:r>
              <a:rPr lang="fr-FR" dirty="0" smtClean="0"/>
              <a:t>Tous </a:t>
            </a:r>
            <a:r>
              <a:rPr lang="fr-FR" dirty="0"/>
              <a:t>les bus « internes » (PCI, IDE, AGP) vont être amenés à disparaître très </a:t>
            </a:r>
            <a:r>
              <a:rPr lang="fr-FR" dirty="0" smtClean="0"/>
              <a:t>rapidement et </a:t>
            </a:r>
            <a:r>
              <a:rPr lang="fr-FR" dirty="0"/>
              <a:t>seront remplacés par des bus </a:t>
            </a:r>
            <a:r>
              <a:rPr lang="fr-FR" dirty="0" smtClean="0"/>
              <a:t>série </a:t>
            </a:r>
            <a:r>
              <a:rPr lang="fr-FR" dirty="0"/>
              <a:t>:</a:t>
            </a:r>
          </a:p>
          <a:p>
            <a:pPr marL="2506663" lvl="2"/>
            <a:r>
              <a:rPr lang="fr-FR" dirty="0" smtClean="0"/>
              <a:t>Le </a:t>
            </a:r>
            <a:r>
              <a:rPr lang="fr-FR" b="1" dirty="0"/>
              <a:t>Serial </a:t>
            </a:r>
            <a:r>
              <a:rPr lang="fr-FR" b="1" dirty="0" smtClean="0"/>
              <a:t>Ata (SATA)</a:t>
            </a:r>
            <a:r>
              <a:rPr lang="fr-FR" dirty="0" smtClean="0"/>
              <a:t>, </a:t>
            </a:r>
            <a:r>
              <a:rPr lang="fr-FR" dirty="0"/>
              <a:t>remplaçant du bus IDE, présente des débits de 150 Mo/s qui </a:t>
            </a:r>
            <a:r>
              <a:rPr lang="fr-FR" dirty="0" smtClean="0"/>
              <a:t>passeront bientôt </a:t>
            </a:r>
            <a:r>
              <a:rPr lang="fr-FR" dirty="0"/>
              <a:t>à </a:t>
            </a:r>
            <a:r>
              <a:rPr lang="fr-FR" dirty="0" smtClean="0"/>
              <a:t>un débit plus que 600 Mo/s. </a:t>
            </a:r>
          </a:p>
          <a:p>
            <a:pPr marL="2506663" lvl="2" indent="0">
              <a:buNone/>
            </a:pPr>
            <a:r>
              <a:rPr lang="fr-FR" dirty="0" smtClean="0"/>
              <a:t>Il permet de connecter des disques durs ou des lecteurs optiques.</a:t>
            </a:r>
          </a:p>
          <a:p>
            <a:pPr marL="2506663" lvl="2"/>
            <a:r>
              <a:rPr lang="fr-FR" b="1" dirty="0" smtClean="0"/>
              <a:t>PCI Express (PCIe)</a:t>
            </a:r>
            <a:r>
              <a:rPr lang="fr-FR" dirty="0" smtClean="0"/>
              <a:t>, </a:t>
            </a:r>
            <a:r>
              <a:rPr lang="fr-FR" dirty="0"/>
              <a:t>remplaçant des bus PCI et AGP, permet d’atteindre des débits </a:t>
            </a:r>
            <a:r>
              <a:rPr lang="fr-FR" dirty="0" smtClean="0"/>
              <a:t>de 250 </a:t>
            </a:r>
            <a:r>
              <a:rPr lang="fr-FR" dirty="0"/>
              <a:t>Mo/s dans sa version de base qui peuvent monter jusqu’à </a:t>
            </a:r>
            <a:r>
              <a:rPr lang="fr-FR" dirty="0" smtClean="0"/>
              <a:t>8 Go/s </a:t>
            </a:r>
            <a:r>
              <a:rPr lang="fr-FR" dirty="0"/>
              <a:t>dans sa </a:t>
            </a:r>
            <a:r>
              <a:rPr lang="fr-FR" dirty="0" smtClean="0"/>
              <a:t>version x16 </a:t>
            </a:r>
            <a:r>
              <a:rPr lang="fr-FR" dirty="0"/>
              <a:t>destinée à des périphériques nécessitant des bandes passantes très </a:t>
            </a:r>
            <a:r>
              <a:rPr lang="fr-FR" dirty="0" smtClean="0"/>
              <a:t>élevées (application </a:t>
            </a:r>
            <a:r>
              <a:rPr lang="fr-FR" dirty="0"/>
              <a:t>graphique</a:t>
            </a:r>
            <a:r>
              <a:rPr lang="fr-FR" dirty="0" smtClean="0"/>
              <a:t>).</a:t>
            </a:r>
          </a:p>
        </p:txBody>
      </p:sp>
      <p:sp>
        <p:nvSpPr>
          <p:cNvPr id="5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pic>
        <p:nvPicPr>
          <p:cNvPr id="7170" name="Picture 2" descr="http://static.commentcamarche.net/www.commentcamarche.net/faq/images/UfWlP3AI-sata-ide-s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4913"/>
            <a:ext cx="1512168" cy="86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11710"/>
            <a:ext cx="1172320" cy="107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11710"/>
            <a:ext cx="1074043" cy="107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9862"/>
            <a:ext cx="3419872" cy="104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78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Composants d’un PC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4032448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Remarques </a:t>
            </a:r>
            <a:r>
              <a:rPr lang="fr-FR" b="1" dirty="0" smtClean="0"/>
              <a:t>: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bus de connexions filaires tendent à être remplacés par des systèmes </a:t>
            </a:r>
            <a:r>
              <a:rPr lang="fr-FR" dirty="0" smtClean="0"/>
              <a:t>de communications </a:t>
            </a:r>
            <a:r>
              <a:rPr lang="fr-FR" dirty="0"/>
              <a:t>sans fils. A l’heure actuelle, il existe :</a:t>
            </a:r>
          </a:p>
          <a:p>
            <a:pPr lvl="2"/>
            <a:r>
              <a:rPr lang="fr-FR" dirty="0" smtClean="0"/>
              <a:t>le </a:t>
            </a:r>
            <a:r>
              <a:rPr lang="fr-FR" b="1" dirty="0"/>
              <a:t>Bluetooth </a:t>
            </a:r>
            <a:r>
              <a:rPr lang="fr-FR" dirty="0"/>
              <a:t>qui offre actuellement un débit de 1 Mb/s pour une portée d’une </a:t>
            </a:r>
            <a:r>
              <a:rPr lang="fr-FR" dirty="0" smtClean="0"/>
              <a:t>dizaine de </a:t>
            </a:r>
            <a:r>
              <a:rPr lang="fr-FR" dirty="0"/>
              <a:t>mètre et qui va servir à connecter des périphériques nécessitant des </a:t>
            </a:r>
            <a:r>
              <a:rPr lang="fr-FR" dirty="0" smtClean="0"/>
              <a:t>bandes passantes </a:t>
            </a:r>
            <a:r>
              <a:rPr lang="fr-FR" dirty="0"/>
              <a:t>faibles (clavier, souris, etc…).</a:t>
            </a:r>
          </a:p>
          <a:p>
            <a:pPr lvl="2"/>
            <a:r>
              <a:rPr lang="fr-FR" dirty="0" smtClean="0"/>
              <a:t>le </a:t>
            </a:r>
            <a:r>
              <a:rPr lang="fr-FR" b="1" dirty="0"/>
              <a:t>WIFI </a:t>
            </a:r>
            <a:r>
              <a:rPr lang="fr-FR" dirty="0"/>
              <a:t>(WIreless FIdelity Network) qui permet de connecter des ordinateurs </a:t>
            </a:r>
            <a:r>
              <a:rPr lang="fr-FR" dirty="0" smtClean="0"/>
              <a:t>en réseau</a:t>
            </a:r>
            <a:r>
              <a:rPr lang="fr-FR" dirty="0"/>
              <a:t>. La dernière révision permet des débits </a:t>
            </a:r>
            <a:r>
              <a:rPr lang="fr-FR" dirty="0" smtClean="0"/>
              <a:t>supérieure à 54 </a:t>
            </a:r>
            <a:r>
              <a:rPr lang="fr-FR" dirty="0"/>
              <a:t>Mb/s.</a:t>
            </a:r>
          </a:p>
        </p:txBody>
      </p:sp>
      <p:sp>
        <p:nvSpPr>
          <p:cNvPr id="5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4. Les </a:t>
            </a:r>
            <a:r>
              <a:rPr lang="fr-FR" sz="2400" dirty="0"/>
              <a:t>ports de </a:t>
            </a:r>
            <a:r>
              <a:rPr lang="fr-FR" sz="2400" dirty="0" smtClean="0"/>
              <a:t>connexion</a:t>
            </a:r>
            <a:endParaRPr lang="fr-FR" sz="2400" b="0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7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4867277" cy="4032448"/>
          </a:xfrm>
        </p:spPr>
        <p:txBody>
          <a:bodyPr>
            <a:normAutofit/>
          </a:bodyPr>
          <a:lstStyle/>
          <a:p>
            <a:r>
              <a:rPr lang="fr-FR" b="1" dirty="0"/>
              <a:t>Le socket : </a:t>
            </a:r>
            <a:r>
              <a:rPr lang="fr-FR" dirty="0" smtClean="0"/>
              <a:t>c’est </a:t>
            </a:r>
            <a:r>
              <a:rPr lang="fr-FR" dirty="0"/>
              <a:t>le nom du connecteur </a:t>
            </a:r>
            <a:r>
              <a:rPr lang="fr-FR" dirty="0" smtClean="0"/>
              <a:t>destiné </a:t>
            </a:r>
            <a:r>
              <a:rPr lang="fr-FR" dirty="0"/>
              <a:t>au </a:t>
            </a:r>
            <a:r>
              <a:rPr lang="fr-FR" dirty="0" smtClean="0"/>
              <a:t>microprocesseur</a:t>
            </a:r>
          </a:p>
          <a:p>
            <a:endParaRPr lang="fr-FR" dirty="0" smtClean="0"/>
          </a:p>
          <a:p>
            <a:r>
              <a:rPr lang="fr-FR" dirty="0" smtClean="0"/>
              <a:t>Il détermine </a:t>
            </a:r>
            <a:r>
              <a:rPr lang="fr-FR" dirty="0"/>
              <a:t>le type de microprocesseur que l’on peut connecter.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 1. La carte mère &gt; </a:t>
            </a:r>
            <a:r>
              <a:rPr lang="fr-FR" sz="2400" dirty="0" smtClean="0"/>
              <a:t>5. Le socket</a:t>
            </a:r>
            <a:endParaRPr lang="fr-FR" sz="2400" b="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1079896" y="2427734"/>
            <a:ext cx="2556000" cy="277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just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just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just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just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fr-FR" sz="2400" dirty="0" smtClean="0"/>
              <a:t>: Socket</a:t>
            </a:r>
            <a:endParaRPr lang="fr-FR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2461559"/>
            <a:ext cx="3714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250324" y="893264"/>
            <a:ext cx="3858179" cy="3939892"/>
            <a:chOff x="3108041" y="858986"/>
            <a:chExt cx="6000463" cy="3996472"/>
          </a:xfrm>
        </p:grpSpPr>
        <p:grpSp>
          <p:nvGrpSpPr>
            <p:cNvPr id="15" name="Groupe 14"/>
            <p:cNvGrpSpPr/>
            <p:nvPr/>
          </p:nvGrpSpPr>
          <p:grpSpPr>
            <a:xfrm>
              <a:off x="3108041" y="858986"/>
              <a:ext cx="6000463" cy="3996472"/>
              <a:chOff x="3131840" y="858986"/>
              <a:chExt cx="6000463" cy="3996472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858986"/>
                <a:ext cx="6000463" cy="3996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ZoneTexte 17"/>
              <p:cNvSpPr txBox="1"/>
              <p:nvPr/>
            </p:nvSpPr>
            <p:spPr>
              <a:xfrm>
                <a:off x="4031368" y="3057370"/>
                <a:ext cx="540060" cy="36933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endParaRPr lang="fr-F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3468081" y="3081258"/>
              <a:ext cx="540060" cy="36933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endPara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23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 terme PC (</a:t>
            </a:r>
            <a:r>
              <a:rPr lang="fr-FR" b="1" dirty="0"/>
              <a:t>Personal Computer) </a:t>
            </a:r>
            <a:r>
              <a:rPr lang="fr-FR" dirty="0" smtClean="0"/>
              <a:t>a été </a:t>
            </a:r>
            <a:r>
              <a:rPr lang="fr-FR" dirty="0"/>
              <a:t>introduit en 1981 lorsque la firme IBM (Internal </a:t>
            </a:r>
            <a:r>
              <a:rPr lang="fr-FR" dirty="0" smtClean="0"/>
              <a:t>Business Machines</a:t>
            </a:r>
            <a:r>
              <a:rPr lang="fr-FR" dirty="0"/>
              <a:t>) a commercialisé pour la première fois </a:t>
            </a:r>
            <a:r>
              <a:rPr lang="fr-FR" dirty="0" smtClean="0"/>
              <a:t>un ordinateur </a:t>
            </a:r>
            <a:r>
              <a:rPr lang="fr-FR" dirty="0"/>
              <a:t>personnel destiné à une utilisation familiale.</a:t>
            </a:r>
          </a:p>
          <a:p>
            <a:r>
              <a:rPr lang="fr-FR" dirty="0"/>
              <a:t>Depuis, les domaines d’application du PC ont </a:t>
            </a:r>
            <a:r>
              <a:rPr lang="fr-FR" dirty="0" smtClean="0"/>
              <a:t>énormément évolué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gestion </a:t>
            </a:r>
            <a:r>
              <a:rPr lang="fr-FR" dirty="0" smtClean="0"/>
              <a:t>et le suivi (Production, RH, Comptabilité, …)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traitement de </a:t>
            </a:r>
            <a:r>
              <a:rPr lang="fr-FR" dirty="0" smtClean="0"/>
              <a:t>l’image et la vidéo (Multimédia)</a:t>
            </a:r>
          </a:p>
          <a:p>
            <a:pPr lvl="1"/>
            <a:r>
              <a:rPr lang="fr-FR" dirty="0" smtClean="0"/>
              <a:t>…. 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&gt; </a:t>
            </a:r>
            <a:r>
              <a:rPr lang="fr-FR" sz="2400" dirty="0" smtClean="0"/>
              <a:t>Définition</a:t>
            </a:r>
            <a:endParaRPr lang="fr-FR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470"/>
            <a:ext cx="1681369" cy="774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589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4032448"/>
          </a:xfrm>
        </p:spPr>
        <p:txBody>
          <a:bodyPr>
            <a:normAutofit/>
          </a:bodyPr>
          <a:lstStyle/>
          <a:p>
            <a:r>
              <a:rPr lang="fr-FR" dirty="0"/>
              <a:t>Le microprocesseur est bien entendu l’élément essentiel du </a:t>
            </a:r>
            <a:r>
              <a:rPr lang="fr-FR" dirty="0" smtClean="0"/>
              <a:t>PC (son cerveau)</a:t>
            </a:r>
          </a:p>
          <a:p>
            <a:r>
              <a:rPr lang="fr-FR" dirty="0" smtClean="0"/>
              <a:t>C’est son « cerveau »</a:t>
            </a:r>
          </a:p>
          <a:p>
            <a:r>
              <a:rPr lang="fr-FR" dirty="0"/>
              <a:t>A l’heure actuelle, le marché des microprocesseurs pour PC est dominé par </a:t>
            </a:r>
            <a:r>
              <a:rPr lang="fr-FR" dirty="0" smtClean="0"/>
              <a:t>deux principaux </a:t>
            </a:r>
            <a:r>
              <a:rPr lang="fr-FR" dirty="0"/>
              <a:t>constructeurs : </a:t>
            </a:r>
            <a:endParaRPr lang="fr-FR" dirty="0" smtClean="0"/>
          </a:p>
          <a:p>
            <a:pPr lvl="1"/>
            <a:r>
              <a:rPr lang="fr-FR" dirty="0" smtClean="0"/>
              <a:t>Intel</a:t>
            </a:r>
          </a:p>
          <a:p>
            <a:pPr lvl="1"/>
            <a:r>
              <a:rPr lang="fr-FR" dirty="0" smtClean="0"/>
              <a:t>AMD</a:t>
            </a:r>
            <a:endParaRPr lang="fr-FR" dirty="0"/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1. L’unité centrale &gt; </a:t>
            </a:r>
            <a:r>
              <a:rPr lang="fr-FR" sz="2400" dirty="0" smtClean="0"/>
              <a:t>2</a:t>
            </a:r>
            <a:r>
              <a:rPr lang="fr-FR" sz="2400" dirty="0"/>
              <a:t>. </a:t>
            </a:r>
            <a:r>
              <a:rPr lang="fr-FR" sz="2400" dirty="0" smtClean="0"/>
              <a:t>Le microprocesseur</a:t>
            </a:r>
            <a:endParaRPr lang="fr-FR" sz="2400" dirty="0"/>
          </a:p>
        </p:txBody>
      </p:sp>
      <p:pic>
        <p:nvPicPr>
          <p:cNvPr id="21508" name="Picture 4" descr="https://encrypted-tbn3.gstatic.com/images?q=tbn:ANd9GcT3dvyK2dFZwTIeTthK5sr7e5O7VOkMHwhm2GolvBIXSsve-0MZb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86" y="3795886"/>
            <a:ext cx="620309" cy="57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https://encrypted-tbn1.gstatic.com/images?q=tbn:ANd9GcRlsnT04Qr930PA3BgeWaD1Fp4dstHPhEv4fwtwCoSHujzIQ4W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70937"/>
            <a:ext cx="1153303" cy="3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01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403244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Elle contient </a:t>
            </a:r>
            <a:r>
              <a:rPr lang="fr-FR" dirty="0" smtClean="0"/>
              <a:t>les </a:t>
            </a:r>
            <a:r>
              <a:rPr lang="fr-FR" dirty="0"/>
              <a:t>instructions </a:t>
            </a:r>
            <a:r>
              <a:rPr lang="fr-FR" dirty="0" smtClean="0"/>
              <a:t>ou </a:t>
            </a: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programmes en cours d’exécution et les </a:t>
            </a:r>
            <a:r>
              <a:rPr lang="fr-FR" dirty="0" smtClean="0"/>
              <a:t>données associées </a:t>
            </a:r>
            <a:r>
              <a:rPr lang="fr-FR" dirty="0"/>
              <a:t>à ce </a:t>
            </a:r>
            <a:r>
              <a:rPr lang="fr-FR" dirty="0" smtClean="0"/>
              <a:t>programme.</a:t>
            </a:r>
          </a:p>
          <a:p>
            <a:r>
              <a:rPr lang="fr-FR" dirty="0" smtClean="0"/>
              <a:t>Physiquement</a:t>
            </a:r>
            <a:r>
              <a:rPr lang="fr-FR" dirty="0"/>
              <a:t>, elle se décompose souvent en :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mémoire morte ( </a:t>
            </a:r>
            <a:r>
              <a:rPr lang="fr-FR" b="1" dirty="0"/>
              <a:t>ROM </a:t>
            </a:r>
            <a:r>
              <a:rPr lang="fr-FR" dirty="0"/>
              <a:t>= Read Only Memory ) chargée de stocker </a:t>
            </a:r>
            <a:r>
              <a:rPr lang="fr-FR" dirty="0" smtClean="0"/>
              <a:t>le programme</a:t>
            </a:r>
            <a:r>
              <a:rPr lang="fr-FR" dirty="0"/>
              <a:t>. C’est une mémoire à lecture seule.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mémoire vive ( </a:t>
            </a:r>
            <a:r>
              <a:rPr lang="fr-FR" b="1" dirty="0"/>
              <a:t>RAM </a:t>
            </a:r>
            <a:r>
              <a:rPr lang="fr-FR" dirty="0"/>
              <a:t>= Random Access Memory ) chargée de stocker </a:t>
            </a:r>
            <a:r>
              <a:rPr lang="fr-FR" dirty="0" smtClean="0"/>
              <a:t>les données </a:t>
            </a:r>
            <a:r>
              <a:rPr lang="fr-FR" dirty="0"/>
              <a:t>intermédiaires ou les résultats de calculs. On peut lire ou écrire </a:t>
            </a:r>
            <a:r>
              <a:rPr lang="fr-FR" dirty="0" smtClean="0"/>
              <a:t>des données </a:t>
            </a:r>
            <a:r>
              <a:rPr lang="fr-FR" dirty="0"/>
              <a:t>dedans, ces données sont perdues à la mise hors tension.</a:t>
            </a:r>
          </a:p>
          <a:p>
            <a:r>
              <a:rPr lang="fr-FR" dirty="0"/>
              <a:t>Remarque :</a:t>
            </a:r>
          </a:p>
          <a:p>
            <a:pPr lvl="1"/>
            <a:r>
              <a:rPr lang="fr-FR" dirty="0"/>
              <a:t>Les disques durs, disquettes, CDROM, etc… sont des périphériques de stockage et sont </a:t>
            </a:r>
            <a:r>
              <a:rPr lang="fr-FR" dirty="0" smtClean="0"/>
              <a:t>considérés comme </a:t>
            </a:r>
            <a:r>
              <a:rPr lang="fr-FR" dirty="0"/>
              <a:t>des mémoires secondaires.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1. L’unité centrale &gt; </a:t>
            </a:r>
            <a:r>
              <a:rPr lang="fr-FR" sz="2400" dirty="0" smtClean="0"/>
              <a:t>3. La mémoire</a:t>
            </a:r>
            <a:endParaRPr lang="fr-FR" sz="2400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775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4032448"/>
          </a:xfrm>
        </p:spPr>
        <p:txBody>
          <a:bodyPr>
            <a:normAutofit/>
          </a:bodyPr>
          <a:lstStyle/>
          <a:p>
            <a:r>
              <a:rPr lang="fr-FR" dirty="0"/>
              <a:t>Le rôle de la carte graphique est de convertir les données numériques à afficher en un </a:t>
            </a:r>
            <a:r>
              <a:rPr lang="fr-FR" dirty="0" smtClean="0"/>
              <a:t>signal compréhensible </a:t>
            </a:r>
            <a:r>
              <a:rPr lang="fr-FR" dirty="0"/>
              <a:t>par un </a:t>
            </a:r>
            <a:r>
              <a:rPr lang="fr-FR" dirty="0" smtClean="0"/>
              <a:t>écran</a:t>
            </a:r>
          </a:p>
          <a:p>
            <a:r>
              <a:rPr lang="fr-FR" dirty="0" smtClean="0"/>
              <a:t>Alors </a:t>
            </a:r>
            <a:r>
              <a:rPr lang="fr-FR" dirty="0"/>
              <a:t>qu'à ses débuts, la carte vidéo se chargeait uniquement </a:t>
            </a:r>
            <a:r>
              <a:rPr lang="fr-FR" dirty="0" smtClean="0"/>
              <a:t>d'afficher une </a:t>
            </a:r>
            <a:r>
              <a:rPr lang="fr-FR" dirty="0"/>
              <a:t>simple image formée de points colorées (pixel), les derniers modèles apparus se </a:t>
            </a:r>
            <a:r>
              <a:rPr lang="fr-FR" dirty="0" smtClean="0"/>
              <a:t>chargent d'afficher </a:t>
            </a:r>
            <a:r>
              <a:rPr lang="fr-FR" dirty="0"/>
              <a:t>des images en 3D d'une grande </a:t>
            </a:r>
            <a:r>
              <a:rPr lang="fr-FR" dirty="0" smtClean="0"/>
              <a:t>complexité.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1. L’unité centrale &gt; </a:t>
            </a:r>
            <a:r>
              <a:rPr lang="fr-FR" sz="2400" dirty="0" smtClean="0"/>
              <a:t>4</a:t>
            </a:r>
            <a:r>
              <a:rPr lang="fr-FR" sz="2400" dirty="0"/>
              <a:t>. La carte vidéo</a:t>
            </a:r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32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28803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C’est </a:t>
            </a:r>
            <a:r>
              <a:rPr lang="fr-FR" dirty="0"/>
              <a:t>donc un système à microprocesseur à </a:t>
            </a:r>
            <a:r>
              <a:rPr lang="fr-FR" dirty="0" smtClean="0"/>
              <a:t>elle seule, </a:t>
            </a:r>
            <a:r>
              <a:rPr lang="fr-FR" dirty="0"/>
              <a:t>qui est composée par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Un GPU (Graphics Processor Unit)</a:t>
            </a:r>
          </a:p>
          <a:p>
            <a:pPr lvl="1"/>
            <a:r>
              <a:rPr lang="fr-FR" dirty="0"/>
              <a:t>De la mémoire vidéo</a:t>
            </a:r>
          </a:p>
          <a:p>
            <a:pPr lvl="1"/>
            <a:r>
              <a:rPr lang="fr-FR" dirty="0"/>
              <a:t>D’un dispositif de conversion analogique numérique : </a:t>
            </a:r>
            <a:r>
              <a:rPr lang="fr-FR" dirty="0" smtClean="0"/>
              <a:t>RAMDAC</a:t>
            </a:r>
            <a:endParaRPr lang="fr-FR" dirty="0"/>
          </a:p>
          <a:p>
            <a:pPr lvl="1"/>
            <a:r>
              <a:rPr lang="fr-FR" dirty="0"/>
              <a:t>D’entrées/sorties vidéo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1. L’unité centrale &gt; </a:t>
            </a:r>
            <a:r>
              <a:rPr lang="fr-FR" sz="2400" dirty="0" smtClean="0"/>
              <a:t>4</a:t>
            </a:r>
            <a:r>
              <a:rPr lang="fr-FR" sz="2400" dirty="0"/>
              <a:t>. La carte vidéo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47814"/>
            <a:ext cx="4000897" cy="166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316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403244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Ce sont les périphériques de type mémoire de masse. On les appelle ainsi pour leur </a:t>
            </a:r>
            <a:r>
              <a:rPr lang="fr-FR" dirty="0" smtClean="0"/>
              <a:t>grande capacité </a:t>
            </a:r>
            <a:r>
              <a:rPr lang="fr-FR" dirty="0"/>
              <a:t>de stockage </a:t>
            </a:r>
            <a:r>
              <a:rPr lang="fr-FR" dirty="0" smtClean="0"/>
              <a:t>permanent</a:t>
            </a:r>
          </a:p>
          <a:p>
            <a:r>
              <a:rPr lang="fr-FR" dirty="0" smtClean="0"/>
              <a:t>Ce </a:t>
            </a:r>
            <a:r>
              <a:rPr lang="fr-FR" dirty="0"/>
              <a:t>sont principalement des périphériques utilisant des supports magnétiques (disque dur) ou optiques (CDROM, DVDROM).</a:t>
            </a:r>
          </a:p>
          <a:p>
            <a:r>
              <a:rPr lang="fr-FR" dirty="0" smtClean="0"/>
              <a:t>Ils sont </a:t>
            </a:r>
            <a:r>
              <a:rPr lang="fr-FR" dirty="0"/>
              <a:t>dotés d’un contrôleur permettant de les </a:t>
            </a:r>
            <a:r>
              <a:rPr lang="fr-FR" dirty="0" smtClean="0"/>
              <a:t>faire dialoguer </a:t>
            </a:r>
            <a:r>
              <a:rPr lang="fr-FR" dirty="0"/>
              <a:t>avec le </a:t>
            </a:r>
            <a:r>
              <a:rPr lang="fr-FR" dirty="0" smtClean="0"/>
              <a:t>microprocesseur, et actuellement</a:t>
            </a:r>
            <a:r>
              <a:rPr lang="fr-FR" dirty="0"/>
              <a:t>, les plus répandus sont l’IDE et le </a:t>
            </a:r>
            <a:r>
              <a:rPr lang="fr-FR" dirty="0" smtClean="0"/>
              <a:t>SCSI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1. L’unité centrale &gt; </a:t>
            </a:r>
            <a:r>
              <a:rPr lang="fr-FR" sz="2400" dirty="0" smtClean="0"/>
              <a:t>5</a:t>
            </a:r>
            <a:r>
              <a:rPr lang="fr-FR" sz="2400" dirty="0"/>
              <a:t>. Les périphériques internes de stockage</a:t>
            </a:r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53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7513290" cy="403244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Le SCSI Vs IDE :</a:t>
            </a:r>
          </a:p>
          <a:p>
            <a:pPr lvl="1"/>
            <a:r>
              <a:rPr lang="fr-FR" dirty="0"/>
              <a:t>SCSI présente des débits plus importants que l’IDE  </a:t>
            </a:r>
            <a:br>
              <a:rPr lang="fr-FR" dirty="0"/>
            </a:br>
            <a:r>
              <a:rPr lang="fr-FR" dirty="0"/>
              <a:t>(160Mo/s contre 133Mo/s)</a:t>
            </a:r>
          </a:p>
          <a:p>
            <a:pPr lvl="1"/>
            <a:r>
              <a:rPr lang="fr-FR" dirty="0"/>
              <a:t>SCSI permet de connecter plus de périphériques sur le même contrôleur que l’IDE (7 </a:t>
            </a:r>
            <a:r>
              <a:rPr lang="fr-FR"/>
              <a:t>contre </a:t>
            </a:r>
            <a:r>
              <a:rPr lang="fr-FR" smtClean="0"/>
              <a:t>2)</a:t>
            </a:r>
            <a:endParaRPr lang="fr-FR" dirty="0"/>
          </a:p>
          <a:p>
            <a:r>
              <a:rPr lang="fr-FR" dirty="0" smtClean="0"/>
              <a:t>A l’heure </a:t>
            </a:r>
            <a:r>
              <a:rPr lang="fr-FR" dirty="0"/>
              <a:t>actuelle, ces deux types de contrôleur sont en fin de vie et sont progressivement </a:t>
            </a:r>
            <a:r>
              <a:rPr lang="fr-FR" dirty="0" smtClean="0"/>
              <a:t>remplacés par </a:t>
            </a:r>
            <a:r>
              <a:rPr lang="fr-FR" dirty="0"/>
              <a:t>des contrôleur de type Serial </a:t>
            </a:r>
            <a:r>
              <a:rPr lang="fr-FR" dirty="0" smtClean="0"/>
              <a:t>ATA (SATA), ce </a:t>
            </a:r>
            <a:r>
              <a:rPr lang="fr-FR" dirty="0"/>
              <a:t>sont des contrôleurs série dérivés de l’interface IDE </a:t>
            </a:r>
            <a:r>
              <a:rPr lang="fr-FR" dirty="0" smtClean="0"/>
              <a:t>qui vont </a:t>
            </a:r>
            <a:r>
              <a:rPr lang="fr-FR" dirty="0"/>
              <a:t>permettent d’atteindre des débits de 600 Mo/s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/>
              <a:t>1. L’unité centrale &gt; </a:t>
            </a:r>
            <a:r>
              <a:rPr lang="fr-FR" sz="2400" dirty="0"/>
              <a:t>5. Les périphériques internes de stockage</a:t>
            </a:r>
          </a:p>
        </p:txBody>
      </p:sp>
      <p:pic>
        <p:nvPicPr>
          <p:cNvPr id="8" name="Picture 2" descr="http://static.commentcamarche.net/www.commentcamarche.net/faq/images/UfWlP3AI-sata-ide-s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90" y="915566"/>
            <a:ext cx="162800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650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1. L’unité centrale &gt; </a:t>
            </a:r>
            <a:r>
              <a:rPr lang="fr-FR" sz="2400" dirty="0" smtClean="0"/>
              <a:t>6. Autres composants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7574"/>
            <a:ext cx="753315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76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16702"/>
            <a:ext cx="73437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9144000" cy="4032448"/>
          </a:xfrm>
        </p:spPr>
        <p:txBody>
          <a:bodyPr>
            <a:normAutofit/>
          </a:bodyPr>
          <a:lstStyle/>
          <a:p>
            <a:r>
              <a:rPr lang="fr-FR" dirty="0" smtClean="0"/>
              <a:t>Parmi les périphériques d’un PC :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 smtClean="0"/>
              <a:t>2. Les autres périphériques d’un PC</a:t>
            </a:r>
            <a:endParaRPr lang="fr-FR" sz="2400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02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PC est </a:t>
            </a:r>
            <a:r>
              <a:rPr lang="fr-FR" dirty="0" smtClean="0"/>
              <a:t>défini par </a:t>
            </a:r>
            <a:r>
              <a:rPr lang="fr-FR" dirty="0"/>
              <a:t>une architecture </a:t>
            </a:r>
            <a:r>
              <a:rPr lang="fr-FR" dirty="0" smtClean="0"/>
              <a:t>minimale </a:t>
            </a:r>
            <a:r>
              <a:rPr lang="fr-FR" dirty="0"/>
              <a:t>laissant la liberté à chacun </a:t>
            </a:r>
            <a:r>
              <a:rPr lang="fr-FR" dirty="0" smtClean="0"/>
              <a:t>de rajouter </a:t>
            </a:r>
            <a:r>
              <a:rPr lang="fr-FR" dirty="0"/>
              <a:t>les périphériques </a:t>
            </a:r>
            <a:r>
              <a:rPr lang="fr-FR" dirty="0" smtClean="0"/>
              <a:t>d’entrées/sorties </a:t>
            </a:r>
            <a:r>
              <a:rPr lang="fr-FR" dirty="0"/>
              <a:t>nécessaires </a:t>
            </a:r>
            <a:r>
              <a:rPr lang="fr-FR" dirty="0" smtClean="0"/>
              <a:t>à l’utilisation </a:t>
            </a:r>
            <a:r>
              <a:rPr lang="fr-FR" dirty="0"/>
              <a:t>visée, qu’elle soit familiale ou professionnelle. </a:t>
            </a:r>
            <a:endParaRPr lang="fr-FR" dirty="0" smtClean="0"/>
          </a:p>
          <a:p>
            <a:r>
              <a:rPr lang="fr-FR" dirty="0" smtClean="0"/>
              <a:t>Un PC </a:t>
            </a:r>
            <a:r>
              <a:rPr lang="fr-FR" dirty="0"/>
              <a:t>est composé par une unité centrale associée à des périphériques (clavier, </a:t>
            </a:r>
            <a:r>
              <a:rPr lang="fr-FR" dirty="0" smtClean="0"/>
              <a:t>souris, moniteur</a:t>
            </a:r>
            <a:r>
              <a:rPr lang="fr-FR" dirty="0"/>
              <a:t>, </a:t>
            </a:r>
            <a:r>
              <a:rPr lang="fr-FR" dirty="0" smtClean="0"/>
              <a:t>haut parleur, …)</a:t>
            </a:r>
            <a:endParaRPr lang="fr-FR" dirty="0"/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0" dirty="0" smtClean="0"/>
              <a:t>&gt; </a:t>
            </a:r>
            <a:r>
              <a:rPr lang="fr-FR" sz="2400" dirty="0" smtClean="0"/>
              <a:t>Définition</a:t>
            </a:r>
            <a:endParaRPr lang="fr-FR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470"/>
            <a:ext cx="1681369" cy="774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4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Elle est composée </a:t>
            </a:r>
            <a:r>
              <a:rPr lang="fr-FR" dirty="0" smtClean="0"/>
              <a:t>principalement par </a:t>
            </a:r>
            <a:r>
              <a:rPr lang="fr-FR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dirty="0" smtClean="0"/>
              <a:t>La carte </a:t>
            </a:r>
            <a:r>
              <a:rPr lang="fr-FR" dirty="0"/>
              <a:t>mère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microprocesseur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mémoire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carte vidéo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dirty="0" smtClean="0"/>
              <a:t>Les </a:t>
            </a:r>
            <a:r>
              <a:rPr lang="fr-FR" dirty="0"/>
              <a:t>périphériques internes de stockage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 smtClean="0"/>
              <a:t>1. L’unité </a:t>
            </a:r>
            <a:r>
              <a:rPr lang="fr-FR" sz="2400" dirty="0"/>
              <a:t>centrale</a:t>
            </a:r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07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08139" y="843558"/>
            <a:ext cx="5335864" cy="4032448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La </a:t>
            </a:r>
            <a:r>
              <a:rPr lang="fr-FR" sz="2000" dirty="0"/>
              <a:t>carte mère est l'un des éléments essentiels d'un </a:t>
            </a:r>
            <a:r>
              <a:rPr lang="fr-FR" sz="2000" dirty="0" smtClean="0"/>
              <a:t>ordinateur,</a:t>
            </a:r>
          </a:p>
          <a:p>
            <a:endParaRPr lang="fr-FR" sz="2000" dirty="0" smtClean="0"/>
          </a:p>
          <a:p>
            <a:r>
              <a:rPr lang="fr-FR" sz="2000" dirty="0" smtClean="0"/>
              <a:t>Elle </a:t>
            </a:r>
            <a:r>
              <a:rPr lang="fr-FR" sz="2000" dirty="0"/>
              <a:t>assure la </a:t>
            </a:r>
            <a:r>
              <a:rPr lang="fr-FR" sz="2000" dirty="0" smtClean="0"/>
              <a:t>connexion physique </a:t>
            </a:r>
            <a:r>
              <a:rPr lang="fr-FR" sz="2000" dirty="0"/>
              <a:t>des différents composants (processeur, mémoire, carte d'entrées/sorties, ...) </a:t>
            </a:r>
            <a:r>
              <a:rPr lang="fr-FR" sz="2000" dirty="0" smtClean="0"/>
              <a:t>par l’intermédiaire </a:t>
            </a:r>
            <a:r>
              <a:rPr lang="fr-FR" sz="2000" dirty="0"/>
              <a:t>de différents </a:t>
            </a:r>
            <a:r>
              <a:rPr lang="fr-FR" sz="2000" dirty="0" smtClean="0"/>
              <a:t>bus.</a:t>
            </a: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</a:t>
            </a:r>
            <a:r>
              <a:rPr lang="fr-FR" sz="2400" b="0" dirty="0" smtClean="0"/>
              <a:t> </a:t>
            </a:r>
            <a:r>
              <a:rPr lang="fr-FR" sz="2400" dirty="0" smtClean="0"/>
              <a:t>1. La carte mère</a:t>
            </a:r>
            <a:endParaRPr lang="fr-FR" sz="2400" dirty="0"/>
          </a:p>
        </p:txBody>
      </p:sp>
      <p:pic>
        <p:nvPicPr>
          <p:cNvPr id="1028" name="Picture 4" descr="http://le-monde-informatique.com/IMAGE_WEB/carteme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43558"/>
            <a:ext cx="377264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98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0" y="843558"/>
            <a:ext cx="5508104" cy="403244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Un bus est un ensemble de fils qui assure la transmission </a:t>
            </a:r>
            <a:r>
              <a:rPr lang="fr-FR" dirty="0" smtClean="0"/>
              <a:t>de l’information</a:t>
            </a:r>
          </a:p>
          <a:p>
            <a:r>
              <a:rPr lang="fr-FR" dirty="0"/>
              <a:t>On retrouve trois types de bus véhiculant des informations en parallèle </a:t>
            </a:r>
            <a:r>
              <a:rPr lang="fr-FR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b="1" dirty="0" smtClean="0"/>
              <a:t>un bus de données</a:t>
            </a:r>
            <a:endParaRPr lang="fr-FR" dirty="0" smtClean="0"/>
          </a:p>
          <a:p>
            <a:pPr marL="880110" lvl="1" indent="-514350">
              <a:buFont typeface="+mj-lt"/>
              <a:buAutoNum type="arabicPeriod"/>
            </a:pPr>
            <a:r>
              <a:rPr lang="fr-FR" b="1" dirty="0" smtClean="0"/>
              <a:t>un bus d'adresses</a:t>
            </a:r>
            <a:endParaRPr lang="fr-FR" dirty="0" smtClean="0"/>
          </a:p>
          <a:p>
            <a:pPr marL="880110" lvl="1" indent="-514350">
              <a:buFont typeface="+mj-lt"/>
              <a:buAutoNum type="arabicPeriod"/>
            </a:pPr>
            <a:r>
              <a:rPr lang="fr-FR" b="1" dirty="0" smtClean="0"/>
              <a:t>un bus de commande (ou contrôle)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43558"/>
            <a:ext cx="3657600" cy="402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</a:t>
            </a:r>
            <a:r>
              <a:rPr lang="fr-FR" sz="2400" b="0" dirty="0" smtClean="0"/>
              <a:t> </a:t>
            </a:r>
            <a:r>
              <a:rPr lang="fr-FR" sz="2400" dirty="0" smtClean="0"/>
              <a:t>1. La carte mère (BUS)</a:t>
            </a:r>
            <a:endParaRPr lang="fr-FR" sz="2400" dirty="0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78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Composants d’un PC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347864" y="843558"/>
            <a:ext cx="5796136" cy="403244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b="1" dirty="0" smtClean="0"/>
              <a:t>1. Bus </a:t>
            </a:r>
            <a:r>
              <a:rPr lang="fr-FR" b="1" dirty="0"/>
              <a:t>de données </a:t>
            </a:r>
            <a:r>
              <a:rPr lang="fr-FR" dirty="0"/>
              <a:t>: </a:t>
            </a:r>
            <a:endParaRPr lang="fr-FR" dirty="0" smtClean="0"/>
          </a:p>
          <a:p>
            <a:pPr marL="502920" indent="-457200"/>
            <a:r>
              <a:rPr lang="fr-FR" dirty="0" smtClean="0"/>
              <a:t>Il </a:t>
            </a:r>
            <a:r>
              <a:rPr lang="fr-FR" dirty="0"/>
              <a:t>permet de véhiculer des données du </a:t>
            </a:r>
            <a:r>
              <a:rPr lang="fr-FR" dirty="0" smtClean="0"/>
              <a:t>microprocesseur </a:t>
            </a:r>
            <a:r>
              <a:rPr lang="fr-FR" dirty="0"/>
              <a:t>vers un composant </a:t>
            </a:r>
            <a:r>
              <a:rPr lang="fr-FR" dirty="0" smtClean="0"/>
              <a:t>et vice versa.</a:t>
            </a:r>
          </a:p>
          <a:p>
            <a:pPr marL="502920" indent="-457200"/>
            <a:r>
              <a:rPr lang="fr-FR" dirty="0" smtClean="0"/>
              <a:t>Il </a:t>
            </a:r>
            <a:r>
              <a:rPr lang="fr-FR" dirty="0"/>
              <a:t>est </a:t>
            </a:r>
            <a:r>
              <a:rPr lang="fr-FR" dirty="0" smtClean="0"/>
              <a:t>bidirectionnel</a:t>
            </a:r>
            <a:endParaRPr lang="fr-FR" dirty="0"/>
          </a:p>
          <a:p>
            <a:pPr marL="502920" indent="-457200"/>
            <a:r>
              <a:rPr lang="fr-FR" dirty="0" smtClean="0"/>
              <a:t>Le </a:t>
            </a:r>
            <a:r>
              <a:rPr lang="fr-FR" dirty="0"/>
              <a:t>nombre de fils de ce bus varie suivant les </a:t>
            </a:r>
            <a:r>
              <a:rPr lang="fr-FR" dirty="0" smtClean="0"/>
              <a:t>microprocesseurs </a:t>
            </a:r>
            <a:r>
              <a:rPr lang="fr-FR" dirty="0"/>
              <a:t>(8 / 16 / 32 / 64 bits). 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590552" y="555526"/>
            <a:ext cx="8553451" cy="2520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marL="0" algn="ctr" defTabSz="914400" rtl="0" latinLnBrk="0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0" dirty="0" smtClean="0"/>
              <a:t>1. L’unité centrale &gt;</a:t>
            </a:r>
            <a:r>
              <a:rPr lang="fr-FR" sz="2400" b="0" dirty="0" smtClean="0"/>
              <a:t> </a:t>
            </a:r>
            <a:r>
              <a:rPr lang="fr-FR" sz="2400" dirty="0" smtClean="0"/>
              <a:t>1. La carte mère (BUS)</a:t>
            </a:r>
            <a:endParaRPr lang="fr-FR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334786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3568" y="4876006"/>
            <a:ext cx="8460432" cy="273844"/>
          </a:xfrm>
        </p:spPr>
        <p:txBody>
          <a:bodyPr/>
          <a:lstStyle/>
          <a:p>
            <a:r>
              <a:rPr lang="fr-FR" noProof="0" dirty="0" smtClean="0"/>
              <a:t>- Structure et Fonctionnement des ordinateurs -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262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2928</Words>
  <Application>Microsoft Office PowerPoint</Application>
  <PresentationFormat>Affichage à l'écran (16:9)</PresentationFormat>
  <Paragraphs>329</Paragraphs>
  <Slides>47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3" baseType="lpstr">
      <vt:lpstr>Book Antiqua</vt:lpstr>
      <vt:lpstr>Calibri</vt:lpstr>
      <vt:lpstr>Tw Cen MT</vt:lpstr>
      <vt:lpstr>Wingdings</vt:lpstr>
      <vt:lpstr>Wingdings 2</vt:lpstr>
      <vt:lpstr>EdStudPres</vt:lpstr>
      <vt:lpstr>On est au troisième millénaire, et on a certainement une intuition sur l’ordinateur,  mais peut-être on n’a pas d’idée précise sur son architecture </vt:lpstr>
      <vt:lpstr>Plan</vt:lpstr>
      <vt:lpstr>Que connaissez-vous ?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  <vt:lpstr>Composants d’un 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2012-09-27T14:55:22Z</dcterms:created>
  <dcterms:modified xsi:type="dcterms:W3CDTF">2017-10-03T13:13:36Z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